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71" r:id="rId3"/>
    <p:sldId id="276" r:id="rId4"/>
    <p:sldId id="263" r:id="rId5"/>
    <p:sldId id="257" r:id="rId6"/>
    <p:sldId id="258" r:id="rId7"/>
    <p:sldId id="277" r:id="rId8"/>
    <p:sldId id="278" r:id="rId9"/>
    <p:sldId id="279" r:id="rId10"/>
    <p:sldId id="280" r:id="rId11"/>
    <p:sldId id="269" r:id="rId12"/>
    <p:sldId id="259" r:id="rId13"/>
    <p:sldId id="260" r:id="rId14"/>
    <p:sldId id="282" r:id="rId15"/>
    <p:sldId id="261" r:id="rId16"/>
    <p:sldId id="266" r:id="rId17"/>
    <p:sldId id="267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B"/>
    <a:srgbClr val="6D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2" autoAdjust="0"/>
    <p:restoredTop sz="94614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28C108-A11B-45B0-8E18-7FA0B140587F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CA06DE-23F8-4AE9-A0D4-C0CD28DFA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4EB70-F4E6-4B9E-986E-90875966FF7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A06DE-23F8-4AE9-A0D4-C0CD28DFABD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4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6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1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7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4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2019/1/17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91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1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C:\Users\duyanlin\Desktop\二年级上学路上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005064"/>
            <a:ext cx="3538123" cy="24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9274" y="1700808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2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方正水柱简体"/>
              </a:rPr>
              <a:t>少</a:t>
            </a:r>
            <a:r>
              <a:rPr lang="zh-CN" altLang="en-US" sz="72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方正水柱简体"/>
              </a:rPr>
              <a:t>年闰</a:t>
            </a:r>
            <a:r>
              <a:rPr lang="zh-CN" altLang="en-US" sz="72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方正水柱简体"/>
              </a:rPr>
              <a:t>土</a:t>
            </a:r>
            <a:endParaRPr lang="zh-CN" altLang="en-US" sz="7200" b="1" kern="1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1438" y="5277941"/>
            <a:ext cx="4770858" cy="438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图解结构</a:t>
            </a: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580" name="Picture 2" descr="F:\七彩课堂插图板式封面\排版用图标、页眉页脚\标题图（终-排版用）共29个\图解结构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27797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lbx777.com/yw11/images/snr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57864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概括主题</a:t>
            </a: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357188" y="1857375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/>
              <a:t>       </a:t>
            </a:r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426741" y="1876425"/>
            <a:ext cx="7500937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        </a:t>
            </a:r>
            <a:r>
              <a:rPr lang="zh-CN" altLang="en-US" sz="2800" b="1" dirty="0"/>
              <a:t>本文节选自短篇小说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故乡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，是鲁迅于</a:t>
            </a:r>
            <a:r>
              <a:rPr lang="en-US" altLang="zh-CN" sz="2800" b="1" dirty="0"/>
              <a:t>1919</a:t>
            </a:r>
            <a:r>
              <a:rPr lang="zh-CN" altLang="en-US" sz="2800" b="1" dirty="0"/>
              <a:t>年从北京回故乡的见闻，反应了辛亥革命后十年中国农村经济凋敝、农民生活日益贫困的历史，作者回故乡，童年的伙伴、农民闰水来探望他，伙伴的巨大变化使作者感触万千，引起了作者的深切同情，于是鲁迅艺术的再现了农民闰土这一不朽的人物形象，节选部分是作者与小伙伴少年生活的美好回忆，写出了一位聪明、活泼、能干、可爱的农村少年，表现了他们少年时代纯真的友谊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写法点拨</a:t>
            </a: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8" name="Picture 2" descr="F:\七彩课堂插图板式封面\排版用图标、页眉页脚\标题图（终-排版用）共29个\写法宝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822325"/>
            <a:ext cx="20875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1043608" y="2281456"/>
            <a:ext cx="66436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作者对比“我”和“闰土”这个主要人物舍得花笔墨：用“紫色的圆脸、头戴小毡帽、颈套银项圈”，勾出闰土的肖像，突出他“海边农村少年”的特点；</a:t>
            </a:r>
            <a:endParaRPr lang="en-US" altLang="zh-CN" sz="2800" b="1" dirty="0"/>
          </a:p>
          <a:p>
            <a:r>
              <a:rPr lang="zh-CN" altLang="en-US" sz="2800" b="1" dirty="0"/>
              <a:t>用“捕鸟、捡贝壳、看瓜刺猹、看跳鱼”，体现闰土的“聪明能干、活泼可爱”。既概括出主要人物的特点，又有具体表现</a:t>
            </a:r>
            <a:r>
              <a:rPr lang="zh-CN" altLang="en-US" sz="2800" b="1" dirty="0" smtClean="0"/>
              <a:t>。</a:t>
            </a: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70866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4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latin typeface="Times New Roman" pitchFamily="18" charset="0"/>
              </a:rPr>
              <a:t>        </a:t>
            </a:r>
            <a:r>
              <a:rPr kumimoji="1" lang="zh-CN" altLang="en-US" sz="4400">
                <a:latin typeface="Times New Roman" pitchFamily="18" charset="0"/>
                <a:ea typeface="黑体" pitchFamily="49" charset="-122"/>
              </a:rPr>
              <a:t>闰土的外貌特点与他的生活环境有什么联系？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914400" y="928688"/>
            <a:ext cx="3810000" cy="1204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讨论：</a:t>
            </a:r>
          </a:p>
        </p:txBody>
      </p:sp>
      <p:pic>
        <p:nvPicPr>
          <p:cNvPr id="27652" name="Picture 4" descr="0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384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拓展提升</a:t>
            </a: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6" name="Picture 2" descr="F:\七彩课堂插图板式封面\排版用图标、页眉页脚\标题图（终-排版用）共29个\拓展延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3685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9150" y="2492375"/>
            <a:ext cx="1296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Clr>
                <a:srgbClr val="FF0000"/>
              </a:buClr>
              <a:buSzPct val="100000"/>
              <a:buFont typeface="Wingdings" pitchFamily="2" charset="2"/>
              <a:buChar char="l"/>
            </a:pPr>
            <a:r>
              <a:rPr lang="zh-CN" altLang="en-US" sz="5400" b="1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8678" name="矩形 6"/>
          <p:cNvSpPr>
            <a:spLocks noChangeArrowheads="1"/>
          </p:cNvSpPr>
          <p:nvPr/>
        </p:nvSpPr>
        <p:spPr bwMode="auto">
          <a:xfrm>
            <a:off x="2286000" y="2690813"/>
            <a:ext cx="5929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 </a:t>
            </a:r>
            <a:endParaRPr lang="zh-CN" altLang="en-US" sz="2800"/>
          </a:p>
        </p:txBody>
      </p:sp>
      <p:pic>
        <p:nvPicPr>
          <p:cNvPr id="8" name="Picture 4" descr="chatu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954088"/>
            <a:ext cx="42132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矩形 8"/>
          <p:cNvSpPr>
            <a:spLocks noChangeArrowheads="1"/>
          </p:cNvSpPr>
          <p:nvPr/>
        </p:nvSpPr>
        <p:spPr bwMode="auto">
          <a:xfrm>
            <a:off x="4643438" y="1500188"/>
            <a:ext cx="40719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4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      想象“我”和闰土是怎样话别的，再说一说。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心灵感悟</a:t>
            </a: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700" name="Picture 2" descr="F:\七彩课堂插图板式封面\排版用图标、页眉页脚\标题图（终-排版用）共29个\我会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4508500"/>
            <a:ext cx="2232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2286000" y="2071688"/>
            <a:ext cx="5286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      和闰土相比，“我们”的知识太少了，目光太短浅了，写出了作者不满现实，追求自由生活的心态。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随堂练习</a:t>
            </a: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24" name="Picture 2" descr="F:\七彩课堂插图板式封面\排版用图标、页眉页脚\标题图（终-排版用）共29个\作业要完成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3764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6" descr="鄂教版语文六年级下：《少年闰土》习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785938"/>
            <a:ext cx="6000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 descr="鄂教版语文六年级下：《少年闰土》习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928813"/>
            <a:ext cx="67865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53" y="836613"/>
            <a:ext cx="88804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41350" y="1844675"/>
            <a:ext cx="75612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谢谢同学们的精彩表现</a:t>
            </a:r>
            <a:endParaRPr lang="en-US" altLang="zh-CN" sz="540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 eaLnBrk="1" hangingPunct="1"/>
            <a:endParaRPr lang="en-US" altLang="zh-CN" sz="540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 eaLnBrk="1" hangingPunct="1"/>
            <a:r>
              <a:rPr lang="zh-CN" altLang="en-US" sz="540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再见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0"/>
          <p:cNvGrpSpPr>
            <a:grpSpLocks/>
          </p:cNvGrpSpPr>
          <p:nvPr/>
        </p:nvGrpSpPr>
        <p:grpSpPr bwMode="auto">
          <a:xfrm>
            <a:off x="452438" y="837408"/>
            <a:ext cx="2255837" cy="576262"/>
            <a:chOff x="570724" y="1792176"/>
            <a:chExt cx="2256668" cy="577370"/>
          </a:xfrm>
        </p:grpSpPr>
        <p:cxnSp>
          <p:nvCxnSpPr>
            <p:cNvPr id="22" name="直线连接符 21"/>
            <p:cNvCxnSpPr/>
            <p:nvPr/>
          </p:nvCxnSpPr>
          <p:spPr>
            <a:xfrm flipV="1">
              <a:off x="570724" y="2363184"/>
              <a:ext cx="2256668" cy="6362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同侧圆角矩形 23"/>
            <p:cNvSpPr/>
            <p:nvPr/>
          </p:nvSpPr>
          <p:spPr>
            <a:xfrm>
              <a:off x="570724" y="1792176"/>
              <a:ext cx="2000987" cy="51692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dirty="0">
                  <a:latin typeface="华文新魏" pitchFamily="2" charset="-122"/>
                  <a:ea typeface="华文新魏" pitchFamily="2" charset="-122"/>
                  <a:cs typeface="黑体"/>
                </a:rPr>
                <a:t>资料宝袋</a:t>
              </a:r>
            </a:p>
          </p:txBody>
        </p:sp>
      </p:grpSp>
      <p:pic>
        <p:nvPicPr>
          <p:cNvPr id="16387" name="Picture 3" descr="F:\七彩课堂插图板式封面\排版用图标、页眉页脚\标题图（终-排版用）共29个\资料宝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2120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052513" y="2357438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Clr>
                <a:srgbClr val="FF0000"/>
              </a:buClr>
              <a:buSzPct val="100000"/>
            </a:pPr>
            <a:r>
              <a:rPr lang="zh-CN" altLang="en-US" sz="5400" b="1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16389" name="矩形 9"/>
          <p:cNvSpPr>
            <a:spLocks noChangeArrowheads="1"/>
          </p:cNvSpPr>
          <p:nvPr/>
        </p:nvSpPr>
        <p:spPr bwMode="auto">
          <a:xfrm>
            <a:off x="627063" y="2060575"/>
            <a:ext cx="76755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       </a:t>
            </a:r>
            <a:r>
              <a:rPr lang="zh-CN" altLang="en-US" sz="2400" b="1" dirty="0">
                <a:latin typeface="Times New Roman" pitchFamily="18" charset="0"/>
              </a:rPr>
              <a:t>鲁迅，文学家，思想家，革命家。原名周树人，号豫才。浙江绍兴人。七岁开始读书，十二岁从寿镜吾老先生就读于三味书屋。</a:t>
            </a:r>
            <a:r>
              <a:rPr lang="en-US" altLang="zh-CN" sz="2400" b="1" dirty="0">
                <a:latin typeface="Times New Roman" pitchFamily="18" charset="0"/>
              </a:rPr>
              <a:t>1898</a:t>
            </a:r>
            <a:r>
              <a:rPr lang="zh-CN" altLang="en-US" sz="2400" b="1" dirty="0">
                <a:latin typeface="Times New Roman" pitchFamily="18" charset="0"/>
              </a:rPr>
              <a:t>年离开故乡考进南京江南水师学堂；后又转入江南陆师学堂附设的矿路学堂。</a:t>
            </a:r>
            <a:r>
              <a:rPr lang="en-US" altLang="zh-CN" sz="2400" b="1" dirty="0">
                <a:latin typeface="Times New Roman" pitchFamily="18" charset="0"/>
              </a:rPr>
              <a:t>1902</a:t>
            </a:r>
            <a:r>
              <a:rPr lang="zh-CN" altLang="en-US" sz="2400" b="1" dirty="0">
                <a:latin typeface="Times New Roman" pitchFamily="18" charset="0"/>
              </a:rPr>
              <a:t>年初毕业后被选派赴日留学，先是学医，后为改变国民精神，弃医从文。鲁迅这些作品收在</a:t>
            </a:r>
            <a:r>
              <a:rPr lang="en-US" altLang="zh-CN" sz="2400" b="1" dirty="0">
                <a:latin typeface="Times New Roman" pitchFamily="18" charset="0"/>
              </a:rPr>
              <a:t>《</a:t>
            </a:r>
            <a:r>
              <a:rPr lang="zh-CN" altLang="en-US" sz="2400" b="1" dirty="0">
                <a:latin typeface="Times New Roman" pitchFamily="18" charset="0"/>
              </a:rPr>
              <a:t>而已集</a:t>
            </a:r>
            <a:r>
              <a:rPr lang="en-US" altLang="zh-CN" sz="2400" b="1" dirty="0">
                <a:latin typeface="Times New Roman" pitchFamily="18" charset="0"/>
              </a:rPr>
              <a:t>》《</a:t>
            </a:r>
            <a:r>
              <a:rPr lang="zh-CN" altLang="en-US" sz="2400" b="1" dirty="0">
                <a:latin typeface="Times New Roman" pitchFamily="18" charset="0"/>
              </a:rPr>
              <a:t>三闲集</a:t>
            </a:r>
            <a:r>
              <a:rPr lang="en-US" altLang="zh-CN" sz="2400" b="1" dirty="0">
                <a:latin typeface="Times New Roman" pitchFamily="18" charset="0"/>
              </a:rPr>
              <a:t>》《</a:t>
            </a:r>
            <a:r>
              <a:rPr lang="zh-CN" altLang="en-US" sz="2400" b="1" dirty="0">
                <a:latin typeface="Times New Roman" pitchFamily="18" charset="0"/>
              </a:rPr>
              <a:t>二心集</a:t>
            </a:r>
            <a:r>
              <a:rPr lang="en-US" altLang="zh-CN" sz="2400" b="1" dirty="0">
                <a:latin typeface="Times New Roman" pitchFamily="18" charset="0"/>
              </a:rPr>
              <a:t>》《</a:t>
            </a:r>
            <a:r>
              <a:rPr lang="zh-CN" altLang="en-US" sz="2400" b="1" dirty="0">
                <a:latin typeface="Times New Roman" pitchFamily="18" charset="0"/>
              </a:rPr>
              <a:t>南腔北调集</a:t>
            </a:r>
            <a:r>
              <a:rPr lang="en-US" altLang="zh-CN" sz="2400" b="1" dirty="0">
                <a:latin typeface="Times New Roman" pitchFamily="18" charset="0"/>
              </a:rPr>
              <a:t>》《</a:t>
            </a:r>
            <a:r>
              <a:rPr lang="zh-CN" altLang="en-US" sz="2400" b="1" dirty="0">
                <a:latin typeface="Times New Roman" pitchFamily="18" charset="0"/>
              </a:rPr>
              <a:t>且介亭杂文</a:t>
            </a:r>
            <a:r>
              <a:rPr lang="en-US" altLang="zh-CN" sz="2400" b="1" dirty="0">
                <a:latin typeface="Times New Roman" pitchFamily="18" charset="0"/>
              </a:rPr>
              <a:t>》</a:t>
            </a:r>
            <a:r>
              <a:rPr lang="zh-CN" altLang="en-US" sz="2400" b="1" dirty="0">
                <a:latin typeface="Times New Roman" pitchFamily="18" charset="0"/>
              </a:rPr>
              <a:t>等文集中。</a:t>
            </a:r>
            <a:r>
              <a:rPr lang="en-US" altLang="zh-CN" sz="2400" b="1" dirty="0">
                <a:latin typeface="Times New Roman" pitchFamily="18" charset="0"/>
              </a:rPr>
              <a:t>1936</a:t>
            </a:r>
            <a:r>
              <a:rPr lang="zh-CN" altLang="en-US" sz="2400" b="1" dirty="0">
                <a:latin typeface="Times New Roman" pitchFamily="18" charset="0"/>
              </a:rPr>
              <a:t>年</a:t>
            </a:r>
            <a:r>
              <a:rPr lang="en-US" altLang="zh-CN" sz="2400" b="1" dirty="0">
                <a:latin typeface="Times New Roman" pitchFamily="18" charset="0"/>
              </a:rPr>
              <a:t>10</a:t>
            </a:r>
            <a:r>
              <a:rPr lang="zh-CN" altLang="en-US" sz="2400" b="1" dirty="0">
                <a:latin typeface="Times New Roman" pitchFamily="18" charset="0"/>
              </a:rPr>
              <a:t>月</a:t>
            </a:r>
            <a:r>
              <a:rPr lang="en-US" altLang="zh-CN" sz="2400" b="1" dirty="0">
                <a:latin typeface="Times New Roman" pitchFamily="18" charset="0"/>
              </a:rPr>
              <a:t>19</a:t>
            </a:r>
            <a:r>
              <a:rPr lang="zh-CN" altLang="en-US" sz="2400" b="1" dirty="0">
                <a:latin typeface="Times New Roman" pitchFamily="18" charset="0"/>
              </a:rPr>
              <a:t>日病逝于上海。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9872" y="3789040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2" name="同侧圆角矩形 1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预习检查</a:t>
            </a: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468313" y="1924050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2" name="Picture 3" descr="F:\七彩课堂插图板式封面\排版用图标、页眉页脚\标题图（终-排版用）共29个\预习指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825500"/>
            <a:ext cx="20081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428875" y="2500313"/>
            <a:ext cx="5500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1</a:t>
            </a:r>
            <a:r>
              <a:rPr lang="zh-CN" altLang="en-US" sz="3600" b="1" dirty="0"/>
              <a:t>、把本课的生字词读熟。</a:t>
            </a:r>
            <a:endParaRPr lang="en-US" altLang="zh-CN" sz="3600" b="1" dirty="0"/>
          </a:p>
          <a:p>
            <a:pPr eaLnBrk="1" hangingPunct="1"/>
            <a:endParaRPr lang="en-US" altLang="zh-CN" sz="3600" b="1" dirty="0"/>
          </a:p>
          <a:p>
            <a:pPr eaLnBrk="1" hangingPunct="1"/>
            <a:r>
              <a:rPr lang="en-US" altLang="zh-CN" sz="3600" b="1" dirty="0"/>
              <a:t>2</a:t>
            </a:r>
            <a:r>
              <a:rPr lang="zh-CN" altLang="en-US" sz="3600" b="1" dirty="0"/>
              <a:t>、把课文读流利，说说课文讲了什么事？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5"/>
          <p:cNvGrpSpPr>
            <a:grpSpLocks/>
          </p:cNvGrpSpPr>
          <p:nvPr/>
        </p:nvGrpSpPr>
        <p:grpSpPr bwMode="auto">
          <a:xfrm>
            <a:off x="468313" y="1268413"/>
            <a:ext cx="2071687" cy="661987"/>
            <a:chOff x="571127" y="1769573"/>
            <a:chExt cx="2071702" cy="661806"/>
          </a:xfrm>
        </p:grpSpPr>
        <p:cxnSp>
          <p:nvCxnSpPr>
            <p:cNvPr id="7" name="直线连接符 21"/>
            <p:cNvCxnSpPr/>
            <p:nvPr/>
          </p:nvCxnSpPr>
          <p:spPr>
            <a:xfrm flipV="1">
              <a:off x="571127" y="2425031"/>
              <a:ext cx="2071702" cy="6348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同侧圆角矩形 7"/>
            <p:cNvSpPr/>
            <p:nvPr/>
          </p:nvSpPr>
          <p:spPr>
            <a:xfrm>
              <a:off x="571127" y="1769573"/>
              <a:ext cx="2000264" cy="515796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endParaRPr>
            </a:p>
          </p:txBody>
        </p:sp>
      </p:grpSp>
      <p:sp>
        <p:nvSpPr>
          <p:cNvPr id="10" name="同侧圆角矩形 9"/>
          <p:cNvSpPr/>
          <p:nvPr/>
        </p:nvSpPr>
        <p:spPr>
          <a:xfrm>
            <a:off x="444500" y="12557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字词乐园</a:t>
            </a:r>
          </a:p>
        </p:txBody>
      </p:sp>
      <p:pic>
        <p:nvPicPr>
          <p:cNvPr id="18436" name="Picture 3" descr="F:\七彩课堂插图板式封面\排版用图标、页眉页脚\标题图（终-排版用）共29个\析字乐园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903288"/>
            <a:ext cx="25209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矩形 13"/>
          <p:cNvSpPr>
            <a:spLocks noChangeArrowheads="1"/>
          </p:cNvSpPr>
          <p:nvPr/>
        </p:nvSpPr>
        <p:spPr bwMode="auto">
          <a:xfrm>
            <a:off x="1928813" y="3857625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8438" name="矩形 10"/>
          <p:cNvSpPr>
            <a:spLocks noChangeArrowheads="1"/>
          </p:cNvSpPr>
          <p:nvPr/>
        </p:nvSpPr>
        <p:spPr bwMode="auto">
          <a:xfrm>
            <a:off x="1152525" y="2693988"/>
            <a:ext cx="62150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碧绿 郑重 允许 仿佛 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厨房 刺猬 畜生 胯下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itchFamily="2" charset="-122"/>
                <a:ea typeface="华文新魏" pitchFamily="2" charset="-122"/>
                <a:cs typeface="黑体"/>
              </a:rPr>
              <a:t>课文详解</a:t>
            </a: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60" name="Picture 2" descr="F:\七彩课堂插图板式封面\排版用图标、页眉页脚\标题图（终-排版用）共29个\语文大课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90776"/>
            <a:ext cx="2663527" cy="18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10"/>
          <p:cNvSpPr>
            <a:spLocks noChangeArrowheads="1"/>
          </p:cNvSpPr>
          <p:nvPr/>
        </p:nvSpPr>
        <p:spPr bwMode="auto">
          <a:xfrm>
            <a:off x="2857500" y="3143250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 </a:t>
            </a:r>
            <a:endParaRPr lang="zh-CN" altLang="en-US"/>
          </a:p>
        </p:txBody>
      </p:sp>
      <p:sp>
        <p:nvSpPr>
          <p:cNvPr id="19462" name="矩形 11"/>
          <p:cNvSpPr>
            <a:spLocks noChangeArrowheads="1"/>
          </p:cNvSpPr>
          <p:nvPr/>
        </p:nvSpPr>
        <p:spPr bwMode="auto">
          <a:xfrm>
            <a:off x="1889125" y="2028825"/>
            <a:ext cx="59293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</a:rPr>
              <a:t>快速朗读</a:t>
            </a:r>
            <a:r>
              <a:rPr lang="en-US" altLang="zh-CN" sz="2800" b="1" dirty="0">
                <a:latin typeface="Times New Roman" pitchFamily="18" charset="0"/>
              </a:rPr>
              <a:t>6—16</a:t>
            </a:r>
            <a:r>
              <a:rPr lang="zh-CN" altLang="en-US" sz="2800" b="1" dirty="0">
                <a:latin typeface="Times New Roman" pitchFamily="18" charset="0"/>
              </a:rPr>
              <a:t>自然段：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itchFamily="18" charset="0"/>
              </a:rPr>
              <a:t>        </a:t>
            </a:r>
            <a:r>
              <a:rPr lang="en-US" altLang="zh-CN" sz="2800" b="1" dirty="0">
                <a:latin typeface="Times New Roman" pitchFamily="18" charset="0"/>
              </a:rPr>
              <a:t>1. </a:t>
            </a:r>
            <a:r>
              <a:rPr lang="zh-CN" altLang="en-US" sz="2800" b="1" dirty="0">
                <a:latin typeface="Times New Roman" pitchFamily="18" charset="0"/>
              </a:rPr>
              <a:t>用“（      ）”画出你感兴趣的内容多读几遍，看看你从中体会到了什么？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</a:rPr>
              <a:t>       </a:t>
            </a:r>
            <a:r>
              <a:rPr lang="en-US" altLang="zh-CN" sz="2800" b="1" dirty="0">
                <a:latin typeface="Times New Roman" pitchFamily="18" charset="0"/>
              </a:rPr>
              <a:t>2.</a:t>
            </a:r>
            <a:r>
              <a:rPr lang="zh-CN" altLang="en-US" sz="2800" b="1" dirty="0">
                <a:latin typeface="Times New Roman" pitchFamily="18" charset="0"/>
              </a:rPr>
              <a:t>用“？”标出你不懂的地方。</a:t>
            </a:r>
            <a:endParaRPr kumimoji="1" lang="zh-CN" alt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19138" y="1268413"/>
            <a:ext cx="7620000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2"/>
                </a:solidFill>
                <a:latin typeface="Arial" charset="0"/>
                <a:ea typeface="创艺简魏碑" pitchFamily="2" charset="-122"/>
              </a:rPr>
              <a:t>        </a:t>
            </a:r>
            <a:r>
              <a:rPr lang="zh-CN" altLang="en-US" sz="3600" dirty="0">
                <a:solidFill>
                  <a:schemeClr val="accent2"/>
                </a:solidFill>
                <a:latin typeface="Arial" charset="0"/>
                <a:ea typeface="创艺简魏碑" pitchFamily="2" charset="-122"/>
              </a:rPr>
              <a:t>啊！闰土的心里有无穷无尽</a:t>
            </a:r>
            <a:r>
              <a:rPr lang="zh-CN" altLang="en-US" sz="3600" dirty="0">
                <a:solidFill>
                  <a:schemeClr val="accent2"/>
                </a:solidFill>
                <a:latin typeface="Arial" charset="0"/>
                <a:ea typeface="创艺简魏碑" pitchFamily="2" charset="-122"/>
              </a:rPr>
              <a:t>的稀奇</a:t>
            </a:r>
            <a:r>
              <a:rPr lang="zh-CN" altLang="en-US" sz="3600" dirty="0">
                <a:solidFill>
                  <a:schemeClr val="accent2"/>
                </a:solidFill>
                <a:latin typeface="Arial" charset="0"/>
                <a:ea typeface="创艺简魏碑" pitchFamily="2" charset="-122"/>
              </a:rPr>
              <a:t>的事，都是我往常的朋友所不知道的。他们不知道一些事，闰土在海边时，他们都和我一样</a:t>
            </a:r>
            <a:r>
              <a:rPr lang="zh-CN" altLang="en-US" sz="36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创艺简魏碑" pitchFamily="2" charset="-122"/>
              </a:rPr>
              <a:t>只看见院子里高墙上的四角的天空。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8229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dirty="0">
                <a:solidFill>
                  <a:srgbClr val="FF3300"/>
                </a:solidFill>
                <a:ea typeface="隶书" pitchFamily="49" charset="-122"/>
              </a:rPr>
              <a:t>        </a:t>
            </a:r>
            <a:r>
              <a:rPr lang="zh-CN" altLang="en-US" sz="5400" dirty="0">
                <a:solidFill>
                  <a:srgbClr val="FF3300"/>
                </a:solidFill>
                <a:ea typeface="隶书" pitchFamily="49" charset="-122"/>
              </a:rPr>
              <a:t>为什么“他们都和我一样只有看见院子里高墙上的四角的天空。”？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28625" y="1071563"/>
            <a:ext cx="3505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ea typeface="黑体" pitchFamily="49" charset="-122"/>
              </a:rPr>
              <a:t>思考与讨论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71600" y="6858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rgbClr val="FF3300"/>
                </a:solidFill>
                <a:ea typeface="黑体" pitchFamily="49" charset="-122"/>
              </a:rPr>
              <a:t>思考题：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0600" y="2438400"/>
            <a:ext cx="77724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zh-CN" altLang="en-US" sz="4000" dirty="0">
                <a:latin typeface="Arial" charset="0"/>
                <a:ea typeface="宋体" charset="-122"/>
              </a:rPr>
              <a:t>       后来</a:t>
            </a:r>
            <a:r>
              <a:rPr lang="zh-CN" altLang="en-US" sz="4000" dirty="0">
                <a:latin typeface="Arial" charset="0"/>
                <a:ea typeface="宋体" charset="-122"/>
              </a:rPr>
              <a:t>，闰土走了，那么“我”和闰土所建立起来的友谊还能持续下去吗？“我”和他还会见面吗？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zh-CN" altLang="en-US" sz="4000" dirty="0">
              <a:latin typeface="Arial" charset="0"/>
              <a:ea typeface="宋体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4000" dirty="0">
              <a:latin typeface="Arial" charset="0"/>
              <a:ea typeface="宋体" charset="-122"/>
            </a:endParaRPr>
          </a:p>
        </p:txBody>
      </p:sp>
      <p:pic>
        <p:nvPicPr>
          <p:cNvPr id="22534" name="Picture 6" descr="D:\课件制作\少年闰土\rw1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95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79248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/>
              <a:t>　　三十年后，“我”一眼就认出走进来的人，灰黄的皮肤，尖长的脸，又肿又红的眼睛配着一张毫无生气的脸，他就是闰土。</a:t>
            </a:r>
          </a:p>
        </p:txBody>
      </p:sp>
      <p:sp>
        <p:nvSpPr>
          <p:cNvPr id="2355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52400" y="5867400"/>
            <a:ext cx="381000" cy="6096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943600"/>
            <a:ext cx="304800" cy="6096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1406</Words>
  <Application>Microsoft Office PowerPoint</Application>
  <PresentationFormat>全屏显示(4:3)</PresentationFormat>
  <Paragraphs>83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Calibri</vt:lpstr>
      <vt:lpstr>华文新魏</vt:lpstr>
      <vt:lpstr>黑体</vt:lpstr>
      <vt:lpstr>Times New Roman</vt:lpstr>
      <vt:lpstr>楷体_GB2312</vt:lpstr>
      <vt:lpstr>创艺简魏碑</vt:lpstr>
      <vt:lpstr>隶书</vt:lpstr>
      <vt:lpstr>Wingdings</vt:lpstr>
      <vt:lpstr>华文琥珀</vt:lpstr>
      <vt:lpstr>第一PPT模板网-WWW.1PPT.COM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128</cp:revision>
  <dcterms:modified xsi:type="dcterms:W3CDTF">2019-01-17T07:16:35Z</dcterms:modified>
</cp:coreProperties>
</file>