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92" r:id="rId3"/>
    <p:sldId id="258" r:id="rId5"/>
    <p:sldId id="493" r:id="rId6"/>
    <p:sldId id="556" r:id="rId7"/>
    <p:sldId id="549" r:id="rId8"/>
    <p:sldId id="570" r:id="rId9"/>
    <p:sldId id="571" r:id="rId10"/>
    <p:sldId id="572" r:id="rId11"/>
    <p:sldId id="573" r:id="rId12"/>
    <p:sldId id="574" r:id="rId13"/>
    <p:sldId id="585" r:id="rId14"/>
    <p:sldId id="575" r:id="rId15"/>
    <p:sldId id="576" r:id="rId16"/>
    <p:sldId id="577" r:id="rId17"/>
    <p:sldId id="578" r:id="rId18"/>
    <p:sldId id="579" r:id="rId19"/>
    <p:sldId id="581" r:id="rId20"/>
    <p:sldId id="582" r:id="rId21"/>
    <p:sldId id="583" r:id="rId22"/>
    <p:sldId id="584" r:id="rId23"/>
    <p:sldId id="586" r:id="rId24"/>
    <p:sldId id="587" r:id="rId25"/>
    <p:sldId id="588" r:id="rId26"/>
    <p:sldId id="593" r:id="rId27"/>
    <p:sldId id="591" r:id="rId28"/>
    <p:sldId id="589" r:id="rId29"/>
    <p:sldId id="595" r:id="rId30"/>
    <p:sldId id="601" r:id="rId31"/>
    <p:sldId id="597" r:id="rId32"/>
    <p:sldId id="590" r:id="rId33"/>
    <p:sldId id="598" r:id="rId34"/>
    <p:sldId id="288" r:id="rId35"/>
    <p:sldId id="525" r:id="rId36"/>
    <p:sldId id="561" r:id="rId37"/>
    <p:sldId id="560" r:id="rId38"/>
    <p:sldId id="557" r:id="rId39"/>
    <p:sldId id="291" r:id="rId40"/>
    <p:sldId id="602" r:id="rId41"/>
    <p:sldId id="603" r:id="rId42"/>
    <p:sldId id="607" r:id="rId43"/>
    <p:sldId id="604" r:id="rId44"/>
    <p:sldId id="605" r:id="rId45"/>
    <p:sldId id="606" r:id="rId46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FF"/>
    <a:srgbClr val="FEF1E6"/>
    <a:srgbClr val="FF6600"/>
    <a:srgbClr val="FF3300"/>
    <a:srgbClr val="FDEADA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7" autoAdjust="0"/>
    <p:restoredTop sz="95303" autoAdjust="0"/>
  </p:normalViewPr>
  <p:slideViewPr>
    <p:cSldViewPr snapToGrid="0" snapToObjects="1">
      <p:cViewPr>
        <p:scale>
          <a:sx n="100" d="100"/>
          <a:sy n="100" d="100"/>
        </p:scale>
        <p:origin x="-324" y="-264"/>
      </p:cViewPr>
      <p:guideLst>
        <p:guide orient="horz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18705E7-C8E6-4BF7-B257-44669B0418B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67CD393-E57D-4856-972C-B18F9A241F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6A7662B-7CAD-44E8-946A-C73F0F0CBC82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CE0AB778-7174-433F-BD10-3427851097C2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1054D194-993A-4040-83AF-691C7B99A1E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CD393-E57D-4856-972C-B18F9A241F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166669" y="106017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microsoft.com/office/2007/relationships/media" Target="file:///F:\2019&#31179;\&#23567;&#23398;\6&#24180;&#32423;\&#31532;2&#21333;&#20803;\&#31532;7&#35838;%20&#24320;&#22269;&#22823;&#20856;\1.&#25945;&#24072;&#25480;&#35838;&#35838;&#20214;\&#25512;&#33616;&#38405;&#35835;&#65306;&#28608;&#21160;&#20154;&#24515;&#30340;&#26102;&#21051;.mp3" TargetMode="External"/><Relationship Id="rId1" Type="http://schemas.openxmlformats.org/officeDocument/2006/relationships/audio" Target="file:///F:\2019&#31179;\&#23567;&#23398;\6&#24180;&#32423;\&#31532;2&#21333;&#20803;\&#31532;7&#35838;%20&#24320;&#22269;&#22823;&#20856;\1.&#25945;&#24072;&#25480;&#35838;&#35838;&#20214;\&#25512;&#33616;&#38405;&#35835;&#65306;&#28608;&#21160;&#20154;&#24515;&#30340;&#26102;&#21051;.mp3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3338"/>
          <p:cNvGrpSpPr/>
          <p:nvPr/>
        </p:nvGrpSpPr>
        <p:grpSpPr bwMode="auto">
          <a:xfrm>
            <a:off x="2405064" y="772584"/>
            <a:ext cx="4884737" cy="1295812"/>
            <a:chOff x="2320219" y="870361"/>
            <a:chExt cx="6023379" cy="1298241"/>
          </a:xfrm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3719866" y="904291"/>
              <a:ext cx="4623732" cy="9250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5400" b="1" dirty="0">
                  <a:solidFill>
                    <a:srgbClr val="CC0000"/>
                  </a:solidFill>
                  <a:latin typeface="+mn-lt"/>
                  <a:ea typeface="黑体" panose="02010609060101010101" charset="-122"/>
                  <a:cs typeface="黑体" panose="02010609060101010101" charset="-122"/>
                </a:rPr>
                <a:t>开国大典</a:t>
              </a:r>
              <a:endParaRPr lang="zh-CN" altLang="en-US" sz="5400" b="1" dirty="0">
                <a:solidFill>
                  <a:srgbClr val="CC0000"/>
                </a:solidFill>
                <a:latin typeface="+mn-lt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8210" name="组合 13337"/>
            <p:cNvGrpSpPr/>
            <p:nvPr/>
          </p:nvGrpSpPr>
          <p:grpSpPr bwMode="auto">
            <a:xfrm>
              <a:off x="2320219" y="870361"/>
              <a:ext cx="1299229" cy="1298241"/>
              <a:chOff x="2474594" y="701736"/>
              <a:chExt cx="1299229" cy="1298241"/>
            </a:xfrm>
          </p:grpSpPr>
          <p:sp>
            <p:nvSpPr>
              <p:cNvPr id="8211" name="AutoShape 11"/>
              <p:cNvSpPr>
                <a:spLocks noChangeArrowheads="1"/>
              </p:cNvSpPr>
              <p:nvPr/>
            </p:nvSpPr>
            <p:spPr bwMode="gray">
              <a:xfrm>
                <a:off x="2474594" y="701736"/>
                <a:ext cx="1299229" cy="1298241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8212" name="文本框 13"/>
              <p:cNvSpPr txBox="1">
                <a:spLocks noChangeArrowheads="1"/>
              </p:cNvSpPr>
              <p:nvPr/>
            </p:nvSpPr>
            <p:spPr bwMode="auto">
              <a:xfrm>
                <a:off x="2777376" y="710690"/>
                <a:ext cx="883965" cy="1017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6000" b="1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7</a:t>
                </a:r>
                <a:endParaRPr lang="zh-CN" altLang="en-US" sz="6000" b="1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grpSp>
        <p:nvGrpSpPr>
          <p:cNvPr id="8198" name="组合 1"/>
          <p:cNvGrpSpPr/>
          <p:nvPr/>
        </p:nvGrpSpPr>
        <p:grpSpPr bwMode="auto">
          <a:xfrm>
            <a:off x="371475" y="4634952"/>
            <a:ext cx="8439150" cy="831851"/>
            <a:chOff x="371493" y="4067965"/>
            <a:chExt cx="8438685" cy="623888"/>
          </a:xfrm>
        </p:grpSpPr>
        <p:sp>
          <p:nvSpPr>
            <p:cNvPr id="23" name="任意多边形 22"/>
            <p:cNvSpPr/>
            <p:nvPr/>
          </p:nvSpPr>
          <p:spPr bwMode="auto">
            <a:xfrm>
              <a:off x="1015610" y="4133605"/>
              <a:ext cx="1579673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品读释疑</a:t>
              </a:r>
              <a:endParaRPr lang="zh-CN" altLang="en-US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>
              <a:off x="3119194" y="4133605"/>
              <a:ext cx="1655877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结构主旨</a:t>
              </a:r>
              <a:endParaRPr lang="zh-CN" altLang="en-US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5179912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课堂拓展</a:t>
              </a:r>
              <a:endParaRPr lang="zh-CN" altLang="en-US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4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1493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23840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7886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7097147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en-US" altLang="zh-CN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8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95121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图片 46" descr="枫叶副本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4451" y="2884954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 bwMode="auto">
          <a:xfrm>
            <a:off x="3055938" y="3024287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 二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630239" y="1060451"/>
            <a:ext cx="7953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到了正午，天安门广场已经成了人的海洋，红旗翻动，像海上的波浪。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58751" y="2681818"/>
            <a:ext cx="8158163" cy="1172633"/>
            <a:chOff x="772686" y="3876457"/>
            <a:chExt cx="8161872" cy="879120"/>
          </a:xfrm>
        </p:grpSpPr>
        <p:sp>
          <p:nvSpPr>
            <p:cNvPr id="17413" name="文本框 9"/>
            <p:cNvSpPr txBox="1">
              <a:spLocks noChangeArrowheads="1"/>
            </p:cNvSpPr>
            <p:nvPr/>
          </p:nvSpPr>
          <p:spPr bwMode="auto">
            <a:xfrm>
              <a:off x="1597856" y="4090304"/>
              <a:ext cx="7336702" cy="42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运用了什么修辞手法？这样写有什么好处？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414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772686" y="3876457"/>
              <a:ext cx="896070" cy="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76276" y="3922185"/>
            <a:ext cx="7858125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运用 比喻、 夸张 的修辞方法，生动形象地写出了此时天安门广场人山人海、红旗翻动的壮观景象，表现出了人们参加大典的激动和兴奋的心情。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422275" y="1212851"/>
            <a:ext cx="80597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开国大典的“大”主要体现在哪里？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串珠问题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2)</a:t>
            </a:r>
            <a:endParaRPr lang="en-US" altLang="zh-CN" sz="2800" b="1" dirty="0">
              <a:solidFill>
                <a:srgbClr val="0066FF"/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03238" y="2214034"/>
            <a:ext cx="81835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大典的“大”主要体现在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成员多，到会群众范围广；四面八方、汇集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来得早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早上六点多就入场；人数多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成了人的海洋ꎻ热情高；直奔，五更天，摸着黑，秩序好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按照预定的地点排列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5384800" y="937684"/>
            <a:ext cx="33670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下午三点整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会场上爆发出一阵排山倒海的掌声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中华人民共和国中央人民政府主席毛泽东出现在主席台上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跟群众见面了。三十万人的目光一齐投向主席台。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24" name="Picture 1" descr="C:\Users\Administrator\AppData\Roaming\Tencent\Users\56229019\QQ\WinTemp\RichOle\887H{OT7HN%4NVERF{Q){VU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3825" y="1407480"/>
            <a:ext cx="4951425" cy="42928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703263" y="753534"/>
            <a:ext cx="7816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下午三点整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会场上爆发出一阵排山倒海的掌声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中华人民共和国中央人民政府主席毛泽东出现在主席台上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跟群众见面了。三十万人的目光一齐投向主席台。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42875" y="2817285"/>
            <a:ext cx="8159750" cy="1172633"/>
            <a:chOff x="772686" y="3876457"/>
            <a:chExt cx="8161872" cy="879120"/>
          </a:xfrm>
        </p:grpSpPr>
        <p:sp>
          <p:nvSpPr>
            <p:cNvPr id="20485" name="文本框 9"/>
            <p:cNvSpPr txBox="1">
              <a:spLocks noChangeArrowheads="1"/>
            </p:cNvSpPr>
            <p:nvPr/>
          </p:nvSpPr>
          <p:spPr bwMode="auto">
            <a:xfrm>
              <a:off x="1597856" y="4090304"/>
              <a:ext cx="7336702" cy="42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这段话是什么描写，你有什么体会？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86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772686" y="3876457"/>
              <a:ext cx="896070" cy="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76276" y="3824817"/>
            <a:ext cx="7858125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 这是对毛主席与群众见面场面的描写，从“排山倒海”“一齐投向”等词语中可以体会出人民群众对伟大领袖毛泽东的无限热爱之情，对新中国成立的无限期待，同时也衬托出了人民领袖的高大形象。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577850" y="1022352"/>
            <a:ext cx="7912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这庄严的宣告，这雄伟的声音，使全场三十万人一齐欢呼起来。这庄严的宣告，这雄伟的声音，经过无线电的广播，传到长城内外，传到大江南北，使全中国人民的心一齐欢跃起来。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50938" y="1183217"/>
            <a:ext cx="4235450" cy="584200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2917825" y="306918"/>
            <a:ext cx="5486400" cy="673100"/>
            <a:chOff x="4059802" y="2589469"/>
            <a:chExt cx="5486704" cy="503802"/>
          </a:xfrm>
        </p:grpSpPr>
        <p:sp>
          <p:nvSpPr>
            <p:cNvPr id="14" name="圆角矩形标注 13"/>
            <p:cNvSpPr/>
            <p:nvPr/>
          </p:nvSpPr>
          <p:spPr>
            <a:xfrm>
              <a:off x="4059802" y="2589469"/>
              <a:ext cx="5472416" cy="503802"/>
            </a:xfrm>
            <a:prstGeom prst="wedgeRoundRectCallout">
              <a:avLst>
                <a:gd name="adj1" fmla="val -58513"/>
                <a:gd name="adj2" fmla="val 5347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511" name="矩形 6"/>
            <p:cNvSpPr>
              <a:spLocks noChangeArrowheads="1"/>
            </p:cNvSpPr>
            <p:nvPr/>
          </p:nvSpPr>
          <p:spPr bwMode="auto">
            <a:xfrm>
              <a:off x="4074319" y="2641918"/>
              <a:ext cx="5472187" cy="299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指的是什么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? 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表达了全国人民怎样的思想感情？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33414" y="4038601"/>
            <a:ext cx="78565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000" b="1">
                <a:solidFill>
                  <a:srgbClr val="C00000"/>
                </a:solidFill>
              </a:rPr>
              <a:t>“这庄严的宣告，这雄伟的声音”指的是毛泽东主席宣布</a:t>
            </a:r>
            <a:r>
              <a:rPr lang="en-US" altLang="zh-CN" sz="2000" b="1">
                <a:solidFill>
                  <a:srgbClr val="C00000"/>
                </a:solidFill>
              </a:rPr>
              <a:t>:“</a:t>
            </a:r>
            <a:r>
              <a:rPr lang="zh-CN" altLang="en-US" sz="2000" b="1">
                <a:solidFill>
                  <a:srgbClr val="C00000"/>
                </a:solidFill>
              </a:rPr>
              <a:t>中华人民共和国中央人民政府在今天成立了</a:t>
            </a:r>
            <a:r>
              <a:rPr lang="en-US" altLang="zh-CN" sz="2000" b="1">
                <a:solidFill>
                  <a:srgbClr val="C00000"/>
                </a:solidFill>
              </a:rPr>
              <a:t>!”</a:t>
            </a:r>
            <a:r>
              <a:rPr lang="zh-CN" altLang="en-US" sz="2000" b="1">
                <a:solidFill>
                  <a:srgbClr val="C00000"/>
                </a:solidFill>
              </a:rPr>
              <a:t>这一宣布具有重大的历史意义。 毛主席的宣布，震动了全中国，使全中国人民感到无比欢欣，无比激动，无比自豪，它表明了中国人民从此站起来了。 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311150" y="944034"/>
            <a:ext cx="85423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三十万人</a:t>
            </a:r>
            <a:r>
              <a:rPr lang="zh-CN" altLang="en-US" sz="2600" b="1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一齐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脱帽肃立，</a:t>
            </a:r>
            <a:r>
              <a:rPr lang="zh-CN" altLang="en-US" sz="2600" b="1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一齐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抬起头，瞻仰这鲜红的国旗。五星红旗升起来了，表明中国人民从此站起来了。</a:t>
            </a:r>
            <a:endParaRPr lang="zh-CN" altLang="en-US" sz="26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71438" y="2468034"/>
            <a:ext cx="8158162" cy="1172633"/>
            <a:chOff x="772686" y="3876457"/>
            <a:chExt cx="8161872" cy="879120"/>
          </a:xfrm>
        </p:grpSpPr>
        <p:sp>
          <p:nvSpPr>
            <p:cNvPr id="22533" name="文本框 9"/>
            <p:cNvSpPr txBox="1">
              <a:spLocks noChangeArrowheads="1"/>
            </p:cNvSpPr>
            <p:nvPr/>
          </p:nvSpPr>
          <p:spPr bwMode="auto">
            <a:xfrm>
              <a:off x="1597856" y="4090304"/>
              <a:ext cx="7336702" cy="42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两个“一齐”表现了什么？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534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772686" y="3876457"/>
              <a:ext cx="896070" cy="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3414" y="3632200"/>
            <a:ext cx="785653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“一齐脱帽肃立” “一齐抬起头”表明人民群众激动、自豪的感情溢于言表。 这句话体现了人们对国旗无比尊重，也表达人们为中国人民从此站起来，当家做主，而感到无比激动、自豪的感情。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 descr="C:\Users\Administrator\AppData\Roaming\Tencent\Users\56229019\QQ\WinTemp\RichOle\$VA@%]0D@~SNDJHGP)L_0N6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30649" y="1066896"/>
            <a:ext cx="2788928" cy="2784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282576" y="829734"/>
            <a:ext cx="56245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他读到“选举了毛泽东为中央人民政府主席”这一句的时候，广场上的人们热爱领袖的心情融成一阵热烈的欢呼。观礼台上同时响起一阵掌声。</a:t>
            </a:r>
            <a:endParaRPr lang="zh-CN" altLang="en-US" sz="26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92114" y="4135967"/>
            <a:ext cx="8258175" cy="2144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indent="536575" defTabSz="914400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毛泽东领导中国共产党和中国人民，推翻了压在中国人民头上的三座大山，迎来了新中国的成立，他是人民群众心目中最敬爱的首脑。 人们期盼他成为当局主席，选举他为主席正合民意。</a:t>
            </a:r>
            <a:endParaRPr lang="zh-CN" altLang="en-US" sz="24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381000" y="918634"/>
            <a:ext cx="835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默读阅兵式部分，思考：作者是如何来介绍阅兵式的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展示出了人民军队怎样的风采？</a:t>
            </a:r>
            <a:r>
              <a:rPr lang="en-US" altLang="zh-CN" sz="28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串珠问题</a:t>
            </a:r>
            <a:r>
              <a:rPr lang="en-US" altLang="zh-CN" sz="28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3)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2439" y="2688168"/>
            <a:ext cx="81105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用“开头” “接着” 等表示顺序的词语，详细地介绍了“海军、步兵、炮兵、战车师、骑兵师、空军”这些部队在阅兵式上的出色表现，展示出了人民军队的威风凛凛、纪律严明。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942013" y="2278556"/>
            <a:ext cx="28686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开头是海军两个排，雪白的帽子，跟海洋一个颜色的蓝制服。 </a:t>
            </a:r>
            <a:endParaRPr lang="zh-CN" altLang="en-US" sz="28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8" name="Picture 1" descr="C:\Users\Administrator\AppData\Roaming\Tencent\Users\56229019\QQ\WinTemp\RichOle\LT6U74H@YQ4CAE`{P0~TROC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98678"/>
            <a:ext cx="5767388" cy="54758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1" descr="C:\Users\Administrator\AppData\Roaming\Tencent\Users\56229019\QQ\WinTemp\RichOle\A9$PD{~KWD8[P36QNAZN[6X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614" y="898677"/>
            <a:ext cx="5748338" cy="54694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916613" y="2296547"/>
            <a:ext cx="28495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接着是步兵一个师，以连为单位，列成方阵，齐步行进。 </a:t>
            </a:r>
            <a:endParaRPr lang="zh-CN" altLang="en-US" sz="28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0"/>
          <p:cNvSpPr>
            <a:spLocks noChangeAspect="1" noChangeArrowheads="1" noTextEdit="1"/>
          </p:cNvSpPr>
          <p:nvPr/>
        </p:nvSpPr>
        <p:spPr bwMode="auto">
          <a:xfrm>
            <a:off x="-3943350" y="713317"/>
            <a:ext cx="1895475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19" name="Picture 7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943350" y="713317"/>
            <a:ext cx="1897062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54051" y="1972734"/>
            <a:ext cx="76866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8605" indent="-268605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理解课文内容，感受毛泽东的伟人风采，体会中国人民为新中国的诞生而激动、自豪的思想感情。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学习场面描写的方法。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1" name="任意多边形 18"/>
          <p:cNvSpPr/>
          <p:nvPr/>
        </p:nvSpPr>
        <p:spPr bwMode="auto">
          <a:xfrm>
            <a:off x="1243014" y="1193801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8333" y="1298977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2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343275" y="281517"/>
            <a:ext cx="2571750" cy="6752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651" name="Picture 1" descr="C:\Users\Administrator\AppData\Roaming\Tencent\Users\56229019\QQ\WinTemp\RichOle\FPQ0T3OI`AS`1VHB[E20UA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12184"/>
            <a:ext cx="9205913" cy="6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36562" y="225079"/>
            <a:ext cx="8281987" cy="13849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3300"/>
                </a:solidFill>
                <a:effectLst>
                  <a:glow rad="101600">
                    <a:schemeClr val="bg1"/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接着是炮兵一个师，野炮、山炮、榴弹炮、火箭炮，各式各样的炮，都排成了一字形的横列前进。 </a:t>
            </a:r>
            <a:endParaRPr lang="zh-CN" altLang="en-US" sz="2800" b="1" dirty="0">
              <a:solidFill>
                <a:srgbClr val="FF3300"/>
              </a:solidFill>
              <a:effectLst>
                <a:glow rad="101600">
                  <a:schemeClr val="bg1"/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343275" y="281517"/>
            <a:ext cx="2571750" cy="6752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675" name="Picture 1" descr="C:\Users\Administrator\AppData\Roaming\Tencent\Users\56229019\QQ\WinTemp\RichOle\(726BHNDC899(([W4~~}81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" descr="C:\Users\Administrator\AppData\Roaming\Tencent\Users\56229019\QQ\WinTemp\RichOle\CV~6MJUU7R4A}@Q0K1{2)[G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8916" y="934694"/>
            <a:ext cx="5700568" cy="53647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矩形 1"/>
          <p:cNvSpPr>
            <a:spLocks noChangeArrowheads="1"/>
          </p:cNvSpPr>
          <p:nvPr/>
        </p:nvSpPr>
        <p:spPr bwMode="auto">
          <a:xfrm>
            <a:off x="5965826" y="2044290"/>
            <a:ext cx="303371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接着是一个战车师，各种装甲车和坦克车两辆或三辆一排，整整齐齐地前进。</a:t>
            </a:r>
            <a:endParaRPr lang="zh-CN" altLang="en-US" sz="28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8" descr="19_090825113433_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27377" y="771680"/>
            <a:ext cx="5915025" cy="5740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34950" y="1999841"/>
            <a:ext cx="28717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当战车部队经过的时候，人民空军的飞机也一队队排成人字形，飞过天空。 </a:t>
            </a:r>
            <a:endParaRPr lang="zh-CN" altLang="en-US" sz="28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 descr="C:\Users\Administrator\AppData\Roaming\Tencent\Users\56229019\QQ\WinTemp\RichOle\~CN9WTU[N6[95Q]FVEIB{CP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290848" y="1090522"/>
            <a:ext cx="3654734" cy="30627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矩形 1"/>
          <p:cNvSpPr>
            <a:spLocks noChangeArrowheads="1"/>
          </p:cNvSpPr>
          <p:nvPr/>
        </p:nvSpPr>
        <p:spPr bwMode="auto">
          <a:xfrm>
            <a:off x="241300" y="937685"/>
            <a:ext cx="49545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zh-CN" altLang="zh-CN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天安门广场上的灯笼火把全都点起来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一万支礼花陆续射入天空。天上五颜六色的火花结成彩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地上千千万万的灯火一片红。</a:t>
            </a:r>
            <a:endParaRPr lang="zh-CN" altLang="en-US" sz="26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889" y="4362451"/>
            <a:ext cx="8396287" cy="1849967"/>
          </a:xfrm>
          <a:prstGeom prst="rect">
            <a:avLst/>
          </a:prstGeom>
          <a:solidFill>
            <a:srgbClr val="FDEADA">
              <a:alpha val="8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   这是对天安门广场傍晚景色的描写，衬托出了人们仍然沉浸在开国大典的喜悦气氛中，表现出了中国人民当家做主的无比喜悦和幸福的心情。</a:t>
            </a:r>
            <a:endParaRPr lang="zh-CN" altLang="en-US" sz="24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246063" y="895352"/>
            <a:ext cx="85645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3855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作者为什么反复写广场的“红旗” “红灯”、群众的“掌声”“欢呼声”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表现了什么？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串珠问题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4)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9564" y="2677584"/>
            <a:ext cx="84423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4205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反复写“红旗” “红灯”，是为了写出开国大典的欢庆气氛，反复写群众的“掌声”“欢呼声”则表现出了人民群众喜悦、激动的心情，更表现出了其对毛泽东的无限爱戴，对祖国未来的憧憬和向往。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609601" y="982134"/>
            <a:ext cx="79597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8650" latinLnBrk="1">
              <a:lnSpc>
                <a:spcPct val="150000"/>
              </a:lnSpc>
            </a:pP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他们擎着灯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舞着火把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高呼“中国共产党万岁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”“中华人民共和国万岁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”“中央人民政府万岁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”他们一队一队按照次序走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走过正对天安门的白石桥前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就举起灯笼火把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高声欢呼“毛主席万岁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”“毛主席万岁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675189" y="1706033"/>
            <a:ext cx="3279775" cy="0"/>
          </a:xfrm>
          <a:prstGeom prst="line">
            <a:avLst/>
          </a:prstGeom>
          <a:ln w="381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87400" y="2451100"/>
            <a:ext cx="6508750" cy="0"/>
          </a:xfrm>
          <a:prstGeom prst="line">
            <a:avLst/>
          </a:prstGeom>
          <a:ln w="381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584575" y="3911600"/>
            <a:ext cx="4318000" cy="0"/>
          </a:xfrm>
          <a:prstGeom prst="line">
            <a:avLst/>
          </a:prstGeom>
          <a:ln w="381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云形标注 14"/>
          <p:cNvSpPr/>
          <p:nvPr/>
        </p:nvSpPr>
        <p:spPr>
          <a:xfrm>
            <a:off x="4972050" y="169333"/>
            <a:ext cx="3162300" cy="812800"/>
          </a:xfrm>
          <a:prstGeom prst="cloudCallout">
            <a:avLst>
              <a:gd name="adj1" fmla="val -28060"/>
              <a:gd name="adj2" fmla="val 60414"/>
            </a:avLst>
          </a:prstGeom>
          <a:solidFill>
            <a:srgbClr val="FEF1E6"/>
          </a:solidFill>
          <a:ln w="19050">
            <a:noFill/>
            <a:prstDash val="sys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这是语言描写！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66750" y="4290484"/>
            <a:ext cx="7816850" cy="1388533"/>
          </a:xfrm>
          <a:prstGeom prst="roundRect">
            <a:avLst/>
          </a:prstGeom>
          <a:solidFill>
            <a:srgbClr val="FDEADA">
              <a:alpha val="8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indent="361950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这段描写生动地再现了人民群众为庆祝中华人民共和国成立而喜悦、激动的心情以及对领袖爱戴的深厚情感。</a:t>
            </a:r>
            <a:endParaRPr lang="zh-CN" altLang="en-US" sz="24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687388" y="1081618"/>
            <a:ext cx="77327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毛主席在城楼上主席台前边，向前探着身子，不断地向群众挥手，不断地高呼“人民万岁！同志们万岁！”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云形标注 14"/>
          <p:cNvSpPr/>
          <p:nvPr/>
        </p:nvSpPr>
        <p:spPr>
          <a:xfrm>
            <a:off x="4678364" y="-38100"/>
            <a:ext cx="3825875" cy="982133"/>
          </a:xfrm>
          <a:prstGeom prst="cloudCallout">
            <a:avLst>
              <a:gd name="adj1" fmla="val -23819"/>
              <a:gd name="adj2" fmla="val 76293"/>
            </a:avLst>
          </a:prstGeom>
          <a:solidFill>
            <a:srgbClr val="FEF1E6"/>
          </a:solidFill>
          <a:ln w="19050">
            <a:noFill/>
            <a:prstDash val="sys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动作、语言描写！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06450" y="3841751"/>
            <a:ext cx="7677150" cy="2042583"/>
          </a:xfrm>
          <a:prstGeom prst="roundRect">
            <a:avLst/>
          </a:prstGeom>
          <a:solidFill>
            <a:srgbClr val="FDEADA">
              <a:alpha val="8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indent="533400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写毛泽东面对人民群众高呼“毛主席万岁” 的回应，一方面说明了毛泽东对人民群众的热爱；另一方面，这些动作和口号直接表现了毛泽东的伟大形象。</a:t>
            </a:r>
            <a:endParaRPr lang="zh-CN" altLang="en-US" sz="24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246063" y="895352"/>
            <a:ext cx="85645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3855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作者为什么反复写广场的“红旗” “红灯”、群众的“掌声”“欢呼声”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表现了什么？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串珠问题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4)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9564" y="2677584"/>
            <a:ext cx="84423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4205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反复写“红旗” “红灯”，是为了写出开国大典的欢庆气氛，反复写群众的“掌声”“欢呼声”则表现出了人民群众喜悦、激动的心情，更表现出了其对毛泽东的无限爱戴，对祖国未来的憧憬和向往。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473076" y="878417"/>
            <a:ext cx="8188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23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课文是怎样表现人民自豪、激动的心情的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又是怎样展现毛泽东的领袖风采的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核心问题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400" b="1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0064" y="2527301"/>
            <a:ext cx="81232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   作者通过场面描写表现人民自豪、激动的心情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</a:rPr>
              <a:t>: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如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“一齐欢呼”“把头上的帽子、手里的报纸和别的东西抛上天去”“把手掌都拍麻了”“高呼‘中国共产党万岁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!’‘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中华人民共和国万岁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!’‘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中央人民政府万岁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!’”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等。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更多的是通过侧面描写来展现毛泽东的领袖风采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</a:rPr>
              <a:t>: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如当毛泽东出现在主席台上时，会场上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“爆发出一阵排山倒海的掌声”“三十万人的目光”“一齐投向主席台”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等。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627064" y="1919818"/>
            <a:ext cx="85169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 algn="di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1949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日，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万群众聚集在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，满怀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       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参加了开国大典，瞻仰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，聆听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，观看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，会后举行了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520844" y="1007675"/>
            <a:ext cx="8032968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自读课文，试着概括课文的主要内容</a:t>
            </a: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？</a:t>
            </a:r>
            <a:endParaRPr lang="en-US" altLang="zh-CN" sz="3600" b="1" dirty="0">
              <a:ln>
                <a:solidFill>
                  <a:schemeClr val="bg1"/>
                </a:solidFill>
              </a:ln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54788" y="2150534"/>
            <a:ext cx="2144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天安门广场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6600" y="3007785"/>
            <a:ext cx="387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无比喜悦和激动的心情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8188" y="3865033"/>
            <a:ext cx="3411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第一面五星红旗升起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58900" y="4762501"/>
            <a:ext cx="2960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毛主席宣读公告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96075" y="4711700"/>
            <a:ext cx="1454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阅兵式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67088" y="5545667"/>
            <a:ext cx="349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盛大的群众庆祝游行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" grpId="0"/>
      <p:bldP spid="8" grpId="0"/>
      <p:bldP spid="9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501650" y="842433"/>
            <a:ext cx="812165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晚上九点半，游行队伍才完全走出会场。两股“红流”分头向东城、西城的街道流去，光明充满了整个北京城。</a:t>
            </a:r>
            <a:endParaRPr lang="zh-CN" altLang="en-US" sz="26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-93663" y="3111501"/>
            <a:ext cx="8780463" cy="1172633"/>
            <a:chOff x="772686" y="3876457"/>
            <a:chExt cx="8784684" cy="879120"/>
          </a:xfrm>
        </p:grpSpPr>
        <p:sp>
          <p:nvSpPr>
            <p:cNvPr id="37893" name="文本框 9"/>
            <p:cNvSpPr txBox="1">
              <a:spLocks noChangeArrowheads="1"/>
            </p:cNvSpPr>
            <p:nvPr/>
          </p:nvSpPr>
          <p:spPr bwMode="auto">
            <a:xfrm>
              <a:off x="1432683" y="4102999"/>
              <a:ext cx="8124687" cy="42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“两股红流”指什么</a:t>
              </a:r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? </a:t>
              </a: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这样比喻写出了什么</a:t>
              </a:r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?</a:t>
              </a: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有什么寓意呢？ 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894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772686" y="3876457"/>
              <a:ext cx="896070" cy="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58814" y="4224867"/>
            <a:ext cx="7856537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这句话运用了借喻的修辞方法，“红流”指的是行队伍。 写出了游行队伍之长，火光之亮。这里也是暗指在中国共产党领导下的中国将大步向前，前途一片光明。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大括号 2"/>
          <p:cNvSpPr/>
          <p:nvPr/>
        </p:nvSpPr>
        <p:spPr>
          <a:xfrm>
            <a:off x="3262313" y="2148417"/>
            <a:ext cx="258762" cy="346921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915" name="矩形 1"/>
          <p:cNvSpPr>
            <a:spLocks noChangeArrowheads="1"/>
          </p:cNvSpPr>
          <p:nvPr/>
        </p:nvSpPr>
        <p:spPr bwMode="auto">
          <a:xfrm>
            <a:off x="1060451" y="3418418"/>
            <a:ext cx="2246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开国大典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21075" y="2082801"/>
            <a:ext cx="4192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会场情况：“丁”字形广场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521076" y="4984752"/>
            <a:ext cx="330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阅兵盛况，群众游行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09"/>
          <p:cNvSpPr txBox="1">
            <a:spLocks noChangeArrowheads="1"/>
          </p:cNvSpPr>
          <p:nvPr/>
        </p:nvSpPr>
        <p:spPr bwMode="auto">
          <a:xfrm>
            <a:off x="5154613" y="2846918"/>
            <a:ext cx="1784350" cy="21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毛主席出现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宣告成立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宣读公告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3" name="左大括号 22"/>
          <p:cNvSpPr/>
          <p:nvPr/>
        </p:nvSpPr>
        <p:spPr bwMode="auto">
          <a:xfrm>
            <a:off x="4932364" y="3117852"/>
            <a:ext cx="255587" cy="1695449"/>
          </a:xfrm>
          <a:prstGeom prst="leftBrace">
            <a:avLst>
              <a:gd name="adj1" fmla="val 18490"/>
              <a:gd name="adj2" fmla="val 45088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521076" y="3575052"/>
            <a:ext cx="141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大典盛况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Picture 6" descr="C:\Users\Administrator\Desktop\可改图标 - 副本\结构主旨2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78214" y="76201"/>
            <a:ext cx="2187575" cy="774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组合 13"/>
          <p:cNvGrpSpPr/>
          <p:nvPr/>
        </p:nvGrpSpPr>
        <p:grpSpPr>
          <a:xfrm>
            <a:off x="392672" y="113330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0" name="圆角矩形 19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课文结构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8" grpId="0"/>
      <p:bldP spid="22" grpId="0"/>
      <p:bldP spid="19" grpId="0"/>
      <p:bldP spid="23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内容占位符 2"/>
          <p:cNvSpPr txBox="1">
            <a:spLocks noChangeArrowheads="1"/>
          </p:cNvSpPr>
          <p:nvPr/>
        </p:nvSpPr>
        <p:spPr bwMode="auto">
          <a:xfrm>
            <a:off x="747714" y="2834218"/>
            <a:ext cx="7621587" cy="312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23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本文记叙了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1949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年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月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日首都北京举行开国大典的盛况。表达了中国人民对新中国的诞生无比自豪、激动的心情，展现了中华人民共和国的缔造者们特别是毛泽东的领袖风采。</a:t>
            </a:r>
            <a:endParaRPr lang="zh-CN" alt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939" name="矩形 1"/>
          <p:cNvSpPr>
            <a:spLocks noChangeArrowheads="1"/>
          </p:cNvSpPr>
          <p:nvPr/>
        </p:nvSpPr>
        <p:spPr bwMode="auto">
          <a:xfrm>
            <a:off x="708026" y="1972734"/>
            <a:ext cx="7673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这篇文章主要写了什么，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表达了作者怎样的思想感情？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5248" y="1187321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课文主旨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52439" y="601133"/>
            <a:ext cx="8181975" cy="563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670050" y="1162051"/>
            <a:ext cx="5803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点面结合描写场面</a:t>
            </a:r>
            <a:endParaRPr lang="zh-CN" altLang="en-US" sz="2800" b="1" dirty="0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28663" y="1873251"/>
            <a:ext cx="779145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场面描写要运用点面结合的方法写出整个场面的状况，要把人物的活动交织在一起写。课文记叙的是开国大典的盛况，大量运用场面描写，生动、真实地再现了开国大典，写出了人们激动、兴奋的心情和对新中国无限热爱的感情，通过人们激动的欢庆场面的烘托，我们感受到开国大典的壮观和热闹。</a:t>
            </a:r>
            <a:endParaRPr lang="zh-CN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3"/>
          <p:cNvSpPr>
            <a:spLocks noChangeArrowheads="1"/>
          </p:cNvSpPr>
          <p:nvPr/>
        </p:nvSpPr>
        <p:spPr bwMode="auto">
          <a:xfrm>
            <a:off x="439738" y="846667"/>
            <a:ext cx="144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举例：</a:t>
            </a:r>
            <a:r>
              <a:rPr lang="en-US" altLang="zh-CN" sz="28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zh-CN" sz="2800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5139" y="1481667"/>
            <a:ext cx="8231187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4500"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如本文中每次描写完毛主席的动作，这是“点”，紧接着就描写群众的反应，这是“面”。描写毛主席是在写一个突出的人物，写群众反应是写很多人，像这样既写出一个主要人物的活动又写出全场人物的表现，这种写法就叫场面描写中的点面结合。毛主席的活动就是这个场面的一个“点”，全场三十万群众的活动就是“面”。这样的描写，让场面显得热烈而不单调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3"/>
          <p:cNvSpPr>
            <a:spLocks noChangeArrowheads="1"/>
          </p:cNvSpPr>
          <p:nvPr/>
        </p:nvSpPr>
        <p:spPr bwMode="auto">
          <a:xfrm>
            <a:off x="750889" y="142451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练一练：</a:t>
            </a:r>
            <a:endParaRPr lang="zh-CN" altLang="en-US" sz="2800" b="1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5025" y="2192867"/>
            <a:ext cx="745648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24205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你印象最深的一个场景是什么？认真想一想后写一写，注意抓住典型场景进行描写。</a:t>
            </a:r>
            <a:endParaRPr lang="zh-CN" altLang="en-US" sz="2800" b="1" dirty="0">
              <a:solidFill>
                <a:prstClr val="black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1"/>
          <p:cNvSpPr>
            <a:spLocks noChangeArrowheads="1"/>
          </p:cNvSpPr>
          <p:nvPr/>
        </p:nvSpPr>
        <p:spPr bwMode="auto">
          <a:xfrm>
            <a:off x="862014" y="1860551"/>
            <a:ext cx="75088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这篇课文记叙了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1949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首都北京举行开国大典的盛况，表达了中国人民对新中国的诞生无比自豪、激动的心情，展现了中华人民共和国的缔造者们特别是毛泽东的领袖风采。它记叙了新中国成立时亿万民众欣喜若狂，激动自豪的感人场面。</a:t>
            </a:r>
            <a:endParaRPr lang="zh-CN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4035" name="组合 3"/>
          <p:cNvGrpSpPr/>
          <p:nvPr/>
        </p:nvGrpSpPr>
        <p:grpSpPr bwMode="auto">
          <a:xfrm>
            <a:off x="641351" y="1134533"/>
            <a:ext cx="2125689" cy="633869"/>
            <a:chOff x="638175" y="996434"/>
            <a:chExt cx="2125723" cy="476250"/>
          </a:xfrm>
        </p:grpSpPr>
        <p:sp>
          <p:nvSpPr>
            <p:cNvPr id="44036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3" cy="393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801688" y="1367367"/>
            <a:ext cx="759301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我们最伟大的节日　　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何其芳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1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35350" y="194733"/>
            <a:ext cx="2273300" cy="6011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11"/>
          <p:cNvGrpSpPr/>
          <p:nvPr/>
        </p:nvGrpSpPr>
        <p:grpSpPr>
          <a:xfrm>
            <a:off x="444781" y="1095055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推荐阅读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5061" name="矩形 1"/>
          <p:cNvSpPr>
            <a:spLocks noChangeArrowheads="1"/>
          </p:cNvSpPr>
          <p:nvPr/>
        </p:nvSpPr>
        <p:spPr bwMode="auto">
          <a:xfrm>
            <a:off x="2209800" y="2698751"/>
            <a:ext cx="57721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北京和延安一样充满了歌声。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五星红旗在这绿色的城市中上升。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密集的群众的海洋：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无数的旗帜在掌声里飘动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就像在微风里颤动的波浪。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在毛泽东主席的面前，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2209800" y="920751"/>
            <a:ext cx="57721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我们的海军走过，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我们的步兵走过，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我们的炮兵走过，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我们的战车走过，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我们的骑兵走过，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我们的空军在天空中飞行，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群众的队伍从广场上绕到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毛泽东主席的面前来喊着：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“毛主席万岁！”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毛泽东主席回答着：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“同志们万岁！”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这是何等动人的欢呼！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这是何等动人的领袖与群众的关系！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2193925" y="901701"/>
            <a:ext cx="57721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跳跃着喊！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舞动着两个手臂喊！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站在主席台下望着毛泽东主席不愿离开地喊！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把这个古老的城市喊得变成年轻！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把旧社会留给我们身上的创伤和污秽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喊掉得干干净净！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举着红灯的游行的队伍河一样流到街上。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天空的月亮失去了光辉，星星也都要躲藏。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呵，我们多么愿意站在这里欢呼一个晚上！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我们多么愿意在毛泽东的照耀下，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把我们一生献给我们自己的国家！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r"/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1949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月初，北京）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576263" y="1138767"/>
            <a:ext cx="7835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开国大典分为几个部分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串珠问题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1)</a:t>
            </a:r>
            <a:endParaRPr lang="en-US" altLang="zh-CN" sz="3200" b="1" dirty="0">
              <a:solidFill>
                <a:srgbClr val="0066FF"/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850720" y="2536489"/>
            <a:ext cx="1405656" cy="1124524"/>
          </a:xfrm>
          <a:custGeom>
            <a:avLst/>
            <a:gdLst>
              <a:gd name="connsiteX0" fmla="*/ 0 w 1405656"/>
              <a:gd name="connsiteY0" fmla="*/ 84339 h 843393"/>
              <a:gd name="connsiteX1" fmla="*/ 84339 w 1405656"/>
              <a:gd name="connsiteY1" fmla="*/ 0 h 843393"/>
              <a:gd name="connsiteX2" fmla="*/ 1321317 w 1405656"/>
              <a:gd name="connsiteY2" fmla="*/ 0 h 843393"/>
              <a:gd name="connsiteX3" fmla="*/ 1405656 w 1405656"/>
              <a:gd name="connsiteY3" fmla="*/ 84339 h 843393"/>
              <a:gd name="connsiteX4" fmla="*/ 1405656 w 1405656"/>
              <a:gd name="connsiteY4" fmla="*/ 759054 h 843393"/>
              <a:gd name="connsiteX5" fmla="*/ 1321317 w 1405656"/>
              <a:gd name="connsiteY5" fmla="*/ 843393 h 843393"/>
              <a:gd name="connsiteX6" fmla="*/ 84339 w 1405656"/>
              <a:gd name="connsiteY6" fmla="*/ 843393 h 843393"/>
              <a:gd name="connsiteX7" fmla="*/ 0 w 1405656"/>
              <a:gd name="connsiteY7" fmla="*/ 759054 h 843393"/>
              <a:gd name="connsiteX8" fmla="*/ 0 w 1405656"/>
              <a:gd name="connsiteY8" fmla="*/ 84339 h 8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56" h="843393">
                <a:moveTo>
                  <a:pt x="0" y="84339"/>
                </a:moveTo>
                <a:cubicBezTo>
                  <a:pt x="0" y="37760"/>
                  <a:pt x="37760" y="0"/>
                  <a:pt x="84339" y="0"/>
                </a:cubicBezTo>
                <a:lnTo>
                  <a:pt x="1321317" y="0"/>
                </a:lnTo>
                <a:cubicBezTo>
                  <a:pt x="1367896" y="0"/>
                  <a:pt x="1405656" y="37760"/>
                  <a:pt x="1405656" y="84339"/>
                </a:cubicBezTo>
                <a:lnTo>
                  <a:pt x="1405656" y="759054"/>
                </a:lnTo>
                <a:cubicBezTo>
                  <a:pt x="1405656" y="805633"/>
                  <a:pt x="1367896" y="843393"/>
                  <a:pt x="1321317" y="843393"/>
                </a:cubicBezTo>
                <a:lnTo>
                  <a:pt x="84339" y="843393"/>
                </a:lnTo>
                <a:cubicBezTo>
                  <a:pt x="37760" y="843393"/>
                  <a:pt x="0" y="805633"/>
                  <a:pt x="0" y="759054"/>
                </a:cubicBezTo>
                <a:lnTo>
                  <a:pt x="0" y="8433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902" tIns="100902" rIns="100902" bIns="100902" spcCol="1270" anchor="ctr"/>
          <a:lstStyle/>
          <a:p>
            <a:pPr algn="ctr" defTabSz="889000">
              <a:spcAft>
                <a:spcPct val="35000"/>
              </a:spcAft>
              <a:defRPr/>
            </a:pPr>
            <a:r>
              <a:rPr lang="zh-CN" altLang="en-US" sz="2000" b="1" dirty="0">
                <a:ln w="18415" cmpd="sng"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宣布典礼开始</a:t>
            </a:r>
            <a:endParaRPr lang="zh-CN" altLang="en-US" sz="2000" b="1" dirty="0">
              <a:ln w="18415" cmpd="sng"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2380075" y="2866348"/>
            <a:ext cx="297999" cy="464803"/>
          </a:xfrm>
          <a:custGeom>
            <a:avLst/>
            <a:gdLst>
              <a:gd name="connsiteX0" fmla="*/ 0 w 297999"/>
              <a:gd name="connsiteY0" fmla="*/ 69720 h 348602"/>
              <a:gd name="connsiteX1" fmla="*/ 149000 w 297999"/>
              <a:gd name="connsiteY1" fmla="*/ 69720 h 348602"/>
              <a:gd name="connsiteX2" fmla="*/ 149000 w 297999"/>
              <a:gd name="connsiteY2" fmla="*/ 0 h 348602"/>
              <a:gd name="connsiteX3" fmla="*/ 297999 w 297999"/>
              <a:gd name="connsiteY3" fmla="*/ 174301 h 348602"/>
              <a:gd name="connsiteX4" fmla="*/ 149000 w 297999"/>
              <a:gd name="connsiteY4" fmla="*/ 348602 h 348602"/>
              <a:gd name="connsiteX5" fmla="*/ 149000 w 297999"/>
              <a:gd name="connsiteY5" fmla="*/ 278882 h 348602"/>
              <a:gd name="connsiteX6" fmla="*/ 0 w 297999"/>
              <a:gd name="connsiteY6" fmla="*/ 278882 h 348602"/>
              <a:gd name="connsiteX7" fmla="*/ 0 w 297999"/>
              <a:gd name="connsiteY7" fmla="*/ 69720 h 34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999" h="348602">
                <a:moveTo>
                  <a:pt x="0" y="69720"/>
                </a:moveTo>
                <a:lnTo>
                  <a:pt x="149000" y="69720"/>
                </a:lnTo>
                <a:lnTo>
                  <a:pt x="149000" y="0"/>
                </a:lnTo>
                <a:lnTo>
                  <a:pt x="297999" y="174301"/>
                </a:lnTo>
                <a:lnTo>
                  <a:pt x="149000" y="348602"/>
                </a:lnTo>
                <a:lnTo>
                  <a:pt x="149000" y="278882"/>
                </a:lnTo>
                <a:lnTo>
                  <a:pt x="0" y="278882"/>
                </a:lnTo>
                <a:lnTo>
                  <a:pt x="0" y="6972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69720" rIns="89400" bIns="69720" spcCol="1270" anchor="ctr"/>
          <a:lstStyle/>
          <a:p>
            <a:pPr algn="ctr" defTabSz="889000">
              <a:spcAft>
                <a:spcPct val="35000"/>
              </a:spcAft>
              <a:defRPr/>
            </a:pPr>
            <a:endParaRPr lang="zh-CN" altLang="en-US" sz="2000" b="1">
              <a:ln w="18415" cmpd="sng">
                <a:noFill/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818639" y="2536489"/>
            <a:ext cx="1405656" cy="1124524"/>
          </a:xfrm>
          <a:custGeom>
            <a:avLst/>
            <a:gdLst>
              <a:gd name="connsiteX0" fmla="*/ 0 w 1405656"/>
              <a:gd name="connsiteY0" fmla="*/ 84339 h 843393"/>
              <a:gd name="connsiteX1" fmla="*/ 84339 w 1405656"/>
              <a:gd name="connsiteY1" fmla="*/ 0 h 843393"/>
              <a:gd name="connsiteX2" fmla="*/ 1321317 w 1405656"/>
              <a:gd name="connsiteY2" fmla="*/ 0 h 843393"/>
              <a:gd name="connsiteX3" fmla="*/ 1405656 w 1405656"/>
              <a:gd name="connsiteY3" fmla="*/ 84339 h 843393"/>
              <a:gd name="connsiteX4" fmla="*/ 1405656 w 1405656"/>
              <a:gd name="connsiteY4" fmla="*/ 759054 h 843393"/>
              <a:gd name="connsiteX5" fmla="*/ 1321317 w 1405656"/>
              <a:gd name="connsiteY5" fmla="*/ 843393 h 843393"/>
              <a:gd name="connsiteX6" fmla="*/ 84339 w 1405656"/>
              <a:gd name="connsiteY6" fmla="*/ 843393 h 843393"/>
              <a:gd name="connsiteX7" fmla="*/ 0 w 1405656"/>
              <a:gd name="connsiteY7" fmla="*/ 759054 h 843393"/>
              <a:gd name="connsiteX8" fmla="*/ 0 w 1405656"/>
              <a:gd name="connsiteY8" fmla="*/ 84339 h 8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56" h="843393">
                <a:moveTo>
                  <a:pt x="0" y="84339"/>
                </a:moveTo>
                <a:cubicBezTo>
                  <a:pt x="0" y="37760"/>
                  <a:pt x="37760" y="0"/>
                  <a:pt x="84339" y="0"/>
                </a:cubicBezTo>
                <a:lnTo>
                  <a:pt x="1321317" y="0"/>
                </a:lnTo>
                <a:cubicBezTo>
                  <a:pt x="1367896" y="0"/>
                  <a:pt x="1405656" y="37760"/>
                  <a:pt x="1405656" y="84339"/>
                </a:cubicBezTo>
                <a:lnTo>
                  <a:pt x="1405656" y="759054"/>
                </a:lnTo>
                <a:cubicBezTo>
                  <a:pt x="1405656" y="805633"/>
                  <a:pt x="1367896" y="843393"/>
                  <a:pt x="1321317" y="843393"/>
                </a:cubicBezTo>
                <a:lnTo>
                  <a:pt x="84339" y="843393"/>
                </a:lnTo>
                <a:cubicBezTo>
                  <a:pt x="37760" y="843393"/>
                  <a:pt x="0" y="805633"/>
                  <a:pt x="0" y="759054"/>
                </a:cubicBezTo>
                <a:lnTo>
                  <a:pt x="0" y="8433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80253"/>
              <a:satOff val="-972"/>
              <a:lumOff val="229"/>
              <a:alphaOff val="0"/>
            </a:schemeClr>
          </a:fillRef>
          <a:effectRef idx="0">
            <a:schemeClr val="accent2">
              <a:hueOff val="780253"/>
              <a:satOff val="-972"/>
              <a:lumOff val="229"/>
              <a:alphaOff val="0"/>
            </a:schemeClr>
          </a:effectRef>
          <a:fontRef idx="minor">
            <a:schemeClr val="lt1"/>
          </a:fontRef>
        </p:style>
        <p:txBody>
          <a:bodyPr lIns="100902" tIns="100902" rIns="100902" bIns="100902" spcCol="1270" anchor="ctr"/>
          <a:lstStyle/>
          <a:p>
            <a:pPr algn="ctr" defTabSz="889000">
              <a:spcAft>
                <a:spcPct val="35000"/>
              </a:spcAft>
              <a:defRPr/>
            </a:pPr>
            <a:r>
              <a:rPr lang="zh-CN" altLang="en-US" sz="2000" b="1" dirty="0">
                <a:ln w="18415" cmpd="sng"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奏国歌</a:t>
            </a:r>
            <a:endParaRPr lang="zh-CN" altLang="en-US" sz="2000" b="1" dirty="0">
              <a:ln w="18415" cmpd="sng"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347994" y="2866348"/>
            <a:ext cx="297999" cy="464803"/>
          </a:xfrm>
          <a:custGeom>
            <a:avLst/>
            <a:gdLst>
              <a:gd name="connsiteX0" fmla="*/ 0 w 297999"/>
              <a:gd name="connsiteY0" fmla="*/ 69720 h 348602"/>
              <a:gd name="connsiteX1" fmla="*/ 149000 w 297999"/>
              <a:gd name="connsiteY1" fmla="*/ 69720 h 348602"/>
              <a:gd name="connsiteX2" fmla="*/ 149000 w 297999"/>
              <a:gd name="connsiteY2" fmla="*/ 0 h 348602"/>
              <a:gd name="connsiteX3" fmla="*/ 297999 w 297999"/>
              <a:gd name="connsiteY3" fmla="*/ 174301 h 348602"/>
              <a:gd name="connsiteX4" fmla="*/ 149000 w 297999"/>
              <a:gd name="connsiteY4" fmla="*/ 348602 h 348602"/>
              <a:gd name="connsiteX5" fmla="*/ 149000 w 297999"/>
              <a:gd name="connsiteY5" fmla="*/ 278882 h 348602"/>
              <a:gd name="connsiteX6" fmla="*/ 0 w 297999"/>
              <a:gd name="connsiteY6" fmla="*/ 278882 h 348602"/>
              <a:gd name="connsiteX7" fmla="*/ 0 w 297999"/>
              <a:gd name="connsiteY7" fmla="*/ 69720 h 34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999" h="348602">
                <a:moveTo>
                  <a:pt x="0" y="69720"/>
                </a:moveTo>
                <a:lnTo>
                  <a:pt x="149000" y="69720"/>
                </a:lnTo>
                <a:lnTo>
                  <a:pt x="149000" y="0"/>
                </a:lnTo>
                <a:lnTo>
                  <a:pt x="297999" y="174301"/>
                </a:lnTo>
                <a:lnTo>
                  <a:pt x="149000" y="348602"/>
                </a:lnTo>
                <a:lnTo>
                  <a:pt x="149000" y="278882"/>
                </a:lnTo>
                <a:lnTo>
                  <a:pt x="0" y="278882"/>
                </a:lnTo>
                <a:lnTo>
                  <a:pt x="0" y="6972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936304"/>
              <a:satOff val="-1167"/>
              <a:lumOff val="275"/>
              <a:alphaOff val="0"/>
            </a:schemeClr>
          </a:fillRef>
          <a:effectRef idx="0">
            <a:schemeClr val="accent2">
              <a:hueOff val="936304"/>
              <a:satOff val="-1167"/>
              <a:lumOff val="275"/>
              <a:alphaOff val="0"/>
            </a:schemeClr>
          </a:effectRef>
          <a:fontRef idx="minor">
            <a:schemeClr val="lt1"/>
          </a:fontRef>
        </p:style>
        <p:txBody>
          <a:bodyPr lIns="0" tIns="69720" rIns="89400" bIns="69720" spcCol="1270" anchor="ctr"/>
          <a:lstStyle/>
          <a:p>
            <a:pPr algn="ctr" defTabSz="889000">
              <a:spcAft>
                <a:spcPct val="35000"/>
              </a:spcAft>
              <a:defRPr/>
            </a:pPr>
            <a:endParaRPr lang="zh-CN" altLang="en-US" sz="2000" b="1">
              <a:ln w="18415" cmpd="sng">
                <a:noFill/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786558" y="2536489"/>
            <a:ext cx="1405656" cy="1124524"/>
          </a:xfrm>
          <a:custGeom>
            <a:avLst/>
            <a:gdLst>
              <a:gd name="connsiteX0" fmla="*/ 0 w 1405656"/>
              <a:gd name="connsiteY0" fmla="*/ 84339 h 843393"/>
              <a:gd name="connsiteX1" fmla="*/ 84339 w 1405656"/>
              <a:gd name="connsiteY1" fmla="*/ 0 h 843393"/>
              <a:gd name="connsiteX2" fmla="*/ 1321317 w 1405656"/>
              <a:gd name="connsiteY2" fmla="*/ 0 h 843393"/>
              <a:gd name="connsiteX3" fmla="*/ 1405656 w 1405656"/>
              <a:gd name="connsiteY3" fmla="*/ 84339 h 843393"/>
              <a:gd name="connsiteX4" fmla="*/ 1405656 w 1405656"/>
              <a:gd name="connsiteY4" fmla="*/ 759054 h 843393"/>
              <a:gd name="connsiteX5" fmla="*/ 1321317 w 1405656"/>
              <a:gd name="connsiteY5" fmla="*/ 843393 h 843393"/>
              <a:gd name="connsiteX6" fmla="*/ 84339 w 1405656"/>
              <a:gd name="connsiteY6" fmla="*/ 843393 h 843393"/>
              <a:gd name="connsiteX7" fmla="*/ 0 w 1405656"/>
              <a:gd name="connsiteY7" fmla="*/ 759054 h 843393"/>
              <a:gd name="connsiteX8" fmla="*/ 0 w 1405656"/>
              <a:gd name="connsiteY8" fmla="*/ 84339 h 8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56" h="843393">
                <a:moveTo>
                  <a:pt x="0" y="84339"/>
                </a:moveTo>
                <a:cubicBezTo>
                  <a:pt x="0" y="37760"/>
                  <a:pt x="37760" y="0"/>
                  <a:pt x="84339" y="0"/>
                </a:cubicBezTo>
                <a:lnTo>
                  <a:pt x="1321317" y="0"/>
                </a:lnTo>
                <a:cubicBezTo>
                  <a:pt x="1367896" y="0"/>
                  <a:pt x="1405656" y="37760"/>
                  <a:pt x="1405656" y="84339"/>
                </a:cubicBezTo>
                <a:lnTo>
                  <a:pt x="1405656" y="759054"/>
                </a:lnTo>
                <a:cubicBezTo>
                  <a:pt x="1405656" y="805633"/>
                  <a:pt x="1367896" y="843393"/>
                  <a:pt x="1321317" y="843393"/>
                </a:cubicBezTo>
                <a:lnTo>
                  <a:pt x="84339" y="843393"/>
                </a:lnTo>
                <a:cubicBezTo>
                  <a:pt x="37760" y="843393"/>
                  <a:pt x="0" y="805633"/>
                  <a:pt x="0" y="759054"/>
                </a:cubicBezTo>
                <a:lnTo>
                  <a:pt x="0" y="8433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5"/>
              <a:lumOff val="458"/>
              <a:alphaOff val="0"/>
            </a:schemeClr>
          </a:fillRef>
          <a:effectRef idx="0">
            <a:schemeClr val="accent2">
              <a:hueOff val="1560506"/>
              <a:satOff val="-1945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lIns="100902" tIns="100902" rIns="100902" bIns="100902" spcCol="1270" anchor="ctr"/>
          <a:lstStyle/>
          <a:p>
            <a:pPr algn="ctr" defTabSz="889000">
              <a:spcAft>
                <a:spcPct val="35000"/>
              </a:spcAft>
              <a:defRPr/>
            </a:pPr>
            <a:r>
              <a:rPr lang="zh-CN" altLang="en-US" sz="2000" b="1" dirty="0">
                <a:ln w="18415" cmpd="sng"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宣布新中国成立</a:t>
            </a:r>
            <a:endParaRPr lang="zh-CN" altLang="en-US" sz="2000" b="1" dirty="0">
              <a:ln w="18415" cmpd="sng"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315913" y="2866348"/>
            <a:ext cx="297999" cy="464803"/>
          </a:xfrm>
          <a:custGeom>
            <a:avLst/>
            <a:gdLst>
              <a:gd name="connsiteX0" fmla="*/ 0 w 297999"/>
              <a:gd name="connsiteY0" fmla="*/ 69720 h 348602"/>
              <a:gd name="connsiteX1" fmla="*/ 149000 w 297999"/>
              <a:gd name="connsiteY1" fmla="*/ 69720 h 348602"/>
              <a:gd name="connsiteX2" fmla="*/ 149000 w 297999"/>
              <a:gd name="connsiteY2" fmla="*/ 0 h 348602"/>
              <a:gd name="connsiteX3" fmla="*/ 297999 w 297999"/>
              <a:gd name="connsiteY3" fmla="*/ 174301 h 348602"/>
              <a:gd name="connsiteX4" fmla="*/ 149000 w 297999"/>
              <a:gd name="connsiteY4" fmla="*/ 348602 h 348602"/>
              <a:gd name="connsiteX5" fmla="*/ 149000 w 297999"/>
              <a:gd name="connsiteY5" fmla="*/ 278882 h 348602"/>
              <a:gd name="connsiteX6" fmla="*/ 0 w 297999"/>
              <a:gd name="connsiteY6" fmla="*/ 278882 h 348602"/>
              <a:gd name="connsiteX7" fmla="*/ 0 w 297999"/>
              <a:gd name="connsiteY7" fmla="*/ 69720 h 34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999" h="348602">
                <a:moveTo>
                  <a:pt x="0" y="69720"/>
                </a:moveTo>
                <a:lnTo>
                  <a:pt x="149000" y="69720"/>
                </a:lnTo>
                <a:lnTo>
                  <a:pt x="149000" y="0"/>
                </a:lnTo>
                <a:lnTo>
                  <a:pt x="297999" y="174301"/>
                </a:lnTo>
                <a:lnTo>
                  <a:pt x="149000" y="348602"/>
                </a:lnTo>
                <a:lnTo>
                  <a:pt x="149000" y="278882"/>
                </a:lnTo>
                <a:lnTo>
                  <a:pt x="0" y="278882"/>
                </a:lnTo>
                <a:lnTo>
                  <a:pt x="0" y="6972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872608"/>
              <a:satOff val="-2335"/>
              <a:lumOff val="549"/>
              <a:alphaOff val="0"/>
            </a:schemeClr>
          </a:fillRef>
          <a:effectRef idx="0">
            <a:schemeClr val="accent2">
              <a:hueOff val="1872608"/>
              <a:satOff val="-2335"/>
              <a:lumOff val="549"/>
              <a:alphaOff val="0"/>
            </a:schemeClr>
          </a:effectRef>
          <a:fontRef idx="minor">
            <a:schemeClr val="lt1"/>
          </a:fontRef>
        </p:style>
        <p:txBody>
          <a:bodyPr lIns="0" tIns="69720" rIns="89400" bIns="69720" spcCol="1270" anchor="ctr"/>
          <a:lstStyle/>
          <a:p>
            <a:pPr algn="ctr" defTabSz="889000">
              <a:spcAft>
                <a:spcPct val="35000"/>
              </a:spcAft>
              <a:defRPr/>
            </a:pPr>
            <a:endParaRPr lang="zh-CN" altLang="en-US" sz="2000" b="1">
              <a:ln w="18415" cmpd="sng">
                <a:noFill/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754476" y="2536489"/>
            <a:ext cx="1405656" cy="1124524"/>
          </a:xfrm>
          <a:custGeom>
            <a:avLst/>
            <a:gdLst>
              <a:gd name="connsiteX0" fmla="*/ 0 w 1405656"/>
              <a:gd name="connsiteY0" fmla="*/ 84339 h 843393"/>
              <a:gd name="connsiteX1" fmla="*/ 84339 w 1405656"/>
              <a:gd name="connsiteY1" fmla="*/ 0 h 843393"/>
              <a:gd name="connsiteX2" fmla="*/ 1321317 w 1405656"/>
              <a:gd name="connsiteY2" fmla="*/ 0 h 843393"/>
              <a:gd name="connsiteX3" fmla="*/ 1405656 w 1405656"/>
              <a:gd name="connsiteY3" fmla="*/ 84339 h 843393"/>
              <a:gd name="connsiteX4" fmla="*/ 1405656 w 1405656"/>
              <a:gd name="connsiteY4" fmla="*/ 759054 h 843393"/>
              <a:gd name="connsiteX5" fmla="*/ 1321317 w 1405656"/>
              <a:gd name="connsiteY5" fmla="*/ 843393 h 843393"/>
              <a:gd name="connsiteX6" fmla="*/ 84339 w 1405656"/>
              <a:gd name="connsiteY6" fmla="*/ 843393 h 843393"/>
              <a:gd name="connsiteX7" fmla="*/ 0 w 1405656"/>
              <a:gd name="connsiteY7" fmla="*/ 759054 h 843393"/>
              <a:gd name="connsiteX8" fmla="*/ 0 w 1405656"/>
              <a:gd name="connsiteY8" fmla="*/ 84339 h 8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56" h="843393">
                <a:moveTo>
                  <a:pt x="0" y="84339"/>
                </a:moveTo>
                <a:cubicBezTo>
                  <a:pt x="0" y="37760"/>
                  <a:pt x="37760" y="0"/>
                  <a:pt x="84339" y="0"/>
                </a:cubicBezTo>
                <a:lnTo>
                  <a:pt x="1321317" y="0"/>
                </a:lnTo>
                <a:cubicBezTo>
                  <a:pt x="1367896" y="0"/>
                  <a:pt x="1405656" y="37760"/>
                  <a:pt x="1405656" y="84339"/>
                </a:cubicBezTo>
                <a:lnTo>
                  <a:pt x="1405656" y="759054"/>
                </a:lnTo>
                <a:cubicBezTo>
                  <a:pt x="1405656" y="805633"/>
                  <a:pt x="1367896" y="843393"/>
                  <a:pt x="1321317" y="843393"/>
                </a:cubicBezTo>
                <a:lnTo>
                  <a:pt x="84339" y="843393"/>
                </a:lnTo>
                <a:cubicBezTo>
                  <a:pt x="37760" y="843393"/>
                  <a:pt x="0" y="805633"/>
                  <a:pt x="0" y="759054"/>
                </a:cubicBezTo>
                <a:lnTo>
                  <a:pt x="0" y="8433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8"/>
              <a:lumOff val="686"/>
              <a:alphaOff val="0"/>
            </a:schemeClr>
          </a:fillRef>
          <a:effectRef idx="0">
            <a:schemeClr val="accent2">
              <a:hueOff val="2340759"/>
              <a:satOff val="-2918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lIns="100902" tIns="100902" rIns="100902" bIns="100902" spcCol="1270" anchor="ctr"/>
          <a:lstStyle/>
          <a:p>
            <a:pPr algn="ctr" defTabSz="889000">
              <a:spcAft>
                <a:spcPct val="35000"/>
              </a:spcAft>
              <a:defRPr/>
            </a:pPr>
            <a:r>
              <a:rPr lang="zh-CN" altLang="en-US" sz="2000" b="1" dirty="0">
                <a:ln w="18415" cmpd="sng"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升国旗</a:t>
            </a:r>
            <a:endParaRPr lang="zh-CN" altLang="en-US" sz="2000" b="1" dirty="0">
              <a:ln w="18415" cmpd="sng"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283004" y="3825942"/>
            <a:ext cx="348603" cy="397333"/>
          </a:xfrm>
          <a:custGeom>
            <a:avLst/>
            <a:gdLst>
              <a:gd name="connsiteX0" fmla="*/ 0 w 297999"/>
              <a:gd name="connsiteY0" fmla="*/ 69720 h 348602"/>
              <a:gd name="connsiteX1" fmla="*/ 149000 w 297999"/>
              <a:gd name="connsiteY1" fmla="*/ 69720 h 348602"/>
              <a:gd name="connsiteX2" fmla="*/ 149000 w 297999"/>
              <a:gd name="connsiteY2" fmla="*/ 0 h 348602"/>
              <a:gd name="connsiteX3" fmla="*/ 297999 w 297999"/>
              <a:gd name="connsiteY3" fmla="*/ 174301 h 348602"/>
              <a:gd name="connsiteX4" fmla="*/ 149000 w 297999"/>
              <a:gd name="connsiteY4" fmla="*/ 348602 h 348602"/>
              <a:gd name="connsiteX5" fmla="*/ 149000 w 297999"/>
              <a:gd name="connsiteY5" fmla="*/ 278882 h 348602"/>
              <a:gd name="connsiteX6" fmla="*/ 0 w 297999"/>
              <a:gd name="connsiteY6" fmla="*/ 278882 h 348602"/>
              <a:gd name="connsiteX7" fmla="*/ 0 w 297999"/>
              <a:gd name="connsiteY7" fmla="*/ 69720 h 34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999" h="348602">
                <a:moveTo>
                  <a:pt x="238399" y="1"/>
                </a:moveTo>
                <a:lnTo>
                  <a:pt x="238399" y="174302"/>
                </a:lnTo>
                <a:lnTo>
                  <a:pt x="297999" y="174302"/>
                </a:lnTo>
                <a:lnTo>
                  <a:pt x="149000" y="348601"/>
                </a:lnTo>
                <a:lnTo>
                  <a:pt x="0" y="174302"/>
                </a:lnTo>
                <a:lnTo>
                  <a:pt x="59600" y="174302"/>
                </a:lnTo>
                <a:lnTo>
                  <a:pt x="59600" y="1"/>
                </a:lnTo>
                <a:lnTo>
                  <a:pt x="238399" y="1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808911"/>
              <a:satOff val="-3502"/>
              <a:lumOff val="824"/>
              <a:alphaOff val="0"/>
            </a:schemeClr>
          </a:fillRef>
          <a:effectRef idx="0">
            <a:schemeClr val="accent2">
              <a:hueOff val="2808911"/>
              <a:satOff val="-3502"/>
              <a:lumOff val="824"/>
              <a:alphaOff val="0"/>
            </a:schemeClr>
          </a:effectRef>
          <a:fontRef idx="minor">
            <a:schemeClr val="lt1"/>
          </a:fontRef>
        </p:style>
        <p:txBody>
          <a:bodyPr lIns="69721" tIns="0" rIns="69720" bIns="89401" spcCol="1270" anchor="ctr"/>
          <a:lstStyle/>
          <a:p>
            <a:pPr algn="ctr" defTabSz="889000">
              <a:spcAft>
                <a:spcPct val="35000"/>
              </a:spcAft>
              <a:defRPr/>
            </a:pPr>
            <a:endParaRPr lang="zh-CN" altLang="en-US" sz="2000" b="1">
              <a:ln w="18415" cmpd="sng">
                <a:noFill/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6454922" y="4410697"/>
            <a:ext cx="2011151" cy="1124524"/>
          </a:xfrm>
          <a:custGeom>
            <a:avLst/>
            <a:gdLst>
              <a:gd name="connsiteX0" fmla="*/ 0 w 1405656"/>
              <a:gd name="connsiteY0" fmla="*/ 84339 h 843393"/>
              <a:gd name="connsiteX1" fmla="*/ 84339 w 1405656"/>
              <a:gd name="connsiteY1" fmla="*/ 0 h 843393"/>
              <a:gd name="connsiteX2" fmla="*/ 1321317 w 1405656"/>
              <a:gd name="connsiteY2" fmla="*/ 0 h 843393"/>
              <a:gd name="connsiteX3" fmla="*/ 1405656 w 1405656"/>
              <a:gd name="connsiteY3" fmla="*/ 84339 h 843393"/>
              <a:gd name="connsiteX4" fmla="*/ 1405656 w 1405656"/>
              <a:gd name="connsiteY4" fmla="*/ 759054 h 843393"/>
              <a:gd name="connsiteX5" fmla="*/ 1321317 w 1405656"/>
              <a:gd name="connsiteY5" fmla="*/ 843393 h 843393"/>
              <a:gd name="connsiteX6" fmla="*/ 84339 w 1405656"/>
              <a:gd name="connsiteY6" fmla="*/ 843393 h 843393"/>
              <a:gd name="connsiteX7" fmla="*/ 0 w 1405656"/>
              <a:gd name="connsiteY7" fmla="*/ 759054 h 843393"/>
              <a:gd name="connsiteX8" fmla="*/ 0 w 1405656"/>
              <a:gd name="connsiteY8" fmla="*/ 84339 h 8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56" h="843393">
                <a:moveTo>
                  <a:pt x="0" y="84339"/>
                </a:moveTo>
                <a:cubicBezTo>
                  <a:pt x="0" y="37760"/>
                  <a:pt x="37760" y="0"/>
                  <a:pt x="84339" y="0"/>
                </a:cubicBezTo>
                <a:lnTo>
                  <a:pt x="1321317" y="0"/>
                </a:lnTo>
                <a:cubicBezTo>
                  <a:pt x="1367896" y="0"/>
                  <a:pt x="1405656" y="37760"/>
                  <a:pt x="1405656" y="84339"/>
                </a:cubicBezTo>
                <a:lnTo>
                  <a:pt x="1405656" y="759054"/>
                </a:lnTo>
                <a:cubicBezTo>
                  <a:pt x="1405656" y="805633"/>
                  <a:pt x="1367896" y="843393"/>
                  <a:pt x="1321317" y="843393"/>
                </a:cubicBezTo>
                <a:lnTo>
                  <a:pt x="84339" y="843393"/>
                </a:lnTo>
                <a:cubicBezTo>
                  <a:pt x="37760" y="843393"/>
                  <a:pt x="0" y="805633"/>
                  <a:pt x="0" y="759054"/>
                </a:cubicBezTo>
                <a:lnTo>
                  <a:pt x="0" y="8433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2"/>
              <a:lumOff val="915"/>
              <a:alphaOff val="0"/>
            </a:schemeClr>
          </a:fillRef>
          <a:effectRef idx="0">
            <a:schemeClr val="accent2">
              <a:hueOff val="3121013"/>
              <a:satOff val="-3892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lIns="100902" tIns="100902" rIns="100902" bIns="100902" spcCol="1270" anchor="ctr"/>
          <a:lstStyle/>
          <a:p>
            <a:pPr algn="ctr" defTabSz="889000">
              <a:spcAft>
                <a:spcPct val="35000"/>
              </a:spcAft>
              <a:defRPr/>
            </a:pPr>
            <a:r>
              <a:rPr lang="zh-CN" altLang="en-US" sz="2000" b="1" dirty="0">
                <a:ln w="18415" cmpd="sng"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宣读中央人民政府的公告</a:t>
            </a:r>
            <a:endParaRPr lang="zh-CN" altLang="en-US" sz="2000" b="1" dirty="0">
              <a:ln w="18415" cmpd="sng"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033227" y="4740557"/>
            <a:ext cx="297999" cy="464804"/>
          </a:xfrm>
          <a:custGeom>
            <a:avLst/>
            <a:gdLst>
              <a:gd name="connsiteX0" fmla="*/ 0 w 297999"/>
              <a:gd name="connsiteY0" fmla="*/ 69720 h 348602"/>
              <a:gd name="connsiteX1" fmla="*/ 149000 w 297999"/>
              <a:gd name="connsiteY1" fmla="*/ 69720 h 348602"/>
              <a:gd name="connsiteX2" fmla="*/ 149000 w 297999"/>
              <a:gd name="connsiteY2" fmla="*/ 0 h 348602"/>
              <a:gd name="connsiteX3" fmla="*/ 297999 w 297999"/>
              <a:gd name="connsiteY3" fmla="*/ 174301 h 348602"/>
              <a:gd name="connsiteX4" fmla="*/ 149000 w 297999"/>
              <a:gd name="connsiteY4" fmla="*/ 348602 h 348602"/>
              <a:gd name="connsiteX5" fmla="*/ 149000 w 297999"/>
              <a:gd name="connsiteY5" fmla="*/ 278882 h 348602"/>
              <a:gd name="connsiteX6" fmla="*/ 0 w 297999"/>
              <a:gd name="connsiteY6" fmla="*/ 278882 h 348602"/>
              <a:gd name="connsiteX7" fmla="*/ 0 w 297999"/>
              <a:gd name="connsiteY7" fmla="*/ 69720 h 34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999" h="348602">
                <a:moveTo>
                  <a:pt x="297999" y="278882"/>
                </a:moveTo>
                <a:lnTo>
                  <a:pt x="148999" y="278882"/>
                </a:lnTo>
                <a:lnTo>
                  <a:pt x="148999" y="348602"/>
                </a:lnTo>
                <a:lnTo>
                  <a:pt x="0" y="174301"/>
                </a:lnTo>
                <a:lnTo>
                  <a:pt x="148999" y="0"/>
                </a:lnTo>
                <a:lnTo>
                  <a:pt x="148999" y="69720"/>
                </a:lnTo>
                <a:lnTo>
                  <a:pt x="297999" y="69720"/>
                </a:lnTo>
                <a:lnTo>
                  <a:pt x="297999" y="278882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745215"/>
              <a:satOff val="-4670"/>
              <a:lumOff val="1098"/>
              <a:alphaOff val="0"/>
            </a:schemeClr>
          </a:fillRef>
          <a:effectRef idx="0">
            <a:schemeClr val="accent2">
              <a:hueOff val="3745215"/>
              <a:satOff val="-4670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lIns="89400" tIns="69720" rIns="0" bIns="69721" spcCol="1270" anchor="ctr"/>
          <a:lstStyle/>
          <a:p>
            <a:pPr algn="ctr" defTabSz="889000">
              <a:spcAft>
                <a:spcPct val="35000"/>
              </a:spcAft>
              <a:defRPr/>
            </a:pPr>
            <a:endParaRPr lang="zh-CN" altLang="en-US" sz="2000" b="1">
              <a:ln w="18415" cmpd="sng">
                <a:noFill/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487004" y="4410697"/>
            <a:ext cx="1405656" cy="1124524"/>
          </a:xfrm>
          <a:custGeom>
            <a:avLst/>
            <a:gdLst>
              <a:gd name="connsiteX0" fmla="*/ 0 w 1405656"/>
              <a:gd name="connsiteY0" fmla="*/ 84339 h 843393"/>
              <a:gd name="connsiteX1" fmla="*/ 84339 w 1405656"/>
              <a:gd name="connsiteY1" fmla="*/ 0 h 843393"/>
              <a:gd name="connsiteX2" fmla="*/ 1321317 w 1405656"/>
              <a:gd name="connsiteY2" fmla="*/ 0 h 843393"/>
              <a:gd name="connsiteX3" fmla="*/ 1405656 w 1405656"/>
              <a:gd name="connsiteY3" fmla="*/ 84339 h 843393"/>
              <a:gd name="connsiteX4" fmla="*/ 1405656 w 1405656"/>
              <a:gd name="connsiteY4" fmla="*/ 759054 h 843393"/>
              <a:gd name="connsiteX5" fmla="*/ 1321317 w 1405656"/>
              <a:gd name="connsiteY5" fmla="*/ 843393 h 843393"/>
              <a:gd name="connsiteX6" fmla="*/ 84339 w 1405656"/>
              <a:gd name="connsiteY6" fmla="*/ 843393 h 843393"/>
              <a:gd name="connsiteX7" fmla="*/ 0 w 1405656"/>
              <a:gd name="connsiteY7" fmla="*/ 759054 h 843393"/>
              <a:gd name="connsiteX8" fmla="*/ 0 w 1405656"/>
              <a:gd name="connsiteY8" fmla="*/ 84339 h 8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56" h="843393">
                <a:moveTo>
                  <a:pt x="0" y="84339"/>
                </a:moveTo>
                <a:cubicBezTo>
                  <a:pt x="0" y="37760"/>
                  <a:pt x="37760" y="0"/>
                  <a:pt x="84339" y="0"/>
                </a:cubicBezTo>
                <a:lnTo>
                  <a:pt x="1321317" y="0"/>
                </a:lnTo>
                <a:cubicBezTo>
                  <a:pt x="1367896" y="0"/>
                  <a:pt x="1405656" y="37760"/>
                  <a:pt x="1405656" y="84339"/>
                </a:cubicBezTo>
                <a:lnTo>
                  <a:pt x="1405656" y="759054"/>
                </a:lnTo>
                <a:cubicBezTo>
                  <a:pt x="1405656" y="805633"/>
                  <a:pt x="1367896" y="843393"/>
                  <a:pt x="1321317" y="843393"/>
                </a:cubicBezTo>
                <a:lnTo>
                  <a:pt x="84339" y="843393"/>
                </a:lnTo>
                <a:cubicBezTo>
                  <a:pt x="37760" y="843393"/>
                  <a:pt x="0" y="805633"/>
                  <a:pt x="0" y="759054"/>
                </a:cubicBezTo>
                <a:lnTo>
                  <a:pt x="0" y="8433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901266"/>
              <a:satOff val="-4865"/>
              <a:lumOff val="1144"/>
              <a:alphaOff val="0"/>
            </a:schemeClr>
          </a:fillRef>
          <a:effectRef idx="0">
            <a:schemeClr val="accent2">
              <a:hueOff val="3901266"/>
              <a:satOff val="-4865"/>
              <a:lumOff val="1144"/>
              <a:alphaOff val="0"/>
            </a:schemeClr>
          </a:effectRef>
          <a:fontRef idx="minor">
            <a:schemeClr val="lt1"/>
          </a:fontRef>
        </p:style>
        <p:txBody>
          <a:bodyPr lIns="100902" tIns="100902" rIns="100902" bIns="100902" spcCol="1270" anchor="ctr"/>
          <a:lstStyle/>
          <a:p>
            <a:pPr algn="ctr" defTabSz="889000">
              <a:spcAft>
                <a:spcPct val="35000"/>
              </a:spcAft>
              <a:defRPr/>
            </a:pPr>
            <a:r>
              <a:rPr lang="zh-CN" altLang="en-US" sz="2000" b="1">
                <a:ln w="18415" cmpd="sng"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阅兵式</a:t>
            </a:r>
            <a:endParaRPr lang="zh-CN" altLang="en-US" sz="2000" b="1" dirty="0">
              <a:ln w="18415" cmpd="sng"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065307" y="4740556"/>
            <a:ext cx="298000" cy="464803"/>
          </a:xfrm>
          <a:custGeom>
            <a:avLst/>
            <a:gdLst>
              <a:gd name="connsiteX0" fmla="*/ 0 w 297999"/>
              <a:gd name="connsiteY0" fmla="*/ 69720 h 348602"/>
              <a:gd name="connsiteX1" fmla="*/ 149000 w 297999"/>
              <a:gd name="connsiteY1" fmla="*/ 69720 h 348602"/>
              <a:gd name="connsiteX2" fmla="*/ 149000 w 297999"/>
              <a:gd name="connsiteY2" fmla="*/ 0 h 348602"/>
              <a:gd name="connsiteX3" fmla="*/ 297999 w 297999"/>
              <a:gd name="connsiteY3" fmla="*/ 174301 h 348602"/>
              <a:gd name="connsiteX4" fmla="*/ 149000 w 297999"/>
              <a:gd name="connsiteY4" fmla="*/ 348602 h 348602"/>
              <a:gd name="connsiteX5" fmla="*/ 149000 w 297999"/>
              <a:gd name="connsiteY5" fmla="*/ 278882 h 348602"/>
              <a:gd name="connsiteX6" fmla="*/ 0 w 297999"/>
              <a:gd name="connsiteY6" fmla="*/ 278882 h 348602"/>
              <a:gd name="connsiteX7" fmla="*/ 0 w 297999"/>
              <a:gd name="connsiteY7" fmla="*/ 69720 h 34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999" h="348602">
                <a:moveTo>
                  <a:pt x="297999" y="278882"/>
                </a:moveTo>
                <a:lnTo>
                  <a:pt x="148999" y="278882"/>
                </a:lnTo>
                <a:lnTo>
                  <a:pt x="148999" y="348602"/>
                </a:lnTo>
                <a:lnTo>
                  <a:pt x="0" y="174301"/>
                </a:lnTo>
                <a:lnTo>
                  <a:pt x="148999" y="0"/>
                </a:lnTo>
                <a:lnTo>
                  <a:pt x="148999" y="69720"/>
                </a:lnTo>
                <a:lnTo>
                  <a:pt x="297999" y="69720"/>
                </a:lnTo>
                <a:lnTo>
                  <a:pt x="297999" y="278882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8"/>
              <a:lumOff val="1373"/>
              <a:alphaOff val="0"/>
            </a:schemeClr>
          </a:fillRef>
          <a:effectRef idx="0">
            <a:schemeClr val="accent2">
              <a:hueOff val="4681519"/>
              <a:satOff val="-5838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lIns="89400" tIns="69720" rIns="1" bIns="69720" spcCol="1270" anchor="ctr"/>
          <a:lstStyle/>
          <a:p>
            <a:pPr algn="ctr" defTabSz="889000">
              <a:spcAft>
                <a:spcPct val="35000"/>
              </a:spcAft>
              <a:defRPr/>
            </a:pPr>
            <a:endParaRPr lang="zh-CN" altLang="en-US" sz="2000" b="1">
              <a:ln w="18415" cmpd="sng">
                <a:noFill/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2519085" y="4410697"/>
            <a:ext cx="1405656" cy="1124524"/>
          </a:xfrm>
          <a:custGeom>
            <a:avLst/>
            <a:gdLst>
              <a:gd name="connsiteX0" fmla="*/ 0 w 1405656"/>
              <a:gd name="connsiteY0" fmla="*/ 84339 h 843393"/>
              <a:gd name="connsiteX1" fmla="*/ 84339 w 1405656"/>
              <a:gd name="connsiteY1" fmla="*/ 0 h 843393"/>
              <a:gd name="connsiteX2" fmla="*/ 1321317 w 1405656"/>
              <a:gd name="connsiteY2" fmla="*/ 0 h 843393"/>
              <a:gd name="connsiteX3" fmla="*/ 1405656 w 1405656"/>
              <a:gd name="connsiteY3" fmla="*/ 84339 h 843393"/>
              <a:gd name="connsiteX4" fmla="*/ 1405656 w 1405656"/>
              <a:gd name="connsiteY4" fmla="*/ 759054 h 843393"/>
              <a:gd name="connsiteX5" fmla="*/ 1321317 w 1405656"/>
              <a:gd name="connsiteY5" fmla="*/ 843393 h 843393"/>
              <a:gd name="connsiteX6" fmla="*/ 84339 w 1405656"/>
              <a:gd name="connsiteY6" fmla="*/ 843393 h 843393"/>
              <a:gd name="connsiteX7" fmla="*/ 0 w 1405656"/>
              <a:gd name="connsiteY7" fmla="*/ 759054 h 843393"/>
              <a:gd name="connsiteX8" fmla="*/ 0 w 1405656"/>
              <a:gd name="connsiteY8" fmla="*/ 84339 h 8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56" h="843393">
                <a:moveTo>
                  <a:pt x="0" y="84339"/>
                </a:moveTo>
                <a:cubicBezTo>
                  <a:pt x="0" y="37760"/>
                  <a:pt x="37760" y="0"/>
                  <a:pt x="84339" y="0"/>
                </a:cubicBezTo>
                <a:lnTo>
                  <a:pt x="1321317" y="0"/>
                </a:lnTo>
                <a:cubicBezTo>
                  <a:pt x="1367896" y="0"/>
                  <a:pt x="1405656" y="37760"/>
                  <a:pt x="1405656" y="84339"/>
                </a:cubicBezTo>
                <a:lnTo>
                  <a:pt x="1405656" y="759054"/>
                </a:lnTo>
                <a:cubicBezTo>
                  <a:pt x="1405656" y="805633"/>
                  <a:pt x="1367896" y="843393"/>
                  <a:pt x="1321317" y="843393"/>
                </a:cubicBezTo>
                <a:lnTo>
                  <a:pt x="84339" y="843393"/>
                </a:lnTo>
                <a:cubicBezTo>
                  <a:pt x="37760" y="843393"/>
                  <a:pt x="0" y="805633"/>
                  <a:pt x="0" y="759054"/>
                </a:cubicBezTo>
                <a:lnTo>
                  <a:pt x="0" y="8433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8"/>
              <a:lumOff val="1373"/>
              <a:alphaOff val="0"/>
            </a:schemeClr>
          </a:fillRef>
          <a:effectRef idx="0">
            <a:schemeClr val="accent2">
              <a:hueOff val="4681519"/>
              <a:satOff val="-5838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lIns="100902" tIns="100902" rIns="100902" bIns="100902" spcCol="1270" anchor="ctr"/>
          <a:lstStyle/>
          <a:p>
            <a:pPr algn="ctr" defTabSz="889000">
              <a:spcAft>
                <a:spcPct val="35000"/>
              </a:spcAft>
              <a:defRPr/>
            </a:pPr>
            <a:r>
              <a:rPr lang="zh-CN" altLang="en-US" sz="2000" b="1">
                <a:ln w="18415" cmpd="sng"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群众游行</a:t>
            </a:r>
            <a:endParaRPr lang="zh-CN" altLang="en-US" sz="2000" b="1" dirty="0">
              <a:ln w="18415" cmpd="sng"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55650" y="1684867"/>
            <a:ext cx="764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28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根据文章内容填空：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“我们最伟大的节日”指的是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_______________________________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"/>
          <p:cNvSpPr>
            <a:spLocks noChangeArrowheads="1"/>
          </p:cNvSpPr>
          <p:nvPr/>
        </p:nvSpPr>
        <p:spPr bwMode="auto">
          <a:xfrm>
            <a:off x="782638" y="859367"/>
            <a:ext cx="759301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激动人心的时刻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633414" y="1555751"/>
            <a:ext cx="78819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2003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日，一个令每个中国人自豪的日子，一个将要载入中华民族史册的伟大时刻。这天，中国人将乘坐自己的飞船遨游太空，中华民族几千年的飞天梦将变成现实。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>
              <a:lnSpc>
                <a:spcPct val="13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凌晨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整个酒泉基地沸腾了。人们冒着严寒不约而同地向航天员杨利伟居住的问天阁集中。大家都想看看即将创造我国航天历史的这位英雄。在人群的欢呼声中，身着太空服前往发射场的杨利伟镇静自如。他从车窗里探出头，频频向送别的人群挥手，脸上的微笑显露着他的自信和轻松。就是这个身高只有一米六八的小个子，承载着亿万中国人遨游太空的愿望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推荐阅读：激动人心的时刻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59367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2"/>
          <p:cNvSpPr>
            <a:spLocks noChangeArrowheads="1"/>
          </p:cNvSpPr>
          <p:nvPr/>
        </p:nvSpPr>
        <p:spPr bwMode="auto">
          <a:xfrm>
            <a:off x="595314" y="1174750"/>
            <a:ext cx="78819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分，戈壁的夜色还很浓重，他微笑着进入飞船，静待火箭点火升空。而此时，成千上万的人们已经等候在发射场外了，全世界的目光都注视着这里。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分，大漠红日喷薄而出，太阳的身边是高高耸立、气宇轩昂的“神舟”五号载人飞船，箭头直指苍穹。现场指挥员不时传出的各种指令，重重地敲打着人们的心。零号指挥员开始最后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秒倒计时：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。只见发射架两边淡黄色的浓雾腾空而起，震耳欲聋的一声长吼，撕破了大漠的沉静，“神舟”五号稳稳地冲向辽阔碧空。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2"/>
          <p:cNvSpPr>
            <a:spLocks noChangeArrowheads="1"/>
          </p:cNvSpPr>
          <p:nvPr/>
        </p:nvSpPr>
        <p:spPr bwMode="auto">
          <a:xfrm>
            <a:off x="419100" y="869951"/>
            <a:ext cx="81534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02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，“神舟”五号在人们激动的喊声中抛出了一条乳白色的烟雾，好像银练当空舞。随着银练的不断扩散和拉长，飞船与逃逸火箭分离，在碧蓝的天穹上画出了一道优美的弧线，伴随着轰鸣声的渐渐远去，飞船逐渐淡出了人们的视线，成为天空里一颗晶莹夺目的星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>
              <a:lnSpc>
                <a:spcPct val="13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啊，多么激动人心的时刻！人们遥望那颗星，不知不觉涌出了幸福的泪花。因为那颗星寄托着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亿中国人的期待，寄托着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亿中国人的自强梦！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54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分，在太空遨游了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小时的杨利伟胜利归来。至此，中国首次载人航天飞行取得圆满成功，浩瀚的太空写下了中国人的名字。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2750" y="5571067"/>
            <a:ext cx="764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思考：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这个时刻“激动人心”是因为什么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</a:rPr>
              <a:t>？  </a:t>
            </a:r>
            <a:endParaRPr lang="zh-CN" altLang="zh-CN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686985" y="1463449"/>
            <a:ext cx="7779107" cy="1200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defTabSz="914400">
              <a:defRPr sz="3600" b="1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725805" algn="l">
              <a:defRPr/>
            </a:pPr>
            <a:r>
              <a:rPr lang="zh-CN" altLang="en-US" dirty="0" smtClean="0"/>
              <a:t>默读</a:t>
            </a:r>
            <a:r>
              <a:rPr lang="en-US" altLang="zh-CN" dirty="0" smtClean="0"/>
              <a:t>1—4</a:t>
            </a:r>
            <a:r>
              <a:rPr lang="zh-CN" altLang="en-US" dirty="0" smtClean="0"/>
              <a:t>自然段，这一部分主要介绍了什么？</a:t>
            </a:r>
            <a:endParaRPr lang="zh-CN" altLang="en-US" dirty="0" smtClean="0"/>
          </a:p>
        </p:txBody>
      </p:sp>
      <p:sp>
        <p:nvSpPr>
          <p:cNvPr id="23556" name="矩形 2"/>
          <p:cNvSpPr>
            <a:spLocks noChangeArrowheads="1"/>
          </p:cNvSpPr>
          <p:nvPr/>
        </p:nvSpPr>
        <p:spPr bwMode="auto">
          <a:xfrm>
            <a:off x="788988" y="3179235"/>
            <a:ext cx="75041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这部分介绍了大典的时间、地点、参加人物，还介绍了会场的结构和布置；群众进场等情况。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09964" y="376541"/>
            <a:ext cx="2124075" cy="791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987426" y="3845985"/>
            <a:ext cx="1406525" cy="706967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217614" y="2129367"/>
            <a:ext cx="2390775" cy="706967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16" name="矩形 1"/>
          <p:cNvSpPr>
            <a:spLocks noChangeArrowheads="1"/>
          </p:cNvSpPr>
          <p:nvPr/>
        </p:nvSpPr>
        <p:spPr bwMode="auto">
          <a:xfrm>
            <a:off x="522288" y="1974851"/>
            <a:ext cx="45704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1949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日，中华人民共和国中央人民政府成立，在首都北京举行典礼。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2341563" y="1058334"/>
            <a:ext cx="1651000" cy="764117"/>
          </a:xfrm>
          <a:prstGeom prst="wedgeEllipseCallout">
            <a:avLst>
              <a:gd name="adj1" fmla="val -37066"/>
              <a:gd name="adj2" fmla="val 70753"/>
            </a:avLst>
          </a:prstGeom>
          <a:solidFill>
            <a:srgbClr val="FDEADA">
              <a:alpha val="8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+mj-ea"/>
                <a:ea typeface="+mj-ea"/>
              </a:rPr>
              <a:t>时间</a:t>
            </a:r>
            <a:endParaRPr lang="zh-CN" altLang="en-US" sz="3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2106614" y="4921251"/>
            <a:ext cx="1544637" cy="855133"/>
          </a:xfrm>
          <a:prstGeom prst="wedgeEllipseCallout">
            <a:avLst>
              <a:gd name="adj1" fmla="val -59050"/>
              <a:gd name="adj2" fmla="val -82813"/>
            </a:avLst>
          </a:prstGeom>
          <a:solidFill>
            <a:srgbClr val="FDEADA">
              <a:alpha val="8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+mj-ea"/>
                <a:ea typeface="+mj-ea"/>
              </a:rPr>
              <a:t>地点</a:t>
            </a:r>
            <a:endParaRPr lang="zh-CN" altLang="en-US" sz="3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98305" name="Picture 1" descr="C:\Users\Administrator\AppData\Roaming\Tencent\Users\56229019\QQ\WinTemp\RichOle\7R6IHN0OQ%D_7VB]M`XR[@L.png"/>
          <p:cNvPicPr>
            <a:picLocks noChangeAspect="1" noChangeArrowheads="1"/>
          </p:cNvPicPr>
          <p:nvPr/>
        </p:nvPicPr>
        <p:blipFill rotWithShape="1">
          <a:blip r:embed="rId1" cstate="email"/>
          <a:srcRect r="10269"/>
          <a:stretch>
            <a:fillRect/>
          </a:stretch>
        </p:blipFill>
        <p:spPr bwMode="auto">
          <a:xfrm>
            <a:off x="5281455" y="2022863"/>
            <a:ext cx="3657600" cy="2665149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457201" y="823384"/>
            <a:ext cx="81184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555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参加开国大典的，有中华人民共和国中央人民政府主席、副主席、各位委员，有中国人民政治协商会议全体代表，有工人、农民、学校师生、机关工作人员、城防部队，总数达三十万人。观礼台上还有外宾。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73038" y="3687234"/>
            <a:ext cx="8158162" cy="1172633"/>
            <a:chOff x="772686" y="3876457"/>
            <a:chExt cx="8161872" cy="879120"/>
          </a:xfrm>
        </p:grpSpPr>
        <p:sp>
          <p:nvSpPr>
            <p:cNvPr id="14341" name="文本框 9"/>
            <p:cNvSpPr txBox="1">
              <a:spLocks noChangeArrowheads="1"/>
            </p:cNvSpPr>
            <p:nvPr/>
          </p:nvSpPr>
          <p:spPr bwMode="auto">
            <a:xfrm>
              <a:off x="1597856" y="4090304"/>
              <a:ext cx="7336702" cy="42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作者为什么要具体详细地写参加大典的人员和人数？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342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772686" y="3876457"/>
              <a:ext cx="896070" cy="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3075" y="4851401"/>
            <a:ext cx="8370888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突出了开国大典的隆重。 参加人数很多，参加人员来自各行业各阶层，说明了全国人民对这次大典的期待和重视。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4741864" y="1013885"/>
            <a:ext cx="3870325" cy="52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丁字形一横的北面是一道河，河上并排架着五座白石桥；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再北面是城墙，</a:t>
            </a:r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城墙中央高高耸起天安门的城楼。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丁字形的一竖向南直伸到中华门。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一横一竖的交点的南面，场中挺立着一根电动旗杆。</a:t>
            </a:r>
            <a:endParaRPr lang="zh-CN" altLang="en-US" sz="2800" dirty="0" smtClean="0">
              <a:solidFill>
                <a:schemeClr val="accent5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8" name="Picture 1" descr="C:\Users\Administrator\AppData\Roaming\Tencent\Users\56229019\QQ\WinTemp\RichOle\I%F$EBQD56JCL6}7PMZ2K[6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0024" y="1666273"/>
            <a:ext cx="4490758" cy="38993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" descr="C:\Users\Administrator\AppData\Roaming\Tencent\Users\56229019\QQ\WinTemp\RichOle\QD9P7R1VYXX4ZQRD(}VEQ[L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536539" y="1107912"/>
            <a:ext cx="5316682" cy="49587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92100" y="1371600"/>
            <a:ext cx="3306763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主席台设在天安门城楼上。城楼檐下，</a:t>
            </a:r>
            <a:r>
              <a:rPr lang="zh-CN" altLang="en-US" sz="28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八盏大红宫灯分挂两边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。靠着城楼左右两边的石栏，八面红旗迎风招展。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5023</Words>
  <Application>WPS 演示</Application>
  <PresentationFormat>全屏显示(4:3)</PresentationFormat>
  <Paragraphs>244</Paragraphs>
  <Slides>43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Calibri</vt:lpstr>
      <vt:lpstr>Arial</vt:lpstr>
      <vt:lpstr>黑体</vt:lpstr>
      <vt:lpstr>Gulim</vt:lpstr>
      <vt:lpstr>方正大黑简体</vt:lpstr>
      <vt:lpstr>微软雅黑</vt:lpstr>
      <vt:lpstr>仿宋</vt:lpstr>
      <vt:lpstr>Times New Roman</vt:lpstr>
      <vt:lpstr>楷体</vt:lpstr>
      <vt:lpstr>Arial Unicode MS</vt:lpstr>
      <vt:lpstr>Malgun Gothic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596</cp:revision>
  <dcterms:created xsi:type="dcterms:W3CDTF">2015-12-30T08:03:00Z</dcterms:created>
  <dcterms:modified xsi:type="dcterms:W3CDTF">2019-10-25T05:54:26Z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