
<file path=[Content_Types].xml><?xml version="1.0" encoding="utf-8"?>
<Types xmlns="http://schemas.openxmlformats.org/package/2006/content-types">
  <Default Extension="png" ContentType="image/png"/>
  <Default Extension="tiff" ContentType="image/tiff"/>
  <Default Extension="jpeg" ContentType="image/jpe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1431" r:id="rId3"/>
    <p:sldId id="1434" r:id="rId4"/>
    <p:sldId id="1395" r:id="rId5"/>
    <p:sldId id="1205" r:id="rId6"/>
    <p:sldId id="1299" r:id="rId8"/>
    <p:sldId id="1302" r:id="rId9"/>
    <p:sldId id="1432" r:id="rId10"/>
    <p:sldId id="1433" r:id="rId11"/>
    <p:sldId id="1300" r:id="rId12"/>
    <p:sldId id="1301" r:id="rId13"/>
    <p:sldId id="1253" r:id="rId14"/>
    <p:sldId id="1435" r:id="rId15"/>
    <p:sldId id="1438" r:id="rId16"/>
    <p:sldId id="1442" r:id="rId17"/>
    <p:sldId id="1443" r:id="rId18"/>
    <p:sldId id="1444" r:id="rId19"/>
    <p:sldId id="1445" r:id="rId20"/>
    <p:sldId id="1446" r:id="rId21"/>
    <p:sldId id="1447" r:id="rId22"/>
    <p:sldId id="1452" r:id="rId23"/>
    <p:sldId id="1453" r:id="rId24"/>
    <p:sldId id="1454" r:id="rId25"/>
    <p:sldId id="1448" r:id="rId26"/>
    <p:sldId id="1451" r:id="rId27"/>
    <p:sldId id="1455" r:id="rId28"/>
    <p:sldId id="1449" r:id="rId29"/>
    <p:sldId id="1450" r:id="rId30"/>
    <p:sldId id="1456" r:id="rId31"/>
    <p:sldId id="1457" r:id="rId32"/>
    <p:sldId id="1460" r:id="rId33"/>
    <p:sldId id="1459" r:id="rId34"/>
    <p:sldId id="1461" r:id="rId35"/>
    <p:sldId id="1462" r:id="rId36"/>
    <p:sldId id="1463" r:id="rId37"/>
    <p:sldId id="1464" r:id="rId38"/>
    <p:sldId id="1480" r:id="rId39"/>
    <p:sldId id="1465" r:id="rId40"/>
    <p:sldId id="1466" r:id="rId41"/>
    <p:sldId id="1467" r:id="rId42"/>
    <p:sldId id="1468" r:id="rId43"/>
    <p:sldId id="1469" r:id="rId44"/>
    <p:sldId id="1470" r:id="rId45"/>
    <p:sldId id="1471" r:id="rId46"/>
    <p:sldId id="1472" r:id="rId47"/>
    <p:sldId id="1473" r:id="rId48"/>
    <p:sldId id="1481" r:id="rId49"/>
    <p:sldId id="1476" r:id="rId50"/>
    <p:sldId id="1475" r:id="rId51"/>
    <p:sldId id="1474" r:id="rId52"/>
    <p:sldId id="1477" r:id="rId53"/>
    <p:sldId id="1478" r:id="rId54"/>
    <p:sldId id="1479" r:id="rId55"/>
    <p:sldId id="1498" r:id="rId56"/>
    <p:sldId id="1483" r:id="rId57"/>
    <p:sldId id="1482" r:id="rId58"/>
    <p:sldId id="1484" r:id="rId59"/>
    <p:sldId id="1485" r:id="rId60"/>
    <p:sldId id="1486" r:id="rId61"/>
    <p:sldId id="1487" r:id="rId62"/>
    <p:sldId id="1495" r:id="rId63"/>
    <p:sldId id="1489" r:id="rId64"/>
    <p:sldId id="1496" r:id="rId65"/>
    <p:sldId id="1490" r:id="rId66"/>
    <p:sldId id="1491" r:id="rId67"/>
    <p:sldId id="1493" r:id="rId68"/>
    <p:sldId id="1492" r:id="rId69"/>
    <p:sldId id="1494" r:id="rId70"/>
    <p:sldId id="1497" r:id="rId71"/>
    <p:sldId id="1344" r:id="rId72"/>
    <p:sldId id="1384" r:id="rId73"/>
    <p:sldId id="1331" r:id="rId74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微软雅黑" panose="020B0503020204020204" pitchFamily="34" charset="-122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佳琪 刘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CD7FD"/>
    <a:srgbClr val="E9E6FE"/>
    <a:srgbClr val="F1B1E5"/>
    <a:srgbClr val="D9FAFB"/>
    <a:srgbClr val="E9FDFD"/>
    <a:srgbClr val="A2E1F0"/>
    <a:srgbClr val="0000FF"/>
    <a:srgbClr val="FDDF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314" autoAdjust="0"/>
  </p:normalViewPr>
  <p:slideViewPr>
    <p:cSldViewPr snapToGrid="0">
      <p:cViewPr>
        <p:scale>
          <a:sx n="100" d="100"/>
          <a:sy n="100" d="100"/>
        </p:scale>
        <p:origin x="-318" y="-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276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24" d="100"/>
        <a:sy n="124" d="100"/>
      </p:scale>
      <p:origin x="0" y="0"/>
    </p:cViewPr>
  </p:sorterViewPr>
  <p:gridSpacing cx="72005" cy="72005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8" Type="http://schemas.openxmlformats.org/officeDocument/2006/relationships/commentAuthors" Target="commentAuthors.xml"/><Relationship Id="rId77" Type="http://schemas.openxmlformats.org/officeDocument/2006/relationships/tableStyles" Target="tableStyles.xml"/><Relationship Id="rId76" Type="http://schemas.openxmlformats.org/officeDocument/2006/relationships/viewProps" Target="viewProps.xml"/><Relationship Id="rId75" Type="http://schemas.openxmlformats.org/officeDocument/2006/relationships/presProps" Target="presProps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notesMaster" Target="notesMasters/notesMaster1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4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defRPr sz="1200" noProof="1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defRPr sz="1200" noProof="1" smtClean="0">
                <a:latin typeface="+mn-lt"/>
                <a:ea typeface="+mn-ea"/>
              </a:defRPr>
            </a:lvl1pPr>
          </a:lstStyle>
          <a:p>
            <a:fld id="{46D890C3-6E1B-4708-8B6A-50930F5BF338}" type="datetimeFigureOut">
              <a:rPr lang="zh-CN" altLang="en-US"/>
            </a:fld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052" name="幻灯片图像占位符 3"/>
          <p:cNvSpPr>
            <a:spLocks noGrp="1" noRot="1" noChangeAspect="1" noChangeArrowheads="1"/>
          </p:cNvSpPr>
          <p:nvPr>
            <p:ph type="sldImg" idx="4294967295"/>
          </p:nvPr>
        </p:nvSpPr>
        <p:spPr bwMode="auto"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srgbClr val="00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备注占位符 4"/>
          <p:cNvSpPr>
            <a:spLocks noGrp="1" noChangeArrowheads="1"/>
          </p:cNvSpPr>
          <p:nvPr>
            <p:ph type="body" sz="quarter" idx="9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defRPr sz="1200" noProof="1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/>
          <a:lstStyle>
            <a:lvl1pPr algn="r">
              <a:defRPr sz="1200"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fld id="{72DB1DCF-8A1C-4EEA-9639-A4C81B2AB659}" type="slidenum">
              <a:rPr lang="zh-CN" altLang="en-US"/>
            </a:fld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9" Type="http://schemas.openxmlformats.org/officeDocument/2006/relationships/hyperlink" Target="http://www.1ppt.com/word/" TargetMode="External"/><Relationship Id="rId8" Type="http://schemas.openxmlformats.org/officeDocument/2006/relationships/hyperlink" Target="http://www.1ppt.com/powerpoint/" TargetMode="External"/><Relationship Id="rId7" Type="http://schemas.openxmlformats.org/officeDocument/2006/relationships/hyperlink" Target="http://www.1ppt.com/xiazai/" TargetMode="External"/><Relationship Id="rId6" Type="http://schemas.openxmlformats.org/officeDocument/2006/relationships/hyperlink" Target="http://www.1ppt.com/tubiao/" TargetMode="External"/><Relationship Id="rId5" Type="http://schemas.openxmlformats.org/officeDocument/2006/relationships/hyperlink" Target="http://www.1ppt.com/beijing/" TargetMode="External"/><Relationship Id="rId4" Type="http://schemas.openxmlformats.org/officeDocument/2006/relationships/hyperlink" Target="http://www.1ppt.com/sucai/" TargetMode="External"/><Relationship Id="rId3" Type="http://schemas.openxmlformats.org/officeDocument/2006/relationships/hyperlink" Target="http://www.1ppt.com/moban/" TargetMode="External"/><Relationship Id="rId24" Type="http://schemas.openxmlformats.org/officeDocument/2006/relationships/hyperlink" Target="http://www.1ppt.com/kejian/lishi/" TargetMode="External"/><Relationship Id="rId23" Type="http://schemas.openxmlformats.org/officeDocument/2006/relationships/hyperlink" Target="http://www.1ppt.com/kejian/dili/" TargetMode="External"/><Relationship Id="rId22" Type="http://schemas.openxmlformats.org/officeDocument/2006/relationships/hyperlink" Target="http://www.1ppt.com/kejian/shengwu/" TargetMode="External"/><Relationship Id="rId21" Type="http://schemas.openxmlformats.org/officeDocument/2006/relationships/hyperlink" Target="http://www.1ppt.com/kejian/huaxue/" TargetMode="External"/><Relationship Id="rId20" Type="http://schemas.openxmlformats.org/officeDocument/2006/relationships/hyperlink" Target="http://www.1ppt.com/kejian/wuli/" TargetMode="External"/><Relationship Id="rId2" Type="http://schemas.openxmlformats.org/officeDocument/2006/relationships/notesMaster" Target="../notesMasters/notesMaster1.xml"/><Relationship Id="rId19" Type="http://schemas.openxmlformats.org/officeDocument/2006/relationships/hyperlink" Target="http://www.1ppt.com/kejian/kexue/" TargetMode="External"/><Relationship Id="rId18" Type="http://schemas.openxmlformats.org/officeDocument/2006/relationships/hyperlink" Target="http://www.1ppt.com/kejian/meishu/" TargetMode="External"/><Relationship Id="rId17" Type="http://schemas.openxmlformats.org/officeDocument/2006/relationships/hyperlink" Target="http://www.1ppt.com/kejian/yingyu/" TargetMode="External"/><Relationship Id="rId16" Type="http://schemas.openxmlformats.org/officeDocument/2006/relationships/hyperlink" Target="http://www.1ppt.com/kejian/shuxue/" TargetMode="External"/><Relationship Id="rId15" Type="http://schemas.openxmlformats.org/officeDocument/2006/relationships/hyperlink" Target="http://www.1ppt.com/kejian/yuwen/" TargetMode="External"/><Relationship Id="rId14" Type="http://schemas.openxmlformats.org/officeDocument/2006/relationships/hyperlink" Target="http://www.1ppt.com/kejian/" TargetMode="External"/><Relationship Id="rId13" Type="http://schemas.openxmlformats.org/officeDocument/2006/relationships/hyperlink" Target="http://www.1ppt.com/jianli/" TargetMode="External"/><Relationship Id="rId12" Type="http://schemas.openxmlformats.org/officeDocument/2006/relationships/hyperlink" Target="http://www.1ppt.com/jiaoan/" TargetMode="External"/><Relationship Id="rId11" Type="http://schemas.openxmlformats.org/officeDocument/2006/relationships/hyperlink" Target="http://www.1ppt.com/shiti/" TargetMode="External"/><Relationship Id="rId10" Type="http://schemas.openxmlformats.org/officeDocument/2006/relationships/hyperlink" Target="http://www.1ppt.com/excel/" TargetMode="External"/><Relationship Id="rId1" Type="http://schemas.openxmlformats.org/officeDocument/2006/relationships/slide" Target="../slides/slide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模板：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3"/>
              </a:rPr>
              <a:t>www.1ppt.com/moban/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素材：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4"/>
              </a:rPr>
              <a:t>www.1ppt.com/sucai/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背景：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5"/>
              </a:rPr>
              <a:t>www.1ppt.com/beijing/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图表：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6"/>
              </a:rPr>
              <a:t>www.1ppt.com/tubiao/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下载：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7"/>
              </a:rPr>
              <a:t>www.1ppt.com/xiazai/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教程： 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8"/>
              </a:rPr>
              <a:t>www.1ppt.com/powerpoint/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Word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模板：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9"/>
              </a:rPr>
              <a:t>www.1ppt.com/word/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Excel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模板：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0"/>
              </a:rPr>
              <a:t>www.1ppt.com/excel/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试卷下载：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1"/>
              </a:rPr>
              <a:t>www.1ppt.com/shiti/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教案下载：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2"/>
              </a:rPr>
              <a:t>www.1ppt.com/jiaoan/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个人简历：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3"/>
              </a:rPr>
              <a:t>www.1ppt.com/jianli/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          PPT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4"/>
              </a:rPr>
              <a:t>www.1ppt.com/kejian/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语文课件：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5"/>
              </a:rPr>
              <a:t>www.1ppt.com/kejian/yuwen/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数学课件：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6"/>
              </a:rPr>
              <a:t>www.1ppt.com/kejian/shuxue/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英语课件：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7"/>
              </a:rPr>
              <a:t>www.1ppt.com/kejian/yingyu/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美术课件：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8"/>
              </a:rPr>
              <a:t>www.1ppt.com/kejian/meishu/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科学课件：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19"/>
              </a:rPr>
              <a:t>www.1ppt.com/kejian/kexue/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物理课件：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0"/>
              </a:rPr>
              <a:t>www.1ppt.com/kejian/wuli/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化学课件：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1"/>
              </a:rPr>
              <a:t>www.1ppt.com/kejian/huaxue/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生物课件：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2"/>
              </a:rPr>
              <a:t>www.1ppt.com/kejian/shengwu/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地理课件：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3"/>
              </a:rPr>
              <a:t>www.1ppt.com/kejian/dili/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        </a:t>
            </a:r>
            <a:r>
              <a:rPr lang="zh-CN" altLang="en-US" sz="1200" dirty="0" smtClean="0">
                <a:solidFill>
                  <a:srgbClr val="EEECE1">
                    <a:lumMod val="25000"/>
                  </a:srgbClr>
                </a:solidFill>
              </a:rPr>
              <a:t>历史课件：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  <a:hlinkClick r:id="rId24"/>
              </a:rPr>
              <a:t>www.1ppt.com/kejian/lishi/</a:t>
            </a:r>
            <a:r>
              <a:rPr lang="en-US" altLang="zh-CN" sz="1200" dirty="0" smtClean="0">
                <a:solidFill>
                  <a:srgbClr val="EEECE1">
                    <a:lumMod val="25000"/>
                  </a:srgbClr>
                </a:solidFill>
              </a:rPr>
              <a:t>  </a:t>
            </a:r>
            <a:endParaRPr lang="en-US" altLang="zh-CN" sz="1200" dirty="0" smtClean="0">
              <a:solidFill>
                <a:srgbClr val="EEECE1">
                  <a:lumMod val="25000"/>
                </a:srgbClr>
              </a:solidFill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DB1DCF-8A1C-4EEA-9639-A4C81B2AB659}" type="slidenum">
              <a:rPr lang="zh-CN" altLang="en-US" smtClean="0"/>
            </a:fld>
            <a:endParaRPr lang="zh-CN" altLang="en-US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tags" Target="../tags/tag30.xml"/><Relationship Id="rId3" Type="http://schemas.openxmlformats.org/officeDocument/2006/relationships/tags" Target="../tags/tag29.xml"/><Relationship Id="rId2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tags" Target="../tags/tag6.xml"/><Relationship Id="rId3" Type="http://schemas.openxmlformats.org/officeDocument/2006/relationships/tags" Target="../tags/tag5.xml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02412" y="432000"/>
            <a:ext cx="8139178" cy="648000"/>
          </a:xfrm>
        </p:spPr>
        <p:txBody>
          <a:bodyPr rtlCol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8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  <a:sym typeface="+mn-ea"/>
              </a:defRPr>
            </a:lvl1pPr>
          </a:lstStyle>
          <a:p>
            <a:pPr lvl="0"/>
            <a:r>
              <a:rPr noProof="1">
                <a:sym typeface="+mn-ea"/>
              </a:rPr>
              <a:t>单击此处编辑母版标题样式</a:t>
            </a:r>
            <a:endParaRPr noProof="1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02412" y="1296000"/>
            <a:ext cx="8139178" cy="5041355"/>
          </a:xfrm>
        </p:spPr>
        <p:txBody>
          <a:bodyPr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noProof="1">
                <a:sym typeface="+mn-ea"/>
              </a:rPr>
              <a:t>单击此处编辑母版文本样式</a:t>
            </a:r>
            <a:endParaRPr noProof="1">
              <a:sym typeface="+mn-ea"/>
            </a:endParaRPr>
          </a:p>
          <a:p>
            <a:pPr lvl="1"/>
            <a:r>
              <a:rPr noProof="1">
                <a:sym typeface="+mn-ea"/>
              </a:rPr>
              <a:t>第二级</a:t>
            </a:r>
            <a:endParaRPr noProof="1">
              <a:sym typeface="+mn-ea"/>
            </a:endParaRPr>
          </a:p>
          <a:p>
            <a:pPr lvl="2"/>
            <a:r>
              <a:rPr noProof="1">
                <a:sym typeface="+mn-ea"/>
              </a:rPr>
              <a:t>第三级</a:t>
            </a:r>
            <a:endParaRPr noProof="1">
              <a:sym typeface="+mn-ea"/>
            </a:endParaRPr>
          </a:p>
          <a:p>
            <a:pPr lvl="3"/>
            <a:r>
              <a:rPr noProof="1">
                <a:sym typeface="+mn-ea"/>
              </a:rPr>
              <a:t>第四级</a:t>
            </a:r>
            <a:endParaRPr noProof="1">
              <a:sym typeface="+mn-ea"/>
            </a:endParaRPr>
          </a:p>
          <a:p>
            <a:pPr lvl="4"/>
            <a:r>
              <a:rPr noProof="1">
                <a:sym typeface="+mn-ea"/>
              </a:rPr>
              <a:t>第五级</a:t>
            </a:r>
            <a:endParaRPr noProof="1"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356B961-AD77-46EF-B230-662BECF816CE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18C02D5-BAF1-4E64-BAC8-DD7E406CE49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FA473F2D-E608-4B62-8D30-C62681FA4E6C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0D82FD2-0B51-4867-AFBD-E955B6ADB9B9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4C0D100-5642-4F51-8D22-623DFAD66766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694C716D-A8B2-4F5F-91EB-B0668E2D552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118437C3-B3F7-41E7-A8FF-7C0CC59CAD50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4528244" y="660129"/>
            <a:ext cx="735006" cy="241289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www.1ppt.com/moban/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www.1ppt.com/sucai/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背景：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www.1ppt.com/beijing/ 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www.1ppt.com/tubiao/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www.1ppt.com/xiazai/   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www.1ppt.com/powerpoint/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www.1ppt.com/ziliao/      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www.1ppt.com/fanwen/       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www.1ppt.com/shiti/        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www.1ppt.com/jiaoan/         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论坛：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www.1ppt.cn                     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语文课件：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www.1ppt.com/kejian/yuwen/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数学课件：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www.1ppt.com/kejian/shuxue/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英语课件：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www.1ppt.com/kejian/yingyu/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美术课件：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www.1ppt.com/kejian/meishu/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科学课件：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www.1ppt.com/kejian/kexue/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物理课件：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www.1ppt.com/kejian/wuli/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化学课件：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www.1ppt.com/kejian/huaxue/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生物课件：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www.1ppt.com/kejian/shengwu/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地理课件：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www.1ppt.com/kejian/dili/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历史课件：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www.1ppt.com/kejian/lishi/        </a:t>
            </a:r>
            <a:endParaRPr kumimoji="0" lang="en-US" altLang="zh-CN" sz="1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B6F8D56B-DED8-4991-BFF5-A80A7DB5C161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8734246D-AD35-4BAD-BEC1-504E3E4A913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407B3973-391D-4138-BB23-C21FF7AF15A3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330DE5E5-5711-46E6-9860-9846E4BE47F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noProof="1" smtClean="0"/>
              <a:t>单击此处编辑母版标题样式</a:t>
            </a:r>
            <a:endParaRPr lang="zh-CN" altLang="en-US" noProof="1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AEE3C999-7E12-4DD0-8903-C7EFB4C878A5}" type="slidenum">
              <a:rPr lang="zh-CN" altLang="en-US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png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gradFill rotWithShape="0">
          <a:gsLst>
            <a:gs pos="0">
              <a:srgbClr val="FFFFFF"/>
            </a:gs>
            <a:gs pos="100000">
              <a:srgbClr val="DCDCDC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 noChangeArrowheads="1"/>
          </p:cNvSpPr>
          <p:nvPr>
            <p:ph type="title" idx="4294967295"/>
            <p:custDataLst>
              <p:tags r:id="rId13"/>
            </p:custDataLst>
          </p:nvPr>
        </p:nvSpPr>
        <p:spPr bwMode="auto">
          <a:xfrm>
            <a:off x="502444" y="431800"/>
            <a:ext cx="813911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38100" rIns="76200" bIns="38100" numCol="1" anchor="ctr" anchorCtr="0" compatLnSpc="1"/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 smtClean="0"/>
          </a:p>
        </p:txBody>
      </p:sp>
      <p:sp>
        <p:nvSpPr>
          <p:cNvPr id="1027" name="文本占位符 2"/>
          <p:cNvSpPr>
            <a:spLocks noGrp="1" noChangeArrowheads="1"/>
          </p:cNvSpPr>
          <p:nvPr>
            <p:ph type="body" idx="9"/>
            <p:custDataLst>
              <p:tags r:id="rId14"/>
            </p:custDataLst>
          </p:nvPr>
        </p:nvSpPr>
        <p:spPr bwMode="auto">
          <a:xfrm>
            <a:off x="502444" y="1295401"/>
            <a:ext cx="8139113" cy="504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600" tIns="0" rIns="82550" bIns="0" numCol="1" anchor="t" anchorCtr="0" compatLnSpc="1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59606" y="6350001"/>
            <a:ext cx="2025254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fontAlgn="auto">
              <a:defRPr sz="1200" noProof="1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fld id="{760FBDFE-C587-4B4C-A407-44438C67B59E}" type="datetimeFigureOut">
              <a:rPr lang="zh-CN" altLang="en-US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087291" y="6350001"/>
            <a:ext cx="2969419" cy="3159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fontAlgn="auto">
              <a:defRPr sz="1200" noProof="1" dirty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457950" y="6350001"/>
            <a:ext cx="2025254" cy="315913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normAutofit/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D7BE6F3C-D933-423F-9942-D4C9E15B623B}" type="slidenum">
              <a:rPr lang="zh-CN" altLang="en-US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pic>
        <p:nvPicPr>
          <p:cNvPr id="2" name="图片 1" descr="图层1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100965" y="6461125"/>
            <a:ext cx="1343660" cy="35052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fontAlgn="base">
        <a:spcBef>
          <a:spcPct val="0"/>
        </a:spcBef>
        <a:spcAft>
          <a:spcPct val="0"/>
        </a:spcAft>
        <a:defRPr sz="2800" b="1" kern="1200" spc="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2pPr>
      <a:lvl3pPr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3pPr>
      <a:lvl4pPr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4pPr>
      <a:lvl5pPr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2800" b="1">
          <a:solidFill>
            <a:schemeClr val="tx1"/>
          </a:solidFill>
          <a:latin typeface="Arial" panose="020B0604020202020204" pitchFamily="34" charset="0"/>
          <a:ea typeface="微软雅黑" panose="020B0503020204020204" pitchFamily="34" charset="-122"/>
        </a:defRPr>
      </a:lvl9pPr>
    </p:titleStyle>
    <p:bodyStyle>
      <a:lvl1pPr marL="2286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kern="1200" spc="15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1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9.jpeg"/><Relationship Id="rId2" Type="http://schemas.openxmlformats.org/officeDocument/2006/relationships/image" Target="../media/image11.png"/><Relationship Id="rId1" Type="http://schemas.openxmlformats.org/officeDocument/2006/relationships/image" Target="../media/image1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1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0.jpeg"/><Relationship Id="rId1" Type="http://schemas.openxmlformats.org/officeDocument/2006/relationships/image" Target="../media/image1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0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7.png"/><Relationship Id="rId1" Type="http://schemas.openxmlformats.org/officeDocument/2006/relationships/image" Target="../media/image10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33.jpeg"/><Relationship Id="rId1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tif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tiff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5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tiff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8.jpe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图片 14" descr="11故宫博物院.tif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" y="0"/>
            <a:ext cx="9144000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146" name="组合 15"/>
          <p:cNvGrpSpPr/>
          <p:nvPr/>
        </p:nvGrpSpPr>
        <p:grpSpPr bwMode="auto">
          <a:xfrm>
            <a:off x="789385" y="2757488"/>
            <a:ext cx="8022431" cy="3251200"/>
            <a:chOff x="590843" y="534572"/>
            <a:chExt cx="11601157" cy="3506327"/>
          </a:xfrm>
        </p:grpSpPr>
        <p:pic>
          <p:nvPicPr>
            <p:cNvPr id="11" name="图片 1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90843" y="534572"/>
              <a:ext cx="11601157" cy="350632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148" name="标题 1"/>
            <p:cNvSpPr txBox="1">
              <a:spLocks noChangeArrowheads="1"/>
            </p:cNvSpPr>
            <p:nvPr/>
          </p:nvSpPr>
          <p:spPr bwMode="auto">
            <a:xfrm>
              <a:off x="3550978" y="1200882"/>
              <a:ext cx="6698887" cy="1312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/>
            <a:p>
              <a:pPr algn="ctr">
                <a:lnSpc>
                  <a:spcPct val="90000"/>
                </a:lnSpc>
              </a:pPr>
              <a:r>
                <a:rPr lang="zh-CN" altLang="en-US" sz="6600" b="1" dirty="0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故宫博物院</a:t>
              </a:r>
              <a:endParaRPr lang="zh-CN" altLang="en-US" sz="6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>
            <a:xfrm flipV="1">
              <a:off x="1830504" y="2549682"/>
              <a:ext cx="8419361" cy="27393"/>
            </a:xfrm>
            <a:prstGeom prst="line">
              <a:avLst/>
            </a:prstGeom>
            <a:ln w="57150" cmpd="dbl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50" name="标题 1"/>
            <p:cNvSpPr txBox="1">
              <a:spLocks noChangeArrowheads="1"/>
            </p:cNvSpPr>
            <p:nvPr/>
          </p:nvSpPr>
          <p:spPr bwMode="auto">
            <a:xfrm>
              <a:off x="2424187" y="2513418"/>
              <a:ext cx="7483647" cy="1325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>
                <a:lnSpc>
                  <a:spcPct val="90000"/>
                </a:lnSpc>
              </a:pPr>
              <a:r>
                <a:rPr lang="zh-CN" altLang="en-US" sz="28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六年级上册</a:t>
              </a:r>
              <a:r>
                <a:rPr lang="en-US" altLang="zh-CN" sz="28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﹒</a:t>
              </a:r>
              <a:r>
                <a:rPr lang="zh-CN" altLang="en-US" sz="2800" b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第三单元</a:t>
              </a:r>
              <a:endParaRPr lang="zh-CN" altLang="en-US" sz="28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3" name="组合 18"/>
          <p:cNvGrpSpPr/>
          <p:nvPr/>
        </p:nvGrpSpPr>
        <p:grpSpPr>
          <a:xfrm>
            <a:off x="1895476" y="3491344"/>
            <a:ext cx="1013979" cy="1108364"/>
            <a:chOff x="2873664" y="3491345"/>
            <a:chExt cx="1351972" cy="1108364"/>
          </a:xfrm>
          <a:solidFill>
            <a:schemeClr val="accent2"/>
          </a:solidFill>
        </p:grpSpPr>
        <p:sp>
          <p:nvSpPr>
            <p:cNvPr id="10" name="椭圆 9"/>
            <p:cNvSpPr/>
            <p:nvPr/>
          </p:nvSpPr>
          <p:spPr>
            <a:xfrm>
              <a:off x="2873664" y="3491345"/>
              <a:ext cx="1351972" cy="1108364"/>
            </a:xfrm>
            <a:prstGeom prst="ellipse">
              <a:avLst/>
            </a:prstGeom>
            <a:grpFill/>
            <a:ln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2873665" y="3629891"/>
              <a:ext cx="1324264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/>
              <a:r>
                <a:rPr lang="en-US" altLang="zh-CN" sz="4000" b="1" noProof="1">
                  <a:latin typeface="黑体" panose="02010609060101010101" pitchFamily="49" charset="-122"/>
                  <a:ea typeface="黑体" panose="02010609060101010101" pitchFamily="49" charset="-122"/>
                </a:rPr>
                <a:t>11</a:t>
              </a:r>
              <a:r>
                <a:rPr lang="zh-CN" altLang="en-US" sz="4000" b="1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*</a:t>
              </a:r>
              <a:endParaRPr lang="zh-CN" altLang="en-US" sz="4000" b="1" noProof="1"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矩形 20"/>
          <p:cNvSpPr/>
          <p:nvPr/>
        </p:nvSpPr>
        <p:spPr>
          <a:xfrm>
            <a:off x="2972165" y="1157629"/>
            <a:ext cx="2733442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685800" indent="-685800" algn="ctr" fontAlgn="auto">
              <a:buClr>
                <a:srgbClr val="0000FF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4800" b="1" noProof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反义词</a:t>
            </a:r>
            <a:endParaRPr lang="zh-CN" altLang="en-US" sz="4800" b="1" noProof="1">
              <a:ln w="9525">
                <a:solidFill>
                  <a:prstClr val="white"/>
                </a:solidFill>
                <a:prstDash val="solid"/>
              </a:ln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1700213" y="1922463"/>
            <a:ext cx="5709047" cy="257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完整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残缺 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宽广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狭窄 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lang="en-US" altLang="zh-CN" sz="28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拥挤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宽松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</a:t>
            </a:r>
            <a:r>
              <a:rPr lang="zh-CN" altLang="en-US" sz="2800" b="1" dirty="0">
                <a:latin typeface="黑体" panose="02010609060101010101" pitchFamily="49" charset="-122"/>
                <a:ea typeface="黑体" panose="02010609060101010101" pitchFamily="49" charset="-122"/>
              </a:rPr>
              <a:t>确切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含糊 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endParaRPr lang="en-US" altLang="zh-CN" sz="28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迥然不同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一模一样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井然有序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乱七八糟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8"/>
          <p:cNvSpPr txBox="1">
            <a:spLocks noChangeArrowheads="1"/>
          </p:cNvSpPr>
          <p:nvPr/>
        </p:nvSpPr>
        <p:spPr bwMode="auto">
          <a:xfrm>
            <a:off x="603648" y="1723797"/>
            <a:ext cx="7754541" cy="50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本文的四则材料分别从哪几个角度介绍了北京故宫？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4338" name="组合 14"/>
          <p:cNvGrpSpPr/>
          <p:nvPr/>
        </p:nvGrpSpPr>
        <p:grpSpPr bwMode="auto">
          <a:xfrm>
            <a:off x="80963" y="263526"/>
            <a:ext cx="2420541" cy="1382017"/>
            <a:chOff x="108655" y="263109"/>
            <a:chExt cx="3226759" cy="1383291"/>
          </a:xfrm>
        </p:grpSpPr>
        <p:pic>
          <p:nvPicPr>
            <p:cNvPr id="14339" name="图片 17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108655" y="263109"/>
              <a:ext cx="1038000" cy="10979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4340" name="组合 18"/>
            <p:cNvGrpSpPr/>
            <p:nvPr/>
          </p:nvGrpSpPr>
          <p:grpSpPr bwMode="auto">
            <a:xfrm>
              <a:off x="1089539" y="536411"/>
              <a:ext cx="2245875" cy="1109989"/>
              <a:chOff x="1938427" y="2511364"/>
              <a:chExt cx="2245875" cy="1109989"/>
            </a:xfrm>
          </p:grpSpPr>
          <p:cxnSp>
            <p:nvCxnSpPr>
              <p:cNvPr id="20" name="直接连接符 19"/>
              <p:cNvCxnSpPr/>
              <p:nvPr/>
            </p:nvCxnSpPr>
            <p:spPr>
              <a:xfrm>
                <a:off x="1965410" y="2511364"/>
                <a:ext cx="1874471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" name="直接连接符 24"/>
              <p:cNvCxnSpPr/>
              <p:nvPr/>
            </p:nvCxnSpPr>
            <p:spPr>
              <a:xfrm>
                <a:off x="1974933" y="3191440"/>
                <a:ext cx="1876059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3"/>
              <p:cNvSpPr txBox="1">
                <a:spLocks noChangeArrowheads="1"/>
              </p:cNvSpPr>
              <p:nvPr/>
            </p:nvSpPr>
            <p:spPr bwMode="auto">
              <a:xfrm>
                <a:off x="1938427" y="2543143"/>
                <a:ext cx="2245875" cy="1078210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3200" b="1" spc="500" noProof="1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妙解课文</a:t>
                </a:r>
                <a:endParaRPr lang="zh-CN" altLang="en-US" sz="3200" b="1" spc="50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7" name="直接连接符 26"/>
              <p:cNvCxnSpPr/>
              <p:nvPr/>
            </p:nvCxnSpPr>
            <p:spPr>
              <a:xfrm>
                <a:off x="3831946" y="2511364"/>
                <a:ext cx="306327" cy="335271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直接连接符 27"/>
              <p:cNvCxnSpPr/>
              <p:nvPr/>
            </p:nvCxnSpPr>
            <p:spPr>
              <a:xfrm flipV="1">
                <a:off x="3849404" y="2829156"/>
                <a:ext cx="269822" cy="362283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文本框 1"/>
          <p:cNvSpPr txBox="1">
            <a:spLocks noChangeArrowheads="1"/>
          </p:cNvSpPr>
          <p:nvPr/>
        </p:nvSpPr>
        <p:spPr bwMode="auto">
          <a:xfrm>
            <a:off x="603648" y="2541588"/>
            <a:ext cx="7927181" cy="22217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材料一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介绍了</a:t>
            </a:r>
            <a:r>
              <a:rPr lang="zh-CN" altLang="en-US" sz="24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故宫的主要建筑及其布局和功用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材料二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讲述了</a:t>
            </a:r>
            <a:r>
              <a:rPr lang="zh-CN" altLang="en-US" sz="24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重建太和殿的故事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材料三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r>
              <a:rPr lang="zh-CN" altLang="en-US" sz="24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北京故宫的游览须知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材料四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</a:t>
            </a:r>
            <a:r>
              <a:rPr lang="zh-CN" altLang="en-US" sz="24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北京故宫平面图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图片 14" descr="11故宫博物院.tif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64241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标题 1"/>
          <p:cNvSpPr txBox="1">
            <a:spLocks noChangeArrowheads="1"/>
          </p:cNvSpPr>
          <p:nvPr/>
        </p:nvSpPr>
        <p:spPr bwMode="auto">
          <a:xfrm>
            <a:off x="2203847" y="4141788"/>
            <a:ext cx="4632722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zh-CN" altLang="en-US" sz="6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料 一</a:t>
            </a:r>
            <a:endParaRPr lang="en-US" altLang="zh-CN" sz="66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28"/>
          <p:cNvSpPr txBox="1">
            <a:spLocks noChangeArrowheads="1"/>
          </p:cNvSpPr>
          <p:nvPr/>
        </p:nvSpPr>
        <p:spPr bwMode="auto">
          <a:xfrm>
            <a:off x="769144" y="1682750"/>
            <a:ext cx="7753350" cy="57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思考：材料一是按照什么顺序介绍北京故宫的？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9" name="文本框 1"/>
          <p:cNvSpPr txBox="1">
            <a:spLocks noChangeArrowheads="1"/>
          </p:cNvSpPr>
          <p:nvPr/>
        </p:nvSpPr>
        <p:spPr bwMode="auto">
          <a:xfrm>
            <a:off x="571501" y="3048001"/>
            <a:ext cx="7928372" cy="128400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材料一是按照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空间顺序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沿中轴线由南向北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来介绍故宫的。</a:t>
            </a:r>
            <a:endParaRPr lang="zh-CN" altLang="en-US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409" name="组合 9"/>
          <p:cNvGrpSpPr/>
          <p:nvPr/>
        </p:nvGrpSpPr>
        <p:grpSpPr bwMode="auto">
          <a:xfrm>
            <a:off x="2183607" y="492125"/>
            <a:ext cx="4417218" cy="1658938"/>
            <a:chOff x="0" y="0"/>
            <a:chExt cx="5655213" cy="1658167"/>
          </a:xfrm>
        </p:grpSpPr>
        <p:grpSp>
          <p:nvGrpSpPr>
            <p:cNvPr id="17410" name="组合 18"/>
            <p:cNvGrpSpPr/>
            <p:nvPr/>
          </p:nvGrpSpPr>
          <p:grpSpPr bwMode="auto">
            <a:xfrm>
              <a:off x="1518956" y="306245"/>
              <a:ext cx="4136257" cy="1314495"/>
              <a:chOff x="-370" y="165975"/>
              <a:chExt cx="4329456" cy="1416923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-370" y="165975"/>
                <a:ext cx="4329456" cy="1149394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200" noProof="1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47202" y="289638"/>
                <a:ext cx="4049359" cy="1293260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/>
                <a:r>
                  <a:rPr lang="zh-CN" altLang="en-US" sz="3600" b="1" noProof="1">
                    <a:solidFill>
                      <a:schemeClr val="accent2">
                        <a:lumMod val="75000"/>
                      </a:schemeClr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楷体" panose="02010609060101010101" pitchFamily="49" charset="-122"/>
                    <a:ea typeface="楷体" panose="02010609060101010101" pitchFamily="49" charset="-122"/>
                  </a:rPr>
                  <a:t>材料一的结构</a:t>
                </a:r>
                <a:endParaRPr lang="zh-CN" altLang="en-US" sz="3600" b="1" noProof="1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pic>
          <p:nvPicPr>
            <p:cNvPr id="17413" name="图片 8" descr="79099ae8b718756ed29a66311958947e.jpg"/>
            <p:cNvPicPr>
              <a:picLocks noChangeAspect="1" noChangeArrowheads="1"/>
            </p:cNvPicPr>
            <p:nvPr/>
          </p:nvPicPr>
          <p:blipFill>
            <a:blip r:embed="rId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1842868" cy="165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文本框 1"/>
          <p:cNvSpPr txBox="1">
            <a:spLocks noChangeArrowheads="1"/>
          </p:cNvSpPr>
          <p:nvPr/>
        </p:nvSpPr>
        <p:spPr bwMode="auto">
          <a:xfrm>
            <a:off x="812006" y="2443164"/>
            <a:ext cx="7549754" cy="261610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第一部分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（第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1-2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自然段）：用概括的语言</a:t>
            </a:r>
            <a:r>
              <a:rPr lang="zh-CN" altLang="en-US" sz="24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总领全文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，介绍了故宫的位置和特点。</a:t>
            </a:r>
            <a:endParaRPr lang="en-US" altLang="zh-CN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12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第二部分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（第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3-15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自然段）：运用“</a:t>
            </a:r>
            <a:r>
              <a:rPr lang="zh-CN" altLang="en-US" sz="24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移步换景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”的方式分别介绍故宫的建筑。</a:t>
            </a:r>
            <a:endParaRPr lang="en-US" altLang="zh-CN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1200"/>
              </a:spcBef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第三部分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（第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16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自然段）：写在景山高处</a:t>
            </a:r>
            <a:r>
              <a:rPr lang="zh-CN" altLang="en-US" sz="2400" b="1" u="sng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俯瞰故宫全貌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，照应前文。</a:t>
            </a:r>
            <a:endParaRPr lang="zh-CN" altLang="en-US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Box 28"/>
          <p:cNvSpPr txBox="1">
            <a:spLocks noChangeArrowheads="1"/>
          </p:cNvSpPr>
          <p:nvPr/>
        </p:nvSpPr>
        <p:spPr bwMode="auto">
          <a:xfrm>
            <a:off x="758429" y="2555875"/>
            <a:ext cx="7754540" cy="22529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阅读材料一的第</a:t>
            </a:r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、</a:t>
            </a:r>
            <a:r>
              <a:rPr lang="en-US" altLang="zh-CN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36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自然段，在原文中找一找故宫博物院的总体特征是什么。</a:t>
            </a:r>
            <a:endParaRPr lang="zh-CN" altLang="en-US" sz="36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7" name="组合 3"/>
          <p:cNvGrpSpPr/>
          <p:nvPr/>
        </p:nvGrpSpPr>
        <p:grpSpPr bwMode="auto">
          <a:xfrm>
            <a:off x="2183607" y="492125"/>
            <a:ext cx="3851672" cy="1658938"/>
            <a:chOff x="0" y="0"/>
            <a:chExt cx="5134708" cy="1658167"/>
          </a:xfrm>
        </p:grpSpPr>
        <p:grpSp>
          <p:nvGrpSpPr>
            <p:cNvPr id="19458" name="组合 18"/>
            <p:cNvGrpSpPr/>
            <p:nvPr/>
          </p:nvGrpSpPr>
          <p:grpSpPr bwMode="auto">
            <a:xfrm>
              <a:off x="1518985" y="306245"/>
              <a:ext cx="3615723" cy="1066305"/>
              <a:chOff x="-339" y="165975"/>
              <a:chExt cx="3784608" cy="1149394"/>
            </a:xfrm>
          </p:grpSpPr>
          <p:sp>
            <p:nvSpPr>
              <p:cNvPr id="7" name="圆角矩形 6"/>
              <p:cNvSpPr/>
              <p:nvPr/>
            </p:nvSpPr>
            <p:spPr>
              <a:xfrm>
                <a:off x="-339" y="165975"/>
                <a:ext cx="3784608" cy="1149394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sz="1200" noProof="1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147204" y="289638"/>
                <a:ext cx="3504546" cy="696371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/>
                <a:r>
                  <a:rPr lang="zh-CN" altLang="en-US" sz="3600" b="1" noProof="1">
                    <a:solidFill>
                      <a:schemeClr val="accent2">
                        <a:lumMod val="75000"/>
                      </a:schemeClr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楷体" panose="02010609060101010101" pitchFamily="49" charset="-122"/>
                    <a:ea typeface="楷体" panose="02010609060101010101" pitchFamily="49" charset="-122"/>
                  </a:rPr>
                  <a:t>材料一解读</a:t>
                </a:r>
                <a:endParaRPr lang="zh-CN" altLang="en-US" sz="3600" b="1" noProof="1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pic>
          <p:nvPicPr>
            <p:cNvPr id="19461" name="图片 5" descr="79099ae8b718756ed29a66311958947e.jpg"/>
            <p:cNvPicPr>
              <a:picLocks noChangeAspect="1" noChangeArrowheads="1"/>
            </p:cNvPicPr>
            <p:nvPr/>
          </p:nvPicPr>
          <p:blipFill>
            <a:blip r:embed="rId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1842868" cy="165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812006" y="2767014"/>
            <a:ext cx="7549754" cy="156966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    在北京城的中心，有一座城中之城，这就是紫禁城。现在人们叫它故宫，也叫故宫博物院。这是明清两代的皇宫，是我国现存的最大最完整的古代宫殿建筑群，有近六百年历史了。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0" name="组合 35"/>
          <p:cNvGrpSpPr/>
          <p:nvPr/>
        </p:nvGrpSpPr>
        <p:grpSpPr bwMode="auto">
          <a:xfrm>
            <a:off x="553641" y="2276475"/>
            <a:ext cx="997744" cy="636588"/>
            <a:chOff x="10381129" y="2226840"/>
            <a:chExt cx="1331259" cy="636803"/>
          </a:xfrm>
        </p:grpSpPr>
        <p:sp>
          <p:nvSpPr>
            <p:cNvPr id="11" name="圆角矩形标注 10"/>
            <p:cNvSpPr/>
            <p:nvPr/>
          </p:nvSpPr>
          <p:spPr>
            <a:xfrm flipH="1" flipV="1">
              <a:off x="10381129" y="2258601"/>
              <a:ext cx="1331259" cy="605042"/>
            </a:xfrm>
            <a:prstGeom prst="wedgeRoundRectCallout">
              <a:avLst>
                <a:gd name="adj1" fmla="val -38480"/>
                <a:gd name="adj2" fmla="val -86754"/>
                <a:gd name="adj3" fmla="val 1666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200" noProof="1"/>
            </a:p>
          </p:txBody>
        </p:sp>
        <p:sp>
          <p:nvSpPr>
            <p:cNvPr id="19465" name="矩形 11"/>
            <p:cNvSpPr>
              <a:spLocks noChangeArrowheads="1"/>
            </p:cNvSpPr>
            <p:nvPr/>
          </p:nvSpPr>
          <p:spPr bwMode="auto">
            <a:xfrm>
              <a:off x="10486423" y="2226840"/>
              <a:ext cx="1071985" cy="461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zh-CN" altLang="en-US" sz="24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位置</a:t>
              </a:r>
              <a:endPara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3" name="组合 12"/>
          <p:cNvGrpSpPr/>
          <p:nvPr/>
        </p:nvGrpSpPr>
        <p:grpSpPr bwMode="auto">
          <a:xfrm>
            <a:off x="4779177" y="5257800"/>
            <a:ext cx="1720455" cy="636588"/>
            <a:chOff x="10381130" y="2226840"/>
            <a:chExt cx="1261614" cy="636803"/>
          </a:xfrm>
        </p:grpSpPr>
        <p:sp>
          <p:nvSpPr>
            <p:cNvPr id="14" name="圆角矩形标注 13"/>
            <p:cNvSpPr/>
            <p:nvPr/>
          </p:nvSpPr>
          <p:spPr>
            <a:xfrm>
              <a:off x="10381130" y="2258601"/>
              <a:ext cx="1261614" cy="605042"/>
            </a:xfrm>
            <a:prstGeom prst="wedgeRoundRectCallout">
              <a:avLst>
                <a:gd name="adj1" fmla="val -38480"/>
                <a:gd name="adj2" fmla="val -86754"/>
                <a:gd name="adj3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200" noProof="1"/>
            </a:p>
          </p:txBody>
        </p:sp>
        <p:sp>
          <p:nvSpPr>
            <p:cNvPr id="19468" name="矩形 14"/>
            <p:cNvSpPr>
              <a:spLocks noChangeArrowheads="1"/>
            </p:cNvSpPr>
            <p:nvPr/>
          </p:nvSpPr>
          <p:spPr bwMode="auto">
            <a:xfrm>
              <a:off x="10500971" y="2226840"/>
              <a:ext cx="1042891" cy="4618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zh-CN" altLang="en-US" sz="2400" b="1">
                  <a:solidFill>
                    <a:srgbClr val="FF0000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历史意义</a:t>
              </a:r>
              <a:endParaRPr lang="zh-CN" altLang="en-US" sz="24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文本框 1"/>
          <p:cNvSpPr txBox="1">
            <a:spLocks noChangeArrowheads="1"/>
          </p:cNvSpPr>
          <p:nvPr/>
        </p:nvSpPr>
        <p:spPr bwMode="auto">
          <a:xfrm>
            <a:off x="561975" y="1473201"/>
            <a:ext cx="8093869" cy="224676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紫禁城城墙十米多高，有四座城门：南边午门，北边神武门，东西两边分别是东华门、西华门。宫城呈长方形，占地七十二万平方米，有大小宫殿七十多座、房屋九千多间。城墙外是五十多米宽的护城河。城墙的四角，各有一座玲珑奇巧的角楼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5" name="组合 35"/>
          <p:cNvGrpSpPr/>
          <p:nvPr/>
        </p:nvGrpSpPr>
        <p:grpSpPr bwMode="auto">
          <a:xfrm>
            <a:off x="422147" y="701675"/>
            <a:ext cx="1279261" cy="636588"/>
            <a:chOff x="10346441" y="2226840"/>
            <a:chExt cx="1365360" cy="636803"/>
          </a:xfrm>
        </p:grpSpPr>
        <p:sp>
          <p:nvSpPr>
            <p:cNvPr id="26" name="圆角矩形标注 25"/>
            <p:cNvSpPr/>
            <p:nvPr/>
          </p:nvSpPr>
          <p:spPr>
            <a:xfrm flipH="1" flipV="1">
              <a:off x="10381316" y="2258601"/>
              <a:ext cx="1330485" cy="605042"/>
            </a:xfrm>
            <a:prstGeom prst="wedgeRoundRectCallout">
              <a:avLst>
                <a:gd name="adj1" fmla="val -38480"/>
                <a:gd name="adj2" fmla="val -86754"/>
                <a:gd name="adj3" fmla="val 1666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20484" name="矩形 26"/>
            <p:cNvSpPr>
              <a:spLocks noChangeArrowheads="1"/>
            </p:cNvSpPr>
            <p:nvPr/>
          </p:nvSpPr>
          <p:spPr bwMode="auto">
            <a:xfrm>
              <a:off x="10346441" y="2226840"/>
              <a:ext cx="1351947" cy="523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zh-CN" altLang="en-US" sz="28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列数字</a:t>
              </a:r>
              <a:endPara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28" name="组合 27"/>
          <p:cNvGrpSpPr/>
          <p:nvPr/>
        </p:nvGrpSpPr>
        <p:grpSpPr bwMode="auto">
          <a:xfrm>
            <a:off x="1489473" y="4527551"/>
            <a:ext cx="6307931" cy="1381125"/>
            <a:chOff x="1080654" y="4627420"/>
            <a:chExt cx="4419600" cy="1380552"/>
          </a:xfrm>
        </p:grpSpPr>
        <p:sp>
          <p:nvSpPr>
            <p:cNvPr id="29" name="流程图: 可选过程 28"/>
            <p:cNvSpPr/>
            <p:nvPr/>
          </p:nvSpPr>
          <p:spPr>
            <a:xfrm>
              <a:off x="1080654" y="4627420"/>
              <a:ext cx="4419600" cy="1380552"/>
            </a:xfrm>
            <a:prstGeom prst="flowChartAlternateProcess">
              <a:avLst/>
            </a:prstGeom>
            <a:solidFill>
              <a:srgbClr val="DAF9D3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/>
              <a:endParaRPr lang="zh-CN" altLang="en-US" sz="1400" noProof="1"/>
            </a:p>
          </p:txBody>
        </p:sp>
        <p:sp>
          <p:nvSpPr>
            <p:cNvPr id="20487" name="TextBox 17"/>
            <p:cNvSpPr txBox="1">
              <a:spLocks noChangeArrowheads="1"/>
            </p:cNvSpPr>
            <p:nvPr/>
          </p:nvSpPr>
          <p:spPr bwMode="auto">
            <a:xfrm>
              <a:off x="1149926" y="4655769"/>
              <a:ext cx="4335295" cy="953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8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</a:t>
              </a:r>
              <a:r>
                <a:rPr lang="zh-CN" altLang="en-US" sz="28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运用</a:t>
              </a:r>
              <a:r>
                <a:rPr lang="zh-CN" altLang="en-US" sz="2800" b="1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列数字</a:t>
              </a:r>
              <a:r>
                <a:rPr lang="zh-CN" altLang="en-US" sz="28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的说明方法突出了紫禁城的占地面积之广、建筑数量之多。</a:t>
              </a:r>
              <a:endPara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1" name="圆角矩形 30"/>
          <p:cNvSpPr/>
          <p:nvPr/>
        </p:nvSpPr>
        <p:spPr>
          <a:xfrm>
            <a:off x="3043237" y="1558925"/>
            <a:ext cx="1014413" cy="527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sp>
        <p:nvSpPr>
          <p:cNvPr id="32" name="圆角矩形 31"/>
          <p:cNvSpPr/>
          <p:nvPr/>
        </p:nvSpPr>
        <p:spPr>
          <a:xfrm>
            <a:off x="5112544" y="1530350"/>
            <a:ext cx="341710" cy="527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sp>
        <p:nvSpPr>
          <p:cNvPr id="33" name="圆角矩形 32"/>
          <p:cNvSpPr/>
          <p:nvPr/>
        </p:nvSpPr>
        <p:spPr>
          <a:xfrm>
            <a:off x="3076575" y="2628901"/>
            <a:ext cx="1385888" cy="52546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sp>
        <p:nvSpPr>
          <p:cNvPr id="34" name="圆角矩形 33"/>
          <p:cNvSpPr/>
          <p:nvPr/>
        </p:nvSpPr>
        <p:spPr>
          <a:xfrm>
            <a:off x="7500938" y="2633663"/>
            <a:ext cx="1031081" cy="527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sp>
        <p:nvSpPr>
          <p:cNvPr id="35" name="圆角矩形 34"/>
          <p:cNvSpPr/>
          <p:nvPr/>
        </p:nvSpPr>
        <p:spPr>
          <a:xfrm>
            <a:off x="2013347" y="3205163"/>
            <a:ext cx="1014413" cy="527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sp>
        <p:nvSpPr>
          <p:cNvPr id="36" name="圆角矩形 35"/>
          <p:cNvSpPr/>
          <p:nvPr/>
        </p:nvSpPr>
        <p:spPr>
          <a:xfrm>
            <a:off x="5136356" y="3190875"/>
            <a:ext cx="1014413" cy="527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图片 3" descr="ChMlWVWwpRSIXLwRABJcr8JPj6sAAHhEgOBqLwAElzH202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"/>
          <p:cNvSpPr txBox="1">
            <a:spLocks noChangeArrowheads="1"/>
          </p:cNvSpPr>
          <p:nvPr/>
        </p:nvSpPr>
        <p:spPr bwMode="auto">
          <a:xfrm>
            <a:off x="1065610" y="1993900"/>
            <a:ext cx="7191375" cy="95410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故宫建筑群规模宏大，建筑精美，布局统一，集中体现了我国古代建筑艺术的独特风格。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" name="组合 4"/>
          <p:cNvGrpSpPr/>
          <p:nvPr/>
        </p:nvGrpSpPr>
        <p:grpSpPr bwMode="auto">
          <a:xfrm>
            <a:off x="1435894" y="3824289"/>
            <a:ext cx="6307931" cy="1381125"/>
            <a:chOff x="1080654" y="4627420"/>
            <a:chExt cx="4419600" cy="1380552"/>
          </a:xfrm>
        </p:grpSpPr>
        <p:sp>
          <p:nvSpPr>
            <p:cNvPr id="6" name="流程图: 可选过程 5"/>
            <p:cNvSpPr/>
            <p:nvPr/>
          </p:nvSpPr>
          <p:spPr>
            <a:xfrm>
              <a:off x="1080654" y="4627420"/>
              <a:ext cx="4419600" cy="1380552"/>
            </a:xfrm>
            <a:prstGeom prst="flowChartAlternateProcess">
              <a:avLst/>
            </a:prstGeom>
            <a:solidFill>
              <a:srgbClr val="DAF9D3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/>
              <a:endParaRPr lang="zh-CN" altLang="en-US" sz="1400" noProof="1"/>
            </a:p>
          </p:txBody>
        </p:sp>
        <p:sp>
          <p:nvSpPr>
            <p:cNvPr id="22532" name="TextBox 6"/>
            <p:cNvSpPr txBox="1">
              <a:spLocks noChangeArrowheads="1"/>
            </p:cNvSpPr>
            <p:nvPr/>
          </p:nvSpPr>
          <p:spPr bwMode="auto">
            <a:xfrm>
              <a:off x="1149926" y="4655769"/>
              <a:ext cx="4335295" cy="9537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这是本文的</a:t>
              </a:r>
              <a:r>
                <a:rPr lang="zh-CN" altLang="en-US" sz="2800" b="1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中心句</a:t>
              </a:r>
              <a:r>
                <a:rPr lang="zh-CN" altLang="en-US" sz="28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，概括了故宫建筑的整体特点。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8" name="组合 35"/>
          <p:cNvGrpSpPr/>
          <p:nvPr/>
        </p:nvGrpSpPr>
        <p:grpSpPr bwMode="auto">
          <a:xfrm>
            <a:off x="432648" y="1292225"/>
            <a:ext cx="1280668" cy="636588"/>
            <a:chOff x="10347339" y="2226840"/>
            <a:chExt cx="1365049" cy="636803"/>
          </a:xfrm>
        </p:grpSpPr>
        <p:sp>
          <p:nvSpPr>
            <p:cNvPr id="9" name="圆角矩形标注 8"/>
            <p:cNvSpPr/>
            <p:nvPr/>
          </p:nvSpPr>
          <p:spPr>
            <a:xfrm flipH="1" flipV="1">
              <a:off x="10381129" y="2258601"/>
              <a:ext cx="1331259" cy="605042"/>
            </a:xfrm>
            <a:prstGeom prst="wedgeRoundRectCallout">
              <a:avLst>
                <a:gd name="adj1" fmla="val -38480"/>
                <a:gd name="adj2" fmla="val -86754"/>
                <a:gd name="adj3" fmla="val 1666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22535" name="矩形 9"/>
            <p:cNvSpPr>
              <a:spLocks noChangeArrowheads="1"/>
            </p:cNvSpPr>
            <p:nvPr/>
          </p:nvSpPr>
          <p:spPr bwMode="auto">
            <a:xfrm>
              <a:off x="10347339" y="2226840"/>
              <a:ext cx="1350153" cy="523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zh-CN" altLang="en-US" sz="28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中心句</a:t>
              </a:r>
              <a:endPara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sp>
        <p:nvSpPr>
          <p:cNvPr id="4098" name="内容占位符 2"/>
          <p:cNvSpPr>
            <a:spLocks noGrp="1" noChangeArrowheads="1"/>
          </p:cNvSpPr>
          <p:nvPr>
            <p:ph idx="4294967295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4099" name="图片 4" descr="ChMlWVWwpRSIXLwRABJcr8JPj6sAAHhEgOBqLwAElzH202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2" descr="C:\Users\Administrator\Desktop\d3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115866" y="0"/>
            <a:ext cx="3052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map-marker-marker-outside-pink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227910" y="5473700"/>
            <a:ext cx="857250" cy="1144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/>
          <p:cNvGrpSpPr/>
          <p:nvPr/>
        </p:nvGrpSpPr>
        <p:grpSpPr bwMode="auto">
          <a:xfrm>
            <a:off x="6702029" y="5407025"/>
            <a:ext cx="1412081" cy="1543730"/>
            <a:chOff x="6608617" y="304800"/>
            <a:chExt cx="1881235" cy="1543950"/>
          </a:xfrm>
        </p:grpSpPr>
        <p:sp>
          <p:nvSpPr>
            <p:cNvPr id="11" name="椭圆 10"/>
            <p:cNvSpPr/>
            <p:nvPr/>
          </p:nvSpPr>
          <p:spPr>
            <a:xfrm>
              <a:off x="6608617" y="304800"/>
              <a:ext cx="1773382" cy="10113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3557" name="TextBox 11"/>
            <p:cNvSpPr txBox="1">
              <a:spLocks noChangeArrowheads="1"/>
            </p:cNvSpPr>
            <p:nvPr/>
          </p:nvSpPr>
          <p:spPr bwMode="auto">
            <a:xfrm>
              <a:off x="6871427" y="401994"/>
              <a:ext cx="1618425" cy="1446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4400" b="1">
                  <a:latin typeface="楷体" panose="02010609060101010101" pitchFamily="49" charset="-122"/>
                  <a:ea typeface="楷体" panose="02010609060101010101" pitchFamily="49" charset="-122"/>
                </a:rPr>
                <a:t>端门</a:t>
              </a:r>
              <a:endParaRPr lang="zh-CN" altLang="en-US" sz="4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3558" name="组合 12"/>
          <p:cNvGrpSpPr/>
          <p:nvPr/>
        </p:nvGrpSpPr>
        <p:grpSpPr bwMode="auto">
          <a:xfrm>
            <a:off x="1" y="0"/>
            <a:ext cx="3756422" cy="1658938"/>
            <a:chOff x="0" y="0"/>
            <a:chExt cx="5008100" cy="1658167"/>
          </a:xfrm>
        </p:grpSpPr>
        <p:grpSp>
          <p:nvGrpSpPr>
            <p:cNvPr id="23559" name="组合 18"/>
            <p:cNvGrpSpPr/>
            <p:nvPr/>
          </p:nvGrpSpPr>
          <p:grpSpPr bwMode="auto">
            <a:xfrm>
              <a:off x="1533382" y="320573"/>
              <a:ext cx="3474718" cy="861113"/>
              <a:chOff x="14730" y="181419"/>
              <a:chExt cx="3637017" cy="928213"/>
            </a:xfrm>
          </p:grpSpPr>
          <p:sp>
            <p:nvSpPr>
              <p:cNvPr id="16" name="圆角矩形 15"/>
              <p:cNvSpPr/>
              <p:nvPr/>
            </p:nvSpPr>
            <p:spPr>
              <a:xfrm>
                <a:off x="14731" y="181368"/>
                <a:ext cx="2488921" cy="92875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/>
                <a:endParaRPr lang="zh-CN" altLang="en-US" noProof="1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147204" y="289638"/>
                <a:ext cx="3504543" cy="763046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fontAlgn="auto"/>
                <a:r>
                  <a:rPr lang="zh-CN" altLang="en-US" sz="4000" b="1" noProof="1">
                    <a:solidFill>
                      <a:schemeClr val="accent2">
                        <a:lumMod val="75000"/>
                      </a:schemeClr>
                    </a:solidFill>
                    <a:effectLst>
                      <a:glow rad="101600">
                        <a:schemeClr val="bg1">
                          <a:alpha val="60000"/>
                        </a:schemeClr>
                      </a:glow>
                    </a:effectLst>
                    <a:latin typeface="楷体" panose="02010609060101010101" pitchFamily="49" charset="-122"/>
                    <a:ea typeface="楷体" panose="02010609060101010101" pitchFamily="49" charset="-122"/>
                  </a:rPr>
                  <a:t>游览故宫</a:t>
                </a:r>
                <a:endParaRPr lang="zh-CN" altLang="en-US" sz="4000" b="1" noProof="1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pic>
          <p:nvPicPr>
            <p:cNvPr id="23562" name="图片 14" descr="79099ae8b718756ed29a66311958947e.jpg"/>
            <p:cNvPicPr>
              <a:picLocks noChangeAspect="1" noChangeArrowheads="1"/>
            </p:cNvPicPr>
            <p:nvPr/>
          </p:nvPicPr>
          <p:blipFill>
            <a:blip r:embed="rId3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0" y="0"/>
              <a:ext cx="1842868" cy="16581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端门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83382" y="2279650"/>
            <a:ext cx="4108847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图片 16" descr="端门2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566048" y="2279650"/>
            <a:ext cx="4117181" cy="30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文本框 1"/>
          <p:cNvSpPr txBox="1">
            <a:spLocks noChangeArrowheads="1"/>
          </p:cNvSpPr>
          <p:nvPr/>
        </p:nvSpPr>
        <p:spPr bwMode="auto">
          <a:xfrm>
            <a:off x="516732" y="825500"/>
            <a:ext cx="8166497" cy="10772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从天安门往里走，沿着一条笔直的大道穿过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端门</a:t>
            </a: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，就到了午门的前面。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 descr="C:\Users\Administrator\Desktop\d3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115866" y="0"/>
            <a:ext cx="3052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map-marker-marker-outside-pink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64831" y="4516438"/>
            <a:ext cx="604838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9"/>
          <p:cNvGrpSpPr/>
          <p:nvPr/>
        </p:nvGrpSpPr>
        <p:grpSpPr bwMode="auto">
          <a:xfrm>
            <a:off x="6692504" y="4800601"/>
            <a:ext cx="1410890" cy="1543883"/>
            <a:chOff x="6608617" y="304800"/>
            <a:chExt cx="1881235" cy="1541683"/>
          </a:xfrm>
        </p:grpSpPr>
        <p:sp>
          <p:nvSpPr>
            <p:cNvPr id="11" name="椭圆 10"/>
            <p:cNvSpPr/>
            <p:nvPr/>
          </p:nvSpPr>
          <p:spPr>
            <a:xfrm>
              <a:off x="6608617" y="304800"/>
              <a:ext cx="1773382" cy="10113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5605" name="TextBox 11"/>
            <p:cNvSpPr txBox="1">
              <a:spLocks noChangeArrowheads="1"/>
            </p:cNvSpPr>
            <p:nvPr/>
          </p:nvSpPr>
          <p:spPr bwMode="auto">
            <a:xfrm>
              <a:off x="6871426" y="401994"/>
              <a:ext cx="1618426" cy="1444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4400" b="1">
                  <a:latin typeface="楷体" panose="02010609060101010101" pitchFamily="49" charset="-122"/>
                  <a:ea typeface="楷体" panose="02010609060101010101" pitchFamily="49" charset="-122"/>
                </a:rPr>
                <a:t>午门</a:t>
              </a:r>
              <a:endParaRPr lang="zh-CN" altLang="en-US" sz="4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1688307" y="530226"/>
            <a:ext cx="6384131" cy="120032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午门俗称“五凤楼”，是紫禁城的正门。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560865" y="1176451"/>
            <a:ext cx="6261437" cy="5558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 descr="QQ截图20190624092018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090988" y="477839"/>
            <a:ext cx="4737497" cy="6091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464344" y="1050926"/>
            <a:ext cx="3249216" cy="39703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走进午门，是一个宽阔的广场，弯弯的内金水河像一条玉带横贯东西，河上是五座精美的汉白玉石桥。桥的北面是太和门，一对威武的铜狮守卫在门的两侧。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V="1">
            <a:off x="2333625" y="2208214"/>
            <a:ext cx="1338263" cy="793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5" name="直接连接符 4"/>
          <p:cNvCxnSpPr/>
          <p:nvPr/>
        </p:nvCxnSpPr>
        <p:spPr>
          <a:xfrm>
            <a:off x="566738" y="2768601"/>
            <a:ext cx="3083719" cy="31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590550" y="3305175"/>
            <a:ext cx="1045369" cy="127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grpSp>
        <p:nvGrpSpPr>
          <p:cNvPr id="14" name="组合 35"/>
          <p:cNvGrpSpPr/>
          <p:nvPr/>
        </p:nvGrpSpPr>
        <p:grpSpPr bwMode="auto">
          <a:xfrm>
            <a:off x="405576" y="265113"/>
            <a:ext cx="1574470" cy="646331"/>
            <a:chOff x="10182509" y="2226840"/>
            <a:chExt cx="1679812" cy="646550"/>
          </a:xfrm>
        </p:grpSpPr>
        <p:sp>
          <p:nvSpPr>
            <p:cNvPr id="15" name="圆角矩形标注 14"/>
            <p:cNvSpPr/>
            <p:nvPr/>
          </p:nvSpPr>
          <p:spPr>
            <a:xfrm flipH="1" flipV="1">
              <a:off x="10381129" y="2258601"/>
              <a:ext cx="1331259" cy="605042"/>
            </a:xfrm>
            <a:prstGeom prst="wedgeRoundRectCallout">
              <a:avLst>
                <a:gd name="adj1" fmla="val -38480"/>
                <a:gd name="adj2" fmla="val -86754"/>
                <a:gd name="adj3" fmla="val 1666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7656" name="矩形 15"/>
            <p:cNvSpPr>
              <a:spLocks noChangeArrowheads="1"/>
            </p:cNvSpPr>
            <p:nvPr/>
          </p:nvSpPr>
          <p:spPr bwMode="auto">
            <a:xfrm>
              <a:off x="10182509" y="2226840"/>
              <a:ext cx="1679812" cy="6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zh-CN" altLang="en-US" sz="36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打比方</a:t>
              </a:r>
              <a:endPara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2" descr="C:\Users\Administrator\Desktop\d3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115866" y="0"/>
            <a:ext cx="3052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map-marker-marker-outside-pink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01729" y="3729039"/>
            <a:ext cx="678656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9"/>
          <p:cNvGrpSpPr/>
          <p:nvPr/>
        </p:nvGrpSpPr>
        <p:grpSpPr bwMode="auto">
          <a:xfrm>
            <a:off x="6638925" y="4154489"/>
            <a:ext cx="1675210" cy="1543730"/>
            <a:chOff x="6608617" y="304800"/>
            <a:chExt cx="1780292" cy="1543951"/>
          </a:xfrm>
        </p:grpSpPr>
        <p:sp>
          <p:nvSpPr>
            <p:cNvPr id="11" name="椭圆 10"/>
            <p:cNvSpPr/>
            <p:nvPr/>
          </p:nvSpPr>
          <p:spPr>
            <a:xfrm>
              <a:off x="6608617" y="304800"/>
              <a:ext cx="1773382" cy="10113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28677" name="TextBox 11"/>
            <p:cNvSpPr txBox="1">
              <a:spLocks noChangeArrowheads="1"/>
            </p:cNvSpPr>
            <p:nvPr/>
          </p:nvSpPr>
          <p:spPr bwMode="auto">
            <a:xfrm>
              <a:off x="6770484" y="401994"/>
              <a:ext cx="1618425" cy="144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4400" b="1">
                  <a:latin typeface="楷体" panose="02010609060101010101" pitchFamily="49" charset="-122"/>
                  <a:ea typeface="楷体" panose="02010609060101010101" pitchFamily="49" charset="-122"/>
                </a:rPr>
                <a:t>太和门</a:t>
              </a:r>
              <a:endParaRPr lang="zh-CN" altLang="en-US" sz="4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4779169" y="1398588"/>
            <a:ext cx="3784997" cy="397031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    进了太和门，就来到紫禁城的中心</a:t>
            </a:r>
            <a:r>
              <a:rPr lang="en-US" altLang="zh-CN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600" b="1" dirty="0">
                <a:latin typeface="楷体" panose="02010609060101010101" pitchFamily="49" charset="-122"/>
                <a:ea typeface="楷体" panose="02010609060101010101" pitchFamily="49" charset="-122"/>
              </a:rPr>
              <a:t>三大殿：太和殿、中和殿、保和殿。三座大殿矗立在七米多高的白石台基上。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9698" name="图片 4" descr="QQ截图20190624093516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-26988"/>
            <a:ext cx="417195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390525" y="558800"/>
            <a:ext cx="8398669" cy="286232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台基有三层，每层的边缘都有汉白玉栏杆围绕着，栏杆上面刻着龙凤流云，四角和望柱下面伸出一千多个圆雕鳌头，鳌头嘴里都有一个小圆洞，是台基的排水管道。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5950634" y="2551728"/>
            <a:ext cx="2756697" cy="3823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7999" y="2574538"/>
            <a:ext cx="5338689" cy="38004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2" descr="C:\Users\Administrator\Desktop\d3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115866" y="0"/>
            <a:ext cx="3052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map-marker-marker-outside-pink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11253" y="2687639"/>
            <a:ext cx="679847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9"/>
          <p:cNvGrpSpPr/>
          <p:nvPr/>
        </p:nvGrpSpPr>
        <p:grpSpPr bwMode="auto">
          <a:xfrm>
            <a:off x="6618685" y="3182939"/>
            <a:ext cx="1674019" cy="1543730"/>
            <a:chOff x="6608617" y="304800"/>
            <a:chExt cx="1780292" cy="1543951"/>
          </a:xfrm>
        </p:grpSpPr>
        <p:sp>
          <p:nvSpPr>
            <p:cNvPr id="11" name="椭圆 10"/>
            <p:cNvSpPr/>
            <p:nvPr/>
          </p:nvSpPr>
          <p:spPr>
            <a:xfrm>
              <a:off x="6608617" y="304800"/>
              <a:ext cx="1773382" cy="10113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31749" name="TextBox 11"/>
            <p:cNvSpPr txBox="1">
              <a:spLocks noChangeArrowheads="1"/>
            </p:cNvSpPr>
            <p:nvPr/>
          </p:nvSpPr>
          <p:spPr bwMode="auto">
            <a:xfrm>
              <a:off x="6770483" y="401994"/>
              <a:ext cx="1618426" cy="14467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4400" b="1">
                  <a:latin typeface="楷体" panose="02010609060101010101" pitchFamily="49" charset="-122"/>
                  <a:ea typeface="楷体" panose="02010609060101010101" pitchFamily="49" charset="-122"/>
                </a:rPr>
                <a:t>太和殿</a:t>
              </a:r>
              <a:endParaRPr lang="zh-CN" altLang="en-US" sz="4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358379" y="628650"/>
            <a:ext cx="8535590" cy="175432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    太和殿俗称金銮殿，高二十八米，面积两千三百八十多平方米，是故宫最大的殿堂。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090375" y="2222696"/>
            <a:ext cx="7097022" cy="46353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圆角矩形 7"/>
          <p:cNvSpPr/>
          <p:nvPr/>
        </p:nvSpPr>
        <p:spPr>
          <a:xfrm>
            <a:off x="4216004" y="687388"/>
            <a:ext cx="1745456" cy="5254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9" name="圆角矩形 8"/>
          <p:cNvSpPr/>
          <p:nvPr/>
        </p:nvSpPr>
        <p:spPr>
          <a:xfrm>
            <a:off x="6294835" y="714375"/>
            <a:ext cx="2483644" cy="527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sp>
        <p:nvSpPr>
          <p:cNvPr id="10" name="圆角矩形 9"/>
          <p:cNvSpPr/>
          <p:nvPr/>
        </p:nvSpPr>
        <p:spPr>
          <a:xfrm>
            <a:off x="428625" y="1263650"/>
            <a:ext cx="1744266" cy="527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/>
          </a:p>
        </p:txBody>
      </p:sp>
      <p:grpSp>
        <p:nvGrpSpPr>
          <p:cNvPr id="11" name="组合 35"/>
          <p:cNvGrpSpPr/>
          <p:nvPr/>
        </p:nvGrpSpPr>
        <p:grpSpPr bwMode="auto">
          <a:xfrm>
            <a:off x="4939983" y="1601788"/>
            <a:ext cx="3890810" cy="646331"/>
            <a:chOff x="10165667" y="2226840"/>
            <a:chExt cx="1713496" cy="646550"/>
          </a:xfrm>
        </p:grpSpPr>
        <p:sp>
          <p:nvSpPr>
            <p:cNvPr id="12" name="圆角矩形标注 11"/>
            <p:cNvSpPr/>
            <p:nvPr/>
          </p:nvSpPr>
          <p:spPr>
            <a:xfrm>
              <a:off x="10381139" y="2258601"/>
              <a:ext cx="1331315" cy="605042"/>
            </a:xfrm>
            <a:prstGeom prst="wedgeRoundRectCallout">
              <a:avLst>
                <a:gd name="adj1" fmla="val -38480"/>
                <a:gd name="adj2" fmla="val -86754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32776" name="矩形 13"/>
            <p:cNvSpPr>
              <a:spLocks noChangeArrowheads="1"/>
            </p:cNvSpPr>
            <p:nvPr/>
          </p:nvSpPr>
          <p:spPr bwMode="auto">
            <a:xfrm>
              <a:off x="10165667" y="2226840"/>
              <a:ext cx="1713496" cy="6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zh-CN" altLang="en-US" sz="36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列数字：形体雄伟</a:t>
              </a:r>
              <a:endPara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8" grpId="0" animBg="1"/>
      <p:bldP spid="9" grpId="0" animBg="1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302391" y="1248167"/>
            <a:ext cx="2223577" cy="1169551"/>
          </a:xfrm>
          <a:prstGeom prst="rect">
            <a:avLst/>
          </a:prstGeom>
          <a:noFill/>
        </p:spPr>
        <p:txBody>
          <a:bodyPr wrap="none">
            <a:prstTxWarp prst="textDeflate">
              <a:avLst/>
            </a:prstTxWarp>
            <a:spAutoFit/>
            <a:scene3d>
              <a:camera prst="perspectiveBelow"/>
              <a:lightRig rig="threePt" dir="t"/>
            </a:scene3d>
          </a:bodyPr>
          <a:lstStyle/>
          <a:p>
            <a:pPr fontAlgn="auto"/>
            <a:r>
              <a:rPr lang="zh-CN" altLang="en-US" sz="7000" b="1" noProof="1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  <a:latin typeface="楷体" panose="02010609060101010101" pitchFamily="49" charset="-122"/>
                <a:ea typeface="楷体" panose="02010609060101010101" pitchFamily="49" charset="-122"/>
              </a:rPr>
              <a:t>故 宫</a:t>
            </a:r>
            <a:endParaRPr lang="zh-CN" altLang="en-US" sz="7000" b="1" noProof="1">
              <a:ln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75000"/>
                </a:schemeClr>
              </a:solidFill>
              <a:effectLst>
                <a:reflection blurRad="6350" stA="55000" endA="300" endPos="45500" dir="5400000" sy="-100000" algn="bl" rotWithShape="0"/>
              </a:effectLst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421481" y="2892425"/>
            <a:ext cx="8220075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/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故宫，旧称紫禁城，位于北京城的中心，是我国现存的最大最完整的古代宫殿建筑群，始建于明永乐四年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即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1406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)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，历时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14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年竣工，迄今已有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500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多年的历史。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1925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年改名为故宫博物院，是世界上最大的博物院之一。</a:t>
            </a:r>
            <a:r>
              <a:rPr lang="en-US" altLang="zh-CN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1987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年，联合国教科文组织将它列入“世界人类文化遗产”名录。</a:t>
            </a:r>
            <a:endParaRPr lang="zh-CN" altLang="en-US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123" name="组合 9"/>
          <p:cNvGrpSpPr/>
          <p:nvPr/>
        </p:nvGrpSpPr>
        <p:grpSpPr bwMode="auto">
          <a:xfrm>
            <a:off x="816769" y="638175"/>
            <a:ext cx="1793081" cy="671513"/>
            <a:chOff x="2157183" y="2511380"/>
            <a:chExt cx="2167277" cy="679269"/>
          </a:xfrm>
        </p:grpSpPr>
        <p:cxnSp>
          <p:nvCxnSpPr>
            <p:cNvPr id="13" name="直接连接符 12"/>
            <p:cNvCxnSpPr/>
            <p:nvPr/>
          </p:nvCxnSpPr>
          <p:spPr>
            <a:xfrm>
              <a:off x="2174452" y="2511380"/>
              <a:ext cx="1666473" cy="0"/>
            </a:xfrm>
            <a:prstGeom prst="line">
              <a:avLst/>
            </a:prstGeom>
            <a:ln w="317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3"/>
            <p:cNvSpPr txBox="1">
              <a:spLocks noChangeArrowheads="1"/>
            </p:cNvSpPr>
            <p:nvPr/>
          </p:nvSpPr>
          <p:spPr bwMode="auto">
            <a:xfrm>
              <a:off x="2230576" y="2543497"/>
              <a:ext cx="2093884" cy="466997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auto"/>
              <a:r>
                <a:rPr lang="zh-CN" altLang="en-US" sz="2400" b="1" spc="1200" noProof="1" smtClean="0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资料袋</a:t>
              </a:r>
              <a:endParaRPr lang="zh-CN" altLang="en-US" sz="2400" b="1" spc="1200" noProof="1">
                <a:solidFill>
                  <a:prstClr val="black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3832290" y="2511380"/>
              <a:ext cx="306528" cy="335620"/>
            </a:xfrm>
            <a:prstGeom prst="line">
              <a:avLst/>
            </a:prstGeom>
            <a:ln w="317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接连接符 15"/>
            <p:cNvCxnSpPr/>
            <p:nvPr/>
          </p:nvCxnSpPr>
          <p:spPr>
            <a:xfrm flipV="1">
              <a:off x="3849559" y="2829335"/>
              <a:ext cx="269111" cy="361314"/>
            </a:xfrm>
            <a:prstGeom prst="line">
              <a:avLst/>
            </a:prstGeom>
            <a:ln w="317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直接连接符 16"/>
            <p:cNvCxnSpPr/>
            <p:nvPr/>
          </p:nvCxnSpPr>
          <p:spPr>
            <a:xfrm>
              <a:off x="2157183" y="3190649"/>
              <a:ext cx="1696694" cy="0"/>
            </a:xfrm>
            <a:prstGeom prst="line">
              <a:avLst/>
            </a:prstGeom>
            <a:ln w="3175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图片 3" descr="QQ截图20190624093006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559594" y="4713288"/>
            <a:ext cx="8134350" cy="2067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4000"/>
              </a:lnSpc>
              <a:spcBef>
                <a:spcPts val="1200"/>
              </a:spcBef>
            </a:pPr>
            <a:r>
              <a:rPr lang="zh-CN" altLang="en-US" sz="2400" b="1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在湛蓝的天空下，那金黄色的琉璃瓦重檐屋顶，显得格外辉煌。殿檐斗拱、额枋、梁柱，装饰着青蓝点金和贴金彩画。正面是十二根红色大圆柱，金琐窗，朱漆门，同台基上的白相互衬映，色彩鲜明，雄伟壮丽。</a:t>
            </a:r>
            <a:endParaRPr lang="zh-CN" altLang="en-US" sz="2400" b="1">
              <a:solidFill>
                <a:srgbClr val="FFFF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5" name="组合 35"/>
          <p:cNvGrpSpPr/>
          <p:nvPr/>
        </p:nvGrpSpPr>
        <p:grpSpPr bwMode="auto">
          <a:xfrm>
            <a:off x="1560908" y="3951287"/>
            <a:ext cx="5001814" cy="636587"/>
            <a:chOff x="9927352" y="2226840"/>
            <a:chExt cx="2203100" cy="636803"/>
          </a:xfrm>
        </p:grpSpPr>
        <p:sp>
          <p:nvSpPr>
            <p:cNvPr id="7" name="圆角矩形标注 6"/>
            <p:cNvSpPr/>
            <p:nvPr/>
          </p:nvSpPr>
          <p:spPr>
            <a:xfrm flipV="1">
              <a:off x="9927352" y="2258601"/>
              <a:ext cx="2203100" cy="605042"/>
            </a:xfrm>
            <a:prstGeom prst="wedgeRoundRectCallout">
              <a:avLst>
                <a:gd name="adj1" fmla="val -38480"/>
                <a:gd name="adj2" fmla="val -86754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200" noProof="1"/>
            </a:p>
          </p:txBody>
        </p:sp>
        <p:sp>
          <p:nvSpPr>
            <p:cNvPr id="33797" name="矩形 7"/>
            <p:cNvSpPr>
              <a:spLocks noChangeArrowheads="1"/>
            </p:cNvSpPr>
            <p:nvPr/>
          </p:nvSpPr>
          <p:spPr bwMode="auto">
            <a:xfrm>
              <a:off x="10027861" y="2226840"/>
              <a:ext cx="1989109" cy="4618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zh-CN" altLang="en-US" sz="24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格局、色彩、气势：华贵、精美</a:t>
              </a:r>
              <a:endParaRPr lang="zh-CN" altLang="en-US" sz="24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tretch>
            <a:fillRect/>
          </a:stretch>
        </p:blipFill>
        <p:spPr>
          <a:xfrm>
            <a:off x="1076179" y="1955410"/>
            <a:ext cx="7100668" cy="4902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527447" y="263525"/>
            <a:ext cx="8281988" cy="230832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3600" b="1">
                <a:latin typeface="楷体" panose="02010609060101010101" pitchFamily="49" charset="-122"/>
                <a:ea typeface="楷体" panose="02010609060101010101" pitchFamily="49" charset="-122"/>
              </a:rPr>
              <a:t>    大殿正中是一个约两米高的朱漆方台，上面安放着金漆雕龙宝座，背后是雕龙屏。方台两旁有六根高大的蟠龙金柱，每根大柱上都盘绕着矫健的金龙。</a:t>
            </a:r>
            <a:endParaRPr lang="zh-CN" altLang="en-US" sz="36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232173" y="234950"/>
            <a:ext cx="3734990" cy="378565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仰望殿顶，中央藻井有一条巨大的雕金蟠龙，从龙口里垂下一颗银白色大圆珠，周围环绕着六颗小珠，龙头、宝珠正对着下面的宝座。梁枋间彩画绚丽，有双龙戏珠、单龙翔舞，有行龙、升龙、降龙，多态多姿，龙身周围还衬托着流云火焰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 cstate="email"/>
          <a:srcRect/>
          <a:stretch>
            <a:fillRect/>
          </a:stretch>
        </p:blipFill>
        <p:spPr>
          <a:xfrm>
            <a:off x="3872133" y="419581"/>
            <a:ext cx="5124157" cy="5671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" name="组合 3"/>
          <p:cNvGrpSpPr/>
          <p:nvPr/>
        </p:nvGrpSpPr>
        <p:grpSpPr bwMode="auto">
          <a:xfrm>
            <a:off x="229780" y="4502943"/>
            <a:ext cx="3490913" cy="1617882"/>
            <a:chOff x="1080654" y="4627423"/>
            <a:chExt cx="3299658" cy="1068535"/>
          </a:xfrm>
        </p:grpSpPr>
        <p:sp>
          <p:nvSpPr>
            <p:cNvPr id="5" name="流程图: 可选过程 4"/>
            <p:cNvSpPr/>
            <p:nvPr/>
          </p:nvSpPr>
          <p:spPr>
            <a:xfrm>
              <a:off x="1080654" y="4627423"/>
              <a:ext cx="3299658" cy="1068535"/>
            </a:xfrm>
            <a:prstGeom prst="flowChartAlternateProcess">
              <a:avLst/>
            </a:prstGeom>
            <a:solidFill>
              <a:srgbClr val="DAF9D3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/>
              <a:endParaRPr lang="zh-CN" altLang="en-US" sz="1400" noProof="1"/>
            </a:p>
          </p:txBody>
        </p:sp>
        <p:sp>
          <p:nvSpPr>
            <p:cNvPr id="35845" name="TextBox 5"/>
            <p:cNvSpPr txBox="1">
              <a:spLocks noChangeArrowheads="1"/>
            </p:cNvSpPr>
            <p:nvPr/>
          </p:nvSpPr>
          <p:spPr bwMode="auto">
            <a:xfrm>
              <a:off x="1149927" y="4655768"/>
              <a:ext cx="3112771" cy="7927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/>
              <a:r>
                <a:rPr lang="zh-CN" altLang="en-US" sz="24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描摹姿态各异的龙形图案，突出了故宫“建筑精美”的特点。</a:t>
              </a:r>
              <a:endPara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369094" y="1585913"/>
            <a:ext cx="4948238" cy="26776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三大殿建在紫禁城的中轴线上。这条线也是北京城的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中轴线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，向南从午门到天安门延伸到正阳门、永定门，往北从神武门到地安门、鼓楼、钟楼，全长约八公里。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7" name="Picture 2" descr="C:\Users\Administrator\Desktop\d3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5447110" y="0"/>
            <a:ext cx="3052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直接箭头连接符 8"/>
          <p:cNvCxnSpPr/>
          <p:nvPr/>
        </p:nvCxnSpPr>
        <p:spPr>
          <a:xfrm flipV="1">
            <a:off x="6973491" y="0"/>
            <a:ext cx="0" cy="6858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727472" y="1585913"/>
            <a:ext cx="7586663" cy="31085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太和殿是举行重大典礼的地方。皇帝即位、生日、婚礼和元旦等，都在这里受朝贺。每逢大典，皇帝端坐在宝座上，殿外的白石台基上下，文武百官分列左右，中间御道两边排列着仪仗，大殿廊下，鸣钟击磬，乐声悠扬。台基上的香炉和铜龟、铜鹤里点起檀香或松柏枝，烟雾缭绕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35"/>
          <p:cNvGrpSpPr/>
          <p:nvPr/>
        </p:nvGrpSpPr>
        <p:grpSpPr bwMode="auto">
          <a:xfrm>
            <a:off x="3450432" y="855662"/>
            <a:ext cx="2046685" cy="636587"/>
            <a:chOff x="9927457" y="2226840"/>
            <a:chExt cx="2202995" cy="636803"/>
          </a:xfrm>
        </p:grpSpPr>
        <p:sp>
          <p:nvSpPr>
            <p:cNvPr id="10" name="圆角矩形标注 9"/>
            <p:cNvSpPr/>
            <p:nvPr/>
          </p:nvSpPr>
          <p:spPr>
            <a:xfrm flipV="1">
              <a:off x="9927457" y="2258601"/>
              <a:ext cx="2202995" cy="605042"/>
            </a:xfrm>
            <a:prstGeom prst="wedgeRoundRectCallout">
              <a:avLst>
                <a:gd name="adj1" fmla="val -38480"/>
                <a:gd name="adj2" fmla="val -86754"/>
                <a:gd name="adj3" fmla="val 1666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37892" name="矩形 10"/>
            <p:cNvSpPr>
              <a:spLocks noChangeArrowheads="1"/>
            </p:cNvSpPr>
            <p:nvPr/>
          </p:nvSpPr>
          <p:spPr bwMode="auto">
            <a:xfrm>
              <a:off x="9952478" y="2226840"/>
              <a:ext cx="2139877" cy="52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zh-CN" altLang="en-US" sz="2800" b="1" dirty="0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太和殿功用</a:t>
              </a:r>
              <a:endParaRPr lang="zh-CN" altLang="en-US" sz="2800" b="1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grpSp>
        <p:nvGrpSpPr>
          <p:cNvPr id="12" name="组合 35"/>
          <p:cNvGrpSpPr/>
          <p:nvPr/>
        </p:nvGrpSpPr>
        <p:grpSpPr bwMode="auto">
          <a:xfrm>
            <a:off x="2667415" y="5343525"/>
            <a:ext cx="4152099" cy="636588"/>
            <a:chOff x="10107809" y="2226840"/>
            <a:chExt cx="1829210" cy="636803"/>
          </a:xfrm>
        </p:grpSpPr>
        <p:sp>
          <p:nvSpPr>
            <p:cNvPr id="14" name="圆角矩形标注 13"/>
            <p:cNvSpPr/>
            <p:nvPr/>
          </p:nvSpPr>
          <p:spPr>
            <a:xfrm>
              <a:off x="10150636" y="2258601"/>
              <a:ext cx="1761374" cy="605042"/>
            </a:xfrm>
            <a:prstGeom prst="wedgeRoundRectCallout">
              <a:avLst>
                <a:gd name="adj1" fmla="val -38480"/>
                <a:gd name="adj2" fmla="val -86754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37895" name="矩形 14"/>
            <p:cNvSpPr>
              <a:spLocks noChangeArrowheads="1"/>
            </p:cNvSpPr>
            <p:nvPr/>
          </p:nvSpPr>
          <p:spPr bwMode="auto">
            <a:xfrm>
              <a:off x="10107809" y="2226840"/>
              <a:ext cx="1829210" cy="523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zh-CN" altLang="zh-CN" sz="28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大典</a:t>
              </a:r>
              <a:r>
                <a:rPr lang="zh-CN" altLang="en-US" sz="28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隆重盛大、庄严肃穆</a:t>
              </a:r>
              <a:endPara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标题 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zh-CN" altLang="en-US" smtClean="0"/>
          </a:p>
        </p:txBody>
      </p:sp>
      <p:pic>
        <p:nvPicPr>
          <p:cNvPr id="38914" name="内容占位符 3" descr="28ed478dd8754e659bc5999721afe2d8_th.jpeg"/>
          <p:cNvPicPr>
            <a:picLocks noGrp="1" noChangeAspect="1" noChangeArrowheads="1"/>
          </p:cNvPicPr>
          <p:nvPr>
            <p:ph idx="4294967295"/>
          </p:nvPr>
        </p:nvPicPr>
        <p:blipFill>
          <a:blip r:embed="rId1"/>
          <a:srcRect/>
          <a:stretch>
            <a:fillRect/>
          </a:stretch>
        </p:blipFill>
        <p:spPr>
          <a:xfrm>
            <a:off x="0" y="0"/>
            <a:ext cx="9149954" cy="6858000"/>
          </a:xfr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Box 28"/>
          <p:cNvSpPr txBox="1">
            <a:spLocks noChangeArrowheads="1"/>
          </p:cNvSpPr>
          <p:nvPr/>
        </p:nvSpPr>
        <p:spPr bwMode="auto">
          <a:xfrm>
            <a:off x="578644" y="768350"/>
            <a:ext cx="7754541" cy="113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思考：故宫建筑中，为什么对太和殿介绍得最详细？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727471" y="1901545"/>
            <a:ext cx="7586663" cy="4278094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①太和殿是“前朝”以至整个故宫建筑的中心，是封建皇帝行使统治权力和举行重大典礼的场所，地位非常重要。</a:t>
            </a:r>
            <a:endParaRPr lang="en-US" altLang="zh-CN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1200"/>
              </a:spcBef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②太和殿在整个建筑群中最具代表性，外观气势雄伟、色彩壮丽，内部装饰庄严富丽，处处饰以龙形。</a:t>
            </a:r>
            <a:endParaRPr lang="en-US" altLang="zh-CN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1200"/>
              </a:spcBef>
            </a:pP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③太和殿建于中轴线上，最全面、最突出地体现了故宫的本质特征，即处处反映出以皇帝为中心、皇权至上的特点。</a:t>
            </a:r>
            <a:endParaRPr lang="zh-CN" altLang="en-US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Picture 2" descr="C:\Users\Administrator\Desktop\d3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115866" y="0"/>
            <a:ext cx="3052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map-marker-marker-outside-pink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01729" y="2392364"/>
            <a:ext cx="678656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9"/>
          <p:cNvGrpSpPr/>
          <p:nvPr/>
        </p:nvGrpSpPr>
        <p:grpSpPr bwMode="auto">
          <a:xfrm>
            <a:off x="6586538" y="2930525"/>
            <a:ext cx="1675210" cy="1543730"/>
            <a:chOff x="6608617" y="304800"/>
            <a:chExt cx="1780292" cy="1543950"/>
          </a:xfrm>
        </p:grpSpPr>
        <p:sp>
          <p:nvSpPr>
            <p:cNvPr id="11" name="椭圆 10"/>
            <p:cNvSpPr/>
            <p:nvPr/>
          </p:nvSpPr>
          <p:spPr>
            <a:xfrm>
              <a:off x="6608617" y="304800"/>
              <a:ext cx="1773382" cy="10113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40965" name="TextBox 11"/>
            <p:cNvSpPr txBox="1">
              <a:spLocks noChangeArrowheads="1"/>
            </p:cNvSpPr>
            <p:nvPr/>
          </p:nvSpPr>
          <p:spPr bwMode="auto">
            <a:xfrm>
              <a:off x="6770484" y="401994"/>
              <a:ext cx="1618425" cy="1446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4400" b="1">
                  <a:latin typeface="楷体" panose="02010609060101010101" pitchFamily="49" charset="-122"/>
                  <a:ea typeface="楷体" panose="02010609060101010101" pitchFamily="49" charset="-122"/>
                </a:rPr>
                <a:t>中和殿</a:t>
              </a:r>
              <a:endParaRPr lang="zh-CN" altLang="en-US" sz="4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411957" y="388939"/>
            <a:ext cx="8208169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太和殿后面是中和殿。这是一座亭子形大殿，殿顶把四道垂脊攒在一起，正中安放着一个大圆镏金宝顶，轮廓非常优美。举行大典时，皇帝先在这里休息。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489522" y="2207028"/>
            <a:ext cx="5938220" cy="4650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2" descr="C:\Users\Administrator\Desktop\d3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115866" y="0"/>
            <a:ext cx="3052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map-marker-marker-outside-pink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21969" y="2027239"/>
            <a:ext cx="678656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9"/>
          <p:cNvGrpSpPr/>
          <p:nvPr/>
        </p:nvGrpSpPr>
        <p:grpSpPr bwMode="auto">
          <a:xfrm>
            <a:off x="6575822" y="2479675"/>
            <a:ext cx="1675209" cy="1543730"/>
            <a:chOff x="6608617" y="304800"/>
            <a:chExt cx="1780292" cy="1543950"/>
          </a:xfrm>
        </p:grpSpPr>
        <p:sp>
          <p:nvSpPr>
            <p:cNvPr id="11" name="椭圆 10"/>
            <p:cNvSpPr/>
            <p:nvPr/>
          </p:nvSpPr>
          <p:spPr>
            <a:xfrm>
              <a:off x="6608617" y="304800"/>
              <a:ext cx="1773382" cy="10113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43013" name="TextBox 11"/>
            <p:cNvSpPr txBox="1">
              <a:spLocks noChangeArrowheads="1"/>
            </p:cNvSpPr>
            <p:nvPr/>
          </p:nvSpPr>
          <p:spPr bwMode="auto">
            <a:xfrm>
              <a:off x="6770484" y="401994"/>
              <a:ext cx="1618425" cy="1446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4400" b="1">
                  <a:latin typeface="楷体" panose="02010609060101010101" pitchFamily="49" charset="-122"/>
                  <a:ea typeface="楷体" panose="02010609060101010101" pitchFamily="49" charset="-122"/>
                </a:rPr>
                <a:t>保和殿</a:t>
              </a:r>
              <a:endParaRPr lang="zh-CN" altLang="en-US" sz="4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3"/>
          <p:cNvSpPr txBox="1">
            <a:spLocks noChangeArrowheads="1"/>
          </p:cNvSpPr>
          <p:nvPr/>
        </p:nvSpPr>
        <p:spPr bwMode="auto">
          <a:xfrm>
            <a:off x="566738" y="1897063"/>
            <a:ext cx="1321594" cy="1446550"/>
          </a:xfrm>
          <a:prstGeom prst="rect">
            <a:avLst/>
          </a:prstGeom>
          <a:noFill/>
          <a:ln w="9525">
            <a:noFill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8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攒</a:t>
            </a:r>
            <a:endParaRPr lang="zh-CN" altLang="en-US" sz="8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9" name="文本框 18"/>
          <p:cNvSpPr txBox="1">
            <a:spLocks noChangeArrowheads="1"/>
          </p:cNvSpPr>
          <p:nvPr/>
        </p:nvSpPr>
        <p:spPr bwMode="auto">
          <a:xfrm>
            <a:off x="3186113" y="1074739"/>
            <a:ext cx="368260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4800" b="1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（人头攒动）</a:t>
            </a:r>
            <a:endParaRPr lang="zh-CN" altLang="en-US" sz="4800" b="1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670323" y="4406901"/>
            <a:ext cx="797361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3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例：节日的街道上人头攒（ </a:t>
            </a:r>
            <a:r>
              <a:rPr lang="zh-CN" altLang="en-US" sz="32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）动，我手里紧握着积攒（ </a:t>
            </a:r>
            <a:r>
              <a:rPr lang="zh-CN" altLang="en-US" sz="32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36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）了好久的零花钱，准备为妈妈买一件生日礼物。</a:t>
            </a:r>
            <a:endParaRPr lang="zh-CN" altLang="en-US" sz="36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5514975" y="4435476"/>
            <a:ext cx="13537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</a:rPr>
              <a:t>cuán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</a:endParaRPr>
          </a:p>
        </p:txBody>
      </p:sp>
      <p:sp>
        <p:nvSpPr>
          <p:cNvPr id="12" name="文本框 11"/>
          <p:cNvSpPr txBox="1">
            <a:spLocks noChangeArrowheads="1"/>
          </p:cNvSpPr>
          <p:nvPr/>
        </p:nvSpPr>
        <p:spPr bwMode="auto">
          <a:xfrm>
            <a:off x="3174206" y="3338513"/>
            <a:ext cx="284797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4800" b="1">
                <a:latin typeface="楷体" panose="02010609060101010101" pitchFamily="49" charset="-122"/>
                <a:ea typeface="楷体" panose="02010609060101010101" pitchFamily="49" charset="-122"/>
              </a:rPr>
              <a:t>（积攒）</a:t>
            </a:r>
            <a:endParaRPr lang="zh-CN" altLang="en-US" sz="4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左大括号 16"/>
          <p:cNvSpPr/>
          <p:nvPr/>
        </p:nvSpPr>
        <p:spPr>
          <a:xfrm>
            <a:off x="1704975" y="1538289"/>
            <a:ext cx="176213" cy="2562225"/>
          </a:xfrm>
          <a:prstGeom prst="leftBrace">
            <a:avLst/>
          </a:prstGeom>
          <a:ln w="444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/>
            <a:endParaRPr lang="zh-CN" altLang="en-US" sz="1400" noProof="1">
              <a:solidFill>
                <a:prstClr val="black"/>
              </a:solidFill>
            </a:endParaRPr>
          </a:p>
        </p:txBody>
      </p:sp>
      <p:sp>
        <p:nvSpPr>
          <p:cNvPr id="20" name="Text Box 15"/>
          <p:cNvSpPr txBox="1">
            <a:spLocks noChangeArrowheads="1"/>
          </p:cNvSpPr>
          <p:nvPr/>
        </p:nvSpPr>
        <p:spPr bwMode="auto">
          <a:xfrm>
            <a:off x="1635919" y="1108075"/>
            <a:ext cx="177522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4000" b="1">
                <a:solidFill>
                  <a:srgbClr val="000000"/>
                </a:solidFill>
                <a:latin typeface="微软雅黑" panose="020B0503020204020204" pitchFamily="34" charset="-122"/>
              </a:rPr>
              <a:t>cuán</a:t>
            </a:r>
            <a:endParaRPr lang="en-US" altLang="zh-CN" sz="4000" b="1">
              <a:solidFill>
                <a:srgbClr val="000000"/>
              </a:solidFill>
              <a:latin typeface="微软雅黑" panose="020B0503020204020204" pitchFamily="34" charset="-122"/>
            </a:endParaRPr>
          </a:p>
        </p:txBody>
      </p:sp>
      <p:grpSp>
        <p:nvGrpSpPr>
          <p:cNvPr id="7176" name="组合 21"/>
          <p:cNvGrpSpPr/>
          <p:nvPr/>
        </p:nvGrpSpPr>
        <p:grpSpPr bwMode="auto">
          <a:xfrm>
            <a:off x="73819" y="41275"/>
            <a:ext cx="2449116" cy="1498600"/>
            <a:chOff x="98820" y="40860"/>
            <a:chExt cx="3264410" cy="1498483"/>
          </a:xfrm>
        </p:grpSpPr>
        <p:grpSp>
          <p:nvGrpSpPr>
            <p:cNvPr id="7177" name="组合 22"/>
            <p:cNvGrpSpPr/>
            <p:nvPr/>
          </p:nvGrpSpPr>
          <p:grpSpPr bwMode="auto">
            <a:xfrm>
              <a:off x="1117472" y="495408"/>
              <a:ext cx="2245758" cy="679269"/>
              <a:chOff x="2197150" y="2511380"/>
              <a:chExt cx="2245758" cy="679269"/>
            </a:xfrm>
          </p:grpSpPr>
          <p:cxnSp>
            <p:nvCxnSpPr>
              <p:cNvPr id="25" name="直接连接符 24"/>
              <p:cNvCxnSpPr/>
              <p:nvPr/>
            </p:nvCxnSpPr>
            <p:spPr>
              <a:xfrm>
                <a:off x="2197337" y="2510822"/>
                <a:ext cx="164252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接连接符 25"/>
              <p:cNvCxnSpPr/>
              <p:nvPr/>
            </p:nvCxnSpPr>
            <p:spPr>
              <a:xfrm>
                <a:off x="2197337" y="3190219"/>
                <a:ext cx="1653629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TextBox 3"/>
              <p:cNvSpPr txBox="1">
                <a:spLocks noChangeArrowheads="1"/>
              </p:cNvSpPr>
              <p:nvPr/>
            </p:nvSpPr>
            <p:spPr bwMode="auto">
              <a:xfrm>
                <a:off x="2197337" y="2536220"/>
                <a:ext cx="2245571" cy="584154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3200" b="1" spc="500" noProof="1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多音字</a:t>
                </a:r>
                <a:endParaRPr lang="zh-CN" altLang="en-US" sz="3200" b="1" spc="50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9" name="直接连接符 28"/>
              <p:cNvCxnSpPr/>
              <p:nvPr/>
            </p:nvCxnSpPr>
            <p:spPr>
              <a:xfrm>
                <a:off x="3831922" y="2510822"/>
                <a:ext cx="306287" cy="334937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直接连接符 29"/>
              <p:cNvCxnSpPr/>
              <p:nvPr/>
            </p:nvCxnSpPr>
            <p:spPr>
              <a:xfrm flipV="1">
                <a:off x="3849379" y="2828297"/>
                <a:ext cx="269786" cy="36192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183" name="图片 23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98820" y="40860"/>
              <a:ext cx="998989" cy="1498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1" name="文本框 30"/>
          <p:cNvSpPr txBox="1"/>
          <p:nvPr/>
        </p:nvSpPr>
        <p:spPr>
          <a:xfrm>
            <a:off x="1727847" y="3508216"/>
            <a:ext cx="138949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</a:bodyPr>
          <a:lstStyle/>
          <a:p>
            <a:pPr algn="ctr" fontAlgn="auto">
              <a:spcBef>
                <a:spcPts val="1200"/>
              </a:spcBef>
              <a:defRPr/>
            </a:pPr>
            <a:r>
              <a:rPr lang="en-US" altLang="zh-CN" sz="3600" b="1" noProof="1">
                <a:solidFill>
                  <a:prstClr val="black"/>
                </a:solidFill>
                <a:latin typeface="+mn-ea"/>
                <a:ea typeface="+mn-ea"/>
              </a:rPr>
              <a:t>zǎn</a:t>
            </a:r>
            <a:endParaRPr lang="en-US" altLang="zh-CN" sz="3600" b="1" noProof="1">
              <a:solidFill>
                <a:prstClr val="black"/>
              </a:solidFill>
              <a:latin typeface="+mn-ea"/>
            </a:endParaRPr>
          </a:p>
        </p:txBody>
      </p:sp>
      <p:sp>
        <p:nvSpPr>
          <p:cNvPr id="36" name="文本框 2"/>
          <p:cNvSpPr txBox="1">
            <a:spLocks noChangeArrowheads="1"/>
          </p:cNvSpPr>
          <p:nvPr/>
        </p:nvSpPr>
        <p:spPr bwMode="auto">
          <a:xfrm>
            <a:off x="3842148" y="5129214"/>
            <a:ext cx="135374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3200" b="1">
                <a:solidFill>
                  <a:srgbClr val="FF0000"/>
                </a:solidFill>
                <a:latin typeface="微软雅黑" panose="020B0503020204020204" pitchFamily="34" charset="-122"/>
              </a:rPr>
              <a:t>zǎn</a:t>
            </a:r>
            <a:endParaRPr lang="en-US" altLang="zh-CN" sz="3200" b="1">
              <a:solidFill>
                <a:srgbClr val="FF0000"/>
              </a:solidFill>
              <a:latin typeface="微软雅黑" panose="020B0503020204020204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19" grpId="0"/>
      <p:bldP spid="5" grpId="0"/>
      <p:bldP spid="3" grpId="0"/>
      <p:bldP spid="12" grpId="0"/>
      <p:bldP spid="17" grpId="0" animBg="1"/>
      <p:bldP spid="20" grpId="0" bldLvl="0" animBg="1"/>
      <p:bldP spid="31" grpId="0"/>
      <p:bldP spid="3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图片 5" descr="a686c9177f3e6709d90ad9dc3fc79f3df8dc558e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1"/>
            <a:ext cx="9144000" cy="688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401241" y="347663"/>
            <a:ext cx="820816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中和殿后面是保和殿。雍正以后，这里是举行最高一级考试</a:t>
            </a:r>
            <a:r>
              <a:rPr lang="en-US" altLang="zh-CN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3600" b="1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殿试的地方。</a:t>
            </a:r>
            <a:endParaRPr lang="zh-CN" altLang="en-US" sz="3600" b="1">
              <a:solidFill>
                <a:schemeClr val="bg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C:\Users\Administrator\Desktop\d3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115866" y="0"/>
            <a:ext cx="3052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map-marker-marker-outside-pink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21969" y="1758951"/>
            <a:ext cx="678656" cy="906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9"/>
          <p:cNvGrpSpPr/>
          <p:nvPr/>
        </p:nvGrpSpPr>
        <p:grpSpPr bwMode="auto">
          <a:xfrm>
            <a:off x="6575822" y="2085975"/>
            <a:ext cx="1675209" cy="1543730"/>
            <a:chOff x="6608617" y="304800"/>
            <a:chExt cx="1780292" cy="1543950"/>
          </a:xfrm>
        </p:grpSpPr>
        <p:sp>
          <p:nvSpPr>
            <p:cNvPr id="11" name="椭圆 10"/>
            <p:cNvSpPr/>
            <p:nvPr/>
          </p:nvSpPr>
          <p:spPr>
            <a:xfrm>
              <a:off x="6608617" y="304800"/>
              <a:ext cx="1773382" cy="10113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45061" name="TextBox 11"/>
            <p:cNvSpPr txBox="1">
              <a:spLocks noChangeArrowheads="1"/>
            </p:cNvSpPr>
            <p:nvPr/>
          </p:nvSpPr>
          <p:spPr bwMode="auto">
            <a:xfrm>
              <a:off x="6770484" y="401994"/>
              <a:ext cx="1618425" cy="1446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4400" b="1">
                  <a:latin typeface="楷体" panose="02010609060101010101" pitchFamily="49" charset="-122"/>
                  <a:ea typeface="楷体" panose="02010609060101010101" pitchFamily="49" charset="-122"/>
                </a:rPr>
                <a:t>小广场</a:t>
              </a:r>
              <a:endParaRPr lang="zh-CN" altLang="en-US" sz="4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264319" y="182563"/>
            <a:ext cx="3744516" cy="895629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1200"/>
              </a:spcBef>
            </a:pPr>
            <a:r>
              <a:rPr lang="zh-CN" altLang="en-US" sz="3200" b="1">
                <a:latin typeface="楷体" panose="02010609060101010101" pitchFamily="49" charset="-122"/>
                <a:ea typeface="楷体" panose="02010609060101010101" pitchFamily="49" charset="-122"/>
              </a:rPr>
              <a:t>    从保和殿出来，下了石级是一个长方形小广场。广场西起隆宗门，东到景运门。它把紫禁城分为前后两大部分。广场以南，主要建筑是三大殿和东西两侧的文华殿、武英殿，叫“前朝”。广场北面乾清门以内叫“内廷”，是皇帝和后妃们起居生活的地方，主要建筑有乾清宫、交泰殿、坤宁宫和东六宫、西六宫。</a:t>
            </a:r>
            <a:endParaRPr lang="zh-CN" altLang="en-US" sz="32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5" name="图片 4" descr="QQ截图20190624094008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4065985" y="1566864"/>
            <a:ext cx="4912519" cy="352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组合 35"/>
          <p:cNvGrpSpPr/>
          <p:nvPr/>
        </p:nvGrpSpPr>
        <p:grpSpPr bwMode="auto">
          <a:xfrm>
            <a:off x="2663850" y="6015038"/>
            <a:ext cx="7133683" cy="646331"/>
            <a:chOff x="9386164" y="2240908"/>
            <a:chExt cx="3142364" cy="646550"/>
          </a:xfrm>
        </p:grpSpPr>
        <p:sp>
          <p:nvSpPr>
            <p:cNvPr id="7" name="圆角矩形标注 6"/>
            <p:cNvSpPr/>
            <p:nvPr/>
          </p:nvSpPr>
          <p:spPr>
            <a:xfrm>
              <a:off x="9774083" y="2258376"/>
              <a:ext cx="2346987" cy="606631"/>
            </a:xfrm>
            <a:prstGeom prst="wedgeRoundRectCallout">
              <a:avLst>
                <a:gd name="adj1" fmla="val -38480"/>
                <a:gd name="adj2" fmla="val -86754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46085" name="矩形 7"/>
            <p:cNvSpPr>
              <a:spLocks noChangeArrowheads="1"/>
            </p:cNvSpPr>
            <p:nvPr/>
          </p:nvSpPr>
          <p:spPr bwMode="auto">
            <a:xfrm>
              <a:off x="9386164" y="2240908"/>
              <a:ext cx="3142364" cy="64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zh-CN" altLang="en-US" sz="36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紫禁城“前朝”和“内廷”的划分</a:t>
              </a:r>
              <a:endPara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C:\Users\Administrator\Desktop\d3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115866" y="0"/>
            <a:ext cx="3052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map-marker-marker-outside-pink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21969" y="592139"/>
            <a:ext cx="678656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9"/>
          <p:cNvGrpSpPr/>
          <p:nvPr/>
        </p:nvGrpSpPr>
        <p:grpSpPr bwMode="auto">
          <a:xfrm>
            <a:off x="6628210" y="946150"/>
            <a:ext cx="1675209" cy="1543730"/>
            <a:chOff x="6608617" y="304800"/>
            <a:chExt cx="1780292" cy="1543950"/>
          </a:xfrm>
        </p:grpSpPr>
        <p:sp>
          <p:nvSpPr>
            <p:cNvPr id="11" name="椭圆 10"/>
            <p:cNvSpPr/>
            <p:nvPr/>
          </p:nvSpPr>
          <p:spPr>
            <a:xfrm>
              <a:off x="6608617" y="304800"/>
              <a:ext cx="1773382" cy="10113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47109" name="TextBox 11"/>
            <p:cNvSpPr txBox="1">
              <a:spLocks noChangeArrowheads="1"/>
            </p:cNvSpPr>
            <p:nvPr/>
          </p:nvSpPr>
          <p:spPr bwMode="auto">
            <a:xfrm>
              <a:off x="6770484" y="401994"/>
              <a:ext cx="1618425" cy="1446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4400" b="1">
                  <a:latin typeface="楷体" panose="02010609060101010101" pitchFamily="49" charset="-122"/>
                  <a:ea typeface="楷体" panose="02010609060101010101" pitchFamily="49" charset="-122"/>
                </a:rPr>
                <a:t>后三宫</a:t>
              </a:r>
              <a:endParaRPr lang="zh-CN" altLang="en-US" sz="4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图片 8" descr="QQ截图20190624094142.png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0" y="0"/>
            <a:ext cx="383500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文本框 1"/>
          <p:cNvSpPr txBox="1">
            <a:spLocks noChangeArrowheads="1"/>
          </p:cNvSpPr>
          <p:nvPr/>
        </p:nvSpPr>
        <p:spPr bwMode="auto">
          <a:xfrm>
            <a:off x="4156473" y="1435101"/>
            <a:ext cx="4611290" cy="326243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12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乾清宫是皇帝处理日常政务、批阅各种奏章的地方，后来还在这里接见外国使节。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just">
              <a:spcBef>
                <a:spcPts val="12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乾清宫后面是交泰殿，交泰殿后面是坤宁宫。坤宁宫是皇后宫，也是皇帝结婚的地方。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6" name="组合 35"/>
          <p:cNvGrpSpPr/>
          <p:nvPr/>
        </p:nvGrpSpPr>
        <p:grpSpPr bwMode="auto">
          <a:xfrm>
            <a:off x="5190061" y="433388"/>
            <a:ext cx="2501006" cy="646331"/>
            <a:chOff x="9676409" y="2226840"/>
            <a:chExt cx="2692015" cy="644965"/>
          </a:xfrm>
        </p:grpSpPr>
        <p:sp>
          <p:nvSpPr>
            <p:cNvPr id="17" name="圆角矩形标注 16"/>
            <p:cNvSpPr/>
            <p:nvPr/>
          </p:nvSpPr>
          <p:spPr>
            <a:xfrm flipV="1">
              <a:off x="9927457" y="2258523"/>
              <a:ext cx="2202995" cy="605143"/>
            </a:xfrm>
            <a:prstGeom prst="wedgeRoundRectCallout">
              <a:avLst>
                <a:gd name="adj1" fmla="val -38480"/>
                <a:gd name="adj2" fmla="val -86754"/>
                <a:gd name="adj3" fmla="val 1666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48133" name="矩形 17"/>
            <p:cNvSpPr>
              <a:spLocks noChangeArrowheads="1"/>
            </p:cNvSpPr>
            <p:nvPr/>
          </p:nvSpPr>
          <p:spPr bwMode="auto">
            <a:xfrm>
              <a:off x="9676409" y="2226840"/>
              <a:ext cx="2692015" cy="644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zh-CN" altLang="en-US" sz="36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后三宫功用</a:t>
              </a:r>
              <a:endPara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147638" y="928688"/>
            <a:ext cx="4051697" cy="483209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12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乾清宫、交泰殿、坤宁宫合称“后三宫”。布局和前三殿基本一样，但庄严肃穆的气氛减少了，彩画图案也有明显的变化。前三殿的图案以龙为主，后三宫凤凰逐渐增加，出现了双凤朝阳、龙凤呈祥的彩画，还有飞凤、舞凤、凤凰牡丹等图案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35"/>
          <p:cNvGrpSpPr/>
          <p:nvPr/>
        </p:nvGrpSpPr>
        <p:grpSpPr bwMode="auto">
          <a:xfrm>
            <a:off x="1508200" y="209551"/>
            <a:ext cx="1574470" cy="646331"/>
            <a:chOff x="9813613" y="2226840"/>
            <a:chExt cx="2417608" cy="646549"/>
          </a:xfrm>
        </p:grpSpPr>
        <p:sp>
          <p:nvSpPr>
            <p:cNvPr id="12" name="圆角矩形标注 11"/>
            <p:cNvSpPr/>
            <p:nvPr/>
          </p:nvSpPr>
          <p:spPr>
            <a:xfrm flipV="1">
              <a:off x="9927457" y="2258601"/>
              <a:ext cx="2202995" cy="605042"/>
            </a:xfrm>
            <a:prstGeom prst="wedgeRoundRectCallout">
              <a:avLst>
                <a:gd name="adj1" fmla="val -38480"/>
                <a:gd name="adj2" fmla="val -86754"/>
                <a:gd name="adj3" fmla="val 16667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49156" name="矩形 13"/>
            <p:cNvSpPr>
              <a:spLocks noChangeArrowheads="1"/>
            </p:cNvSpPr>
            <p:nvPr/>
          </p:nvSpPr>
          <p:spPr bwMode="auto">
            <a:xfrm>
              <a:off x="9813613" y="2226840"/>
              <a:ext cx="2417608" cy="6465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zh-CN" altLang="en-US" sz="36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作比较</a:t>
              </a:r>
              <a:endParaRPr lang="zh-CN" altLang="en-US" sz="36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4375743" y="906851"/>
            <a:ext cx="4625467" cy="4101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0" name="组合 9"/>
          <p:cNvGrpSpPr/>
          <p:nvPr/>
        </p:nvGrpSpPr>
        <p:grpSpPr bwMode="auto">
          <a:xfrm>
            <a:off x="4421981" y="5000625"/>
            <a:ext cx="4535091" cy="1631950"/>
            <a:chOff x="1080654" y="4627423"/>
            <a:chExt cx="3299658" cy="1077826"/>
          </a:xfrm>
        </p:grpSpPr>
        <p:sp>
          <p:nvSpPr>
            <p:cNvPr id="11" name="流程图: 可选过程 10"/>
            <p:cNvSpPr/>
            <p:nvPr/>
          </p:nvSpPr>
          <p:spPr>
            <a:xfrm>
              <a:off x="1080654" y="4627423"/>
              <a:ext cx="3299658" cy="1068535"/>
            </a:xfrm>
            <a:prstGeom prst="flowChartAlternateProcess">
              <a:avLst/>
            </a:prstGeom>
            <a:solidFill>
              <a:srgbClr val="DAF9D3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/>
              <a:endParaRPr lang="zh-CN" altLang="en-US" noProof="1"/>
            </a:p>
          </p:txBody>
        </p:sp>
        <p:sp>
          <p:nvSpPr>
            <p:cNvPr id="49160" name="TextBox 14"/>
            <p:cNvSpPr txBox="1">
              <a:spLocks noChangeArrowheads="1"/>
            </p:cNvSpPr>
            <p:nvPr/>
          </p:nvSpPr>
          <p:spPr bwMode="auto">
            <a:xfrm>
              <a:off x="1149927" y="4655768"/>
              <a:ext cx="3112771" cy="1049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/>
              <a:r>
                <a:rPr lang="zh-CN" altLang="en-US" sz="32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运用作比较的说明方法对后三宫和前三殿的布局、彩画图案进行对比。</a:t>
              </a:r>
              <a:endParaRPr lang="zh-CN" altLang="en-US" sz="32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extBox 28"/>
          <p:cNvSpPr txBox="1">
            <a:spLocks noChangeArrowheads="1"/>
          </p:cNvSpPr>
          <p:nvPr/>
        </p:nvSpPr>
        <p:spPr bwMode="auto">
          <a:xfrm>
            <a:off x="283369" y="1019176"/>
            <a:ext cx="8558213" cy="504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材料中关于“前朝”和“内廷”的介绍有哪些不同之处？</a:t>
            </a:r>
            <a:endParaRPr lang="zh-CN" altLang="en-US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273844" y="1820863"/>
            <a:ext cx="8578454" cy="387798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ts val="12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）位置上，“前朝”在“长方形小广场”以南，更接近正门午门；“内廷”在“长方形小广场”以北，更靠近休憩场所“御花园”。</a:t>
            </a:r>
            <a:endParaRPr lang="zh-CN" altLang="en-US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12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）功能上，“前朝”具有重要的政治作用；“内廷”是“皇帝和后妃们起居生活的地方”。</a:t>
            </a:r>
            <a:endParaRPr lang="zh-CN" altLang="en-US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12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）气氛上，“前朝”极其庄严肃穆，“内廷”这种气氛略微减少。</a:t>
            </a:r>
            <a:endParaRPr lang="zh-CN" altLang="en-US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spcBef>
                <a:spcPts val="1200"/>
              </a:spcBef>
            </a:pP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4</a:t>
            </a:r>
            <a:r>
              <a: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）彩画图案上，“前朝”以龙为主，“内廷”凤凰逐渐增加。</a:t>
            </a:r>
            <a:endParaRPr lang="zh-CN" altLang="en-US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C:\Users\Administrator\Desktop\d3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115866" y="0"/>
            <a:ext cx="3052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 descr="map-marker-marker-outside-pink.pn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32685" y="1"/>
            <a:ext cx="678656" cy="90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9"/>
          <p:cNvGrpSpPr/>
          <p:nvPr/>
        </p:nvGrpSpPr>
        <p:grpSpPr bwMode="auto">
          <a:xfrm>
            <a:off x="6607969" y="215900"/>
            <a:ext cx="1674019" cy="1543730"/>
            <a:chOff x="6608617" y="304800"/>
            <a:chExt cx="1780292" cy="1543950"/>
          </a:xfrm>
        </p:grpSpPr>
        <p:sp>
          <p:nvSpPr>
            <p:cNvPr id="11" name="椭圆 10"/>
            <p:cNvSpPr/>
            <p:nvPr/>
          </p:nvSpPr>
          <p:spPr>
            <a:xfrm>
              <a:off x="6608617" y="304800"/>
              <a:ext cx="1773382" cy="10113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51205" name="TextBox 11"/>
            <p:cNvSpPr txBox="1">
              <a:spLocks noChangeArrowheads="1"/>
            </p:cNvSpPr>
            <p:nvPr/>
          </p:nvSpPr>
          <p:spPr bwMode="auto">
            <a:xfrm>
              <a:off x="6770483" y="401994"/>
              <a:ext cx="1618426" cy="1446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4400" b="1">
                  <a:latin typeface="楷体" panose="02010609060101010101" pitchFamily="49" charset="-122"/>
                  <a:ea typeface="楷体" panose="02010609060101010101" pitchFamily="49" charset="-122"/>
                </a:rPr>
                <a:t>御花园</a:t>
              </a:r>
              <a:endParaRPr lang="zh-CN" altLang="en-US" sz="4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791766" y="1055688"/>
            <a:ext cx="7585472" cy="267765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12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后三宫往北是御花园。御花园面积不是很大，有大小建筑二十多座，但毫无拥挤和重复的感觉。这里的建筑布局、环境气氛，和前几部分迥然不同。亭台楼阁、池馆水榭，掩映在青松翠柏之中；假山怪石、花坛盆景、藤萝翠竹，点缀其间。来到这里，仿佛进入苏州园林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3" name="组合 9"/>
          <p:cNvGrpSpPr/>
          <p:nvPr/>
        </p:nvGrpSpPr>
        <p:grpSpPr bwMode="auto">
          <a:xfrm>
            <a:off x="1003697" y="4860926"/>
            <a:ext cx="7405688" cy="1617663"/>
            <a:chOff x="1080654" y="4627423"/>
            <a:chExt cx="3299658" cy="1068535"/>
          </a:xfrm>
        </p:grpSpPr>
        <p:sp>
          <p:nvSpPr>
            <p:cNvPr id="11" name="流程图: 可选过程 10"/>
            <p:cNvSpPr/>
            <p:nvPr/>
          </p:nvSpPr>
          <p:spPr>
            <a:xfrm>
              <a:off x="1080654" y="4627423"/>
              <a:ext cx="3299658" cy="1068535"/>
            </a:xfrm>
            <a:prstGeom prst="flowChartAlternateProcess">
              <a:avLst/>
            </a:prstGeom>
            <a:solidFill>
              <a:srgbClr val="DAF9D3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/>
              <a:endParaRPr lang="zh-CN" altLang="en-US" sz="1400" noProof="1"/>
            </a:p>
          </p:txBody>
        </p:sp>
        <p:sp>
          <p:nvSpPr>
            <p:cNvPr id="52228" name="TextBox 14"/>
            <p:cNvSpPr txBox="1">
              <a:spLocks noChangeArrowheads="1"/>
            </p:cNvSpPr>
            <p:nvPr/>
          </p:nvSpPr>
          <p:spPr bwMode="auto">
            <a:xfrm>
              <a:off x="1149927" y="4655768"/>
              <a:ext cx="3112771" cy="792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/>
              <a:r>
                <a:rPr lang="zh-CN" altLang="en-US" sz="24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“面积不很大”却拥有“二十多座”大小建筑，并且“毫无拥挤和重复的感觉”，可见御花园设计的精巧别致。</a:t>
              </a:r>
              <a:endPara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6" name="圆角矩形 15"/>
          <p:cNvSpPr/>
          <p:nvPr/>
        </p:nvSpPr>
        <p:spPr>
          <a:xfrm>
            <a:off x="6536531" y="1122363"/>
            <a:ext cx="1819275" cy="527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sp>
        <p:nvSpPr>
          <p:cNvPr id="17" name="圆角矩形 16"/>
          <p:cNvSpPr/>
          <p:nvPr/>
        </p:nvSpPr>
        <p:spPr>
          <a:xfrm>
            <a:off x="2663429" y="1655763"/>
            <a:ext cx="1398984" cy="5254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sp>
        <p:nvSpPr>
          <p:cNvPr id="18" name="圆角矩形 17"/>
          <p:cNvSpPr/>
          <p:nvPr/>
        </p:nvSpPr>
        <p:spPr>
          <a:xfrm>
            <a:off x="4783931" y="1655763"/>
            <a:ext cx="3582591" cy="525462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6" grpId="0" animBg="1"/>
      <p:bldP spid="17" grpId="0" animBg="1"/>
      <p:bldP spid="18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图片 6" descr="1504592427386747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9526"/>
            <a:ext cx="9144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690562" y="1446213"/>
            <a:ext cx="8120063" cy="4401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ts val="56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缀满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（东西）精巧细致。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ts val="56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角楼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城角上供瞭望和防守用的楼。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ts val="56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鳌头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指皇宫大殿前石阶上刻的鳌的头，考上状元的人可以踏上。后来用“独占鳌头”比喻占首位或取得第一名。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ts val="56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矫健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强壮有力。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ts val="56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鼓楼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放置鼓的楼。古代用以计时报更。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  <p:grpSp>
        <p:nvGrpSpPr>
          <p:cNvPr id="8194" name="组合 10"/>
          <p:cNvGrpSpPr/>
          <p:nvPr/>
        </p:nvGrpSpPr>
        <p:grpSpPr bwMode="auto">
          <a:xfrm>
            <a:off x="101204" y="206376"/>
            <a:ext cx="2353865" cy="1346220"/>
            <a:chOff x="135082" y="206733"/>
            <a:chExt cx="3137986" cy="1345863"/>
          </a:xfrm>
        </p:grpSpPr>
        <p:grpSp>
          <p:nvGrpSpPr>
            <p:cNvPr id="8195" name="组合 11"/>
            <p:cNvGrpSpPr/>
            <p:nvPr/>
          </p:nvGrpSpPr>
          <p:grpSpPr bwMode="auto">
            <a:xfrm>
              <a:off x="1027115" y="567000"/>
              <a:ext cx="2245953" cy="985596"/>
              <a:chOff x="1938349" y="2510780"/>
              <a:chExt cx="2245953" cy="985596"/>
            </a:xfrm>
          </p:grpSpPr>
          <p:cxnSp>
            <p:nvCxnSpPr>
              <p:cNvPr id="14" name="直接连接符 13"/>
              <p:cNvCxnSpPr/>
              <p:nvPr/>
            </p:nvCxnSpPr>
            <p:spPr>
              <a:xfrm>
                <a:off x="1965332" y="2510780"/>
                <a:ext cx="1874538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>
                <a:off x="1974855" y="3190050"/>
                <a:ext cx="1876125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3"/>
              <p:cNvSpPr txBox="1">
                <a:spLocks noChangeArrowheads="1"/>
              </p:cNvSpPr>
              <p:nvPr/>
            </p:nvSpPr>
            <p:spPr bwMode="auto">
              <a:xfrm>
                <a:off x="1938349" y="2542522"/>
                <a:ext cx="2245953" cy="953854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2800" b="1" spc="500" noProof="1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词语解释</a:t>
                </a:r>
                <a:endParaRPr lang="zh-CN" altLang="en-US" sz="2800" b="1" spc="500" noProof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9" name="直接连接符 18"/>
              <p:cNvCxnSpPr/>
              <p:nvPr/>
            </p:nvCxnSpPr>
            <p:spPr>
              <a:xfrm>
                <a:off x="3831933" y="2510780"/>
                <a:ext cx="306339" cy="334873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V="1">
                <a:off x="3849394" y="2828196"/>
                <a:ext cx="269832" cy="361854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201" name="图片 12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135082" y="206733"/>
              <a:ext cx="900074" cy="1115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Users\Administrator\Desktop\d3.jp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3115866" y="0"/>
            <a:ext cx="30527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9"/>
          <p:cNvGrpSpPr/>
          <p:nvPr/>
        </p:nvGrpSpPr>
        <p:grpSpPr bwMode="auto">
          <a:xfrm>
            <a:off x="6586538" y="0"/>
            <a:ext cx="1675210" cy="1543730"/>
            <a:chOff x="6608617" y="304800"/>
            <a:chExt cx="1780292" cy="1543950"/>
          </a:xfrm>
        </p:grpSpPr>
        <p:sp>
          <p:nvSpPr>
            <p:cNvPr id="11" name="椭圆 10"/>
            <p:cNvSpPr/>
            <p:nvPr/>
          </p:nvSpPr>
          <p:spPr>
            <a:xfrm>
              <a:off x="6608617" y="304800"/>
              <a:ext cx="1773382" cy="10113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noProof="1"/>
            </a:p>
          </p:txBody>
        </p:sp>
        <p:sp>
          <p:nvSpPr>
            <p:cNvPr id="54276" name="TextBox 11"/>
            <p:cNvSpPr txBox="1">
              <a:spLocks noChangeArrowheads="1"/>
            </p:cNvSpPr>
            <p:nvPr/>
          </p:nvSpPr>
          <p:spPr bwMode="auto">
            <a:xfrm>
              <a:off x="6770484" y="401994"/>
              <a:ext cx="1618425" cy="14467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4400" b="1">
                  <a:latin typeface="楷体" panose="02010609060101010101" pitchFamily="49" charset="-122"/>
                  <a:ea typeface="楷体" panose="02010609060101010101" pitchFamily="49" charset="-122"/>
                </a:rPr>
                <a:t>神武门</a:t>
              </a:r>
              <a:endParaRPr lang="zh-CN" altLang="en-US" sz="44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文本框 1"/>
          <p:cNvSpPr txBox="1">
            <a:spLocks noChangeArrowheads="1"/>
          </p:cNvSpPr>
          <p:nvPr/>
        </p:nvSpPr>
        <p:spPr bwMode="auto">
          <a:xfrm>
            <a:off x="685800" y="506414"/>
            <a:ext cx="7712869" cy="310854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12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从御花园出顺贞门，就到了紫禁城的北门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——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神武门，对面就是景山。据说景山是明代修建紫禁城的时候，用护城河中挖出的泥土堆起来的，现在成了风景优美的景山公园。站在景山的高处望故宫，重重殿宇，层层楼阁，道道宫墙，错综相连而又井然有序。这样宏伟的建筑群，这样和谐统一的布局，不能不令人惊叹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2" name="组合 9"/>
          <p:cNvGrpSpPr/>
          <p:nvPr/>
        </p:nvGrpSpPr>
        <p:grpSpPr bwMode="auto">
          <a:xfrm>
            <a:off x="844154" y="4537076"/>
            <a:ext cx="7723584" cy="2130425"/>
            <a:chOff x="1080654" y="4627422"/>
            <a:chExt cx="3299658" cy="1407680"/>
          </a:xfrm>
        </p:grpSpPr>
        <p:sp>
          <p:nvSpPr>
            <p:cNvPr id="11" name="流程图: 可选过程 10"/>
            <p:cNvSpPr/>
            <p:nvPr/>
          </p:nvSpPr>
          <p:spPr>
            <a:xfrm>
              <a:off x="1080654" y="4627422"/>
              <a:ext cx="3299658" cy="1407680"/>
            </a:xfrm>
            <a:prstGeom prst="flowChartAlternateProcess">
              <a:avLst/>
            </a:prstGeom>
            <a:solidFill>
              <a:srgbClr val="DAF9D3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/>
              <a:endParaRPr lang="zh-CN" altLang="en-US" sz="1400" noProof="1"/>
            </a:p>
          </p:txBody>
        </p:sp>
        <p:sp>
          <p:nvSpPr>
            <p:cNvPr id="55300" name="TextBox 14"/>
            <p:cNvSpPr txBox="1">
              <a:spLocks noChangeArrowheads="1"/>
            </p:cNvSpPr>
            <p:nvPr/>
          </p:nvSpPr>
          <p:spPr bwMode="auto">
            <a:xfrm>
              <a:off x="1149927" y="4655768"/>
              <a:ext cx="3112771" cy="1037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just"/>
              <a:r>
                <a:rPr lang="zh-CN" altLang="en-US" sz="2400" b="1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“宏伟”“和谐统一”“令人惊叹”等词既呼应本文的中心句，又写出了参观者由衷的赞叹──精美的建筑文物，智慧的劳动人民，这些都使人充满了民族自豪感。</a:t>
              </a:r>
              <a:endParaRPr lang="zh-CN" altLang="en-US" sz="24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cxnSp>
        <p:nvCxnSpPr>
          <p:cNvPr id="9" name="直接连接符 8"/>
          <p:cNvCxnSpPr/>
          <p:nvPr/>
        </p:nvCxnSpPr>
        <p:spPr>
          <a:xfrm>
            <a:off x="2185988" y="3848100"/>
            <a:ext cx="6317456" cy="2063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98910" y="4414839"/>
            <a:ext cx="2524125" cy="317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rgbClr val="BBE0E3"/>
          </a:lnRef>
          <a:fillRef idx="0">
            <a:srgbClr val="BBE0E3"/>
          </a:fillRef>
          <a:effectRef idx="0">
            <a:srgbClr val="BBE0E3"/>
          </a:effectRef>
          <a:fontRef idx="minor">
            <a:srgbClr val="000000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pSp>
        <p:nvGrpSpPr>
          <p:cNvPr id="56322" name="组合 3"/>
          <p:cNvGrpSpPr/>
          <p:nvPr/>
        </p:nvGrpSpPr>
        <p:grpSpPr bwMode="auto">
          <a:xfrm>
            <a:off x="0" y="0"/>
            <a:ext cx="2445544" cy="1345505"/>
            <a:chOff x="12038" y="331387"/>
            <a:chExt cx="3261030" cy="1345997"/>
          </a:xfrm>
        </p:grpSpPr>
        <p:grpSp>
          <p:nvGrpSpPr>
            <p:cNvPr id="56323" name="组合 18"/>
            <p:cNvGrpSpPr/>
            <p:nvPr/>
          </p:nvGrpSpPr>
          <p:grpSpPr bwMode="auto">
            <a:xfrm>
              <a:off x="1026546" y="568011"/>
              <a:ext cx="2246522" cy="1109373"/>
              <a:chOff x="1937780" y="2511791"/>
              <a:chExt cx="2246522" cy="1109373"/>
            </a:xfrm>
          </p:grpSpPr>
          <p:cxnSp>
            <p:nvCxnSpPr>
              <p:cNvPr id="8" name="直接连接符 7"/>
              <p:cNvCxnSpPr/>
              <p:nvPr/>
            </p:nvCxnSpPr>
            <p:spPr>
              <a:xfrm>
                <a:off x="1964769" y="2511791"/>
                <a:ext cx="187501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1974295" y="3189901"/>
                <a:ext cx="1876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3"/>
              <p:cNvSpPr txBox="1">
                <a:spLocks noChangeArrowheads="1"/>
              </p:cNvSpPr>
              <p:nvPr/>
            </p:nvSpPr>
            <p:spPr bwMode="auto">
              <a:xfrm>
                <a:off x="1937780" y="2543553"/>
                <a:ext cx="2246522" cy="107761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3200" b="1" spc="500" noProof="1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层次梳理</a:t>
                </a:r>
                <a:endParaRPr lang="zh-CN" altLang="en-US" sz="3200" b="1" spc="500" noProof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3831844" y="2511791"/>
                <a:ext cx="306417" cy="335084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flipV="1">
                <a:off x="3849309" y="2827819"/>
                <a:ext cx="269900" cy="36208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6329" name="图片 6"/>
            <p:cNvPicPr>
              <a:picLocks noChangeAspect="1" noChangeArrowheads="1"/>
            </p:cNvPicPr>
            <p:nvPr/>
          </p:nvPicPr>
          <p:blipFill>
            <a:blip r:embed="rId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038" y="331387"/>
              <a:ext cx="1051489" cy="1098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流程图: 准备 12"/>
          <p:cNvSpPr/>
          <p:nvPr/>
        </p:nvSpPr>
        <p:spPr>
          <a:xfrm>
            <a:off x="634604" y="2814638"/>
            <a:ext cx="1183481" cy="1731962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zh-CN" altLang="en-US" sz="2000" noProof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材料一</a:t>
            </a:r>
            <a:endParaRPr lang="zh-CN" altLang="en-US" sz="2000" noProof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4" name="AutoShape 2496"/>
          <p:cNvSpPr/>
          <p:nvPr/>
        </p:nvSpPr>
        <p:spPr bwMode="auto">
          <a:xfrm>
            <a:off x="1897857" y="1181101"/>
            <a:ext cx="336947" cy="4994275"/>
          </a:xfrm>
          <a:prstGeom prst="leftBrace">
            <a:avLst>
              <a:gd name="adj1" fmla="val 50025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200"/>
          </a:p>
        </p:txBody>
      </p:sp>
      <p:sp>
        <p:nvSpPr>
          <p:cNvPr id="15" name="矩形 14"/>
          <p:cNvSpPr>
            <a:spLocks noChangeArrowheads="1"/>
          </p:cNvSpPr>
          <p:nvPr/>
        </p:nvSpPr>
        <p:spPr bwMode="auto">
          <a:xfrm>
            <a:off x="2330054" y="955676"/>
            <a:ext cx="494046" cy="461665"/>
          </a:xfrm>
          <a:prstGeom prst="rect">
            <a:avLst/>
          </a:prstGeom>
          <a:solidFill>
            <a:srgbClr val="F4B1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总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矩形 15"/>
          <p:cNvSpPr>
            <a:spLocks noChangeArrowheads="1"/>
          </p:cNvSpPr>
          <p:nvPr/>
        </p:nvSpPr>
        <p:spPr bwMode="auto">
          <a:xfrm>
            <a:off x="2305050" y="3278188"/>
            <a:ext cx="494046" cy="461665"/>
          </a:xfrm>
          <a:prstGeom prst="rect">
            <a:avLst/>
          </a:prstGeom>
          <a:solidFill>
            <a:srgbClr val="F4B1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分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8" name="AutoShape 2496"/>
          <p:cNvSpPr/>
          <p:nvPr/>
        </p:nvSpPr>
        <p:spPr bwMode="auto">
          <a:xfrm>
            <a:off x="2819400" y="2601913"/>
            <a:ext cx="275035" cy="1962150"/>
          </a:xfrm>
          <a:prstGeom prst="leftBrace">
            <a:avLst>
              <a:gd name="adj1" fmla="val 50088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200"/>
          </a:p>
        </p:txBody>
      </p:sp>
      <p:sp>
        <p:nvSpPr>
          <p:cNvPr id="19" name="AutoShape 2496"/>
          <p:cNvSpPr/>
          <p:nvPr/>
        </p:nvSpPr>
        <p:spPr bwMode="auto">
          <a:xfrm>
            <a:off x="3927872" y="1838326"/>
            <a:ext cx="219075" cy="1382713"/>
          </a:xfrm>
          <a:prstGeom prst="leftBrace">
            <a:avLst>
              <a:gd name="adj1" fmla="val 90203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200"/>
          </a:p>
        </p:txBody>
      </p:sp>
      <p:sp>
        <p:nvSpPr>
          <p:cNvPr id="20" name="矩形 19"/>
          <p:cNvSpPr>
            <a:spLocks noChangeArrowheads="1"/>
          </p:cNvSpPr>
          <p:nvPr/>
        </p:nvSpPr>
        <p:spPr bwMode="auto">
          <a:xfrm>
            <a:off x="2915842" y="933451"/>
            <a:ext cx="45159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规模宏大、建筑精美、布局统一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矩形 20"/>
          <p:cNvSpPr>
            <a:spLocks noChangeArrowheads="1"/>
          </p:cNvSpPr>
          <p:nvPr/>
        </p:nvSpPr>
        <p:spPr bwMode="auto">
          <a:xfrm>
            <a:off x="3112294" y="2197101"/>
            <a:ext cx="803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前朝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4142185" y="2771776"/>
            <a:ext cx="11128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保和殿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矩形 25"/>
          <p:cNvSpPr>
            <a:spLocks noChangeArrowheads="1"/>
          </p:cNvSpPr>
          <p:nvPr/>
        </p:nvSpPr>
        <p:spPr bwMode="auto">
          <a:xfrm>
            <a:off x="4144566" y="1550988"/>
            <a:ext cx="11128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太和殿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4127897" y="2154238"/>
            <a:ext cx="11128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中和殿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3100387" y="4291013"/>
            <a:ext cx="8034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内廷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AutoShape 2496"/>
          <p:cNvSpPr/>
          <p:nvPr/>
        </p:nvSpPr>
        <p:spPr bwMode="auto">
          <a:xfrm>
            <a:off x="3936206" y="3708400"/>
            <a:ext cx="210741" cy="1931988"/>
          </a:xfrm>
          <a:prstGeom prst="leftBrace">
            <a:avLst>
              <a:gd name="adj1" fmla="val 89893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200"/>
          </a:p>
        </p:txBody>
      </p:sp>
      <p:sp>
        <p:nvSpPr>
          <p:cNvPr id="31" name="矩形 30"/>
          <p:cNvSpPr>
            <a:spLocks noChangeArrowheads="1"/>
          </p:cNvSpPr>
          <p:nvPr/>
        </p:nvSpPr>
        <p:spPr bwMode="auto">
          <a:xfrm>
            <a:off x="4151710" y="4640263"/>
            <a:ext cx="11128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坤宁宫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2" name="矩形 31"/>
          <p:cNvSpPr>
            <a:spLocks noChangeArrowheads="1"/>
          </p:cNvSpPr>
          <p:nvPr/>
        </p:nvSpPr>
        <p:spPr bwMode="auto">
          <a:xfrm>
            <a:off x="4154091" y="3419476"/>
            <a:ext cx="11128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乾清宫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矩形 35"/>
          <p:cNvSpPr>
            <a:spLocks noChangeArrowheads="1"/>
          </p:cNvSpPr>
          <p:nvPr/>
        </p:nvSpPr>
        <p:spPr bwMode="auto">
          <a:xfrm>
            <a:off x="4137422" y="4022726"/>
            <a:ext cx="11128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交泰殿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9" name="AutoShape 2496"/>
          <p:cNvSpPr/>
          <p:nvPr/>
        </p:nvSpPr>
        <p:spPr bwMode="auto">
          <a:xfrm flipH="1">
            <a:off x="5350669" y="2405064"/>
            <a:ext cx="157163" cy="814387"/>
          </a:xfrm>
          <a:prstGeom prst="leftBrace">
            <a:avLst>
              <a:gd name="adj1" fmla="val 90412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200"/>
          </a:p>
        </p:txBody>
      </p:sp>
      <p:sp>
        <p:nvSpPr>
          <p:cNvPr id="40" name="矩形 39"/>
          <p:cNvSpPr>
            <a:spLocks noChangeArrowheads="1"/>
          </p:cNvSpPr>
          <p:nvPr/>
        </p:nvSpPr>
        <p:spPr bwMode="auto">
          <a:xfrm>
            <a:off x="5278041" y="1557338"/>
            <a:ext cx="11128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（详）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1" name="矩形 40"/>
          <p:cNvSpPr>
            <a:spLocks noChangeArrowheads="1"/>
          </p:cNvSpPr>
          <p:nvPr/>
        </p:nvSpPr>
        <p:spPr bwMode="auto">
          <a:xfrm>
            <a:off x="5298281" y="2441576"/>
            <a:ext cx="11128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（略）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3" name="AutoShape 2496"/>
          <p:cNvSpPr/>
          <p:nvPr/>
        </p:nvSpPr>
        <p:spPr bwMode="auto">
          <a:xfrm flipH="1">
            <a:off x="5328047" y="3690938"/>
            <a:ext cx="217884" cy="1382712"/>
          </a:xfrm>
          <a:prstGeom prst="leftBrace">
            <a:avLst>
              <a:gd name="adj1" fmla="val 90696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200"/>
          </a:p>
        </p:txBody>
      </p:sp>
      <p:sp>
        <p:nvSpPr>
          <p:cNvPr id="44" name="矩形 43"/>
          <p:cNvSpPr>
            <a:spLocks noChangeArrowheads="1"/>
          </p:cNvSpPr>
          <p:nvPr/>
        </p:nvSpPr>
        <p:spPr bwMode="auto">
          <a:xfrm>
            <a:off x="5359004" y="4000501"/>
            <a:ext cx="11128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（略）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5" name="矩形 44"/>
          <p:cNvSpPr>
            <a:spLocks noChangeArrowheads="1"/>
          </p:cNvSpPr>
          <p:nvPr/>
        </p:nvSpPr>
        <p:spPr bwMode="auto">
          <a:xfrm>
            <a:off x="4160044" y="5257801"/>
            <a:ext cx="11128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御花园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6" name="矩形 45"/>
          <p:cNvSpPr>
            <a:spLocks noChangeArrowheads="1"/>
          </p:cNvSpPr>
          <p:nvPr/>
        </p:nvSpPr>
        <p:spPr bwMode="auto">
          <a:xfrm>
            <a:off x="5350669" y="5240338"/>
            <a:ext cx="11128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（详）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7" name="矩形 46"/>
          <p:cNvSpPr>
            <a:spLocks noChangeArrowheads="1"/>
          </p:cNvSpPr>
          <p:nvPr/>
        </p:nvSpPr>
        <p:spPr bwMode="auto">
          <a:xfrm>
            <a:off x="2313385" y="5710238"/>
            <a:ext cx="494046" cy="461665"/>
          </a:xfrm>
          <a:prstGeom prst="rect">
            <a:avLst/>
          </a:prstGeom>
          <a:solidFill>
            <a:srgbClr val="F4B1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总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8" name="矩形 47"/>
          <p:cNvSpPr>
            <a:spLocks noChangeArrowheads="1"/>
          </p:cNvSpPr>
          <p:nvPr/>
        </p:nvSpPr>
        <p:spPr bwMode="auto">
          <a:xfrm>
            <a:off x="2861073" y="5741988"/>
            <a:ext cx="52918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景山  回望故宫</a:t>
            </a:r>
            <a:r>
              <a:rPr lang="en-US" altLang="zh-CN" sz="2400" b="1">
                <a:latin typeface="楷体" panose="02010609060101010101" pitchFamily="49" charset="-122"/>
                <a:ea typeface="楷体" panose="02010609060101010101" pitchFamily="49" charset="-122"/>
              </a:rPr>
              <a:t>,</a:t>
            </a:r>
            <a:r>
              <a:rPr lang="zh-CN" altLang="en-US" sz="2400" b="1">
                <a:latin typeface="楷体" panose="02010609060101010101" pitchFamily="49" charset="-122"/>
                <a:ea typeface="楷体" panose="02010609060101010101" pitchFamily="49" charset="-122"/>
              </a:rPr>
              <a:t>建筑宏伟、布局和谐</a:t>
            </a:r>
            <a:endParaRPr lang="zh-CN" altLang="en-US" sz="2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1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8" grpId="0" animBg="1"/>
      <p:bldP spid="19" grpId="0" animBg="1"/>
      <p:bldP spid="20" grpId="0"/>
      <p:bldP spid="21" grpId="0"/>
      <p:bldP spid="25" grpId="0"/>
      <p:bldP spid="26" grpId="0"/>
      <p:bldP spid="27" grpId="0"/>
      <p:bldP spid="29" grpId="0"/>
      <p:bldP spid="30" grpId="0" animBg="1"/>
      <p:bldP spid="31" grpId="0"/>
      <p:bldP spid="32" grpId="0"/>
      <p:bldP spid="36" grpId="0"/>
      <p:bldP spid="39" grpId="0" animBg="1"/>
      <p:bldP spid="40" grpId="0"/>
      <p:bldP spid="41" grpId="0"/>
      <p:bldP spid="43" grpId="0" animBg="1"/>
      <p:bldP spid="44" grpId="0"/>
      <p:bldP spid="45" grpId="0"/>
      <p:bldP spid="46" grpId="0"/>
      <p:bldP spid="47" grpId="0" animBg="1"/>
      <p:bldP spid="4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345" name="组合 5"/>
          <p:cNvGrpSpPr/>
          <p:nvPr/>
        </p:nvGrpSpPr>
        <p:grpSpPr bwMode="auto">
          <a:xfrm>
            <a:off x="101204" y="206376"/>
            <a:ext cx="2353865" cy="1469332"/>
            <a:chOff x="135082" y="206733"/>
            <a:chExt cx="3137986" cy="1468942"/>
          </a:xfrm>
        </p:grpSpPr>
        <p:grpSp>
          <p:nvGrpSpPr>
            <p:cNvPr id="57346" name="组合 6"/>
            <p:cNvGrpSpPr/>
            <p:nvPr/>
          </p:nvGrpSpPr>
          <p:grpSpPr bwMode="auto">
            <a:xfrm>
              <a:off x="1027115" y="567000"/>
              <a:ext cx="2245953" cy="1108675"/>
              <a:chOff x="1938349" y="2510780"/>
              <a:chExt cx="2245953" cy="1108675"/>
            </a:xfrm>
          </p:grpSpPr>
          <p:cxnSp>
            <p:nvCxnSpPr>
              <p:cNvPr id="9" name="直接连接符 8"/>
              <p:cNvCxnSpPr/>
              <p:nvPr/>
            </p:nvCxnSpPr>
            <p:spPr>
              <a:xfrm>
                <a:off x="1965332" y="2510780"/>
                <a:ext cx="1874538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>
                <a:off x="1974855" y="3190050"/>
                <a:ext cx="1876125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3"/>
              <p:cNvSpPr txBox="1">
                <a:spLocks noChangeArrowheads="1"/>
              </p:cNvSpPr>
              <p:nvPr/>
            </p:nvSpPr>
            <p:spPr bwMode="auto">
              <a:xfrm>
                <a:off x="1938349" y="2542522"/>
                <a:ext cx="2245953" cy="1076933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3200" b="1" spc="500" noProof="1" smtClean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图解课文</a:t>
                </a:r>
                <a:endParaRPr lang="zh-CN" altLang="en-US" sz="3200" b="1" spc="500" noProof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4" name="直接连接符 13"/>
              <p:cNvCxnSpPr/>
              <p:nvPr/>
            </p:nvCxnSpPr>
            <p:spPr>
              <a:xfrm>
                <a:off x="3831933" y="2510780"/>
                <a:ext cx="306339" cy="334873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V="1">
                <a:off x="3849394" y="2828196"/>
                <a:ext cx="269832" cy="361854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7352" name="图片 7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135082" y="206733"/>
              <a:ext cx="900074" cy="11157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7353" name="图片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144191" y="1246188"/>
            <a:ext cx="6319838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2"/>
          <p:cNvSpPr>
            <a:spLocks noChangeArrowheads="1"/>
          </p:cNvSpPr>
          <p:nvPr/>
        </p:nvSpPr>
        <p:spPr bwMode="auto">
          <a:xfrm>
            <a:off x="0" y="74711"/>
            <a:ext cx="18473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 sz="1400"/>
          </a:p>
        </p:txBody>
      </p:sp>
      <p:grpSp>
        <p:nvGrpSpPr>
          <p:cNvPr id="58370" name="组合 5"/>
          <p:cNvGrpSpPr/>
          <p:nvPr/>
        </p:nvGrpSpPr>
        <p:grpSpPr bwMode="auto">
          <a:xfrm>
            <a:off x="14288" y="357189"/>
            <a:ext cx="2440781" cy="981075"/>
            <a:chOff x="18662" y="357049"/>
            <a:chExt cx="3254406" cy="980919"/>
          </a:xfrm>
        </p:grpSpPr>
        <p:grpSp>
          <p:nvGrpSpPr>
            <p:cNvPr id="58371" name="组合 6"/>
            <p:cNvGrpSpPr/>
            <p:nvPr/>
          </p:nvGrpSpPr>
          <p:grpSpPr bwMode="auto">
            <a:xfrm>
              <a:off x="1026735" y="568153"/>
              <a:ext cx="2246333" cy="679342"/>
              <a:chOff x="1937969" y="2511933"/>
              <a:chExt cx="2246333" cy="679342"/>
            </a:xfrm>
          </p:grpSpPr>
          <p:cxnSp>
            <p:nvCxnSpPr>
              <p:cNvPr id="10" name="直接连接符 9"/>
              <p:cNvCxnSpPr/>
              <p:nvPr/>
            </p:nvCxnSpPr>
            <p:spPr>
              <a:xfrm>
                <a:off x="1964956" y="2511933"/>
                <a:ext cx="187485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>
                <a:off x="1974481" y="3191275"/>
                <a:ext cx="18764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" name="TextBox 3"/>
              <p:cNvSpPr txBox="1">
                <a:spLocks noChangeArrowheads="1"/>
              </p:cNvSpPr>
              <p:nvPr/>
            </p:nvSpPr>
            <p:spPr bwMode="auto">
              <a:xfrm>
                <a:off x="1937969" y="2543678"/>
                <a:ext cx="2246333" cy="461592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2400" b="1" spc="500" noProof="1" smtClean="0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主旨归纳</a:t>
                </a:r>
                <a:endParaRPr lang="zh-CN" altLang="en-US" sz="2400" b="1" spc="50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3" name="直接连接符 12"/>
              <p:cNvCxnSpPr/>
              <p:nvPr/>
            </p:nvCxnSpPr>
            <p:spPr>
              <a:xfrm>
                <a:off x="3831874" y="2511933"/>
                <a:ext cx="306391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V="1">
                <a:off x="3849337" y="2829382"/>
                <a:ext cx="26987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58377" name="图片 8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18662" y="357049"/>
              <a:ext cx="1090423" cy="98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矩形: 圆角 22"/>
          <p:cNvSpPr/>
          <p:nvPr/>
        </p:nvSpPr>
        <p:spPr>
          <a:xfrm>
            <a:off x="847726" y="2246313"/>
            <a:ext cx="7422356" cy="2849562"/>
          </a:xfrm>
          <a:prstGeom prst="roundRect">
            <a:avLst/>
          </a:prstGeom>
          <a:noFill/>
          <a:ln w="38100">
            <a:solidFill>
              <a:srgbClr val="FF00FF"/>
            </a:solidFill>
            <a:prstDash val="sysDash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7" tIns="60958" rIns="121917" bIns="60958" anchor="ctr"/>
          <a:lstStyle/>
          <a:p>
            <a:pPr algn="ctr" fontAlgn="auto">
              <a:defRPr/>
            </a:pPr>
            <a:endParaRPr lang="zh-CN" altLang="en-US" sz="1400" b="1" noProof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998935" y="2513990"/>
            <a:ext cx="7271147" cy="22602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indent="304800">
              <a:lnSpc>
                <a:spcPts val="4400"/>
              </a:lnSpc>
            </a:pPr>
            <a:r>
              <a:rPr lang="en-US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   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材料一是一篇</a:t>
            </a:r>
            <a:r>
              <a:rPr lang="zh-CN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解说词</a:t>
            </a:r>
            <a:r>
              <a:rPr lang="zh-CN" altLang="en-US" sz="2400" dirty="0">
                <a:latin typeface="黑体" panose="02010609060101010101" pitchFamily="49" charset="-122"/>
                <a:ea typeface="黑体" panose="02010609060101010101" pitchFamily="49" charset="-122"/>
              </a:rPr>
              <a:t>，</a:t>
            </a:r>
            <a:r>
              <a:rPr lang="zh-CN" altLang="zh-CN" sz="2400" dirty="0">
                <a:latin typeface="黑体" panose="02010609060101010101" pitchFamily="49" charset="-122"/>
                <a:ea typeface="黑体" panose="02010609060101010101" pitchFamily="49" charset="-122"/>
              </a:rPr>
              <a:t>按照空间顺序，采用移步换景的方法介绍了故宫的主要建筑及其特色，表达了对故宫的热爱和赞颂，歌颂了中国古代劳动人民的智慧和伟大的创造力，展示了中华民族的文化瑰宝。</a:t>
            </a:r>
            <a:endParaRPr lang="zh-CN" altLang="zh-CN" sz="24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图片 14" descr="11故宫博物院.tif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64241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4" name="标题 1"/>
          <p:cNvSpPr txBox="1">
            <a:spLocks noChangeArrowheads="1"/>
          </p:cNvSpPr>
          <p:nvPr/>
        </p:nvSpPr>
        <p:spPr bwMode="auto">
          <a:xfrm>
            <a:off x="2203847" y="4141788"/>
            <a:ext cx="4632722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zh-CN" altLang="en-US" sz="6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料 二</a:t>
            </a:r>
            <a:endParaRPr lang="en-US" altLang="zh-CN" sz="66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extBox 28"/>
          <p:cNvSpPr txBox="1">
            <a:spLocks noChangeArrowheads="1"/>
          </p:cNvSpPr>
          <p:nvPr/>
        </p:nvSpPr>
        <p:spPr bwMode="auto">
          <a:xfrm>
            <a:off x="304800" y="866776"/>
            <a:ext cx="8558213" cy="113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阅读材料二，思考太和门为何要重建，重建的过程中遇到了什么问题，怎么解决的。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 bwMode="auto">
          <a:xfrm>
            <a:off x="750094" y="3092450"/>
            <a:ext cx="1866900" cy="1011238"/>
            <a:chOff x="6012872" y="304800"/>
            <a:chExt cx="1874429" cy="1011382"/>
          </a:xfrm>
        </p:grpSpPr>
        <p:sp>
          <p:nvSpPr>
            <p:cNvPr id="10" name="椭圆 9"/>
            <p:cNvSpPr/>
            <p:nvPr/>
          </p:nvSpPr>
          <p:spPr>
            <a:xfrm>
              <a:off x="6012872" y="304800"/>
              <a:ext cx="1842636" cy="101138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200" noProof="1"/>
            </a:p>
          </p:txBody>
        </p:sp>
        <p:sp>
          <p:nvSpPr>
            <p:cNvPr id="60420" name="TextBox 10"/>
            <p:cNvSpPr txBox="1">
              <a:spLocks noChangeArrowheads="1"/>
            </p:cNvSpPr>
            <p:nvPr/>
          </p:nvSpPr>
          <p:spPr bwMode="auto">
            <a:xfrm>
              <a:off x="6106374" y="401783"/>
              <a:ext cx="1780927" cy="523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重建原因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9" name="下箭头 18"/>
          <p:cNvSpPr/>
          <p:nvPr/>
        </p:nvSpPr>
        <p:spPr>
          <a:xfrm rot="16200000" flipH="1">
            <a:off x="2934799" y="3416864"/>
            <a:ext cx="360219" cy="40419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grpSp>
        <p:nvGrpSpPr>
          <p:cNvPr id="20" name="组合 19"/>
          <p:cNvGrpSpPr/>
          <p:nvPr/>
        </p:nvGrpSpPr>
        <p:grpSpPr bwMode="auto">
          <a:xfrm>
            <a:off x="6456760" y="3103564"/>
            <a:ext cx="1865709" cy="1011237"/>
            <a:chOff x="6012872" y="304800"/>
            <a:chExt cx="1874429" cy="1011382"/>
          </a:xfrm>
        </p:grpSpPr>
        <p:sp>
          <p:nvSpPr>
            <p:cNvPr id="21" name="椭圆 20"/>
            <p:cNvSpPr/>
            <p:nvPr/>
          </p:nvSpPr>
          <p:spPr>
            <a:xfrm>
              <a:off x="6012872" y="304800"/>
              <a:ext cx="1842636" cy="101138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200" noProof="1"/>
            </a:p>
          </p:txBody>
        </p:sp>
        <p:sp>
          <p:nvSpPr>
            <p:cNvPr id="60424" name="TextBox 21"/>
            <p:cNvSpPr txBox="1">
              <a:spLocks noChangeArrowheads="1"/>
            </p:cNvSpPr>
            <p:nvPr/>
          </p:nvSpPr>
          <p:spPr bwMode="auto">
            <a:xfrm>
              <a:off x="6106374" y="401783"/>
              <a:ext cx="1780927" cy="523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解决方法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23" name="下箭头 22"/>
          <p:cNvSpPr/>
          <p:nvPr/>
        </p:nvSpPr>
        <p:spPr>
          <a:xfrm rot="16200000" flipH="1">
            <a:off x="5771198" y="3414521"/>
            <a:ext cx="360219" cy="40419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  <p:grpSp>
        <p:nvGrpSpPr>
          <p:cNvPr id="24" name="组合 23"/>
          <p:cNvGrpSpPr/>
          <p:nvPr/>
        </p:nvGrpSpPr>
        <p:grpSpPr bwMode="auto">
          <a:xfrm>
            <a:off x="3606404" y="3157539"/>
            <a:ext cx="1865709" cy="1011237"/>
            <a:chOff x="6012872" y="304800"/>
            <a:chExt cx="1874429" cy="1011382"/>
          </a:xfrm>
        </p:grpSpPr>
        <p:sp>
          <p:nvSpPr>
            <p:cNvPr id="25" name="椭圆 24"/>
            <p:cNvSpPr/>
            <p:nvPr/>
          </p:nvSpPr>
          <p:spPr>
            <a:xfrm>
              <a:off x="6012872" y="304800"/>
              <a:ext cx="1842636" cy="101138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200" noProof="1"/>
            </a:p>
          </p:txBody>
        </p:sp>
        <p:sp>
          <p:nvSpPr>
            <p:cNvPr id="60428" name="TextBox 25"/>
            <p:cNvSpPr txBox="1">
              <a:spLocks noChangeArrowheads="1"/>
            </p:cNvSpPr>
            <p:nvPr/>
          </p:nvSpPr>
          <p:spPr bwMode="auto">
            <a:xfrm>
              <a:off x="6106374" y="401783"/>
              <a:ext cx="1780927" cy="5232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遇到问题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27" name="组合 26"/>
          <p:cNvGrpSpPr/>
          <p:nvPr/>
        </p:nvGrpSpPr>
        <p:grpSpPr bwMode="auto">
          <a:xfrm>
            <a:off x="1475185" y="4746625"/>
            <a:ext cx="1865709" cy="1011238"/>
            <a:chOff x="6012872" y="304800"/>
            <a:chExt cx="1874429" cy="1011382"/>
          </a:xfrm>
        </p:grpSpPr>
        <p:sp>
          <p:nvSpPr>
            <p:cNvPr id="28" name="椭圆 27"/>
            <p:cNvSpPr/>
            <p:nvPr/>
          </p:nvSpPr>
          <p:spPr>
            <a:xfrm>
              <a:off x="6012872" y="304800"/>
              <a:ext cx="1842636" cy="1011382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200" noProof="1"/>
            </a:p>
          </p:txBody>
        </p:sp>
        <p:sp>
          <p:nvSpPr>
            <p:cNvPr id="60431" name="TextBox 28"/>
            <p:cNvSpPr txBox="1">
              <a:spLocks noChangeArrowheads="1"/>
            </p:cNvSpPr>
            <p:nvPr/>
          </p:nvSpPr>
          <p:spPr bwMode="auto">
            <a:xfrm>
              <a:off x="6106374" y="401783"/>
              <a:ext cx="1780927" cy="523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800" b="1">
                  <a:latin typeface="楷体" panose="02010609060101010101" pitchFamily="49" charset="-122"/>
                  <a:ea typeface="楷体" panose="02010609060101010101" pitchFamily="49" charset="-122"/>
                </a:rPr>
                <a:t>大门落成</a:t>
              </a:r>
              <a:endParaRPr lang="zh-CN" altLang="en-US" sz="2800" b="1"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30" name="下箭头 29"/>
          <p:cNvSpPr/>
          <p:nvPr/>
        </p:nvSpPr>
        <p:spPr>
          <a:xfrm rot="16200000" flipH="1">
            <a:off x="789477" y="5058095"/>
            <a:ext cx="360219" cy="404192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7800000"/>
            </a:lightRig>
          </a:scene3d>
          <a:sp3d>
            <a:bevelT w="139700" h="1397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200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30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41" name="组合 18"/>
          <p:cNvGrpSpPr/>
          <p:nvPr/>
        </p:nvGrpSpPr>
        <p:grpSpPr bwMode="auto">
          <a:xfrm>
            <a:off x="253604" y="306388"/>
            <a:ext cx="1956196" cy="1163637"/>
            <a:chOff x="14730" y="181419"/>
            <a:chExt cx="2488484" cy="1253002"/>
          </a:xfrm>
        </p:grpSpPr>
        <p:sp>
          <p:nvSpPr>
            <p:cNvPr id="7" name="圆角矩形 6"/>
            <p:cNvSpPr/>
            <p:nvPr/>
          </p:nvSpPr>
          <p:spPr>
            <a:xfrm>
              <a:off x="14730" y="181419"/>
              <a:ext cx="2488484" cy="92821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405" y="274475"/>
              <a:ext cx="2473807" cy="11599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fontAlgn="auto"/>
              <a:r>
                <a:rPr lang="zh-CN" altLang="en-US" sz="3200" b="1" noProof="1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重建原因</a:t>
              </a:r>
              <a:endParaRPr lang="zh-CN" altLang="en-US" sz="3200" b="1" noProof="1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9" name="文本框 1"/>
          <p:cNvSpPr txBox="1">
            <a:spLocks noChangeArrowheads="1"/>
          </p:cNvSpPr>
          <p:nvPr/>
        </p:nvSpPr>
        <p:spPr bwMode="auto">
          <a:xfrm>
            <a:off x="781051" y="1322388"/>
            <a:ext cx="7585472" cy="353943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12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光绪十四年十二月十五日深夜，太和门西的贞度门失火，向东延烧太和门、昭德门以及整个太和殿南庑。由于当时消防器材不全及灭火水源不足，大火烧了两天才被扑灭。起火原因是贞度门值夜班的护军富山、双奎，把旧洋油灯挂在贞度门东山墙后檐柱上睡了觉。时间一久，油灯烧着柱子，四更火起，借着大风，烧个不停。事后这二人都被处了绞刑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4" name="组合 35"/>
          <p:cNvGrpSpPr/>
          <p:nvPr/>
        </p:nvGrpSpPr>
        <p:grpSpPr bwMode="auto">
          <a:xfrm>
            <a:off x="4800746" y="5678487"/>
            <a:ext cx="1627368" cy="636587"/>
            <a:chOff x="10648155" y="2226840"/>
            <a:chExt cx="748514" cy="636803"/>
          </a:xfrm>
        </p:grpSpPr>
        <p:sp>
          <p:nvSpPr>
            <p:cNvPr id="15" name="圆角矩形标注 14"/>
            <p:cNvSpPr/>
            <p:nvPr/>
          </p:nvSpPr>
          <p:spPr>
            <a:xfrm>
              <a:off x="10655207" y="2258601"/>
              <a:ext cx="732732" cy="605042"/>
            </a:xfrm>
            <a:prstGeom prst="wedgeRoundRectCallout">
              <a:avLst>
                <a:gd name="adj1" fmla="val -38480"/>
                <a:gd name="adj2" fmla="val -86754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61447" name="矩形 15"/>
            <p:cNvSpPr>
              <a:spLocks noChangeArrowheads="1"/>
            </p:cNvSpPr>
            <p:nvPr/>
          </p:nvSpPr>
          <p:spPr bwMode="auto">
            <a:xfrm>
              <a:off x="10648155" y="2226840"/>
              <a:ext cx="748514" cy="5233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zh-CN" altLang="en-US" sz="28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失火被烧</a:t>
              </a:r>
              <a:endParaRPr lang="zh-CN" altLang="en-US" sz="28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465" name="组合 18"/>
          <p:cNvGrpSpPr/>
          <p:nvPr/>
        </p:nvGrpSpPr>
        <p:grpSpPr bwMode="auto">
          <a:xfrm>
            <a:off x="253604" y="306388"/>
            <a:ext cx="1937146" cy="1163637"/>
            <a:chOff x="14730" y="181419"/>
            <a:chExt cx="2488484" cy="1253002"/>
          </a:xfrm>
        </p:grpSpPr>
        <p:sp>
          <p:nvSpPr>
            <p:cNvPr id="7" name="圆角矩形 6"/>
            <p:cNvSpPr/>
            <p:nvPr/>
          </p:nvSpPr>
          <p:spPr>
            <a:xfrm>
              <a:off x="14730" y="181419"/>
              <a:ext cx="2488484" cy="92821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407" y="274475"/>
              <a:ext cx="2370738" cy="11599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/>
              <a:r>
                <a:rPr lang="zh-CN" altLang="en-US" sz="3200" b="1" noProof="1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遇到问题</a:t>
              </a:r>
              <a:endParaRPr lang="zh-CN" altLang="en-US" sz="3200" b="1" noProof="1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2" name="文本框 1"/>
          <p:cNvSpPr txBox="1">
            <a:spLocks noChangeArrowheads="1"/>
          </p:cNvSpPr>
          <p:nvPr/>
        </p:nvSpPr>
        <p:spPr bwMode="auto">
          <a:xfrm>
            <a:off x="644129" y="1887539"/>
            <a:ext cx="7849790" cy="181588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1200"/>
              </a:spcBef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    这是一场不大不小的火灾，但时机不好，一个多月后，即转年正月二十六日，正是光绪帝大婚的吉日。大婚纳彩、迎娶都必经太和门。时间紧迫，又值天寒地冻，修复三门肯定来不及。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圆角矩形 12"/>
          <p:cNvSpPr/>
          <p:nvPr/>
        </p:nvSpPr>
        <p:spPr>
          <a:xfrm>
            <a:off x="6649641" y="3054350"/>
            <a:ext cx="1418034" cy="52705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grpSp>
        <p:nvGrpSpPr>
          <p:cNvPr id="16" name="组合 9"/>
          <p:cNvGrpSpPr/>
          <p:nvPr/>
        </p:nvGrpSpPr>
        <p:grpSpPr bwMode="auto">
          <a:xfrm>
            <a:off x="1763316" y="4568826"/>
            <a:ext cx="5366147" cy="1560513"/>
            <a:chOff x="1047618" y="4627422"/>
            <a:chExt cx="2390999" cy="1030567"/>
          </a:xfrm>
        </p:grpSpPr>
        <p:sp>
          <p:nvSpPr>
            <p:cNvPr id="17" name="流程图: 可选过程 16"/>
            <p:cNvSpPr/>
            <p:nvPr/>
          </p:nvSpPr>
          <p:spPr>
            <a:xfrm>
              <a:off x="1047618" y="4627422"/>
              <a:ext cx="2390999" cy="1030567"/>
            </a:xfrm>
            <a:prstGeom prst="flowChartAlternateProcess">
              <a:avLst/>
            </a:prstGeom>
            <a:solidFill>
              <a:srgbClr val="DAF9D3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fontAlgn="auto"/>
              <a:endParaRPr lang="zh-CN" altLang="en-US" sz="1400" noProof="1"/>
            </a:p>
          </p:txBody>
        </p:sp>
        <p:sp>
          <p:nvSpPr>
            <p:cNvPr id="62472" name="TextBox 14"/>
            <p:cNvSpPr txBox="1">
              <a:spLocks noChangeArrowheads="1"/>
            </p:cNvSpPr>
            <p:nvPr/>
          </p:nvSpPr>
          <p:spPr bwMode="auto">
            <a:xfrm>
              <a:off x="1189867" y="4786957"/>
              <a:ext cx="2122749" cy="5487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r>
                <a:rPr lang="zh-CN" altLang="en-US" sz="24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    光绪帝大婚在即，时间紧迫，</a:t>
              </a:r>
              <a:endParaRPr lang="en-US" altLang="zh-CN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  <a:p>
              <a:r>
                <a:rPr lang="zh-CN" altLang="en-US" sz="2400" b="1" dirty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天气严寒，难以修复三门。</a:t>
              </a:r>
              <a:endParaRPr lang="zh-CN" altLang="en-US" sz="24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89" name="组合 18"/>
          <p:cNvGrpSpPr/>
          <p:nvPr/>
        </p:nvGrpSpPr>
        <p:grpSpPr bwMode="auto">
          <a:xfrm>
            <a:off x="253604" y="306388"/>
            <a:ext cx="1991320" cy="1163637"/>
            <a:chOff x="14730" y="181419"/>
            <a:chExt cx="2488484" cy="1253002"/>
          </a:xfrm>
        </p:grpSpPr>
        <p:sp>
          <p:nvSpPr>
            <p:cNvPr id="7" name="圆角矩形 6"/>
            <p:cNvSpPr/>
            <p:nvPr/>
          </p:nvSpPr>
          <p:spPr>
            <a:xfrm>
              <a:off x="14730" y="181419"/>
              <a:ext cx="2488484" cy="928213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9407" y="274475"/>
              <a:ext cx="2370738" cy="115994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fontAlgn="auto"/>
              <a:r>
                <a:rPr lang="zh-CN" altLang="en-US" sz="3200" b="1" noProof="1">
                  <a:solidFill>
                    <a:schemeClr val="accent2">
                      <a:lumMod val="75000"/>
                    </a:schemeClr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解决方法</a:t>
              </a:r>
              <a:endParaRPr lang="zh-CN" altLang="en-US" sz="3200" b="1" noProof="1">
                <a:solidFill>
                  <a:schemeClr val="accent2">
                    <a:lumMod val="75000"/>
                  </a:schemeClr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sp>
        <p:nvSpPr>
          <p:cNvPr id="14" name="文本框 1"/>
          <p:cNvSpPr txBox="1">
            <a:spLocks noChangeArrowheads="1"/>
          </p:cNvSpPr>
          <p:nvPr/>
        </p:nvSpPr>
        <p:spPr bwMode="auto">
          <a:xfrm>
            <a:off x="457199" y="1983481"/>
            <a:ext cx="8097441" cy="2246769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spcBef>
                <a:spcPts val="1200"/>
              </a:spcBef>
            </a:pP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   于是，宫中请来市面上扎彩棚的能工巧匠，按原建筑面貌复制，其高卑广狭，乃至檐角小兽、大吻雕镂，无不惟妙惟肖，即使宫中人员也看不出真伪，而且高逾数丈竟风吹不摇。这样总算应付过了大婚。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559594" y="4365626"/>
            <a:ext cx="5262563" cy="1200329"/>
          </a:xfrm>
          <a:prstGeom prst="rect">
            <a:avLst/>
          </a:prstGeom>
          <a:solidFill>
            <a:srgbClr val="D9F7D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    由“无不惟妙惟肖”“看不出真伪”“高逾数丈竟风吹不摇”可以看出，扎彩棚的民间匠人们技艺高超。</a:t>
            </a:r>
            <a:endParaRPr lang="zh-CN" altLang="en-US" sz="24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17" name="组合 35"/>
          <p:cNvGrpSpPr/>
          <p:nvPr/>
        </p:nvGrpSpPr>
        <p:grpSpPr bwMode="auto">
          <a:xfrm>
            <a:off x="6312694" y="4178301"/>
            <a:ext cx="1593056" cy="606425"/>
            <a:chOff x="10655207" y="2259107"/>
            <a:chExt cx="732732" cy="605117"/>
          </a:xfrm>
        </p:grpSpPr>
        <p:sp>
          <p:nvSpPr>
            <p:cNvPr id="18" name="圆角矩形标注 17"/>
            <p:cNvSpPr/>
            <p:nvPr/>
          </p:nvSpPr>
          <p:spPr>
            <a:xfrm>
              <a:off x="10655207" y="2259107"/>
              <a:ext cx="732732" cy="605117"/>
            </a:xfrm>
            <a:prstGeom prst="wedgeRoundRectCallout">
              <a:avLst>
                <a:gd name="adj1" fmla="val -38480"/>
                <a:gd name="adj2" fmla="val -86754"/>
                <a:gd name="adj3" fmla="val 16667"/>
              </a:avLst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/>
              <a:endParaRPr lang="zh-CN" altLang="en-US" sz="1400" noProof="1"/>
            </a:p>
          </p:txBody>
        </p:sp>
        <p:sp>
          <p:nvSpPr>
            <p:cNvPr id="63496" name="矩形 18"/>
            <p:cNvSpPr>
              <a:spLocks noChangeArrowheads="1"/>
            </p:cNvSpPr>
            <p:nvPr/>
          </p:nvSpPr>
          <p:spPr bwMode="auto">
            <a:xfrm>
              <a:off x="10742533" y="2300982"/>
              <a:ext cx="559764" cy="3992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buClr>
                  <a:schemeClr val="bg1"/>
                </a:buClr>
              </a:pPr>
              <a:r>
                <a:rPr lang="zh-CN" altLang="en-US" sz="2000" b="1">
                  <a:solidFill>
                    <a:srgbClr val="0000FF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大门落成</a:t>
              </a:r>
              <a:endParaRPr lang="zh-CN" altLang="en-US" sz="2000" b="1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1182292" y="2795588"/>
            <a:ext cx="2125265" cy="527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sp>
        <p:nvSpPr>
          <p:cNvPr id="21" name="矩形 20"/>
          <p:cNvSpPr/>
          <p:nvPr/>
        </p:nvSpPr>
        <p:spPr>
          <a:xfrm>
            <a:off x="6119812" y="2773363"/>
            <a:ext cx="1785938" cy="52705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  <p:sp>
        <p:nvSpPr>
          <p:cNvPr id="22" name="矩形 21"/>
          <p:cNvSpPr/>
          <p:nvPr/>
        </p:nvSpPr>
        <p:spPr>
          <a:xfrm>
            <a:off x="873919" y="3367088"/>
            <a:ext cx="3123010" cy="52546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sz="1400" noProof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20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721519" y="606425"/>
            <a:ext cx="8060531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斗拱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我国建筑特有的一种结构。在立柱和横梁交接处，从柱顶上加的一层层探出成弓形的承重结构叫拱，拱与拱之间垫的方形木块叫斗，合称斗拱。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中轴线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中国古代大建筑群平面中统率全局的轴线称为“中轴线”。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落成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（建筑物）完工。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grpSp>
        <p:nvGrpSpPr>
          <p:cNvPr id="64514" name="组合 3"/>
          <p:cNvGrpSpPr/>
          <p:nvPr/>
        </p:nvGrpSpPr>
        <p:grpSpPr bwMode="auto">
          <a:xfrm>
            <a:off x="0" y="0"/>
            <a:ext cx="2445544" cy="1345505"/>
            <a:chOff x="12038" y="331387"/>
            <a:chExt cx="3261030" cy="1345997"/>
          </a:xfrm>
        </p:grpSpPr>
        <p:grpSp>
          <p:nvGrpSpPr>
            <p:cNvPr id="64515" name="组合 18"/>
            <p:cNvGrpSpPr/>
            <p:nvPr/>
          </p:nvGrpSpPr>
          <p:grpSpPr bwMode="auto">
            <a:xfrm>
              <a:off x="1026546" y="568011"/>
              <a:ext cx="2246522" cy="1109373"/>
              <a:chOff x="1937780" y="2511791"/>
              <a:chExt cx="2246522" cy="1109373"/>
            </a:xfrm>
          </p:grpSpPr>
          <p:cxnSp>
            <p:nvCxnSpPr>
              <p:cNvPr id="8" name="直接连接符 7"/>
              <p:cNvCxnSpPr/>
              <p:nvPr/>
            </p:nvCxnSpPr>
            <p:spPr>
              <a:xfrm>
                <a:off x="1964769" y="2511791"/>
                <a:ext cx="187501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直接连接符 8"/>
              <p:cNvCxnSpPr/>
              <p:nvPr/>
            </p:nvCxnSpPr>
            <p:spPr>
              <a:xfrm>
                <a:off x="1974295" y="3189901"/>
                <a:ext cx="1876600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3"/>
              <p:cNvSpPr txBox="1">
                <a:spLocks noChangeArrowheads="1"/>
              </p:cNvSpPr>
              <p:nvPr/>
            </p:nvSpPr>
            <p:spPr bwMode="auto">
              <a:xfrm>
                <a:off x="1937780" y="2543553"/>
                <a:ext cx="2246522" cy="1077611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3200" b="1" spc="500" noProof="1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层次梳理</a:t>
                </a:r>
                <a:endParaRPr lang="zh-CN" altLang="en-US" sz="3200" b="1" spc="500" noProof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1" name="直接连接符 10"/>
              <p:cNvCxnSpPr/>
              <p:nvPr/>
            </p:nvCxnSpPr>
            <p:spPr>
              <a:xfrm>
                <a:off x="3831844" y="2511791"/>
                <a:ext cx="306417" cy="335084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flipV="1">
                <a:off x="3849309" y="2827819"/>
                <a:ext cx="269900" cy="36208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4521" name="图片 6"/>
            <p:cNvPicPr>
              <a:picLocks noChangeAspect="1" noChangeArrowheads="1"/>
            </p:cNvPicPr>
            <p:nvPr/>
          </p:nvPicPr>
          <p:blipFill>
            <a:blip r:embed="rId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2038" y="331387"/>
              <a:ext cx="1051489" cy="10989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9" name="流程图: 准备 18"/>
          <p:cNvSpPr/>
          <p:nvPr/>
        </p:nvSpPr>
        <p:spPr>
          <a:xfrm>
            <a:off x="634604" y="2814638"/>
            <a:ext cx="1183481" cy="1731962"/>
          </a:xfrm>
          <a:prstGeom prst="flowChartPreparati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r>
              <a:rPr lang="zh-CN" altLang="en-US" sz="2400" noProof="1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材料二</a:t>
            </a:r>
            <a:endParaRPr lang="zh-CN" altLang="en-US" sz="2400" noProof="1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1" name="AutoShape 2496"/>
          <p:cNvSpPr/>
          <p:nvPr/>
        </p:nvSpPr>
        <p:spPr bwMode="auto">
          <a:xfrm>
            <a:off x="1897857" y="2082801"/>
            <a:ext cx="336947" cy="3178175"/>
          </a:xfrm>
          <a:prstGeom prst="leftBrace">
            <a:avLst>
              <a:gd name="adj1" fmla="val 50011"/>
              <a:gd name="adj2" fmla="val 50000"/>
            </a:avLst>
          </a:prstGeom>
          <a:noFill/>
          <a:ln w="38100">
            <a:solidFill>
              <a:schemeClr val="accent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CN" altLang="en-US" sz="1400"/>
          </a:p>
        </p:txBody>
      </p:sp>
      <p:sp>
        <p:nvSpPr>
          <p:cNvPr id="22" name="矩形 21"/>
          <p:cNvSpPr>
            <a:spLocks noChangeArrowheads="1"/>
          </p:cNvSpPr>
          <p:nvPr/>
        </p:nvSpPr>
        <p:spPr bwMode="auto">
          <a:xfrm>
            <a:off x="2288381" y="1841501"/>
            <a:ext cx="906017" cy="523220"/>
          </a:xfrm>
          <a:prstGeom prst="rect">
            <a:avLst/>
          </a:prstGeom>
          <a:solidFill>
            <a:srgbClr val="F4B1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起因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矩形 22"/>
          <p:cNvSpPr>
            <a:spLocks noChangeArrowheads="1"/>
          </p:cNvSpPr>
          <p:nvPr/>
        </p:nvSpPr>
        <p:spPr bwMode="auto">
          <a:xfrm>
            <a:off x="2305050" y="3278188"/>
            <a:ext cx="906017" cy="523220"/>
          </a:xfrm>
          <a:prstGeom prst="rect">
            <a:avLst/>
          </a:prstGeom>
          <a:solidFill>
            <a:srgbClr val="F4B1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经过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4" name="矩形 23"/>
          <p:cNvSpPr>
            <a:spLocks noChangeArrowheads="1"/>
          </p:cNvSpPr>
          <p:nvPr/>
        </p:nvSpPr>
        <p:spPr bwMode="auto">
          <a:xfrm>
            <a:off x="3348038" y="1806576"/>
            <a:ext cx="487505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太和门失火被烧  光绪帝重建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5" name="矩形 24"/>
          <p:cNvSpPr>
            <a:spLocks noChangeArrowheads="1"/>
          </p:cNvSpPr>
          <p:nvPr/>
        </p:nvSpPr>
        <p:spPr bwMode="auto">
          <a:xfrm>
            <a:off x="3375422" y="3267076"/>
            <a:ext cx="415370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时间紧迫  请来工匠复制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2324100" y="4894263"/>
            <a:ext cx="906017" cy="523220"/>
          </a:xfrm>
          <a:prstGeom prst="rect">
            <a:avLst/>
          </a:prstGeom>
          <a:solidFill>
            <a:srgbClr val="F4B18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结果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矩形 27"/>
          <p:cNvSpPr>
            <a:spLocks noChangeArrowheads="1"/>
          </p:cNvSpPr>
          <p:nvPr/>
        </p:nvSpPr>
        <p:spPr bwMode="auto">
          <a:xfrm>
            <a:off x="3377804" y="4913313"/>
            <a:ext cx="19880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</a:rPr>
              <a:t>太和门落成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 animBg="1"/>
      <p:bldP spid="22" grpId="0" animBg="1"/>
      <p:bldP spid="23" grpId="0" animBg="1"/>
      <p:bldP spid="24" grpId="0"/>
      <p:bldP spid="25" grpId="0"/>
      <p:bldP spid="27" grpId="0" animBg="1"/>
      <p:bldP spid="2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7" name="图片 14" descr="11故宫博物院.tif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64241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8" name="标题 1"/>
          <p:cNvSpPr txBox="1">
            <a:spLocks noChangeArrowheads="1"/>
          </p:cNvSpPr>
          <p:nvPr/>
        </p:nvSpPr>
        <p:spPr bwMode="auto">
          <a:xfrm>
            <a:off x="2203847" y="4141788"/>
            <a:ext cx="4632722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zh-CN" altLang="en-US" sz="6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料 三</a:t>
            </a:r>
            <a:endParaRPr lang="en-US" altLang="zh-CN" sz="66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2" descr="C:\Users\Administrator\Desktop\5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1563291" y="0"/>
            <a:ext cx="5780484" cy="666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extBox 28"/>
          <p:cNvSpPr txBox="1">
            <a:spLocks noChangeArrowheads="1"/>
          </p:cNvSpPr>
          <p:nvPr/>
        </p:nvSpPr>
        <p:spPr bwMode="auto">
          <a:xfrm>
            <a:off x="747713" y="923925"/>
            <a:ext cx="7165181" cy="57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阅读材料三，思考游览时应注意哪些事项。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777479" y="2092325"/>
            <a:ext cx="7378303" cy="3137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4900"/>
              </a:lnSpc>
            </a:pPr>
            <a:r>
              <a:rPr lang="en-US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参观方案：自南向北单向参观。</a:t>
            </a:r>
            <a:endParaRPr lang="en-US" altLang="zh-CN" sz="2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900"/>
              </a:lnSpc>
            </a:pPr>
            <a:endParaRPr lang="en-US" altLang="zh-CN" sz="2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900"/>
              </a:lnSpc>
            </a:pPr>
            <a:r>
              <a:rPr lang="en-US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入口：午门。观众一律从午门进入故宫。</a:t>
            </a:r>
            <a:endParaRPr lang="en-US" altLang="zh-CN" sz="2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900"/>
              </a:lnSpc>
            </a:pPr>
            <a:endParaRPr lang="en-US" altLang="zh-CN" sz="2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900"/>
              </a:lnSpc>
            </a:pPr>
            <a:r>
              <a:rPr lang="en-US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3.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出口：神武门（北门）、东华门（东门）。</a:t>
            </a:r>
            <a:endParaRPr lang="zh-CN" altLang="en-US" sz="2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图片 14" descr="11故宫博物院.tif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64241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0" name="标题 1"/>
          <p:cNvSpPr txBox="1">
            <a:spLocks noChangeArrowheads="1"/>
          </p:cNvSpPr>
          <p:nvPr/>
        </p:nvSpPr>
        <p:spPr bwMode="auto">
          <a:xfrm>
            <a:off x="2203847" y="4141788"/>
            <a:ext cx="4632722" cy="121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/>
          <a:p>
            <a:pPr algn="ctr">
              <a:lnSpc>
                <a:spcPct val="90000"/>
              </a:lnSpc>
            </a:pPr>
            <a:r>
              <a:rPr lang="zh-CN" altLang="en-US" sz="6600" b="1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材 料 四</a:t>
            </a:r>
            <a:endParaRPr lang="en-US" altLang="zh-CN" sz="6600" b="1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3" name="Picture 2" descr="C:\Users\Administrator\Desktop\6.png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2152650" y="0"/>
            <a:ext cx="469463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extBox 28"/>
          <p:cNvSpPr txBox="1">
            <a:spLocks noChangeArrowheads="1"/>
          </p:cNvSpPr>
          <p:nvPr/>
        </p:nvSpPr>
        <p:spPr bwMode="auto">
          <a:xfrm>
            <a:off x="747713" y="923926"/>
            <a:ext cx="7165181" cy="573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结合材料三、四，下列说法正确的是（　   ）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70658" name="矩形 17"/>
          <p:cNvSpPr>
            <a:spLocks noChangeArrowheads="1"/>
          </p:cNvSpPr>
          <p:nvPr/>
        </p:nvSpPr>
        <p:spPr bwMode="auto">
          <a:xfrm>
            <a:off x="777479" y="2092325"/>
            <a:ext cx="7378303" cy="377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4900"/>
              </a:lnSpc>
            </a:pPr>
            <a:r>
              <a:rPr lang="en-US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A.2019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年小明曾去过故宫，当时他从东华门进入故宫，从神武门离开。</a:t>
            </a:r>
            <a:endParaRPr lang="zh-CN" altLang="en-US" sz="2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900"/>
              </a:lnSpc>
            </a:pPr>
            <a:r>
              <a:rPr lang="en-US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B.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从故宫回来的陈华告诉同学，乾清宫和养心殿距离很近，都属于内廷。</a:t>
            </a:r>
            <a:endParaRPr lang="zh-CN" altLang="en-US" sz="2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900"/>
              </a:lnSpc>
            </a:pPr>
            <a:r>
              <a:rPr lang="en-US" altLang="zh-CN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C.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参观完文华殿以后，我们可以继续朝东走，从东华门离开故宫。</a:t>
            </a:r>
            <a:endParaRPr lang="zh-CN" altLang="en-US" sz="2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矩形 3"/>
          <p:cNvSpPr>
            <a:spLocks noChangeArrowheads="1"/>
          </p:cNvSpPr>
          <p:nvPr/>
        </p:nvSpPr>
        <p:spPr bwMode="auto">
          <a:xfrm>
            <a:off x="6781577" y="996951"/>
            <a:ext cx="54694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buClr>
                <a:schemeClr val="bg1"/>
              </a:buClr>
            </a:pPr>
            <a:r>
              <a:rPr lang="en-US" altLang="zh-CN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BC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extBox 28"/>
          <p:cNvSpPr txBox="1">
            <a:spLocks noChangeArrowheads="1"/>
          </p:cNvSpPr>
          <p:nvPr/>
        </p:nvSpPr>
        <p:spPr bwMode="auto">
          <a:xfrm>
            <a:off x="769144" y="571500"/>
            <a:ext cx="7165181" cy="1133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如果为家人计划故宫一日游，你会怎么设计参观路线？为什么这样设计路线？</a:t>
            </a:r>
            <a:endParaRPr lang="zh-CN" altLang="en-US" sz="2800" b="1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8" name="矩形 17"/>
          <p:cNvSpPr>
            <a:spLocks noChangeArrowheads="1"/>
          </p:cNvSpPr>
          <p:nvPr/>
        </p:nvSpPr>
        <p:spPr bwMode="auto">
          <a:xfrm>
            <a:off x="746522" y="2198689"/>
            <a:ext cx="7377113" cy="4394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ts val="4900"/>
              </a:lnSpc>
            </a:pP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一日游路线：</a:t>
            </a: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午门→太和门→太和殿→中和殿→保和殿→乾清门→乾清宫→交泰殿→坤宁宫→坤宁门→御花园→顺贞门。</a:t>
            </a:r>
            <a:endParaRPr lang="en-US" altLang="zh-CN" sz="2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ts val="4900"/>
              </a:lnSpc>
            </a:pPr>
            <a:r>
              <a:rPr lang="zh-CN" altLang="en-US" sz="2800" b="1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之所以这样设计，是因为沿着这条与中轴线重合、由南向北延伸的路线，能依次参观“三大殿”“后三宫”和御花园，在一天的时间内能游览尽量多的景点。</a:t>
            </a:r>
            <a:endParaRPr lang="zh-CN" altLang="en-US" sz="2800" b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内容占位符 2"/>
          <p:cNvSpPr>
            <a:spLocks noGrp="1"/>
          </p:cNvSpPr>
          <p:nvPr>
            <p:ph idx="4294967295"/>
          </p:nvPr>
        </p:nvSpPr>
        <p:spPr>
          <a:xfrm>
            <a:off x="770335" y="1785939"/>
            <a:ext cx="7886700" cy="3648075"/>
          </a:xfrm>
        </p:spPr>
        <p:txBody>
          <a:bodyPr>
            <a:normAutofit fontScale="70000" lnSpcReduction="20000"/>
          </a:bodyPr>
          <a:lstStyle/>
          <a:p>
            <a:pPr marL="0" indent="0" fontAlgn="auto">
              <a:lnSpc>
                <a:spcPct val="11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4000" b="1" noProof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本文选用四则材料，分别从各个角度介绍了北京故宫。</a:t>
            </a:r>
            <a:r>
              <a:rPr lang="zh-CN" altLang="en-US" sz="4000" b="1" noProof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材料一</a:t>
            </a:r>
            <a:r>
              <a:rPr lang="zh-CN" altLang="en-US" sz="4000" b="1" noProof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按照空间顺序详略得当地介绍了故宫的主要建筑及其布局和功用，高度赞扬了我国古代建筑的精美。</a:t>
            </a:r>
            <a:r>
              <a:rPr lang="zh-CN" altLang="en-US" sz="4000" b="1" noProof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材料二</a:t>
            </a:r>
            <a:r>
              <a:rPr lang="zh-CN" altLang="en-US" sz="4000" b="1" noProof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讲述了有关太和门重建的故事，同时赞美了我国劳动人民的智慧。</a:t>
            </a:r>
            <a:r>
              <a:rPr lang="zh-CN" altLang="en-US" sz="4000" b="1" noProof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材料三</a:t>
            </a:r>
            <a:r>
              <a:rPr lang="zh-CN" altLang="en-US" sz="4000" b="1" noProof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是北京故宫的游览须知，</a:t>
            </a:r>
            <a:r>
              <a:rPr lang="zh-CN" altLang="en-US" sz="4000" b="1" noProof="1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材料四</a:t>
            </a:r>
            <a:r>
              <a:rPr lang="zh-CN" altLang="en-US" sz="4000" b="1" noProof="1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是北京故宫平面图。结合四则材料，可以让我们对北京故宫有更加深刻的认识。</a:t>
            </a:r>
            <a:endParaRPr lang="zh-CN" altLang="en-US" sz="4000" b="1" noProof="1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72706" name="组合 13"/>
          <p:cNvGrpSpPr/>
          <p:nvPr/>
        </p:nvGrpSpPr>
        <p:grpSpPr bwMode="auto">
          <a:xfrm>
            <a:off x="157163" y="306389"/>
            <a:ext cx="2440781" cy="1320106"/>
            <a:chOff x="18662" y="357049"/>
            <a:chExt cx="3254406" cy="1319896"/>
          </a:xfrm>
        </p:grpSpPr>
        <p:grpSp>
          <p:nvGrpSpPr>
            <p:cNvPr id="72707" name="组合 14"/>
            <p:cNvGrpSpPr/>
            <p:nvPr/>
          </p:nvGrpSpPr>
          <p:grpSpPr bwMode="auto">
            <a:xfrm>
              <a:off x="1026735" y="568153"/>
              <a:ext cx="2246333" cy="1108792"/>
              <a:chOff x="1937969" y="2511933"/>
              <a:chExt cx="2246333" cy="1108792"/>
            </a:xfrm>
          </p:grpSpPr>
          <p:cxnSp>
            <p:nvCxnSpPr>
              <p:cNvPr id="17" name="直接连接符 16"/>
              <p:cNvCxnSpPr/>
              <p:nvPr/>
            </p:nvCxnSpPr>
            <p:spPr>
              <a:xfrm>
                <a:off x="1964956" y="2511933"/>
                <a:ext cx="187485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>
                <a:off x="1974481" y="3191275"/>
                <a:ext cx="18764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3"/>
              <p:cNvSpPr txBox="1">
                <a:spLocks noChangeArrowheads="1"/>
              </p:cNvSpPr>
              <p:nvPr/>
            </p:nvSpPr>
            <p:spPr bwMode="auto">
              <a:xfrm>
                <a:off x="1937969" y="2543678"/>
                <a:ext cx="2246333" cy="1077047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r>
                  <a:rPr lang="zh-CN" altLang="en-US" sz="3200" b="1" spc="500" noProof="1" smtClean="0">
                    <a:latin typeface="黑体" panose="02010609060101010101" pitchFamily="49" charset="-122"/>
                    <a:ea typeface="黑体" panose="02010609060101010101" pitchFamily="49" charset="-122"/>
                  </a:rPr>
                  <a:t>主旨归纳</a:t>
                </a:r>
                <a:endParaRPr lang="zh-CN" altLang="en-US" sz="3200" b="1" spc="500" noProof="1"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20" name="直接连接符 19"/>
              <p:cNvCxnSpPr/>
              <p:nvPr/>
            </p:nvCxnSpPr>
            <p:spPr>
              <a:xfrm>
                <a:off x="3831874" y="2511933"/>
                <a:ext cx="306391" cy="33491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flipV="1">
                <a:off x="3849337" y="2829382"/>
                <a:ext cx="269878" cy="36189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2713" name="图片 15"/>
            <p:cNvPicPr>
              <a:picLocks noChangeAspect="1" noChangeArrowheads="1"/>
            </p:cNvPicPr>
            <p:nvPr/>
          </p:nvPicPr>
          <p:blipFill>
            <a:blip r:embed="rId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8662" y="357049"/>
              <a:ext cx="1090423" cy="980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29" name="组合 10"/>
          <p:cNvGrpSpPr/>
          <p:nvPr/>
        </p:nvGrpSpPr>
        <p:grpSpPr bwMode="auto">
          <a:xfrm>
            <a:off x="52388" y="173039"/>
            <a:ext cx="2401491" cy="1502668"/>
            <a:chOff x="70047" y="173893"/>
            <a:chExt cx="3203021" cy="1500243"/>
          </a:xfrm>
        </p:grpSpPr>
        <p:grpSp>
          <p:nvGrpSpPr>
            <p:cNvPr id="73730" name="组合 15"/>
            <p:cNvGrpSpPr/>
            <p:nvPr/>
          </p:nvGrpSpPr>
          <p:grpSpPr bwMode="auto">
            <a:xfrm>
              <a:off x="1027619" y="566958"/>
              <a:ext cx="2245449" cy="1107178"/>
              <a:chOff x="1938853" y="2510738"/>
              <a:chExt cx="2245449" cy="1107178"/>
            </a:xfrm>
          </p:grpSpPr>
          <p:cxnSp>
            <p:nvCxnSpPr>
              <p:cNvPr id="7" name="直接连接符 6"/>
              <p:cNvCxnSpPr/>
              <p:nvPr/>
            </p:nvCxnSpPr>
            <p:spPr>
              <a:xfrm>
                <a:off x="1965849" y="2510738"/>
                <a:ext cx="18754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直接连接符 7"/>
              <p:cNvCxnSpPr/>
              <p:nvPr/>
            </p:nvCxnSpPr>
            <p:spPr>
              <a:xfrm>
                <a:off x="1975377" y="3190676"/>
                <a:ext cx="1873854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3"/>
              <p:cNvSpPr txBox="1">
                <a:spLocks noChangeArrowheads="1"/>
              </p:cNvSpPr>
              <p:nvPr/>
            </p:nvSpPr>
            <p:spPr bwMode="auto">
              <a:xfrm>
                <a:off x="1938853" y="2542436"/>
                <a:ext cx="2245449" cy="1075480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defRPr/>
                </a:pPr>
                <a:r>
                  <a:rPr lang="zh-CN" altLang="en-US" sz="3200" b="1" spc="500" noProof="1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  <a:sym typeface="+mn-ea"/>
                  </a:rPr>
                  <a:t>拓展延伸</a:t>
                </a:r>
                <a:endParaRPr lang="zh-CN" altLang="en-US" sz="3200" b="1" spc="50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  <a:sym typeface="+mn-ea"/>
                </a:endParaRPr>
              </a:p>
            </p:txBody>
          </p:sp>
          <p:cxnSp>
            <p:nvCxnSpPr>
              <p:cNvPr id="10" name="直接连接符 9"/>
              <p:cNvCxnSpPr/>
              <p:nvPr/>
            </p:nvCxnSpPr>
            <p:spPr>
              <a:xfrm>
                <a:off x="3830175" y="2510738"/>
                <a:ext cx="309663" cy="33442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flipV="1">
                <a:off x="3849231" y="2827725"/>
                <a:ext cx="269962" cy="362951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3736" name="图片 16"/>
            <p:cNvPicPr>
              <a:picLocks noChangeAspect="1" noChangeArrowheads="1"/>
            </p:cNvPicPr>
            <p:nvPr/>
          </p:nvPicPr>
          <p:blipFill>
            <a:blip r:embed="rId1" cstate="email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70047" y="173893"/>
              <a:ext cx="1042365" cy="12330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文本框 2"/>
          <p:cNvSpPr txBox="1">
            <a:spLocks noChangeArrowheads="1"/>
          </p:cNvSpPr>
          <p:nvPr/>
        </p:nvSpPr>
        <p:spPr bwMode="auto">
          <a:xfrm>
            <a:off x="782242" y="1425575"/>
            <a:ext cx="7593806" cy="14157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五步一楼，十步一阁；廊腰缦回，檐牙高啄；各抱地势，钩心斗角。</a:t>
            </a:r>
            <a:endParaRPr lang="en-US" altLang="zh-CN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  ——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［唐］杜牧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《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阿房宫赋</a:t>
            </a:r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》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2"/>
          <p:cNvSpPr txBox="1">
            <a:spLocks noChangeArrowheads="1"/>
          </p:cNvSpPr>
          <p:nvPr/>
        </p:nvSpPr>
        <p:spPr bwMode="auto">
          <a:xfrm>
            <a:off x="758428" y="3462338"/>
            <a:ext cx="7594997" cy="227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译文：</a:t>
            </a:r>
            <a:r>
              <a: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五步一栋楼，十步一座阁，走廊如绸带般回环曲折，牙齿般排列的飞檐像鸟嘴向高处啄着。楼阁各依地势的高低倾斜而建，（低处的）屋角钩住（高处的）屋心，（并排相向的）屋角彼此相斗。</a:t>
            </a:r>
            <a:endParaRPr lang="zh-CN" altLang="en-US" sz="28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710804" y="315914"/>
            <a:ext cx="8042671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鸣钟击磬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鸣，撞击。击，敲打。磬，古代的一种石制打击乐器。指演奏乐器。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攒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拼凑。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批阅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阅读并加以批示或批改。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迥然不同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迥然：相距很远或差别很大的样子。形容相差得远，很明显不一样。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池馆水榭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其实就是池水馆榭。意思就是水池和楼阁。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2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zh-CN" altLang="en-US"/>
          </a:p>
        </p:txBody>
      </p:sp>
      <p:sp>
        <p:nvSpPr>
          <p:cNvPr id="9" name="文本框 2"/>
          <p:cNvSpPr txBox="1">
            <a:spLocks noChangeArrowheads="1"/>
          </p:cNvSpPr>
          <p:nvPr/>
        </p:nvSpPr>
        <p:spPr bwMode="auto">
          <a:xfrm>
            <a:off x="419100" y="2087564"/>
            <a:ext cx="8545116" cy="2092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17" tIns="60958" rIns="121917" bIns="60958">
            <a:sp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画一张故宫参观路线图。</a:t>
            </a:r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endParaRPr lang="en-US" altLang="zh-CN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收集与故宫有关的资料，为朋友或家人作讲解。</a:t>
            </a:r>
            <a:endParaRPr lang="zh-CN" altLang="en-US" sz="32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74755" name="组合 6"/>
          <p:cNvGrpSpPr/>
          <p:nvPr/>
        </p:nvGrpSpPr>
        <p:grpSpPr bwMode="auto">
          <a:xfrm>
            <a:off x="54769" y="192088"/>
            <a:ext cx="2400300" cy="1483618"/>
            <a:chOff x="73041" y="192552"/>
            <a:chExt cx="3200027" cy="1482374"/>
          </a:xfrm>
        </p:grpSpPr>
        <p:grpSp>
          <p:nvGrpSpPr>
            <p:cNvPr id="74756" name="组合 45"/>
            <p:cNvGrpSpPr/>
            <p:nvPr/>
          </p:nvGrpSpPr>
          <p:grpSpPr bwMode="auto">
            <a:xfrm>
              <a:off x="1027018" y="566888"/>
              <a:ext cx="2246050" cy="1108038"/>
              <a:chOff x="1938252" y="2510668"/>
              <a:chExt cx="2246050" cy="1108038"/>
            </a:xfrm>
          </p:grpSpPr>
          <p:cxnSp>
            <p:nvCxnSpPr>
              <p:cNvPr id="12" name="直接连接符 11"/>
              <p:cNvCxnSpPr/>
              <p:nvPr/>
            </p:nvCxnSpPr>
            <p:spPr>
              <a:xfrm>
                <a:off x="1965236" y="2510668"/>
                <a:ext cx="1874619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>
                <a:off x="1974760" y="3191134"/>
                <a:ext cx="1876206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3"/>
              <p:cNvSpPr txBox="1">
                <a:spLocks noChangeArrowheads="1"/>
              </p:cNvSpPr>
              <p:nvPr/>
            </p:nvSpPr>
            <p:spPr bwMode="auto">
              <a:xfrm>
                <a:off x="1938252" y="2542391"/>
                <a:ext cx="2246050" cy="1076315"/>
              </a:xfrm>
              <a:prstGeom prst="rect">
                <a:avLst/>
              </a:prstGeom>
              <a:noFill/>
              <a:ln w="9525">
                <a:solidFill>
                  <a:schemeClr val="bg1"/>
                </a:solidFill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/>
                <a:r>
                  <a:rPr lang="zh-CN" altLang="en-US" sz="3200" b="1" spc="500" noProof="1" smtClean="0">
                    <a:solidFill>
                      <a:srgbClr val="000000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课后作业</a:t>
                </a:r>
                <a:endParaRPr lang="zh-CN" altLang="en-US" sz="3200" b="1" spc="500" noProof="1">
                  <a:solidFill>
                    <a:srgbClr val="000000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5" name="直接连接符 14"/>
              <p:cNvCxnSpPr/>
              <p:nvPr/>
            </p:nvCxnSpPr>
            <p:spPr>
              <a:xfrm>
                <a:off x="3831918" y="2510668"/>
                <a:ext cx="306352" cy="336268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flipV="1">
                <a:off x="3849379" y="2827901"/>
                <a:ext cx="269844" cy="363232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74762" name="图片 10"/>
            <p:cNvPicPr>
              <a:picLocks noChangeAspect="1" noChangeArrowheads="1"/>
            </p:cNvPicPr>
            <p:nvPr/>
          </p:nvPicPr>
          <p:blipFill>
            <a:blip r:embed="rId1" cstate="email"/>
            <a:srcRect/>
            <a:stretch>
              <a:fillRect/>
            </a:stretch>
          </p:blipFill>
          <p:spPr bwMode="auto">
            <a:xfrm>
              <a:off x="73041" y="192552"/>
              <a:ext cx="976164" cy="1116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7" name="图片 7" descr="11故宫博物院.tif"/>
          <p:cNvPicPr>
            <a:picLocks noChangeAspect="1" noChangeArrowheads="1"/>
          </p:cNvPicPr>
          <p:nvPr/>
        </p:nvPicPr>
        <p:blipFill>
          <a:blip r:embed="rId1" cstate="email"/>
          <a:srcRect/>
          <a:stretch>
            <a:fillRect/>
          </a:stretch>
        </p:blipFill>
        <p:spPr bwMode="auto">
          <a:xfrm>
            <a:off x="0" y="0"/>
            <a:ext cx="9164241" cy="4891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圆角矩形 6"/>
          <p:cNvSpPr/>
          <p:nvPr/>
        </p:nvSpPr>
        <p:spPr>
          <a:xfrm>
            <a:off x="2345531" y="3463925"/>
            <a:ext cx="4306491" cy="2362200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/>
            <a:endParaRPr lang="zh-CN" altLang="en-US" noProof="1">
              <a:solidFill>
                <a:prstClr val="white"/>
              </a:solidFill>
            </a:endParaRPr>
          </a:p>
        </p:txBody>
      </p:sp>
      <p:sp>
        <p:nvSpPr>
          <p:cNvPr id="5" name="文本框 4"/>
          <p:cNvSpPr txBox="1">
            <a:spLocks noChangeArrowheads="1"/>
          </p:cNvSpPr>
          <p:nvPr/>
        </p:nvSpPr>
        <p:spPr bwMode="auto">
          <a:xfrm>
            <a:off x="2945606" y="3981450"/>
            <a:ext cx="34170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zh-CN" altLang="en-US" sz="6000" b="1" dirty="0">
                <a:solidFill>
                  <a:srgbClr val="C55A1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感谢观看！</a:t>
            </a:r>
            <a:endParaRPr lang="zh-CN" altLang="en-US" sz="6000" b="1" dirty="0">
              <a:solidFill>
                <a:srgbClr val="C55A11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>
            <a:spLocks noChangeArrowheads="1"/>
          </p:cNvSpPr>
          <p:nvPr/>
        </p:nvSpPr>
        <p:spPr bwMode="auto">
          <a:xfrm>
            <a:off x="742950" y="555625"/>
            <a:ext cx="8048625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井然有序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井然，整齐不乱的样子。序，次序。整整齐齐，次序分明，条理清楚。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蔓延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像蔓草一样向周围扩展。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废墟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城镇、市街或房舍遭破坏或灾害后变成的荒凉地方。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【</a:t>
            </a:r>
            <a:r>
              <a:rPr lang="zh-CN" altLang="en-US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严丝合缝</a:t>
            </a:r>
            <a:r>
              <a:rPr lang="en-US" altLang="zh-CN" sz="24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】</a:t>
            </a: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指缝隙严密闭合。也用来形容言行周密，没有一点儿漏洞。</a:t>
            </a:r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>
            <a:spLocks noChangeArrowheads="1"/>
          </p:cNvSpPr>
          <p:nvPr/>
        </p:nvSpPr>
        <p:spPr bwMode="auto">
          <a:xfrm>
            <a:off x="1741885" y="1922463"/>
            <a:ext cx="5863828" cy="2576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宏大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宏伟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矗立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屹立 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endParaRPr lang="en-US" altLang="zh-CN" sz="2800" b="1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湛蓝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蔚蓝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矫健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强健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批阅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审阅</a:t>
            </a: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确切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准确</a:t>
            </a:r>
            <a:endParaRPr lang="en-US" altLang="zh-CN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迥然不同</a:t>
            </a:r>
            <a:r>
              <a:rPr lang="en-US" altLang="zh-CN" sz="28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——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大相径庭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2290" name="组合 12"/>
          <p:cNvGrpSpPr/>
          <p:nvPr/>
        </p:nvGrpSpPr>
        <p:grpSpPr bwMode="auto">
          <a:xfrm>
            <a:off x="25004" y="231776"/>
            <a:ext cx="2711053" cy="1453457"/>
            <a:chOff x="32960" y="231632"/>
            <a:chExt cx="3614520" cy="1453415"/>
          </a:xfrm>
        </p:grpSpPr>
        <p:pic>
          <p:nvPicPr>
            <p:cNvPr id="12291" name="图片 13"/>
            <p:cNvPicPr>
              <a:picLocks noChangeAspect="1" noChangeArrowheads="1"/>
            </p:cNvPicPr>
            <p:nvPr/>
          </p:nvPicPr>
          <p:blipFill>
            <a:blip r:embed="rId1" cstate="email">
              <a:clrChange>
                <a:clrFrom>
                  <a:srgbClr val="FFFFFD"/>
                </a:clrFrom>
                <a:clrTo>
                  <a:srgbClr val="FFFFFD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2960" y="231632"/>
              <a:ext cx="1102179" cy="1154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292" name="组合 14"/>
            <p:cNvGrpSpPr/>
            <p:nvPr/>
          </p:nvGrpSpPr>
          <p:grpSpPr bwMode="auto">
            <a:xfrm>
              <a:off x="971116" y="568172"/>
              <a:ext cx="2676364" cy="1116875"/>
              <a:chOff x="1845026" y="2511952"/>
              <a:chExt cx="2676364" cy="1116875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2010116" y="2511952"/>
                <a:ext cx="1989018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>
                <a:off x="2010116" y="3191383"/>
                <a:ext cx="1998543" cy="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" name="TextBox 3"/>
              <p:cNvSpPr txBox="1">
                <a:spLocks noChangeArrowheads="1"/>
              </p:cNvSpPr>
              <p:nvPr/>
            </p:nvSpPr>
            <p:spPr bwMode="auto">
              <a:xfrm>
                <a:off x="1845026" y="2551639"/>
                <a:ext cx="2676364" cy="1077188"/>
              </a:xfrm>
              <a:prstGeom prst="rect">
                <a:avLst/>
              </a:prstGeom>
              <a:noFill/>
              <a:ln w="9525">
                <a:noFill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fontAlgn="auto">
                  <a:defRPr/>
                </a:pPr>
                <a:r>
                  <a:rPr lang="zh-CN" altLang="en-US" sz="3200" b="1" spc="40" noProof="1">
                    <a:solidFill>
                      <a:prstClr val="black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词语对对碰</a:t>
                </a:r>
                <a:endParaRPr lang="zh-CN" altLang="en-US" sz="3200" b="1" spc="40" noProof="1">
                  <a:solidFill>
                    <a:prstClr val="black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  <p:cxnSp>
            <p:nvCxnSpPr>
              <p:cNvPr id="19" name="直接连接符 18"/>
              <p:cNvCxnSpPr/>
              <p:nvPr/>
            </p:nvCxnSpPr>
            <p:spPr>
              <a:xfrm>
                <a:off x="3991197" y="2511952"/>
                <a:ext cx="306370" cy="334954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flipV="1">
                <a:off x="4008659" y="2829443"/>
                <a:ext cx="269859" cy="361940"/>
              </a:xfrm>
              <a:prstGeom prst="line">
                <a:avLst/>
              </a:prstGeom>
              <a:ln w="31750">
                <a:solidFill>
                  <a:srgbClr val="92D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1" name="矩形 20"/>
          <p:cNvSpPr/>
          <p:nvPr/>
        </p:nvSpPr>
        <p:spPr>
          <a:xfrm>
            <a:off x="3086465" y="1171483"/>
            <a:ext cx="2733442" cy="830997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pPr marL="685800" indent="-685800" algn="ctr" fontAlgn="auto">
              <a:buClr>
                <a:srgbClr val="0000FF"/>
              </a:buClr>
              <a:buFont typeface="Wingdings" panose="05000000000000000000" pitchFamily="2" charset="2"/>
              <a:buChar char="u"/>
              <a:defRPr/>
            </a:pPr>
            <a:r>
              <a:rPr lang="zh-CN" altLang="en-US" sz="4800" b="1" noProof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近义词</a:t>
            </a:r>
            <a:endParaRPr lang="zh-CN" altLang="en-US" sz="4800" b="1" noProof="1">
              <a:ln w="9525">
                <a:solidFill>
                  <a:prstClr val="white"/>
                </a:solidFill>
                <a:prstDash val="solid"/>
              </a:ln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1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187308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TEMPLATE_THUMBS_INDEX" val="1"/>
  <p:tag name="KSO_WM_TEMPLATE_SUBCATEGORY" val="0"/>
  <p:tag name="KSO_WM_TAG_VERSION" val="1.0"/>
  <p:tag name="KSO_WM_BEAUTIFY_FLAG" val="#wm#"/>
  <p:tag name="KSO_WM_TEMPLATE_CATEGORY" val="custom"/>
  <p:tag name="KSO_WM_TEMPLATE_INDEX" val="20187308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第一PPT模板网-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5007</Words>
  <Application>WPS 演示</Application>
  <PresentationFormat>全屏显示(4:3)</PresentationFormat>
  <Paragraphs>347</Paragraphs>
  <Slides>71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71</vt:i4>
      </vt:variant>
    </vt:vector>
  </HeadingPairs>
  <TitlesOfParts>
    <vt:vector size="82" baseType="lpstr">
      <vt:lpstr>Arial</vt:lpstr>
      <vt:lpstr>宋体</vt:lpstr>
      <vt:lpstr>Wingdings</vt:lpstr>
      <vt:lpstr>微软雅黑</vt:lpstr>
      <vt:lpstr>Calibri</vt:lpstr>
      <vt:lpstr>等线</vt:lpstr>
      <vt:lpstr>黑体</vt:lpstr>
      <vt:lpstr>楷体</vt:lpstr>
      <vt:lpstr>Arial Unicode MS</vt:lpstr>
      <vt:lpstr>Arial</vt:lpstr>
      <vt:lpstr>第一PPT模板网-WWW.1PPT.COM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第一PPT模板网-WWW.1PPT.COM</dc:title>
  <dc:creator>第一PPT模板网-WWW.1PPT.COM</dc:creator>
  <cp:keywords>第一PPT模板网-WWW.1PPT.COM</cp:keywords>
  <dc:subject>第一PPT模板网-WWW.1PPT.COM</dc:subject>
  <cp:lastModifiedBy>清菡</cp:lastModifiedBy>
  <cp:revision>1659</cp:revision>
  <dcterms:created xsi:type="dcterms:W3CDTF">2019-02-06T03:20:00Z</dcterms:created>
  <dcterms:modified xsi:type="dcterms:W3CDTF">2019-10-25T05:51:49Z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2052-11.1.0.9058</vt:lpwstr>
  </property>
</Properties>
</file>