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0" r:id="rId3"/>
    <p:sldId id="298" r:id="rId4"/>
    <p:sldId id="379" r:id="rId6"/>
    <p:sldId id="299" r:id="rId7"/>
    <p:sldId id="375" r:id="rId8"/>
    <p:sldId id="381" r:id="rId9"/>
    <p:sldId id="382" r:id="rId10"/>
    <p:sldId id="383" r:id="rId11"/>
    <p:sldId id="384" r:id="rId12"/>
    <p:sldId id="386" r:id="rId13"/>
    <p:sldId id="387" r:id="rId14"/>
    <p:sldId id="380" r:id="rId15"/>
    <p:sldId id="388" r:id="rId16"/>
    <p:sldId id="374" r:id="rId17"/>
    <p:sldId id="366" r:id="rId18"/>
    <p:sldId id="390" r:id="rId19"/>
    <p:sldId id="365" r:id="rId20"/>
    <p:sldId id="401" r:id="rId21"/>
    <p:sldId id="391" r:id="rId22"/>
    <p:sldId id="398" r:id="rId23"/>
    <p:sldId id="400" r:id="rId24"/>
    <p:sldId id="392" r:id="rId25"/>
    <p:sldId id="371" r:id="rId26"/>
  </p:sldIdLst>
  <p:sldSz cx="9144000" cy="6858000" type="screen4x3"/>
  <p:notesSz cx="6858000" cy="9144000"/>
  <p:embeddedFontLst>
    <p:embeddedFont>
      <p:font typeface="Calibri" panose="020F0502020204030204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</p:embeddedFont>
    <p:embeddedFont>
      <p:font typeface="黑体" panose="02010609060101010101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Pinyin Adjust" panose="02000500000000000000" pitchFamily="2" charset="0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0000FF"/>
    <a:srgbClr val="EDAE11"/>
    <a:srgbClr val="FF33CC"/>
    <a:srgbClr val="D60093"/>
    <a:srgbClr val="EA6C16"/>
    <a:srgbClr val="4DE3DC"/>
    <a:srgbClr val="9F9B9B"/>
    <a:srgbClr val="F0771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>
        <p:scale>
          <a:sx n="100" d="100"/>
          <a:sy n="100" d="100"/>
        </p:scale>
        <p:origin x="-27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42419" y="6125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6.xml"/><Relationship Id="rId28" Type="http://schemas.openxmlformats.org/officeDocument/2006/relationships/tags" Target="../tags/tag5.xml"/><Relationship Id="rId27" Type="http://schemas.openxmlformats.org/officeDocument/2006/relationships/tags" Target="../tags/tag4.xml"/><Relationship Id="rId26" Type="http://schemas.openxmlformats.org/officeDocument/2006/relationships/tags" Target="../tags/tag3.xml"/><Relationship Id="rId25" Type="http://schemas.openxmlformats.org/officeDocument/2006/relationships/tags" Target="../tags/tag2.xml"/><Relationship Id="rId24" Type="http://schemas.openxmlformats.org/officeDocument/2006/relationships/tags" Target="../tags/tag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1591682"/>
            <a:ext cx="9144000" cy="1603375"/>
          </a:xfrm>
        </p:spPr>
        <p:txBody>
          <a:bodyPr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14.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圆明园的毁灭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副标题 2"/>
          <p:cNvSpPr txBox="1"/>
          <p:nvPr/>
        </p:nvSpPr>
        <p:spPr>
          <a:xfrm>
            <a:off x="1051799" y="3636979"/>
            <a:ext cx="6968490" cy="39179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1</a:t>
            </a:r>
            <a:r>
              <a:rPr kumimoji="0" 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课时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5569" y="2195680"/>
            <a:ext cx="1013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lóng</a:t>
            </a:r>
            <a:endParaRPr lang="en-US" altLang="zh-CN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17151" y="2961627"/>
            <a:ext cx="772418" cy="10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057043" y="2974034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5326" y="3054426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3685561" y="2526123"/>
            <a:ext cx="3460151" cy="2897448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5265" y="3204866"/>
            <a:ext cx="2793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”的右上角不要少点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36917" y="4263875"/>
            <a:ext cx="18486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“小巧玲珑”的玩具真精致！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43819" y="766897"/>
            <a:ext cx="403368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易写错的字书写指导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1" grpId="0" animBg="1"/>
      <p:bldP spid="4" grpId="0"/>
      <p:bldP spid="2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91790" y="3012510"/>
            <a:ext cx="772418" cy="10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462107" y="2242560"/>
            <a:ext cx="98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yáo</a:t>
            </a:r>
            <a:endParaRPr lang="en-US" altLang="zh-CN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1790" y="3057711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3728192" y="2532989"/>
            <a:ext cx="3688751" cy="2897448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5093" y="2835535"/>
            <a:ext cx="2811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字是左右结构的字，右上面是两点一撇，不要写错了。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3586" y="4073374"/>
            <a:ext cx="1848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诗句：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疑瑶台镜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飞在青云端。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43819" y="766897"/>
            <a:ext cx="403368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易写错的字书写指导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1" grpId="0" animBg="1"/>
      <p:bldP spid="4" grpId="0"/>
      <p:bldP spid="2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12434" y="2109415"/>
            <a:ext cx="5552837" cy="35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790113" y="3158474"/>
            <a:ext cx="2236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龙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3783" y="3191181"/>
            <a:ext cx="24929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艹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莱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2791811" y="413543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尽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烬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4643783" y="4135437"/>
            <a:ext cx="2033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易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刂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剔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4000" dirty="0"/>
          </a:p>
        </p:txBody>
      </p:sp>
      <p:sp>
        <p:nvSpPr>
          <p:cNvPr id="12" name="圆角矩形 11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加一加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158440" y="489957"/>
            <a:ext cx="777830" cy="118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68054" y="2325981"/>
            <a:ext cx="5552837" cy="35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128444" y="3318678"/>
            <a:ext cx="326243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艹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茏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8444" y="415987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扌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摇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换一换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竖卷形 7"/>
          <p:cNvSpPr/>
          <p:nvPr/>
        </p:nvSpPr>
        <p:spPr>
          <a:xfrm>
            <a:off x="853695" y="1467346"/>
            <a:ext cx="1119188" cy="2972435"/>
          </a:xfrm>
          <a:prstGeom prst="verticalScroll">
            <a:avLst/>
          </a:prstGeom>
          <a:solidFill>
            <a:srgbClr val="A1C45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1354" y="1676290"/>
            <a:ext cx="841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解读题目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6808" y="846231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圆明园的毁灭</a:t>
            </a:r>
            <a:endParaRPr lang="zh-CN" altLang="en-US" sz="4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867320" y="3220580"/>
            <a:ext cx="4594860" cy="1219200"/>
          </a:xfrm>
          <a:prstGeom prst="wedgeRoundRectCallout">
            <a:avLst>
              <a:gd name="adj1" fmla="val 3046"/>
              <a:gd name="adj2" fmla="val -140774"/>
              <a:gd name="adj3" fmla="val 16667"/>
            </a:avLst>
          </a:prstGeom>
          <a:solidFill>
            <a:srgbClr val="A1C450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6808" y="3240313"/>
            <a:ext cx="52806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课文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从哪两个方面去写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en-US" altLang="zh-CN" sz="36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本节课感知一个方面。</a:t>
            </a:r>
            <a:endParaRPr lang="zh-CN" altLang="en-US" sz="36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5458" y="1008822"/>
            <a:ext cx="4445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初读课文，思考下面的问题：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953720" y="2533439"/>
            <a:ext cx="5415268" cy="2808968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5227" y="290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圆明园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的布局是怎样的？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在建筑上有哪些特点？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里面都收藏了些什么？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圆明园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是怎样被毁灭的？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58239" y="3063494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圆明园昔日辉煌之一</a:t>
            </a:r>
            <a:r>
              <a:rPr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5136" y="418943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布局美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44331" y="1025662"/>
            <a:ext cx="424693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看一看 读一读 想一想 议一议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8013" y="1007584"/>
            <a:ext cx="5774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小组讨论：结合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图片的内容，说说“众星拱月”的“月”指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什么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“星”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什么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说说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对“众星拱月”一词的理解。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86538" y="4780748"/>
            <a:ext cx="695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 rot="5199165">
            <a:off x="1265017" y="2575191"/>
            <a:ext cx="948053" cy="2645631"/>
          </a:xfrm>
          <a:prstGeom prst="moon">
            <a:avLst>
              <a:gd name="adj" fmla="val 81352"/>
            </a:avLst>
          </a:prstGeom>
          <a:solidFill>
            <a:srgbClr val="00CCFF">
              <a:alpha val="28999"/>
            </a:srgbClr>
          </a:solidFill>
          <a:ln w="9525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5896" y="3699505"/>
            <a:ext cx="6953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536427" y="3582071"/>
            <a:ext cx="1656670" cy="892134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圆明园</a:t>
            </a:r>
            <a:endParaRPr 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902455" y="4804799"/>
            <a:ext cx="1714501" cy="835259"/>
          </a:xfrm>
          <a:prstGeom prst="ellipse">
            <a:avLst/>
          </a:prstGeom>
          <a:solidFill>
            <a:srgbClr val="A1C450"/>
          </a:solidFill>
          <a:ln w="9525" cmpd="sng">
            <a:solidFill>
              <a:srgbClr val="A1C45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万春园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5877434" y="4761718"/>
            <a:ext cx="1624693" cy="892134"/>
          </a:xfrm>
          <a:prstGeom prst="ellipse">
            <a:avLst/>
          </a:prstGeom>
          <a:solidFill>
            <a:srgbClr val="FFC000"/>
          </a:solidFill>
          <a:ln w="9525" cmpd="sng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长春园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33558" y="2457614"/>
            <a:ext cx="258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+mn-ea"/>
              </a:rPr>
              <a:t>看图说一说你对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“众星拱月”</a:t>
            </a:r>
            <a:r>
              <a:rPr lang="zh-CN" altLang="en-US" sz="2800" dirty="0" smtClean="0">
                <a:latin typeface="+mn-ea"/>
              </a:rPr>
              <a:t>的理解</a:t>
            </a:r>
            <a:r>
              <a:rPr lang="zh-CN" altLang="en-US" sz="28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1072301" y="2247435"/>
            <a:ext cx="7252335" cy="3373120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9010" y="2470053"/>
            <a:ext cx="7252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  “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众星拱月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是什么意思？“月”指什么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,“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星”指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什么？</a:t>
            </a:r>
            <a:br>
              <a:rPr lang="zh-CN" altLang="en-US" sz="2800" dirty="0">
                <a:solidFill>
                  <a:prstClr val="black"/>
                </a:solidFill>
                <a:latin typeface="+mn-ea"/>
                <a:cs typeface="黑体" panose="02010609060101010101" charset="-122"/>
              </a:rPr>
            </a:br>
            <a:endParaRPr lang="zh-CN" altLang="en-US" sz="2800" dirty="0">
              <a:solidFill>
                <a:prstClr val="black"/>
              </a:solidFill>
              <a:latin typeface="+mn-ea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16" y="4336573"/>
            <a:ext cx="7011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众星拱月: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许多星星聚集、环绕着月亮。比喻众人拥戴一人或众物围绕一物。同“众星攒月”。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7318" y="3180473"/>
            <a:ext cx="639205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“月”指的是圆明园，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星”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指的是“万春园、长春园”。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136948" y="999206"/>
            <a:ext cx="316082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刚才的问题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4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1541218" y="2260396"/>
            <a:ext cx="6172200" cy="3373038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3294" y="2474496"/>
            <a:ext cx="57374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圆明园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在北京西北郊，是一座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举世闻名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的皇家园林。它由圆明园、万春园和长春园组成，所以也叫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圆明三园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。此外，还有许多小园，分布在圆明园东、西、南三面。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众星拱月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般环绕在圆明园周围。</a:t>
            </a:r>
            <a:b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6010" y="4889410"/>
            <a:ext cx="5826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  朗读段落，注意红色字体的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词语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朗读！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098311" y="1045025"/>
            <a:ext cx="34699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着刚才的理解朗读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99083" y="1957625"/>
            <a:ext cx="6571774" cy="304698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indent="609600" algn="just">
              <a:lnSpc>
                <a:spcPct val="12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同学们查阅资料，预习了本课，这节课我们一起初读课文，学习生字、词语，然后感知圆明园的布局美！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672465" y="2176985"/>
            <a:ext cx="7298392" cy="2956560"/>
          </a:xfrm>
          <a:prstGeom prst="round2Diag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auto">
          <a:xfrm>
            <a:off x="1754836" y="2453497"/>
            <a:ext cx="6271922" cy="3373120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4836" y="2717175"/>
            <a:ext cx="51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举世闻名、众星拱月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是什么意思？</a:t>
            </a:r>
            <a:br>
              <a:rPr lang="zh-CN" altLang="en-US" sz="2800" dirty="0">
                <a:solidFill>
                  <a:prstClr val="black"/>
                </a:solidFill>
                <a:latin typeface="+mn-ea"/>
                <a:cs typeface="黑体" panose="02010609060101010101" charset="-122"/>
              </a:rPr>
            </a:br>
            <a:endParaRPr lang="zh-CN" altLang="en-US" sz="2800" dirty="0">
              <a:solidFill>
                <a:prstClr val="black"/>
              </a:solidFill>
              <a:latin typeface="+mn-ea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7769" y="3670311"/>
            <a:ext cx="587168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举世闻名：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形容非常著名，全世界都知道。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7768" y="4540618"/>
            <a:ext cx="510909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我国的万里长城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举世闻名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76091" y="1015015"/>
            <a:ext cx="3836456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着刚才的朗读理解词语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1874" y="844849"/>
            <a:ext cx="4801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默读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课文，找出概括地评价了昔日圆明园的历史地位的句子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168892" y="2311829"/>
            <a:ext cx="7252335" cy="3581400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2746" y="4461940"/>
            <a:ext cx="6769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圆明园是园林艺术的瑰宝、建筑艺术的精华。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2746" y="2555670"/>
            <a:ext cx="59836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圆明园在北京西北郊，是一座举世闻名的皇家园林。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2746" y="3631995"/>
            <a:ext cx="839204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圆明园是当时世界上最大的博物馆、艺术馆。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2630" name="文本框 282629"/>
          <p:cNvSpPr txBox="1"/>
          <p:nvPr/>
        </p:nvSpPr>
        <p:spPr>
          <a:xfrm>
            <a:off x="5672788" y="2909999"/>
            <a:ext cx="140775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</a:pP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●   ●   ●   ●</a:t>
            </a:r>
            <a:endParaRPr lang="en-US" altLang="zh-CN" sz="1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2631" name="文本框 282630"/>
          <p:cNvSpPr txBox="1"/>
          <p:nvPr/>
        </p:nvSpPr>
        <p:spPr>
          <a:xfrm>
            <a:off x="5396564" y="4093322"/>
            <a:ext cx="91242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</a:pP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●  ●  ●</a:t>
            </a:r>
            <a:endParaRPr lang="en-US" altLang="zh-CN" sz="1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1959" y="4093322"/>
            <a:ext cx="91242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ClrTx/>
            </a:pP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●  ●  ●</a:t>
            </a:r>
            <a:endParaRPr lang="en-US" altLang="zh-CN" sz="1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4063" y="4932474"/>
            <a:ext cx="62388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  <a:sym typeface="+mn-ea"/>
              </a:rPr>
              <a:t>●  ●</a:t>
            </a:r>
            <a:endParaRPr lang="zh-CN" altLang="en-US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50555" y="4932474"/>
            <a:ext cx="62388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  <a:sym typeface="+mn-ea"/>
              </a:rPr>
              <a:t>●  ●</a:t>
            </a:r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2746" y="5168695"/>
            <a:ext cx="839204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同座互相说一说带点词语的理解，教师指导。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4" grpId="0"/>
      <p:bldP spid="8" grpId="0"/>
      <p:bldP spid="9" grpId="0"/>
      <p:bldP spid="282630" grpId="0"/>
      <p:bldP spid="282631" grpId="0"/>
      <p:bldP spid="5" grpId="0"/>
      <p:bldP spid="6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8870" y="1369658"/>
            <a:ext cx="4834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结合图画说出“众星拱月”的体会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444720" y="2437467"/>
            <a:ext cx="6278648" cy="3373038"/>
          </a:xfrm>
          <a:prstGeom prst="roundRect">
            <a:avLst/>
          </a:prstGeom>
          <a:noFill/>
          <a:ln w="28575" cap="flat" cmpd="thickThin" algn="ctr">
            <a:solidFill>
              <a:srgbClr val="A1C4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5601" y="2731934"/>
            <a:ext cx="51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此外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，还有许多小园，分布在圆明园东、西、南三面。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众星拱月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般环绕在圆明园周围。</a:t>
            </a:r>
            <a:b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3422" y="4541189"/>
            <a:ext cx="5485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自己读的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感受教师指导！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924535" y="2240607"/>
            <a:ext cx="6172778" cy="205117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6250" y="2122239"/>
            <a:ext cx="5543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回家把生字每个写五个，组两个词语。</a:t>
            </a:r>
            <a:b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背诵喜欢的段落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en-US" altLang="zh-CN" sz="32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在书中批注自己的读书体会。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47563" y="1113602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2" grpId="0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1602105" y="2035367"/>
            <a:ext cx="5895975" cy="2788157"/>
          </a:xfrm>
          <a:prstGeom prst="round2Diag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8814" y="2268978"/>
            <a:ext cx="5222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一座言语无法形容的建筑，一种恍若月宫的建筑，这就是圆明园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!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lvl="0"/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              ——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雨果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99646" y="990880"/>
            <a:ext cx="3007783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查阅资料我知道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0007" y="1673039"/>
            <a:ext cx="7063740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课题称之为“圆明园的毁灭”是因为：一把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火曾把耻辱写在每一个中国人的脸上，同时在每一个中国人的心里烙上了深深的仇恨，这把火腾空燃烧的时候，一个拥有黄河和长江滚滚波涛的民族，一个拥有亿万双有力的手和亿万双泪汪汪眼睛的民族，却只能握着空拳，眼睁睁地看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这座万园之园化为一片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灰烬。研读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课文就知道缘由！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9081" y="114981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课题为何叫“圆明园的毁灭”？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1176968" y="2067935"/>
            <a:ext cx="6949440" cy="3564451"/>
          </a:xfrm>
          <a:prstGeom prst="roundRect">
            <a:avLst/>
          </a:prstGeom>
          <a:noFill/>
          <a:ln w="28575" cmpd="thickThin">
            <a:solidFill>
              <a:srgbClr val="A1C4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9727" y="2885048"/>
            <a:ext cx="6784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损失   皇家园林    玲珑剔透     杭州西湖 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9728" y="2430836"/>
            <a:ext cx="5206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s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ǔn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huáng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lóng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tī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háng</a:t>
            </a:r>
            <a:endParaRPr lang="zh-CN" altLang="en-US" sz="2000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9727" y="3875760"/>
            <a:ext cx="619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蓬莱瑶台   宏伟建筑     宋代    </a:t>
            </a: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侵入</a:t>
            </a:r>
            <a:endParaRPr lang="en-US" altLang="zh-CN" sz="2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2437" y="3411115"/>
            <a:ext cx="5440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lái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yáo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hóng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sòng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qīn</a:t>
            </a:r>
            <a:endParaRPr lang="en-US" altLang="zh-CN" sz="2000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2882" y="4790012"/>
            <a:ext cx="6243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统统掠走   销毁罪证     瑰宝      灰烬 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8589" y="4445697"/>
            <a:ext cx="5745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tǒng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xiāo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guī</a:t>
            </a:r>
            <a:r>
              <a:rPr lang="en-US" altLang="zh-CN" sz="2000" dirty="0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000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jìn</a:t>
            </a:r>
            <a:endParaRPr lang="en-US" altLang="zh-CN" sz="2000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认读词语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3" grpId="0"/>
      <p:bldP spid="5" grpId="0"/>
      <p:bldP spid="7" grpId="0"/>
      <p:bldP spid="8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1513520" y="2173665"/>
            <a:ext cx="5777202" cy="3564451"/>
          </a:xfrm>
          <a:prstGeom prst="roundRect">
            <a:avLst/>
          </a:prstGeom>
          <a:noFill/>
          <a:ln w="28575" cmpd="thickThin">
            <a:solidFill>
              <a:srgbClr val="A1C4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0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5676" y="2422785"/>
            <a:ext cx="4759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估  损  皇  组</a:t>
            </a:r>
            <a:endParaRPr lang="zh-CN" altLang="en-US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4842" y="3480563"/>
            <a:ext cx="6195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般  征  苏  宏  唐</a:t>
            </a:r>
            <a:endParaRPr lang="zh-CN" altLang="en-US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0850" y="4541350"/>
            <a:ext cx="6243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  统  销  略  奉</a:t>
            </a:r>
            <a:endParaRPr lang="zh-CN" altLang="en-US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36006" y="832883"/>
            <a:ext cx="403368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朗读字词，并给它们找朋友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39040" y="4288102"/>
            <a:ext cx="6195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5300" y="2204594"/>
            <a:ext cx="1013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lóng</a:t>
            </a:r>
            <a:endParaRPr lang="zh-CN" altLang="en-US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3"/>
          <p:cNvGrpSpPr/>
          <p:nvPr/>
        </p:nvGrpSpPr>
        <p:grpSpPr bwMode="auto">
          <a:xfrm>
            <a:off x="2460051" y="3038692"/>
            <a:ext cx="1544836" cy="1013222"/>
            <a:chOff x="1076432" y="1897150"/>
            <a:chExt cx="2760332" cy="1362770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图片 4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组合 13"/>
          <p:cNvGrpSpPr/>
          <p:nvPr/>
        </p:nvGrpSpPr>
        <p:grpSpPr bwMode="auto">
          <a:xfrm>
            <a:off x="5123093" y="3012508"/>
            <a:ext cx="1544836" cy="1013222"/>
            <a:chOff x="1076432" y="1897150"/>
            <a:chExt cx="2760332" cy="1362770"/>
          </a:xfrm>
        </p:grpSpPr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4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2488470" y="3038693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7616" y="220568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tī</a:t>
            </a:r>
            <a:endParaRPr lang="en-US" altLang="zh-CN" sz="4400" b="1" dirty="0" err="1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2470" y="3036251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剔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062" y="2225214"/>
            <a:ext cx="681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nyin Adjust" panose="02000500000000000000" pitchFamily="2" charset="0"/>
                <a:ea typeface="宋体" panose="02010600030101010101" pitchFamily="2" charset="-122"/>
              </a:rPr>
              <a:t>lái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inyin Adjust" panose="020005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27662" y="3012511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莱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12508" y="2225214"/>
            <a:ext cx="98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yáo</a:t>
            </a:r>
            <a:endParaRPr lang="zh-CN" altLang="en-US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95511" y="2974035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78575" y="4317248"/>
            <a:ext cx="12105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挑剔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15657" y="431724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蓬莱</a:t>
            </a:r>
            <a:endParaRPr lang="zh-CN" altLang="en-US" sz="4000" dirty="0"/>
          </a:p>
        </p:txBody>
      </p:sp>
      <p:sp>
        <p:nvSpPr>
          <p:cNvPr id="29" name="矩形 28"/>
          <p:cNvSpPr/>
          <p:nvPr/>
        </p:nvSpPr>
        <p:spPr>
          <a:xfrm>
            <a:off x="6002946" y="42881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瑶台</a:t>
            </a:r>
            <a:endParaRPr lang="zh-CN" altLang="en-US" sz="4000" dirty="0"/>
          </a:p>
        </p:txBody>
      </p:sp>
      <p:sp>
        <p:nvSpPr>
          <p:cNvPr id="30" name="矩形 29"/>
          <p:cNvSpPr/>
          <p:nvPr/>
        </p:nvSpPr>
        <p:spPr>
          <a:xfrm>
            <a:off x="2239040" y="511921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这个陶瓷小笔筒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剔透，好美哟！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43819" y="766897"/>
            <a:ext cx="403368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重点字指导书写临摹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0" grpId="0"/>
      <p:bldP spid="25" grpId="0"/>
      <p:bldP spid="26" grpId="0"/>
      <p:bldP spid="28" grpId="0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8944" y="4399618"/>
            <a:ext cx="6195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宏伟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79907" y="2293127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hóng</a:t>
            </a:r>
            <a:endParaRPr lang="en-US" altLang="zh-CN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grpSp>
        <p:nvGrpSpPr>
          <p:cNvPr id="12" name="组合 13"/>
          <p:cNvGrpSpPr/>
          <p:nvPr/>
        </p:nvGrpSpPr>
        <p:grpSpPr bwMode="auto">
          <a:xfrm>
            <a:off x="2506263" y="3106406"/>
            <a:ext cx="1544836" cy="1013222"/>
            <a:chOff x="1076432" y="1897150"/>
            <a:chExt cx="2760332" cy="1362770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图片 4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组合 13"/>
          <p:cNvGrpSpPr/>
          <p:nvPr/>
        </p:nvGrpSpPr>
        <p:grpSpPr bwMode="auto">
          <a:xfrm>
            <a:off x="5075302" y="3183116"/>
            <a:ext cx="1544836" cy="1013222"/>
            <a:chOff x="1076432" y="1897150"/>
            <a:chExt cx="2760332" cy="1362770"/>
          </a:xfrm>
        </p:grpSpPr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4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2506263" y="3124026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宏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2285" y="2317202"/>
            <a:ext cx="681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jìn</a:t>
            </a:r>
            <a:endParaRPr lang="en-US" altLang="zh-CN" sz="4400" b="1" dirty="0" err="1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8681" y="3124028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烬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3785" y="2354585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kern="0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xiāo</a:t>
            </a:r>
            <a:endParaRPr lang="zh-CN" altLang="en-US" sz="2000" b="1" kern="0" dirty="0" smtClean="0">
              <a:solidFill>
                <a:sysClr val="windowText" lastClr="0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98684" y="3124028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50119" y="2336779"/>
            <a:ext cx="792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qīn</a:t>
            </a:r>
            <a:endParaRPr lang="en-US" altLang="zh-CN" sz="4400" b="1" dirty="0">
              <a:solidFill>
                <a:srgbClr val="FF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66534" y="3085552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侵</a:t>
            </a:r>
            <a:endParaRPr lang="zh-CN" altLang="en-US" sz="6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77895" y="4394658"/>
            <a:ext cx="12105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灰烬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62829" y="439961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销毁</a:t>
            </a:r>
            <a:endParaRPr lang="zh-CN" altLang="en-US" sz="4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70770" y="438416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侵略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28776" y="5230733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三峡大坝气势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宏伟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，好壮观呀！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43819" y="766897"/>
            <a:ext cx="4033684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重点字指导书写临摹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259871" y="4331014"/>
            <a:ext cx="1593870" cy="875766"/>
          </a:xfrm>
          <a:prstGeom prst="roundRect">
            <a:avLst/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239281" y="1960692"/>
            <a:ext cx="4789730" cy="707336"/>
          </a:xfrm>
          <a:prstGeom prst="roundRect">
            <a:avLst/>
          </a:prstGeom>
          <a:solidFill>
            <a:srgbClr val="A1C450"/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lvl="0"/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5766" y="20373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3761" y="203567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剔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9608" y="20373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莱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07106" y="20373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39835" y="201088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宏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66391" y="202391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烬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" name="矩形 4095"/>
          <p:cNvSpPr/>
          <p:nvPr/>
        </p:nvSpPr>
        <p:spPr>
          <a:xfrm>
            <a:off x="5617692" y="201088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销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" name="矩形 4096"/>
          <p:cNvSpPr/>
          <p:nvPr/>
        </p:nvSpPr>
        <p:spPr>
          <a:xfrm>
            <a:off x="6076768" y="201088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侵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燕尾形 34"/>
          <p:cNvSpPr/>
          <p:nvPr/>
        </p:nvSpPr>
        <p:spPr>
          <a:xfrm rot="16200000" flipH="1" flipV="1">
            <a:off x="3002918" y="3004810"/>
            <a:ext cx="311046" cy="355467"/>
          </a:xfrm>
          <a:prstGeom prst="chevron">
            <a:avLst>
              <a:gd name="adj" fmla="val 39402"/>
            </a:avLst>
          </a:prstGeom>
          <a:solidFill>
            <a:srgbClr val="A1C450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801370">
              <a:defRPr/>
            </a:pPr>
            <a:endParaRPr lang="zh-CN" altLang="en-US" sz="30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矩形 4098"/>
          <p:cNvSpPr/>
          <p:nvPr/>
        </p:nvSpPr>
        <p:spPr>
          <a:xfrm>
            <a:off x="2361506" y="35134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上下  结构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75538" y="4346051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endParaRPr lang="zh-CN" altLang="en-US" sz="32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燕尾形 39"/>
          <p:cNvSpPr/>
          <p:nvPr/>
        </p:nvSpPr>
        <p:spPr>
          <a:xfrm rot="16200000" flipH="1" flipV="1">
            <a:off x="5610743" y="3004811"/>
            <a:ext cx="311046" cy="355467"/>
          </a:xfrm>
          <a:prstGeom prst="chevron">
            <a:avLst>
              <a:gd name="adj" fmla="val 39402"/>
            </a:avLst>
          </a:prstGeom>
          <a:solidFill>
            <a:srgbClr val="A1C450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algn="ctr" defTabSz="801370">
              <a:defRPr/>
            </a:pPr>
            <a:endParaRPr lang="zh-CN" altLang="en-US" sz="30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矩形 4099"/>
          <p:cNvSpPr/>
          <p:nvPr/>
        </p:nvSpPr>
        <p:spPr>
          <a:xfrm>
            <a:off x="5027864" y="3509149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   结构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4847098" y="4256691"/>
            <a:ext cx="2015966" cy="1558290"/>
          </a:xfrm>
          <a:prstGeom prst="roundRect">
            <a:avLst>
              <a:gd name="adj" fmla="val 5869"/>
            </a:avLst>
          </a:prstGeom>
          <a:solidFill>
            <a:sysClr val="window" lastClr="FFFFFF">
              <a:alpha val="60000"/>
            </a:sysClr>
          </a:solidFill>
          <a:ln w="28575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marL="0" lvl="2" algn="ctr" defTabSz="80137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97155" algn="l"/>
              </a:tabLst>
              <a:defRPr/>
            </a:pPr>
            <a:endParaRPr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2465754" y="440785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莱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2" name="矩形 4101"/>
          <p:cNvSpPr/>
          <p:nvPr/>
        </p:nvSpPr>
        <p:spPr>
          <a:xfrm>
            <a:off x="3140464" y="442614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宏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3" name="矩形 4102"/>
          <p:cNvSpPr/>
          <p:nvPr/>
        </p:nvSpPr>
        <p:spPr>
          <a:xfrm>
            <a:off x="5121932" y="437638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4" name="矩形 4103"/>
          <p:cNvSpPr/>
          <p:nvPr/>
        </p:nvSpPr>
        <p:spPr>
          <a:xfrm>
            <a:off x="5655366" y="4378695"/>
            <a:ext cx="595035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剔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5" name="矩形 4104"/>
          <p:cNvSpPr/>
          <p:nvPr/>
        </p:nvSpPr>
        <p:spPr>
          <a:xfrm>
            <a:off x="6179752" y="43893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6" name="矩形 4105"/>
          <p:cNvSpPr/>
          <p:nvPr/>
        </p:nvSpPr>
        <p:spPr>
          <a:xfrm>
            <a:off x="5146216" y="491439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烬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7" name="矩形 4106"/>
          <p:cNvSpPr/>
          <p:nvPr/>
        </p:nvSpPr>
        <p:spPr>
          <a:xfrm>
            <a:off x="5670943" y="491439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8" name="矩形 4107"/>
          <p:cNvSpPr/>
          <p:nvPr/>
        </p:nvSpPr>
        <p:spPr>
          <a:xfrm>
            <a:off x="6208475" y="489736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侵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结构分类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2" grpId="0"/>
      <p:bldP spid="4" grpId="0"/>
      <p:bldP spid="8" grpId="0"/>
      <p:bldP spid="21" grpId="0"/>
      <p:bldP spid="22" grpId="0"/>
      <p:bldP spid="23" grpId="0"/>
      <p:bldP spid="4096" grpId="0"/>
      <p:bldP spid="4097" grpId="0"/>
      <p:bldP spid="35" grpId="0" animBg="1"/>
      <p:bldP spid="4099" grpId="0"/>
      <p:bldP spid="40" grpId="0" animBg="1"/>
      <p:bldP spid="4100" grpId="0"/>
      <p:bldP spid="42" grpId="0" bldLvl="0" animBg="1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32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WPS 演示</Application>
  <PresentationFormat>全屏显示(4:3)</PresentationFormat>
  <Paragraphs>265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Pinyin Adjust</vt:lpstr>
      <vt:lpstr>Arial Unicode MS</vt:lpstr>
      <vt:lpstr>Arial</vt:lpstr>
      <vt:lpstr>第一PPT模板网-WWW.1PPT.COM</vt:lpstr>
      <vt:lpstr>14.圆明园的毁灭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141</cp:revision>
  <dcterms:created xsi:type="dcterms:W3CDTF">2019-01-28T06:44:00Z</dcterms:created>
  <dcterms:modified xsi:type="dcterms:W3CDTF">2019-10-24T07:56:55Z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