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51"/>
  </p:handoutMasterIdLst>
  <p:sldIdLst>
    <p:sldId id="258" r:id="rId3"/>
    <p:sldId id="259" r:id="rId4"/>
    <p:sldId id="260" r:id="rId5"/>
    <p:sldId id="261" r:id="rId6"/>
    <p:sldId id="262" r:id="rId7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85" autoAdjust="0"/>
  </p:normalViewPr>
  <p:slideViewPr>
    <p:cSldViewPr snapToGrid="0">
      <p:cViewPr>
        <p:scale>
          <a:sx n="100" d="100"/>
          <a:sy n="100" d="100"/>
        </p:scale>
        <p:origin x="-366" y="-2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208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4" Type="http://schemas.openxmlformats.org/officeDocument/2006/relationships/tableStyles" Target="tableStyles.xml"/><Relationship Id="rId53" Type="http://schemas.openxmlformats.org/officeDocument/2006/relationships/viewProps" Target="viewProps.xml"/><Relationship Id="rId52" Type="http://schemas.openxmlformats.org/officeDocument/2006/relationships/presProps" Target="presProps.xml"/><Relationship Id="rId51" Type="http://schemas.openxmlformats.org/officeDocument/2006/relationships/handoutMaster" Target="handoutMasters/handoutMaster1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86C4D-5223-406C-B1E2-97E6D7C591DF}" type="datetimeFigureOut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word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om/jianli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excel/" TargetMode="Externa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Word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www.1ppt.com/word/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              Excel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www.1ppt.com/excel/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        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              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个人简历：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www.1ppt.com/jianli/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              PPT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502412" y="2588282"/>
            <a:ext cx="8139178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502412" y="3566160"/>
            <a:ext cx="8139178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952508"/>
            <a:ext cx="8139178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02412" y="2588282"/>
            <a:ext cx="8139178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1296000"/>
            <a:ext cx="8139178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808731"/>
            <a:ext cx="8139178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2444" y="4511676"/>
            <a:ext cx="8139178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7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1296000"/>
            <a:ext cx="396243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5623619" y="1384029"/>
            <a:ext cx="826446" cy="332729"/>
          </a:xfrm>
          <a:custGeom>
            <a:avLst/>
            <a:gdLst>
              <a:gd name="connsiteX0" fmla="*/ 0 w 735006"/>
              <a:gd name="connsiteY0" fmla="*/ 0 h 241289"/>
              <a:gd name="connsiteX1" fmla="*/ 735006 w 735006"/>
              <a:gd name="connsiteY1" fmla="*/ 0 h 241289"/>
              <a:gd name="connsiteX2" fmla="*/ 735006 w 735006"/>
              <a:gd name="connsiteY2" fmla="*/ 241289 h 241289"/>
              <a:gd name="connsiteX3" fmla="*/ 0 w 735006"/>
              <a:gd name="connsiteY3" fmla="*/ 241289 h 241289"/>
              <a:gd name="connsiteX4" fmla="*/ 0 w 735006"/>
              <a:gd name="connsiteY4" fmla="*/ 0 h 241289"/>
              <a:gd name="connsiteX0-1" fmla="*/ 0 w 826446"/>
              <a:gd name="connsiteY0-2" fmla="*/ 241289 h 332729"/>
              <a:gd name="connsiteX1-3" fmla="*/ 0 w 826446"/>
              <a:gd name="connsiteY1-4" fmla="*/ 0 h 332729"/>
              <a:gd name="connsiteX2-5" fmla="*/ 735006 w 826446"/>
              <a:gd name="connsiteY2-6" fmla="*/ 0 h 332729"/>
              <a:gd name="connsiteX3-7" fmla="*/ 826446 w 826446"/>
              <a:gd name="connsiteY3-8" fmla="*/ 332729 h 3327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826446" h="332729">
                <a:moveTo>
                  <a:pt x="0" y="241289"/>
                </a:moveTo>
                <a:lnTo>
                  <a:pt x="0" y="0"/>
                </a:lnTo>
                <a:lnTo>
                  <a:pt x="735006" y="0"/>
                </a:lnTo>
                <a:cubicBezTo>
                  <a:pt x="735006" y="80430"/>
                  <a:pt x="826446" y="332729"/>
                  <a:pt x="826446" y="332729"/>
                </a:cubicBezTo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7" y="1296001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789043"/>
            <a:ext cx="39624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2" y="1296001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2" y="1789043"/>
            <a:ext cx="396243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7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1296000"/>
            <a:ext cx="396243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952509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952501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02412" y="432000"/>
            <a:ext cx="8139178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502412" y="1296000"/>
            <a:ext cx="8139178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1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10"/>
          <p:cNvSpPr>
            <a:spLocks noTextEdit="1"/>
          </p:cNvSpPr>
          <p:nvPr/>
        </p:nvSpPr>
        <p:spPr>
          <a:xfrm>
            <a:off x="1428728" y="1315444"/>
            <a:ext cx="6643734" cy="1809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10000"/>
          </a:bodyPr>
          <a:lstStyle/>
          <a:p>
            <a:pPr algn="ctr" eaLnBrk="0" hangingPunct="0"/>
            <a:endParaRPr lang="zh-CN" altLang="en-US" sz="128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8998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375535" y="1988608"/>
            <a:ext cx="717550" cy="914400"/>
          </a:xfrm>
          <a:prstGeom prst="ellipse">
            <a:avLst/>
          </a:prstGeom>
          <a:solidFill>
            <a:srgbClr val="FFB367"/>
          </a:solidFill>
          <a:ln>
            <a:solidFill>
              <a:srgbClr val="FFB367"/>
            </a:soli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zh-CN" altLang="en-US" sz="240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/>
              </a:solidFill>
              <a:effectLst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516505" y="1977603"/>
            <a:ext cx="666750" cy="9254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8756" y="1741382"/>
            <a:ext cx="4923678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6400" b="1" dirty="0">
                <a:latin typeface="楷体_GB2312" panose="02010609030101010101" charset="-122"/>
                <a:ea typeface="楷体_GB2312" panose="02010609030101010101" charset="-122"/>
              </a:rPr>
              <a:t>16</a:t>
            </a:r>
            <a:r>
              <a:rPr lang="en-US" altLang="zh-CN" sz="8000" dirty="0">
                <a:latin typeface="楷体_GB2312" panose="02010609030101010101" charset="-122"/>
                <a:ea typeface="楷体_GB2312" panose="02010609030101010101" charset="-122"/>
              </a:rPr>
              <a:t> </a:t>
            </a:r>
            <a:r>
              <a:rPr lang="zh-CN" altLang="en-US" sz="7200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松 鼠</a:t>
            </a:r>
            <a:endParaRPr lang="zh-CN" altLang="en-US" sz="7200" b="1" dirty="0" smtClean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8" name="副标题 2"/>
          <p:cNvSpPr txBox="1"/>
          <p:nvPr/>
        </p:nvSpPr>
        <p:spPr>
          <a:xfrm>
            <a:off x="1783080" y="3420321"/>
            <a:ext cx="5381625" cy="584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 eaLnBrk="1" hangingPunct="1">
              <a:buFont typeface="Arial" panose="020B0604020202020204" pitchFamily="34" charset="0"/>
            </a:pPr>
            <a:r>
              <a:rPr lang="en-US" altLang="zh-CN" sz="2665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RJ·</a:t>
            </a:r>
            <a:r>
              <a:rPr lang="zh-CN" altLang="en-US" sz="2665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五年级上册</a:t>
            </a:r>
            <a:endParaRPr lang="zh-CN" altLang="en-US" sz="2665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124075" y="3328035"/>
            <a:ext cx="5040630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94666" y="633308"/>
            <a:ext cx="2040943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会写字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grpSp>
        <p:nvGrpSpPr>
          <p:cNvPr id="252" name="组合 7"/>
          <p:cNvGrpSpPr/>
          <p:nvPr/>
        </p:nvGrpSpPr>
        <p:grpSpPr>
          <a:xfrm>
            <a:off x="1577992" y="1854189"/>
            <a:ext cx="836613" cy="1134533"/>
            <a:chOff x="2437" y="2032"/>
            <a:chExt cx="1244" cy="1264"/>
          </a:xfrm>
        </p:grpSpPr>
        <p:sp>
          <p:nvSpPr>
            <p:cNvPr id="253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54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55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56" name="文本框 64"/>
          <p:cNvSpPr txBox="1"/>
          <p:nvPr/>
        </p:nvSpPr>
        <p:spPr>
          <a:xfrm>
            <a:off x="1598630" y="1782222"/>
            <a:ext cx="8112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鼠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57" name="组合 7"/>
          <p:cNvGrpSpPr/>
          <p:nvPr/>
        </p:nvGrpSpPr>
        <p:grpSpPr>
          <a:xfrm>
            <a:off x="2668606" y="1849956"/>
            <a:ext cx="836612" cy="1134533"/>
            <a:chOff x="2437" y="2032"/>
            <a:chExt cx="1244" cy="1264"/>
          </a:xfrm>
        </p:grpSpPr>
        <p:sp>
          <p:nvSpPr>
            <p:cNvPr id="25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5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6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61" name="文本框 92"/>
          <p:cNvSpPr txBox="1"/>
          <p:nvPr/>
        </p:nvSpPr>
        <p:spPr>
          <a:xfrm>
            <a:off x="2694005" y="1792806"/>
            <a:ext cx="8112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秀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66" name="组合 7"/>
          <p:cNvGrpSpPr/>
          <p:nvPr/>
        </p:nvGrpSpPr>
        <p:grpSpPr>
          <a:xfrm>
            <a:off x="3749692" y="1852073"/>
            <a:ext cx="836613" cy="1134533"/>
            <a:chOff x="2437" y="2032"/>
            <a:chExt cx="1244" cy="1264"/>
          </a:xfrm>
        </p:grpSpPr>
        <p:sp>
          <p:nvSpPr>
            <p:cNvPr id="267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68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69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70" name="文本框 64"/>
          <p:cNvSpPr txBox="1"/>
          <p:nvPr/>
        </p:nvSpPr>
        <p:spPr>
          <a:xfrm>
            <a:off x="3835735" y="1811856"/>
            <a:ext cx="8112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玲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71" name="组合 7"/>
          <p:cNvGrpSpPr/>
          <p:nvPr/>
        </p:nvGrpSpPr>
        <p:grpSpPr>
          <a:xfrm>
            <a:off x="4829192" y="1854188"/>
            <a:ext cx="836613" cy="1143000"/>
            <a:chOff x="2437" y="2023"/>
            <a:chExt cx="1245" cy="1274"/>
          </a:xfrm>
        </p:grpSpPr>
        <p:sp>
          <p:nvSpPr>
            <p:cNvPr id="272" name="矩形 1"/>
            <p:cNvSpPr/>
            <p:nvPr/>
          </p:nvSpPr>
          <p:spPr>
            <a:xfrm>
              <a:off x="2437" y="2023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7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74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75" name="文本框 86"/>
          <p:cNvSpPr txBox="1"/>
          <p:nvPr/>
        </p:nvSpPr>
        <p:spPr>
          <a:xfrm>
            <a:off x="4854592" y="1879166"/>
            <a:ext cx="811213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珑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77" name="组合 7"/>
          <p:cNvGrpSpPr/>
          <p:nvPr/>
        </p:nvGrpSpPr>
        <p:grpSpPr>
          <a:xfrm>
            <a:off x="5910280" y="1849956"/>
            <a:ext cx="836612" cy="1134533"/>
            <a:chOff x="2437" y="2032"/>
            <a:chExt cx="1244" cy="1264"/>
          </a:xfrm>
        </p:grpSpPr>
        <p:sp>
          <p:nvSpPr>
            <p:cNvPr id="27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7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8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81" name="文本框 64"/>
          <p:cNvSpPr txBox="1"/>
          <p:nvPr/>
        </p:nvSpPr>
        <p:spPr>
          <a:xfrm>
            <a:off x="5989338" y="1858000"/>
            <a:ext cx="811213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歇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82" name="组合 7"/>
          <p:cNvGrpSpPr/>
          <p:nvPr/>
        </p:nvGrpSpPr>
        <p:grpSpPr>
          <a:xfrm>
            <a:off x="1041384" y="3454399"/>
            <a:ext cx="836612" cy="1143000"/>
            <a:chOff x="2437" y="2023"/>
            <a:chExt cx="1245" cy="1274"/>
          </a:xfrm>
        </p:grpSpPr>
        <p:sp>
          <p:nvSpPr>
            <p:cNvPr id="283" name="矩形 1"/>
            <p:cNvSpPr/>
            <p:nvPr/>
          </p:nvSpPr>
          <p:spPr>
            <a:xfrm>
              <a:off x="2437" y="2023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84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85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86" name="文本框 86"/>
          <p:cNvSpPr txBox="1"/>
          <p:nvPr/>
        </p:nvSpPr>
        <p:spPr>
          <a:xfrm>
            <a:off x="1060433" y="3401484"/>
            <a:ext cx="8112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窝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87" name="组合 42"/>
          <p:cNvGrpSpPr/>
          <p:nvPr/>
        </p:nvGrpSpPr>
        <p:grpSpPr>
          <a:xfrm>
            <a:off x="2038355" y="3431117"/>
            <a:ext cx="836613" cy="1134533"/>
            <a:chOff x="2437" y="2032"/>
            <a:chExt cx="1244" cy="1264"/>
          </a:xfrm>
        </p:grpSpPr>
        <p:sp>
          <p:nvSpPr>
            <p:cNvPr id="28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8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9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91" name="文本框 64"/>
          <p:cNvSpPr txBox="1"/>
          <p:nvPr/>
        </p:nvSpPr>
        <p:spPr>
          <a:xfrm>
            <a:off x="2124398" y="3454824"/>
            <a:ext cx="8112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滑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97" name="组合 7"/>
          <p:cNvGrpSpPr/>
          <p:nvPr/>
        </p:nvGrpSpPr>
        <p:grpSpPr>
          <a:xfrm>
            <a:off x="3197548" y="3429000"/>
            <a:ext cx="836612" cy="1134533"/>
            <a:chOff x="2437" y="2032"/>
            <a:chExt cx="1244" cy="1264"/>
          </a:xfrm>
        </p:grpSpPr>
        <p:cxnSp>
          <p:nvCxnSpPr>
            <p:cNvPr id="298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99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sp>
          <p:nvSpPr>
            <p:cNvPr id="30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01" name="组合 7"/>
          <p:cNvGrpSpPr/>
          <p:nvPr/>
        </p:nvGrpSpPr>
        <p:grpSpPr>
          <a:xfrm>
            <a:off x="4353565" y="3429000"/>
            <a:ext cx="836613" cy="1134533"/>
            <a:chOff x="2437" y="2032"/>
            <a:chExt cx="1244" cy="1264"/>
          </a:xfrm>
        </p:grpSpPr>
        <p:sp>
          <p:nvSpPr>
            <p:cNvPr id="302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30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304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305" name="文本框 64"/>
          <p:cNvSpPr txBox="1"/>
          <p:nvPr/>
        </p:nvSpPr>
        <p:spPr>
          <a:xfrm>
            <a:off x="4331982" y="3401484"/>
            <a:ext cx="8112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狭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1" name="文本框 86"/>
          <p:cNvSpPr txBox="1"/>
          <p:nvPr/>
        </p:nvSpPr>
        <p:spPr>
          <a:xfrm>
            <a:off x="3213423" y="3371850"/>
            <a:ext cx="8112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拾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9" name="组合 7"/>
          <p:cNvGrpSpPr/>
          <p:nvPr/>
        </p:nvGrpSpPr>
        <p:grpSpPr>
          <a:xfrm>
            <a:off x="5355286" y="3454401"/>
            <a:ext cx="836612" cy="1134533"/>
            <a:chOff x="2437" y="2032"/>
            <a:chExt cx="1244" cy="1264"/>
          </a:xfrm>
        </p:grpSpPr>
        <p:sp>
          <p:nvSpPr>
            <p:cNvPr id="6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61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62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63" name="文本框 92"/>
          <p:cNvSpPr txBox="1"/>
          <p:nvPr/>
        </p:nvSpPr>
        <p:spPr>
          <a:xfrm>
            <a:off x="5446090" y="3397252"/>
            <a:ext cx="8112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勉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4" name="组合 7"/>
          <p:cNvGrpSpPr/>
          <p:nvPr/>
        </p:nvGrpSpPr>
        <p:grpSpPr>
          <a:xfrm>
            <a:off x="6436372" y="3456518"/>
            <a:ext cx="836613" cy="1134533"/>
            <a:chOff x="2437" y="2032"/>
            <a:chExt cx="1244" cy="1264"/>
          </a:xfrm>
        </p:grpSpPr>
        <p:sp>
          <p:nvSpPr>
            <p:cNvPr id="65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66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67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68" name="文本框 64"/>
          <p:cNvSpPr txBox="1"/>
          <p:nvPr/>
        </p:nvSpPr>
        <p:spPr>
          <a:xfrm>
            <a:off x="6425584" y="3429001"/>
            <a:ext cx="8112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梳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  <p:bldP spid="261" grpId="0"/>
      <p:bldP spid="270" grpId="0"/>
      <p:bldP spid="275" grpId="0"/>
      <p:bldP spid="281" grpId="0"/>
      <p:bldP spid="286" grpId="0"/>
      <p:bldP spid="291" grpId="0"/>
      <p:bldP spid="305" grpId="0"/>
      <p:bldP spid="311" grpId="0"/>
      <p:bldP spid="63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16256" y="767505"/>
            <a:ext cx="2040943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800" b="1" u="dbl" dirty="0" smtClean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多音字</a:t>
            </a:r>
            <a:endParaRPr lang="zh-CN" altLang="en-US" sz="4800" b="1" u="dbl" dirty="0" smtClean="0">
              <a:solidFill>
                <a:srgbClr val="92D05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00100" y="4193120"/>
            <a:ext cx="7500990" cy="2161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735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en-US" altLang="zh-CN" sz="3735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.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一大早，小花猫就在太阳下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睡觉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      ）</a:t>
            </a:r>
            <a:r>
              <a:rPr lang="zh-CN" altLang="en-US" sz="3735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en-US" altLang="zh-CN" sz="3735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3735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2.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妈妈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发觉 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   ）了林林的变化。</a:t>
            </a:r>
            <a:endParaRPr lang="zh-CN" altLang="en-US" sz="3735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2" name="左大括号 11"/>
          <p:cNvSpPr/>
          <p:nvPr/>
        </p:nvSpPr>
        <p:spPr>
          <a:xfrm>
            <a:off x="2167237" y="2018864"/>
            <a:ext cx="288290" cy="108013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1409049" y="2267148"/>
            <a:ext cx="591185" cy="748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265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觉</a:t>
            </a:r>
            <a:endParaRPr lang="zh-CN" altLang="en-US" sz="4265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00232" y="1907103"/>
            <a:ext cx="5296643" cy="14718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zh-CN" sz="3735" b="1" dirty="0">
                <a:solidFill>
                  <a:srgbClr val="FF00FF"/>
                </a:solidFill>
                <a:latin typeface="+mn-ea"/>
                <a:ea typeface="+mn-ea"/>
                <a:cs typeface="+mn-ea"/>
              </a:rPr>
              <a:t> </a:t>
            </a:r>
            <a:r>
              <a:rPr lang="zh-CN" altLang="en-US" sz="3735" b="1" dirty="0">
                <a:solidFill>
                  <a:srgbClr val="FF00FF"/>
                </a:solidFill>
                <a:latin typeface="+mn-ea"/>
                <a:ea typeface="+mn-ea"/>
                <a:cs typeface="+mn-ea"/>
              </a:rPr>
              <a:t>  </a:t>
            </a:r>
            <a:r>
              <a:rPr lang="en-US" sz="3735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ju</a:t>
            </a:r>
            <a:r>
              <a:rPr lang="en-US" altLang="zh-CN" sz="3735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é</a:t>
            </a:r>
            <a:r>
              <a:rPr lang="en-US" sz="3735" dirty="0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 </a:t>
            </a:r>
            <a:r>
              <a:rPr lang="zh-CN" altLang="en-US" sz="3735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+mn-ea"/>
                <a:sym typeface="+mn-ea"/>
              </a:rPr>
              <a:t>（发觉</a:t>
            </a:r>
            <a:r>
              <a:rPr lang="zh-CN" altLang="en-US" sz="3735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+mn-ea"/>
              </a:rPr>
              <a:t>）（觉醒）</a:t>
            </a:r>
            <a:endParaRPr lang="zh-CN" altLang="en-US" sz="3735" b="1" dirty="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 algn="l" eaLnBrk="1" hangingPunct="1">
              <a:lnSpc>
                <a:spcPct val="140000"/>
              </a:lnSpc>
            </a:pPr>
            <a:r>
              <a:rPr lang="en-US" sz="3735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   </a:t>
            </a:r>
            <a:r>
              <a:rPr lang="en-US" sz="3735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ji</a:t>
            </a:r>
            <a:r>
              <a:rPr lang="en-US" altLang="zh-CN" sz="3735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à</a:t>
            </a:r>
            <a:r>
              <a:rPr lang="en-US" sz="3735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o</a:t>
            </a:r>
            <a:r>
              <a:rPr lang="zh-CN" altLang="en-US" sz="3735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+mn-ea"/>
                <a:sym typeface="+mn-ea"/>
              </a:rPr>
              <a:t>（睡觉） </a:t>
            </a:r>
            <a:r>
              <a:rPr lang="en-US" altLang="zh-CN" sz="3735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+mn-ea"/>
                <a:sym typeface="+mn-ea"/>
              </a:rPr>
              <a:t>(</a:t>
            </a:r>
            <a:r>
              <a:rPr lang="zh-CN" altLang="en-US" sz="3735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+mn-ea"/>
                <a:sym typeface="+mn-ea"/>
              </a:rPr>
              <a:t>晃动</a:t>
            </a:r>
            <a:r>
              <a:rPr lang="zh-CN" altLang="en-US" sz="3735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+mn-ea"/>
                <a:sym typeface="+mn-ea"/>
              </a:rPr>
              <a:t>）</a:t>
            </a:r>
            <a:endParaRPr lang="en-US" altLang="zh-CN" sz="3735" b="1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+mn-ea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86116" y="4955125"/>
            <a:ext cx="8870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200" b="1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jué</a:t>
            </a:r>
            <a:endParaRPr lang="en-US" altLang="en-US" sz="3200" b="1" dirty="0">
              <a:solidFill>
                <a:srgbClr val="FF0000"/>
              </a:solidFill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29454" y="4193120"/>
            <a:ext cx="887095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ji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à</a:t>
            </a:r>
            <a:r>
              <a:rPr lang="en-US" sz="3200" b="1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o</a:t>
            </a:r>
            <a:endParaRPr lang="en-US" altLang="en-US" sz="3200" b="1" dirty="0">
              <a:solidFill>
                <a:srgbClr val="FF0000"/>
              </a:solidFill>
              <a:latin typeface="+mn-ea"/>
              <a:ea typeface="+mn-ea"/>
              <a:cs typeface="+mn-ea"/>
              <a:sym typeface="+mn-ea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bldLvl="0" animBg="1"/>
      <p:bldP spid="7" grpId="0"/>
      <p:bldP spid="5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3" y="7670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400"/>
          </a:p>
        </p:txBody>
      </p:sp>
      <p:sp>
        <p:nvSpPr>
          <p:cNvPr id="225" name="矩形 71"/>
          <p:cNvSpPr>
            <a:spLocks noChangeArrowheads="1"/>
          </p:cNvSpPr>
          <p:nvPr/>
        </p:nvSpPr>
        <p:spPr bwMode="auto">
          <a:xfrm>
            <a:off x="5429257" y="2095492"/>
            <a:ext cx="2265362" cy="5730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乖巧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6" name="矩形 2"/>
          <p:cNvSpPr>
            <a:spLocks noChangeArrowheads="1"/>
          </p:cNvSpPr>
          <p:nvPr/>
        </p:nvSpPr>
        <p:spPr bwMode="auto">
          <a:xfrm>
            <a:off x="429230" y="1526100"/>
            <a:ext cx="183255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00B0F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猜一猜。</a:t>
            </a:r>
            <a:endParaRPr lang="zh-CN" altLang="en-US" sz="3200" b="1" dirty="0">
              <a:solidFill>
                <a:srgbClr val="00B0F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7" name="矩形 226"/>
          <p:cNvSpPr>
            <a:spLocks noChangeArrowheads="1"/>
          </p:cNvSpPr>
          <p:nvPr/>
        </p:nvSpPr>
        <p:spPr bwMode="auto">
          <a:xfrm>
            <a:off x="499746" y="2202067"/>
            <a:ext cx="510476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b="1" dirty="0" smtClean="0">
                <a:latin typeface="+mn-ea"/>
                <a:ea typeface="+mn-ea"/>
              </a:rPr>
              <a:t>合人心意，讨人喜欢。</a:t>
            </a:r>
            <a:endParaRPr lang="en-US" altLang="zh-CN" sz="28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 smtClean="0">
                <a:latin typeface="+mn-ea"/>
                <a:ea typeface="+mn-ea"/>
              </a:rPr>
              <a:t>和顺、善良。</a:t>
            </a:r>
            <a:endParaRPr lang="zh-CN" altLang="en-US" sz="2800" b="1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 smtClean="0">
                <a:latin typeface="+mn-ea"/>
                <a:ea typeface="+mn-ea"/>
              </a:rPr>
              <a:t>精巧细致。</a:t>
            </a:r>
            <a:endParaRPr lang="zh-CN" altLang="en-US" sz="2800" b="1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 smtClean="0">
                <a:latin typeface="+mn-ea"/>
                <a:ea typeface="+mn-ea"/>
              </a:rPr>
              <a:t>指美丽而不俗气。</a:t>
            </a:r>
            <a:endParaRPr lang="en-US" altLang="zh-CN" sz="2800" b="1" dirty="0">
              <a:latin typeface="+mn-ea"/>
              <a:ea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2800" b="1" dirty="0" smtClean="0">
                <a:latin typeface="+mn-ea"/>
                <a:ea typeface="+mn-ea"/>
              </a:rPr>
              <a:t>对危险或情况变化的敏锐感觉。</a:t>
            </a:r>
            <a:endParaRPr lang="en-US" altLang="zh-CN" sz="2800" b="1" dirty="0">
              <a:latin typeface="+mn-ea"/>
              <a:ea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5295" y="609389"/>
            <a:ext cx="2659702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词语解释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6" name="矩形 71"/>
          <p:cNvSpPr>
            <a:spLocks noChangeArrowheads="1"/>
          </p:cNvSpPr>
          <p:nvPr/>
        </p:nvSpPr>
        <p:spPr bwMode="auto">
          <a:xfrm>
            <a:off x="5429257" y="2762246"/>
            <a:ext cx="2265362" cy="5730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驯良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71"/>
          <p:cNvSpPr>
            <a:spLocks noChangeArrowheads="1"/>
          </p:cNvSpPr>
          <p:nvPr/>
        </p:nvSpPr>
        <p:spPr bwMode="auto">
          <a:xfrm>
            <a:off x="5429257" y="3429001"/>
            <a:ext cx="2265362" cy="5730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玲珑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71"/>
          <p:cNvSpPr>
            <a:spLocks noChangeArrowheads="1"/>
          </p:cNvSpPr>
          <p:nvPr/>
        </p:nvSpPr>
        <p:spPr bwMode="auto">
          <a:xfrm>
            <a:off x="5429257" y="4191006"/>
            <a:ext cx="2265362" cy="5730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清秀 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71"/>
          <p:cNvSpPr>
            <a:spLocks noChangeArrowheads="1"/>
          </p:cNvSpPr>
          <p:nvPr/>
        </p:nvSpPr>
        <p:spPr bwMode="auto">
          <a:xfrm>
            <a:off x="5429257" y="4953012"/>
            <a:ext cx="2265362" cy="5730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警觉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  <p:bldP spid="16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矩形 2"/>
          <p:cNvSpPr>
            <a:spLocks noChangeArrowheads="1"/>
          </p:cNvSpPr>
          <p:nvPr/>
        </p:nvSpPr>
        <p:spPr bwMode="auto">
          <a:xfrm>
            <a:off x="10004" y="1049001"/>
            <a:ext cx="2383986" cy="7486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4265" b="1" dirty="0" smtClean="0">
                <a:solidFill>
                  <a:srgbClr val="00B0F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猜一猜。</a:t>
            </a:r>
            <a:endParaRPr lang="zh-CN" altLang="en-US" sz="4265" b="1" dirty="0">
              <a:solidFill>
                <a:srgbClr val="00B0F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7" name="矩形 226"/>
          <p:cNvSpPr>
            <a:spLocks noChangeArrowheads="1"/>
          </p:cNvSpPr>
          <p:nvPr/>
        </p:nvSpPr>
        <p:spPr bwMode="auto">
          <a:xfrm>
            <a:off x="285750" y="2520435"/>
            <a:ext cx="5931535" cy="260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b="1" dirty="0" smtClean="0">
                <a:latin typeface="+mn-ea"/>
                <a:ea typeface="+mn-ea"/>
              </a:rPr>
              <a:t>接触到</a:t>
            </a:r>
            <a:r>
              <a:rPr lang="en-US" altLang="zh-CN" sz="2800" b="1" dirty="0" smtClean="0">
                <a:latin typeface="+mn-ea"/>
                <a:ea typeface="+mn-ea"/>
              </a:rPr>
              <a:t>;</a:t>
            </a:r>
            <a:r>
              <a:rPr lang="zh-CN" altLang="en-US" sz="2800" b="1" dirty="0" smtClean="0">
                <a:latin typeface="+mn-ea"/>
                <a:ea typeface="+mn-ea"/>
              </a:rPr>
              <a:t>碰</a:t>
            </a:r>
            <a:r>
              <a:rPr lang="en-US" altLang="zh-CN" sz="2800" b="1" dirty="0" smtClean="0">
                <a:latin typeface="+mn-ea"/>
                <a:ea typeface="+mn-ea"/>
              </a:rPr>
              <a:t>;</a:t>
            </a:r>
            <a:r>
              <a:rPr lang="zh-CN" altLang="en-US" sz="2800" b="1" dirty="0" smtClean="0">
                <a:latin typeface="+mn-ea"/>
                <a:ea typeface="+mn-ea"/>
              </a:rPr>
              <a:t>撞。</a:t>
            </a:r>
            <a:endParaRPr lang="en-US" altLang="zh-CN" sz="28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 smtClean="0">
                <a:latin typeface="+mn-ea"/>
                <a:ea typeface="+mn-ea"/>
              </a:rPr>
              <a:t>（动作、思路等）迅速而；灵敏。</a:t>
            </a:r>
            <a:endParaRPr lang="zh-CN" altLang="en-US" sz="2800" b="1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 smtClean="0">
                <a:latin typeface="+mn-ea"/>
                <a:ea typeface="+mn-ea"/>
              </a:rPr>
              <a:t>物体不歪斜。</a:t>
            </a:r>
            <a:endParaRPr lang="en-US" altLang="zh-CN" sz="28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 smtClean="0">
                <a:latin typeface="+mn-ea"/>
                <a:ea typeface="+mn-ea"/>
              </a:rPr>
              <a:t>遮盖、隐蔽。</a:t>
            </a:r>
            <a:endParaRPr lang="en-US" altLang="zh-CN" sz="2800" b="1" dirty="0">
              <a:latin typeface="+mn-ea"/>
              <a:ea typeface="+mn-ea"/>
            </a:endParaRPr>
          </a:p>
        </p:txBody>
      </p:sp>
      <p:sp>
        <p:nvSpPr>
          <p:cNvPr id="16" name="矩形 71"/>
          <p:cNvSpPr>
            <a:spLocks noChangeArrowheads="1"/>
          </p:cNvSpPr>
          <p:nvPr/>
        </p:nvSpPr>
        <p:spPr bwMode="auto">
          <a:xfrm>
            <a:off x="5857885" y="2576760"/>
            <a:ext cx="2265362" cy="5730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触动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71"/>
          <p:cNvSpPr>
            <a:spLocks noChangeArrowheads="1"/>
          </p:cNvSpPr>
          <p:nvPr/>
        </p:nvSpPr>
        <p:spPr bwMode="auto">
          <a:xfrm>
            <a:off x="5857885" y="3248166"/>
            <a:ext cx="2265362" cy="5730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敏捷</a:t>
            </a:r>
            <a:endParaRPr lang="zh-CN" altLang="en-US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71"/>
          <p:cNvSpPr>
            <a:spLocks noChangeArrowheads="1"/>
          </p:cNvSpPr>
          <p:nvPr/>
        </p:nvSpPr>
        <p:spPr bwMode="auto">
          <a:xfrm>
            <a:off x="6216660" y="3919573"/>
            <a:ext cx="2265362" cy="5730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端端正正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71"/>
          <p:cNvSpPr>
            <a:spLocks noChangeArrowheads="1"/>
          </p:cNvSpPr>
          <p:nvPr/>
        </p:nvSpPr>
        <p:spPr bwMode="auto">
          <a:xfrm>
            <a:off x="5857885" y="4590980"/>
            <a:ext cx="2265362" cy="5730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遮蔽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2910" y="1238236"/>
            <a:ext cx="1728358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sz="40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近义词</a:t>
            </a:r>
            <a:endParaRPr lang="zh-CN" altLang="en-US" sz="40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4348" y="3238500"/>
            <a:ext cx="1728358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sz="40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反义词</a:t>
            </a:r>
            <a:endParaRPr lang="zh-CN" altLang="en-US" sz="40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71736" y="133348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乖巧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71934" y="1333486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听话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72132" y="133348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驯良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72330" y="1333486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驯服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90786" y="238960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敏捷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90984" y="2381244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敏锐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52686" y="392577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轻快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52884" y="3925774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沉重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53082" y="392577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敏捷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53280" y="3925774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迟缓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71736" y="4973532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宽敞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71934" y="4973532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狭窄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72132" y="4973532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坚实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72330" y="4973532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松软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8" grpId="0"/>
      <p:bldP spid="29" grpId="0"/>
      <p:bldP spid="30" grpId="0"/>
      <p:bldP spid="39" grpId="0"/>
      <p:bldP spid="40" grpId="0"/>
      <p:bldP spid="49" grpId="0"/>
      <p:bldP spid="50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95424" y="685165"/>
            <a:ext cx="2933816" cy="74866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265" b="1" u="dbl" dirty="0" smtClean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近义词辨析</a:t>
            </a:r>
            <a:endParaRPr lang="zh-CN" altLang="en-US" sz="4265" b="1" u="dbl" dirty="0" smtClean="0">
              <a:solidFill>
                <a:srgbClr val="92D05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805815" y="1550248"/>
          <a:ext cx="7766685" cy="3307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829"/>
                <a:gridCol w="2569845"/>
                <a:gridCol w="3900011"/>
              </a:tblGrid>
              <a:tr h="4914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dirty="0">
                        <a:latin typeface="+mn-ea"/>
                      </a:endParaRPr>
                    </a:p>
                  </a:txBody>
                  <a:tcPr>
                    <a:solidFill>
                      <a:srgbClr val="FFAF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latin typeface="+mn-ea"/>
                        </a:rPr>
                        <a:t>相同点</a:t>
                      </a:r>
                      <a:endParaRPr lang="zh-CN" altLang="en-US" sz="2400">
                        <a:latin typeface="+mn-ea"/>
                      </a:endParaRPr>
                    </a:p>
                  </a:txBody>
                  <a:tcPr>
                    <a:solidFill>
                      <a:srgbClr val="FFAF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dirty="0">
                          <a:latin typeface="+mn-ea"/>
                        </a:rPr>
                        <a:t>不同点</a:t>
                      </a:r>
                      <a:endParaRPr lang="zh-CN" altLang="en-US" sz="2400" dirty="0">
                        <a:latin typeface="+mn-ea"/>
                      </a:endParaRPr>
                    </a:p>
                  </a:txBody>
                  <a:tcPr>
                    <a:solidFill>
                      <a:srgbClr val="FFAF01"/>
                    </a:solidFill>
                  </a:tcPr>
                </a:tc>
              </a:tr>
              <a:tr h="184467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665" b="1" dirty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665" b="1" dirty="0" smtClean="0">
                          <a:latin typeface="楷体_GB2312" panose="02010609030101010101" charset="-122"/>
                          <a:ea typeface="楷体_GB2312" panose="02010609030101010101" charset="-122"/>
                        </a:rPr>
                        <a:t>警觉</a:t>
                      </a:r>
                      <a:endParaRPr lang="zh-CN" altLang="en-US" sz="2665" b="1" dirty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>
                    <a:solidFill>
                      <a:srgbClr val="FFE09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665" b="1" dirty="0">
                        <a:latin typeface="楷体_GB2312" panose="02010609030101010101" charset="-122"/>
                        <a:ea typeface="楷体_GB2312" panose="02010609030101010101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zh-CN" altLang="en-US" sz="2665" b="1" dirty="0">
                        <a:latin typeface="楷体_GB2312" panose="02010609030101010101" charset="-122"/>
                        <a:ea typeface="楷体_GB2312" panose="02010609030101010101" charset="-122"/>
                        <a:sym typeface="+mn-ea"/>
                      </a:endParaRPr>
                    </a:p>
                    <a:p>
                      <a:pPr algn="l">
                        <a:buNone/>
                      </a:pPr>
                      <a:endParaRPr lang="en-US" altLang="zh-CN" sz="2665" b="1" dirty="0" smtClean="0">
                        <a:latin typeface="楷体_GB2312" panose="02010609030101010101" charset="-122"/>
                        <a:ea typeface="楷体_GB2312" panose="02010609030101010101" charset="-122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665" b="1" dirty="0" smtClean="0">
                          <a:latin typeface="楷体_GB2312" panose="02010609030101010101" charset="-122"/>
                          <a:ea typeface="楷体_GB2312" panose="02010609030101010101" charset="-122"/>
                          <a:sym typeface="+mn-ea"/>
                        </a:rPr>
                        <a:t>都有发觉，感觉之意。</a:t>
                      </a:r>
                      <a:endParaRPr lang="zh-CN" altLang="en-US" sz="2665" b="1" dirty="0">
                        <a:latin typeface="楷体_GB2312" panose="02010609030101010101" charset="-122"/>
                        <a:ea typeface="楷体_GB2312" panose="02010609030101010101" charset="-122"/>
                        <a:sym typeface="+mn-ea"/>
                      </a:endParaRPr>
                    </a:p>
                  </a:txBody>
                  <a:tcPr>
                    <a:solidFill>
                      <a:srgbClr val="FFE0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665" b="1" dirty="0" smtClean="0">
                        <a:solidFill>
                          <a:srgbClr val="FF0000"/>
                        </a:solidFill>
                        <a:latin typeface="楷体_GB2312" panose="02010609030101010101" charset="-122"/>
                        <a:ea typeface="楷体_GB2312" panose="02010609030101010101" charset="-122"/>
                        <a:cs typeface="+mn-ea"/>
                        <a:sym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665" b="1" dirty="0" smtClean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+mn-ea"/>
                          <a:sym typeface="+mn-ea"/>
                        </a:rPr>
                        <a:t>警觉</a:t>
                      </a:r>
                      <a:r>
                        <a:rPr lang="en-US" altLang="zh-CN" sz="2665" b="1" dirty="0" smtClean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+mn-ea"/>
                          <a:sym typeface="+mn-ea"/>
                        </a:rPr>
                        <a:t>——</a:t>
                      </a:r>
                      <a:r>
                        <a:rPr lang="zh-CN" altLang="en-US" sz="2665" b="1" dirty="0" smtClean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+mn-ea"/>
                          <a:sym typeface="+mn-ea"/>
                        </a:rPr>
                        <a:t>对危险或情况变化的敏锐感觉。</a:t>
                      </a:r>
                      <a:endParaRPr lang="zh-CN" altLang="en-US" sz="2665" b="1" dirty="0" smtClean="0">
                        <a:solidFill>
                          <a:srgbClr val="FF0000"/>
                        </a:solidFill>
                        <a:latin typeface="楷体_GB2312" panose="02010609030101010101" charset="-122"/>
                        <a:ea typeface="楷体_GB2312" panose="02010609030101010101" charset="-122"/>
                        <a:cs typeface="+mn-ea"/>
                        <a:sym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665" b="1" dirty="0">
                        <a:solidFill>
                          <a:srgbClr val="FF0000"/>
                        </a:solidFill>
                        <a:latin typeface="楷体_GB2312" panose="02010609030101010101" charset="-122"/>
                        <a:ea typeface="楷体_GB2312" panose="02010609030101010101" charset="-122"/>
                        <a:cs typeface="+mn-ea"/>
                        <a:sym typeface="+mn-ea"/>
                      </a:endParaRPr>
                    </a:p>
                  </a:txBody>
                  <a:tcPr>
                    <a:solidFill>
                      <a:srgbClr val="FFE09D"/>
                    </a:solidFill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665" b="1" dirty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665" b="1" dirty="0">
                          <a:latin typeface="楷体_GB2312" panose="02010609030101010101" charset="-122"/>
                          <a:ea typeface="楷体_GB2312" panose="02010609030101010101" charset="-122"/>
                        </a:rPr>
                        <a:t>觉察</a:t>
                      </a:r>
                      <a:endParaRPr lang="zh-CN" altLang="en-US" sz="2665" b="1" dirty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>
                    <a:solidFill>
                      <a:srgbClr val="FFE09D"/>
                    </a:solidFill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665" b="1" dirty="0" smtClean="0">
                        <a:solidFill>
                          <a:srgbClr val="FF0000"/>
                        </a:solidFill>
                        <a:latin typeface="楷体_GB2312" panose="02010609030101010101" charset="-122"/>
                        <a:ea typeface="楷体_GB2312" panose="02010609030101010101" charset="-122"/>
                        <a:cs typeface="+mn-ea"/>
                        <a:sym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665" b="1" dirty="0" smtClean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+mn-ea"/>
                          <a:sym typeface="+mn-ea"/>
                        </a:rPr>
                        <a:t>觉察</a:t>
                      </a:r>
                      <a:r>
                        <a:rPr lang="en-US" altLang="zh-CN" sz="2665" b="1" dirty="0" smtClean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+mn-ea"/>
                          <a:sym typeface="+mn-ea"/>
                        </a:rPr>
                        <a:t>——</a:t>
                      </a:r>
                      <a:r>
                        <a:rPr lang="zh-CN" altLang="en-US" sz="2665" b="1" dirty="0" smtClean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+mn-ea"/>
                          <a:sym typeface="+mn-ea"/>
                        </a:rPr>
                        <a:t>发觉，看出来。</a:t>
                      </a:r>
                      <a:endParaRPr lang="zh-CN" altLang="en-US" sz="2665" b="1" dirty="0">
                        <a:solidFill>
                          <a:srgbClr val="FF0000"/>
                        </a:solidFill>
                        <a:latin typeface="楷体_GB2312" panose="02010609030101010101" charset="-122"/>
                        <a:ea typeface="楷体_GB2312" panose="02010609030101010101" charset="-122"/>
                        <a:cs typeface="+mn-ea"/>
                        <a:sym typeface="+mn-ea"/>
                      </a:endParaRPr>
                    </a:p>
                  </a:txBody>
                  <a:tcPr>
                    <a:solidFill>
                      <a:srgbClr val="FFE09D"/>
                    </a:solidFill>
                  </a:tcPr>
                </a:tc>
              </a:tr>
            </a:tbl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1684655" y="5357496"/>
            <a:ext cx="184731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endParaRPr lang="zh-CN" altLang="en-US" sz="3600" b="1" dirty="0">
              <a:solidFill>
                <a:srgbClr val="FF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40385" y="4246615"/>
            <a:ext cx="8443595" cy="22217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50000"/>
              </a:lnSpc>
            </a:pPr>
            <a:endParaRPr lang="zh-CN" altLang="en-US" sz="2400" b="1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楷体_GB2312" panose="02010609030101010101" charset="-122"/>
                <a:ea typeface="楷体_GB2312" panose="02010609030101010101" charset="-122"/>
                <a:cs typeface="黑体" panose="02010609060101010101" pitchFamily="2" charset="-122"/>
                <a:sym typeface="+mn-ea"/>
              </a:rPr>
              <a:t>1</a:t>
            </a:r>
            <a:r>
              <a:rPr lang="en-US" altLang="zh-CN" sz="2400" b="1" dirty="0" smtClean="0">
                <a:latin typeface="楷体_GB2312" panose="02010609030101010101" charset="-122"/>
                <a:ea typeface="楷体_GB2312" panose="02010609030101010101" charset="-122"/>
                <a:cs typeface="黑体" panose="02010609060101010101" pitchFamily="2" charset="-122"/>
                <a:sym typeface="+mn-ea"/>
              </a:rPr>
              <a:t>.</a:t>
            </a:r>
            <a:r>
              <a:rPr lang="zh-CN" altLang="en-US" sz="2400" b="1" dirty="0" smtClean="0">
                <a:latin typeface="楷体_GB2312" panose="02010609030101010101" charset="-122"/>
                <a:ea typeface="楷体_GB2312" panose="02010609030101010101" charset="-122"/>
                <a:cs typeface="黑体" panose="02010609060101010101" pitchFamily="2" charset="-122"/>
                <a:sym typeface="+mn-ea"/>
              </a:rPr>
              <a:t> 日子长了，她才（     ）出他的耳朵有些聋的孩子。</a:t>
            </a:r>
            <a:endParaRPr lang="zh-CN" altLang="en-US" sz="2400" b="1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楷体_GB2312" panose="02010609030101010101" charset="-122"/>
                <a:ea typeface="楷体_GB2312" panose="02010609030101010101" charset="-122"/>
                <a:cs typeface="黑体" panose="02010609060101010101" pitchFamily="2" charset="-122"/>
                <a:sym typeface="+mn-ea"/>
              </a:rPr>
              <a:t>2</a:t>
            </a:r>
            <a:r>
              <a:rPr lang="en-US" altLang="zh-CN" sz="2400" b="1" dirty="0" smtClean="0">
                <a:latin typeface="楷体_GB2312" panose="02010609030101010101" charset="-122"/>
                <a:ea typeface="楷体_GB2312" panose="02010609030101010101" charset="-122"/>
                <a:cs typeface="黑体" panose="02010609060101010101" pitchFamily="2" charset="-122"/>
                <a:sym typeface="+mn-ea"/>
              </a:rPr>
              <a:t>.</a:t>
            </a:r>
            <a:r>
              <a:rPr lang="zh-CN" altLang="en-US" sz="2400" b="1" dirty="0" smtClean="0">
                <a:latin typeface="楷体_GB2312" panose="02010609030101010101" charset="-122"/>
                <a:ea typeface="楷体_GB2312" panose="02010609030101010101" charset="-122"/>
                <a:cs typeface="黑体" panose="02010609060101010101" pitchFamily="2" charset="-122"/>
                <a:sym typeface="+mn-ea"/>
              </a:rPr>
              <a:t>那只曾替警方立下不了汗马功劳的缉毒犬，一直竖起耳朵，保持高度的（    ）性。</a:t>
            </a:r>
            <a:endParaRPr lang="zh-CN" altLang="en-US" sz="2400" b="1" dirty="0">
              <a:solidFill>
                <a:srgbClr val="FF00FF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6" name="文本框 8"/>
          <p:cNvSpPr txBox="1"/>
          <p:nvPr/>
        </p:nvSpPr>
        <p:spPr>
          <a:xfrm>
            <a:off x="3527740" y="4857761"/>
            <a:ext cx="92869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黑体" panose="02010609060101010101" pitchFamily="2" charset="-122"/>
                <a:sym typeface="+mn-ea"/>
              </a:rPr>
              <a:t>觉察</a:t>
            </a:r>
            <a:endParaRPr lang="zh-CN" altLang="en-US" sz="2400" b="1" dirty="0" smtClean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cs typeface="黑体" panose="02010609060101010101" pitchFamily="2" charset="-122"/>
              <a:sym typeface="+mn-ea"/>
            </a:endParaRPr>
          </a:p>
        </p:txBody>
      </p:sp>
      <p:sp>
        <p:nvSpPr>
          <p:cNvPr id="7" name="文本框 8"/>
          <p:cNvSpPr txBox="1"/>
          <p:nvPr/>
        </p:nvSpPr>
        <p:spPr>
          <a:xfrm>
            <a:off x="2338371" y="5876305"/>
            <a:ext cx="92869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警觉</a:t>
            </a:r>
            <a:endParaRPr lang="en-US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ea"/>
            </a:endParaRPr>
          </a:p>
        </p:txBody>
      </p: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88950" y="661956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u="dbl" dirty="0" smtClean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词语</a:t>
            </a:r>
            <a:r>
              <a:rPr lang="zh-CN" altLang="en-US" sz="4800" b="1" u="dbl" dirty="0" smtClean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积累</a:t>
            </a:r>
            <a:endParaRPr lang="zh-CN" altLang="en-US" sz="4800" b="1" u="dbl" dirty="0" smtClean="0">
              <a:solidFill>
                <a:srgbClr val="92D05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500166" y="1885938"/>
            <a:ext cx="5572164" cy="25574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lnSpc>
                <a:spcPts val="5000"/>
              </a:lnSpc>
            </a:pP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描写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松鼠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的词语：</a:t>
            </a:r>
            <a:endParaRPr lang="en-US" altLang="zh-CN" sz="28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ts val="5000"/>
              </a:lnSpc>
            </a:pPr>
            <a:endParaRPr lang="en-US" altLang="zh-CN" sz="2800" b="1" dirty="0" smtClean="0">
              <a:solidFill>
                <a:srgbClr val="150118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ts val="5000"/>
              </a:lnSpc>
            </a:pPr>
            <a:r>
              <a:rPr lang="zh-CN" altLang="en-US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面容清秀  身体矫健  敏捷机警</a:t>
            </a:r>
            <a:endParaRPr lang="en-US" altLang="zh-CN" sz="2800" b="1" dirty="0" smtClean="0">
              <a:solidFill>
                <a:srgbClr val="150118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ts val="5000"/>
              </a:lnSpc>
            </a:pPr>
            <a:r>
              <a:rPr lang="zh-CN" altLang="en-US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活蹦乱跳  干干净净  温柔可爱</a:t>
            </a:r>
            <a:endParaRPr lang="en-US" altLang="zh-CN" sz="2800" b="1" dirty="0" smtClean="0">
              <a:solidFill>
                <a:srgbClr val="150118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5"/>
          <p:cNvSpPr txBox="1"/>
          <p:nvPr/>
        </p:nvSpPr>
        <p:spPr>
          <a:xfrm>
            <a:off x="500034" y="1716602"/>
            <a:ext cx="67084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0" defTabSz="914400" eaLnBrk="1" hangingPunct="1">
              <a:spcBef>
                <a:spcPts val="1800"/>
              </a:spcBef>
              <a:buClrTx/>
              <a:buSzTx/>
              <a:buFont typeface="Wingdings" panose="05000000000000000000" pitchFamily="2" charset="2"/>
              <a:defRPr/>
            </a:pPr>
            <a:r>
              <a:rPr kumimoji="0" lang="en-US" altLang="zh-CN" sz="2800" b="1" kern="1200" cap="none" spc="0" normalizeH="0" baseline="0" noProof="0" dirty="0"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1.</a:t>
            </a:r>
            <a:r>
              <a:rPr kumimoji="0" lang="zh-CN" altLang="en-US" sz="2800" b="1" kern="1200" cap="none" spc="0" normalizeH="0" baseline="0" noProof="0" dirty="0"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课文是从哪几个方面来</a:t>
            </a:r>
            <a:r>
              <a:rPr kumimoji="0" lang="zh-CN" altLang="en-US" sz="2800" b="1" kern="1200" cap="none" spc="0" normalizeH="0" baseline="0" noProof="0" dirty="0" smtClean="0"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介绍松鼠的的</a:t>
            </a:r>
            <a:r>
              <a:rPr kumimoji="0" lang="zh-CN" altLang="en-US" sz="2800" b="1" kern="1200" cap="none" spc="0" normalizeH="0" baseline="0" noProof="0" dirty="0"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？</a:t>
            </a:r>
            <a:endParaRPr kumimoji="0" lang="zh-CN" altLang="en-US" sz="2800" b="1" kern="1200" cap="none" spc="0" normalizeH="0" baseline="0" noProof="0" dirty="0">
              <a:latin typeface="黑体" panose="02010609060101010101" pitchFamily="2" charset="-122"/>
              <a:ea typeface="黑体" panose="02010609060101010101" pitchFamily="2" charset="-122"/>
              <a:cs typeface="+mn-ea"/>
            </a:endParaRPr>
          </a:p>
        </p:txBody>
      </p:sp>
      <p:sp>
        <p:nvSpPr>
          <p:cNvPr id="10256" name="TextBox 3"/>
          <p:cNvSpPr txBox="1"/>
          <p:nvPr/>
        </p:nvSpPr>
        <p:spPr>
          <a:xfrm>
            <a:off x="1357290" y="2669109"/>
            <a:ext cx="107157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形态</a:t>
            </a:r>
            <a:endParaRPr lang="zh-CN" altLang="en-US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254" name="TextBox 13"/>
          <p:cNvSpPr txBox="1"/>
          <p:nvPr/>
        </p:nvSpPr>
        <p:spPr>
          <a:xfrm>
            <a:off x="3143241" y="2669109"/>
            <a:ext cx="521497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生活习性（活动范围、行动特点）</a:t>
            </a:r>
            <a:endParaRPr lang="zh-CN" altLang="en-US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2915" y="623781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初读</a:t>
            </a:r>
            <a:r>
              <a:rPr lang="zh-CN" altLang="zh-CN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感知</a:t>
            </a:r>
            <a:endParaRPr lang="zh-CN" altLang="zh-CN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0034" y="3621615"/>
            <a:ext cx="7739380" cy="212423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2.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根据课文内容填空。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 eaLnBrk="1" hangingPunct="1">
              <a:lnSpc>
                <a:spcPct val="13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  <a:cs typeface="+mn-ea"/>
                <a:sym typeface="+mn-ea"/>
              </a:rPr>
              <a:t>课文描述了松鼠的形态，外貌和生活习性，作者一开始就夸赞松鼠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___________________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，作者在结尾处也夸赞松鼠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___________________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。</a:t>
            </a:r>
            <a:endParaRPr lang="zh-CN" altLang="en-US" sz="2800" b="1" u="sng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+mn-ea"/>
              <a:sym typeface="+mn-ea"/>
            </a:endParaRPr>
          </a:p>
        </p:txBody>
      </p:sp>
      <p:sp>
        <p:nvSpPr>
          <p:cNvPr id="11" name="文本框 3"/>
          <p:cNvSpPr txBox="1"/>
          <p:nvPr/>
        </p:nvSpPr>
        <p:spPr>
          <a:xfrm>
            <a:off x="4369724" y="5180503"/>
            <a:ext cx="3929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聪明、勤快，爱干净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2" name="文本框 3"/>
          <p:cNvSpPr txBox="1"/>
          <p:nvPr/>
        </p:nvSpPr>
        <p:spPr>
          <a:xfrm>
            <a:off x="4286248" y="4657283"/>
            <a:ext cx="350046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面容清秀、性格驯良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256" grpId="0" bldLvl="0" animBg="1"/>
      <p:bldP spid="10254" grpId="0" bldLvl="0" animBg="1"/>
      <p:bldP spid="4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2412" y="661248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段落划分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1473" y="1619237"/>
            <a:ext cx="8286808" cy="29050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第一部分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）：介绍了松鼠的性格、习性及外形特征。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第二部分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）：介绍了松鼠的活动范围和活动时间，着重介绍了松鼠驯良的性格特征。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第三部分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、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）：从行动和打窝两方面写松鼠警觉、乖巧的特点。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第四部分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）：写了松鼠的繁殖、换毛、爱干净的特点。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" name="TextBox 1"/>
          <p:cNvSpPr txBox="1"/>
          <p:nvPr/>
        </p:nvSpPr>
        <p:spPr>
          <a:xfrm>
            <a:off x="857224" y="1069547"/>
            <a:ext cx="7334276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  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cs typeface="+mn-ea"/>
              </a:rPr>
              <a:t> </a:t>
            </a:r>
            <a:r>
              <a:rPr lang="zh-CN" altLang="en-US" sz="3200" b="1" dirty="0" smtClean="0">
                <a:latin typeface="+mn-ea"/>
                <a:cs typeface="+mn-ea"/>
              </a:rPr>
              <a:t>默</a:t>
            </a:r>
            <a:r>
              <a:rPr lang="zh-CN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读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课文</a:t>
            </a:r>
            <a:r>
              <a:rPr lang="zh-CN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，本文是怎样描述松鼠的？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1340" y="619338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课文解读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5721" y="3524252"/>
            <a:ext cx="5429288" cy="18166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松鼠是一种漂亮的小动物，乖巧，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驯良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，很讨人喜欢。</a:t>
            </a:r>
            <a:endParaRPr lang="zh-CN" altLang="en-US" sz="4265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57159" y="2381244"/>
            <a:ext cx="2500330" cy="95250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3735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总领全文</a:t>
            </a:r>
            <a:endParaRPr lang="zh-CN" altLang="en-US" sz="3735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1285852" y="5238764"/>
            <a:ext cx="2357454" cy="1146811"/>
          </a:xfrm>
          <a:prstGeom prst="wedgeRoundRectCallout">
            <a:avLst>
              <a:gd name="adj1" fmla="val -21067"/>
              <a:gd name="adj2" fmla="val -842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意思是：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和善、善良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142976" y="4191006"/>
            <a:ext cx="3786214" cy="2117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28596" y="4762510"/>
            <a:ext cx="3786214" cy="2117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2" name="Picture 2" descr="https://upfile2.asqql.com/upfile/hdimg/wmtp/wmtp/2016-12/1/91032vinZnKKypy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857885" y="2666996"/>
            <a:ext cx="2214578" cy="2990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" grpId="0"/>
      <p:bldP spid="4" grpId="0"/>
      <p:bldP spid="8" grpId="0" bldLvl="0" animBg="1"/>
      <p:bldP spid="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/>
          <p:cNvGrpSpPr/>
          <p:nvPr/>
        </p:nvGrpSpPr>
        <p:grpSpPr>
          <a:xfrm>
            <a:off x="399849" y="649817"/>
            <a:ext cx="2914851" cy="862696"/>
            <a:chOff x="-200932" y="-209593"/>
            <a:chExt cx="2914851" cy="864395"/>
          </a:xfrm>
        </p:grpSpPr>
        <p:sp>
          <p:nvSpPr>
            <p:cNvPr id="5236" name="文本框 13"/>
            <p:cNvSpPr txBox="1"/>
            <p:nvPr/>
          </p:nvSpPr>
          <p:spPr>
            <a:xfrm>
              <a:off x="-200932" y="-209593"/>
              <a:ext cx="2914851" cy="8326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800" b="1" u="dbl" dirty="0" smtClean="0">
                  <a:solidFill>
                    <a:srgbClr val="92D050"/>
                  </a:solidFill>
                  <a:uFillTx/>
                  <a:latin typeface="黑体" panose="02010609060101010101" pitchFamily="2" charset="-122"/>
                  <a:ea typeface="黑体" panose="02010609060101010101" pitchFamily="2" charset="-122"/>
                </a:rPr>
                <a:t>作者简介</a:t>
              </a:r>
              <a:endPara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2105319" y="434013"/>
              <a:ext cx="368573" cy="220789"/>
              <a:chOff x="2511" y="1362"/>
              <a:chExt cx="539" cy="322"/>
            </a:xfrm>
          </p:grpSpPr>
          <p:sp>
            <p:nvSpPr>
              <p:cNvPr id="19" name="Freeform 8"/>
              <p:cNvSpPr/>
              <p:nvPr/>
            </p:nvSpPr>
            <p:spPr bwMode="auto">
              <a:xfrm>
                <a:off x="2954" y="1362"/>
                <a:ext cx="5" cy="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E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9"/>
              <p:cNvSpPr/>
              <p:nvPr/>
            </p:nvSpPr>
            <p:spPr bwMode="auto">
              <a:xfrm>
                <a:off x="2943" y="1497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78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2511" y="1362"/>
                <a:ext cx="539" cy="322"/>
              </a:xfrm>
              <a:custGeom>
                <a:avLst/>
                <a:gdLst>
                  <a:gd name="T0" fmla="*/ 7 w 309"/>
                  <a:gd name="T1" fmla="*/ 184 h 184"/>
                  <a:gd name="T2" fmla="*/ 9 w 309"/>
                  <a:gd name="T3" fmla="*/ 184 h 184"/>
                  <a:gd name="T4" fmla="*/ 9 w 309"/>
                  <a:gd name="T5" fmla="*/ 178 h 184"/>
                  <a:gd name="T6" fmla="*/ 8 w 309"/>
                  <a:gd name="T7" fmla="*/ 180 h 184"/>
                  <a:gd name="T8" fmla="*/ 9 w 309"/>
                  <a:gd name="T9" fmla="*/ 178 h 184"/>
                  <a:gd name="T10" fmla="*/ 34 w 309"/>
                  <a:gd name="T11" fmla="*/ 174 h 184"/>
                  <a:gd name="T12" fmla="*/ 34 w 309"/>
                  <a:gd name="T13" fmla="*/ 179 h 184"/>
                  <a:gd name="T14" fmla="*/ 36 w 309"/>
                  <a:gd name="T15" fmla="*/ 176 h 184"/>
                  <a:gd name="T16" fmla="*/ 38 w 309"/>
                  <a:gd name="T17" fmla="*/ 176 h 184"/>
                  <a:gd name="T18" fmla="*/ 84 w 309"/>
                  <a:gd name="T19" fmla="*/ 144 h 184"/>
                  <a:gd name="T20" fmla="*/ 85 w 309"/>
                  <a:gd name="T21" fmla="*/ 145 h 184"/>
                  <a:gd name="T22" fmla="*/ 84 w 309"/>
                  <a:gd name="T23" fmla="*/ 144 h 184"/>
                  <a:gd name="T24" fmla="*/ 0 w 309"/>
                  <a:gd name="T25" fmla="*/ 135 h 184"/>
                  <a:gd name="T26" fmla="*/ 1 w 309"/>
                  <a:gd name="T27" fmla="*/ 135 h 184"/>
                  <a:gd name="T28" fmla="*/ 138 w 309"/>
                  <a:gd name="T29" fmla="*/ 123 h 184"/>
                  <a:gd name="T30" fmla="*/ 139 w 309"/>
                  <a:gd name="T31" fmla="*/ 123 h 184"/>
                  <a:gd name="T32" fmla="*/ 154 w 309"/>
                  <a:gd name="T33" fmla="*/ 115 h 184"/>
                  <a:gd name="T34" fmla="*/ 154 w 309"/>
                  <a:gd name="T35" fmla="*/ 116 h 184"/>
                  <a:gd name="T36" fmla="*/ 154 w 309"/>
                  <a:gd name="T37" fmla="*/ 115 h 184"/>
                  <a:gd name="T38" fmla="*/ 50 w 309"/>
                  <a:gd name="T39" fmla="*/ 113 h 184"/>
                  <a:gd name="T40" fmla="*/ 53 w 309"/>
                  <a:gd name="T41" fmla="*/ 115 h 184"/>
                  <a:gd name="T42" fmla="*/ 146 w 309"/>
                  <a:gd name="T43" fmla="*/ 113 h 184"/>
                  <a:gd name="T44" fmla="*/ 147 w 309"/>
                  <a:gd name="T45" fmla="*/ 114 h 184"/>
                  <a:gd name="T46" fmla="*/ 146 w 309"/>
                  <a:gd name="T47" fmla="*/ 113 h 184"/>
                  <a:gd name="T48" fmla="*/ 149 w 309"/>
                  <a:gd name="T49" fmla="*/ 111 h 184"/>
                  <a:gd name="T50" fmla="*/ 151 w 309"/>
                  <a:gd name="T51" fmla="*/ 111 h 184"/>
                  <a:gd name="T52" fmla="*/ 165 w 309"/>
                  <a:gd name="T53" fmla="*/ 109 h 184"/>
                  <a:gd name="T54" fmla="*/ 162 w 309"/>
                  <a:gd name="T55" fmla="*/ 113 h 184"/>
                  <a:gd name="T56" fmla="*/ 166 w 309"/>
                  <a:gd name="T57" fmla="*/ 111 h 184"/>
                  <a:gd name="T58" fmla="*/ 184 w 309"/>
                  <a:gd name="T59" fmla="*/ 107 h 184"/>
                  <a:gd name="T60" fmla="*/ 184 w 309"/>
                  <a:gd name="T61" fmla="*/ 109 h 184"/>
                  <a:gd name="T62" fmla="*/ 184 w 309"/>
                  <a:gd name="T63" fmla="*/ 107 h 184"/>
                  <a:gd name="T64" fmla="*/ 50 w 309"/>
                  <a:gd name="T65" fmla="*/ 109 h 184"/>
                  <a:gd name="T66" fmla="*/ 53 w 309"/>
                  <a:gd name="T67" fmla="*/ 111 h 184"/>
                  <a:gd name="T68" fmla="*/ 53 w 309"/>
                  <a:gd name="T69" fmla="*/ 107 h 184"/>
                  <a:gd name="T70" fmla="*/ 248 w 309"/>
                  <a:gd name="T71" fmla="*/ 77 h 184"/>
                  <a:gd name="T72" fmla="*/ 249 w 309"/>
                  <a:gd name="T73" fmla="*/ 77 h 184"/>
                  <a:gd name="T74" fmla="*/ 249 w 309"/>
                  <a:gd name="T75" fmla="*/ 75 h 184"/>
                  <a:gd name="T76" fmla="*/ 252 w 309"/>
                  <a:gd name="T77" fmla="*/ 67 h 184"/>
                  <a:gd name="T78" fmla="*/ 252 w 309"/>
                  <a:gd name="T79" fmla="*/ 70 h 184"/>
                  <a:gd name="T80" fmla="*/ 268 w 309"/>
                  <a:gd name="T81" fmla="*/ 64 h 184"/>
                  <a:gd name="T82" fmla="*/ 266 w 309"/>
                  <a:gd name="T83" fmla="*/ 66 h 184"/>
                  <a:gd name="T84" fmla="*/ 268 w 309"/>
                  <a:gd name="T85" fmla="*/ 66 h 184"/>
                  <a:gd name="T86" fmla="*/ 276 w 309"/>
                  <a:gd name="T87" fmla="*/ 54 h 184"/>
                  <a:gd name="T88" fmla="*/ 276 w 309"/>
                  <a:gd name="T89" fmla="*/ 55 h 184"/>
                  <a:gd name="T90" fmla="*/ 276 w 309"/>
                  <a:gd name="T91" fmla="*/ 54 h 184"/>
                  <a:gd name="T92" fmla="*/ 307 w 309"/>
                  <a:gd name="T93" fmla="*/ 17 h 184"/>
                  <a:gd name="T94" fmla="*/ 309 w 309"/>
                  <a:gd name="T95" fmla="*/ 17 h 184"/>
                  <a:gd name="T96" fmla="*/ 254 w 309"/>
                  <a:gd name="T97" fmla="*/ 11 h 184"/>
                  <a:gd name="T98" fmla="*/ 254 w 309"/>
                  <a:gd name="T99" fmla="*/ 12 h 184"/>
                  <a:gd name="T100" fmla="*/ 254 w 309"/>
                  <a:gd name="T101" fmla="*/ 11 h 184"/>
                  <a:gd name="T102" fmla="*/ 304 w 309"/>
                  <a:gd name="T103" fmla="*/ 12 h 184"/>
                  <a:gd name="T104" fmla="*/ 308 w 309"/>
                  <a:gd name="T105" fmla="*/ 14 h 184"/>
                  <a:gd name="T106" fmla="*/ 307 w 309"/>
                  <a:gd name="T107" fmla="*/ 11 h 184"/>
                  <a:gd name="T108" fmla="*/ 305 w 309"/>
                  <a:gd name="T109" fmla="*/ 10 h 184"/>
                  <a:gd name="T110" fmla="*/ 245 w 309"/>
                  <a:gd name="T111" fmla="*/ 12 h 184"/>
                  <a:gd name="T112" fmla="*/ 245 w 309"/>
                  <a:gd name="T113" fmla="*/ 10 h 184"/>
                  <a:gd name="T114" fmla="*/ 257 w 309"/>
                  <a:gd name="T115" fmla="*/ 0 h 184"/>
                  <a:gd name="T116" fmla="*/ 254 w 309"/>
                  <a:gd name="T117" fmla="*/ 1 h 184"/>
                  <a:gd name="T118" fmla="*/ 255 w 309"/>
                  <a:gd name="T119" fmla="*/ 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9" h="184">
                    <a:moveTo>
                      <a:pt x="8" y="183"/>
                    </a:moveTo>
                    <a:cubicBezTo>
                      <a:pt x="7" y="183"/>
                      <a:pt x="7" y="183"/>
                      <a:pt x="7" y="184"/>
                    </a:cubicBezTo>
                    <a:cubicBezTo>
                      <a:pt x="7" y="184"/>
                      <a:pt x="8" y="184"/>
                      <a:pt x="8" y="184"/>
                    </a:cubicBezTo>
                    <a:cubicBezTo>
                      <a:pt x="8" y="184"/>
                      <a:pt x="9" y="184"/>
                      <a:pt x="9" y="184"/>
                    </a:cubicBezTo>
                    <a:cubicBezTo>
                      <a:pt x="9" y="183"/>
                      <a:pt x="8" y="183"/>
                      <a:pt x="8" y="183"/>
                    </a:cubicBezTo>
                    <a:moveTo>
                      <a:pt x="9" y="178"/>
                    </a:moveTo>
                    <a:cubicBezTo>
                      <a:pt x="8" y="178"/>
                      <a:pt x="7" y="180"/>
                      <a:pt x="8" y="180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9" y="180"/>
                      <a:pt x="10" y="178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moveTo>
                      <a:pt x="35" y="171"/>
                    </a:moveTo>
                    <a:cubicBezTo>
                      <a:pt x="35" y="171"/>
                      <a:pt x="34" y="172"/>
                      <a:pt x="34" y="174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33" y="175"/>
                      <a:pt x="32" y="179"/>
                      <a:pt x="34" y="179"/>
                    </a:cubicBezTo>
                    <a:cubicBezTo>
                      <a:pt x="34" y="179"/>
                      <a:pt x="34" y="179"/>
                      <a:pt x="35" y="179"/>
                    </a:cubicBezTo>
                    <a:cubicBezTo>
                      <a:pt x="35" y="178"/>
                      <a:pt x="36" y="177"/>
                      <a:pt x="36" y="176"/>
                    </a:cubicBezTo>
                    <a:cubicBezTo>
                      <a:pt x="37" y="176"/>
                      <a:pt x="37" y="176"/>
                      <a:pt x="38" y="176"/>
                    </a:cubicBezTo>
                    <a:cubicBezTo>
                      <a:pt x="38" y="176"/>
                      <a:pt x="38" y="176"/>
                      <a:pt x="38" y="176"/>
                    </a:cubicBezTo>
                    <a:cubicBezTo>
                      <a:pt x="39" y="176"/>
                      <a:pt x="37" y="171"/>
                      <a:pt x="35" y="171"/>
                    </a:cubicBezTo>
                    <a:moveTo>
                      <a:pt x="84" y="144"/>
                    </a:moveTo>
                    <a:cubicBezTo>
                      <a:pt x="84" y="144"/>
                      <a:pt x="84" y="144"/>
                      <a:pt x="84" y="145"/>
                    </a:cubicBezTo>
                    <a:cubicBezTo>
                      <a:pt x="84" y="145"/>
                      <a:pt x="84" y="145"/>
                      <a:pt x="85" y="145"/>
                    </a:cubicBezTo>
                    <a:cubicBezTo>
                      <a:pt x="85" y="145"/>
                      <a:pt x="85" y="145"/>
                      <a:pt x="86" y="145"/>
                    </a:cubicBezTo>
                    <a:cubicBezTo>
                      <a:pt x="86" y="145"/>
                      <a:pt x="85" y="144"/>
                      <a:pt x="84" y="144"/>
                    </a:cubicBezTo>
                    <a:moveTo>
                      <a:pt x="1" y="134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1" y="135"/>
                    </a:cubicBezTo>
                    <a:cubicBezTo>
                      <a:pt x="1" y="135"/>
                      <a:pt x="1" y="135"/>
                      <a:pt x="1" y="135"/>
                    </a:cubicBezTo>
                    <a:cubicBezTo>
                      <a:pt x="1" y="134"/>
                      <a:pt x="1" y="134"/>
                      <a:pt x="1" y="134"/>
                    </a:cubicBezTo>
                    <a:moveTo>
                      <a:pt x="138" y="123"/>
                    </a:moveTo>
                    <a:cubicBezTo>
                      <a:pt x="137" y="123"/>
                      <a:pt x="136" y="124"/>
                      <a:pt x="137" y="125"/>
                    </a:cubicBezTo>
                    <a:cubicBezTo>
                      <a:pt x="138" y="124"/>
                      <a:pt x="139" y="125"/>
                      <a:pt x="139" y="123"/>
                    </a:cubicBezTo>
                    <a:cubicBezTo>
                      <a:pt x="139" y="123"/>
                      <a:pt x="138" y="123"/>
                      <a:pt x="138" y="123"/>
                    </a:cubicBezTo>
                    <a:moveTo>
                      <a:pt x="154" y="115"/>
                    </a:moveTo>
                    <a:cubicBezTo>
                      <a:pt x="154" y="115"/>
                      <a:pt x="153" y="115"/>
                      <a:pt x="153" y="115"/>
                    </a:cubicBezTo>
                    <a:cubicBezTo>
                      <a:pt x="153" y="116"/>
                      <a:pt x="154" y="116"/>
                      <a:pt x="154" y="116"/>
                    </a:cubicBezTo>
                    <a:cubicBezTo>
                      <a:pt x="155" y="116"/>
                      <a:pt x="155" y="116"/>
                      <a:pt x="155" y="116"/>
                    </a:cubicBezTo>
                    <a:cubicBezTo>
                      <a:pt x="155" y="115"/>
                      <a:pt x="155" y="115"/>
                      <a:pt x="154" y="115"/>
                    </a:cubicBezTo>
                    <a:moveTo>
                      <a:pt x="50" y="113"/>
                    </a:move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2" y="115"/>
                      <a:pt x="52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4"/>
                      <a:pt x="51" y="113"/>
                      <a:pt x="50" y="113"/>
                    </a:cubicBezTo>
                    <a:moveTo>
                      <a:pt x="146" y="113"/>
                    </a:move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5" y="114"/>
                      <a:pt x="146" y="114"/>
                      <a:pt x="147" y="114"/>
                    </a:cubicBezTo>
                    <a:cubicBezTo>
                      <a:pt x="147" y="114"/>
                      <a:pt x="147" y="114"/>
                      <a:pt x="147" y="113"/>
                    </a:cubicBezTo>
                    <a:cubicBezTo>
                      <a:pt x="148" y="113"/>
                      <a:pt x="147" y="113"/>
                      <a:pt x="146" y="113"/>
                    </a:cubicBezTo>
                    <a:moveTo>
                      <a:pt x="150" y="110"/>
                    </a:moveTo>
                    <a:cubicBezTo>
                      <a:pt x="149" y="110"/>
                      <a:pt x="149" y="110"/>
                      <a:pt x="149" y="111"/>
                    </a:cubicBezTo>
                    <a:cubicBezTo>
                      <a:pt x="149" y="111"/>
                      <a:pt x="150" y="111"/>
                      <a:pt x="150" y="111"/>
                    </a:cubicBezTo>
                    <a:cubicBezTo>
                      <a:pt x="151" y="111"/>
                      <a:pt x="151" y="111"/>
                      <a:pt x="151" y="111"/>
                    </a:cubicBezTo>
                    <a:cubicBezTo>
                      <a:pt x="151" y="111"/>
                      <a:pt x="150" y="110"/>
                      <a:pt x="150" y="110"/>
                    </a:cubicBezTo>
                    <a:moveTo>
                      <a:pt x="165" y="109"/>
                    </a:moveTo>
                    <a:cubicBezTo>
                      <a:pt x="165" y="109"/>
                      <a:pt x="163" y="110"/>
                      <a:pt x="162" y="111"/>
                    </a:cubicBezTo>
                    <a:cubicBezTo>
                      <a:pt x="161" y="112"/>
                      <a:pt x="161" y="113"/>
                      <a:pt x="162" y="113"/>
                    </a:cubicBezTo>
                    <a:cubicBezTo>
                      <a:pt x="162" y="113"/>
                      <a:pt x="163" y="113"/>
                      <a:pt x="164" y="113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10"/>
                      <a:pt x="166" y="109"/>
                      <a:pt x="165" y="109"/>
                    </a:cubicBezTo>
                    <a:moveTo>
                      <a:pt x="184" y="107"/>
                    </a:moveTo>
                    <a:cubicBezTo>
                      <a:pt x="184" y="107"/>
                      <a:pt x="183" y="109"/>
                      <a:pt x="184" y="109"/>
                    </a:cubicBez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9"/>
                      <a:pt x="185" y="107"/>
                      <a:pt x="184" y="107"/>
                    </a:cubicBezTo>
                    <a:cubicBezTo>
                      <a:pt x="184" y="107"/>
                      <a:pt x="184" y="107"/>
                      <a:pt x="184" y="107"/>
                    </a:cubicBezTo>
                    <a:moveTo>
                      <a:pt x="53" y="107"/>
                    </a:moveTo>
                    <a:cubicBezTo>
                      <a:pt x="51" y="107"/>
                      <a:pt x="50" y="108"/>
                      <a:pt x="50" y="109"/>
                    </a:cubicBezTo>
                    <a:cubicBezTo>
                      <a:pt x="50" y="110"/>
                      <a:pt x="50" y="111"/>
                      <a:pt x="51" y="111"/>
                    </a:cubicBezTo>
                    <a:cubicBezTo>
                      <a:pt x="52" y="111"/>
                      <a:pt x="52" y="111"/>
                      <a:pt x="53" y="111"/>
                    </a:cubicBezTo>
                    <a:cubicBezTo>
                      <a:pt x="54" y="111"/>
                      <a:pt x="54" y="108"/>
                      <a:pt x="54" y="107"/>
                    </a:cubicBezTo>
                    <a:cubicBezTo>
                      <a:pt x="53" y="107"/>
                      <a:pt x="53" y="107"/>
                      <a:pt x="53" y="107"/>
                    </a:cubicBezTo>
                    <a:moveTo>
                      <a:pt x="249" y="75"/>
                    </a:moveTo>
                    <a:cubicBezTo>
                      <a:pt x="249" y="75"/>
                      <a:pt x="249" y="76"/>
                      <a:pt x="248" y="77"/>
                    </a:cubicBezTo>
                    <a:cubicBezTo>
                      <a:pt x="248" y="77"/>
                      <a:pt x="248" y="77"/>
                      <a:pt x="248" y="77"/>
                    </a:cubicBezTo>
                    <a:cubicBezTo>
                      <a:pt x="249" y="77"/>
                      <a:pt x="249" y="77"/>
                      <a:pt x="249" y="77"/>
                    </a:cubicBezTo>
                    <a:cubicBezTo>
                      <a:pt x="250" y="77"/>
                      <a:pt x="250" y="76"/>
                      <a:pt x="251" y="76"/>
                    </a:cubicBezTo>
                    <a:cubicBezTo>
                      <a:pt x="250" y="76"/>
                      <a:pt x="250" y="75"/>
                      <a:pt x="249" y="75"/>
                    </a:cubicBezTo>
                    <a:moveTo>
                      <a:pt x="253" y="66"/>
                    </a:moveTo>
                    <a:cubicBezTo>
                      <a:pt x="252" y="67"/>
                      <a:pt x="252" y="67"/>
                      <a:pt x="252" y="67"/>
                    </a:cubicBezTo>
                    <a:cubicBezTo>
                      <a:pt x="250" y="67"/>
                      <a:pt x="250" y="67"/>
                      <a:pt x="250" y="67"/>
                    </a:cubicBezTo>
                    <a:cubicBezTo>
                      <a:pt x="250" y="70"/>
                      <a:pt x="251" y="70"/>
                      <a:pt x="252" y="70"/>
                    </a:cubicBezTo>
                    <a:cubicBezTo>
                      <a:pt x="254" y="70"/>
                      <a:pt x="258" y="66"/>
                      <a:pt x="253" y="66"/>
                    </a:cubicBezTo>
                    <a:moveTo>
                      <a:pt x="268" y="64"/>
                    </a:moveTo>
                    <a:cubicBezTo>
                      <a:pt x="268" y="64"/>
                      <a:pt x="268" y="65"/>
                      <a:pt x="268" y="65"/>
                    </a:cubicBezTo>
                    <a:cubicBezTo>
                      <a:pt x="266" y="66"/>
                      <a:pt x="266" y="66"/>
                      <a:pt x="266" y="66"/>
                    </a:cubicBezTo>
                    <a:cubicBezTo>
                      <a:pt x="266" y="67"/>
                      <a:pt x="266" y="67"/>
                      <a:pt x="267" y="67"/>
                    </a:cubicBezTo>
                    <a:cubicBezTo>
                      <a:pt x="267" y="67"/>
                      <a:pt x="268" y="67"/>
                      <a:pt x="268" y="66"/>
                    </a:cubicBezTo>
                    <a:cubicBezTo>
                      <a:pt x="269" y="66"/>
                      <a:pt x="269" y="64"/>
                      <a:pt x="268" y="64"/>
                    </a:cubicBezTo>
                    <a:moveTo>
                      <a:pt x="276" y="54"/>
                    </a:moveTo>
                    <a:cubicBezTo>
                      <a:pt x="276" y="54"/>
                      <a:pt x="275" y="55"/>
                      <a:pt x="276" y="55"/>
                    </a:cubicBezTo>
                    <a:cubicBezTo>
                      <a:pt x="276" y="55"/>
                      <a:pt x="276" y="55"/>
                      <a:pt x="276" y="55"/>
                    </a:cubicBezTo>
                    <a:cubicBezTo>
                      <a:pt x="276" y="55"/>
                      <a:pt x="277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moveTo>
                      <a:pt x="308" y="17"/>
                    </a:moveTo>
                    <a:cubicBezTo>
                      <a:pt x="308" y="17"/>
                      <a:pt x="307" y="17"/>
                      <a:pt x="307" y="17"/>
                    </a:cubicBezTo>
                    <a:cubicBezTo>
                      <a:pt x="307" y="18"/>
                      <a:pt x="308" y="18"/>
                      <a:pt x="308" y="18"/>
                    </a:cubicBezTo>
                    <a:cubicBezTo>
                      <a:pt x="309" y="18"/>
                      <a:pt x="309" y="18"/>
                      <a:pt x="309" y="17"/>
                    </a:cubicBezTo>
                    <a:cubicBezTo>
                      <a:pt x="309" y="17"/>
                      <a:pt x="308" y="17"/>
                      <a:pt x="308" y="17"/>
                    </a:cubicBezTo>
                    <a:moveTo>
                      <a:pt x="254" y="11"/>
                    </a:moveTo>
                    <a:cubicBezTo>
                      <a:pt x="253" y="11"/>
                      <a:pt x="253" y="11"/>
                      <a:pt x="253" y="11"/>
                    </a:cubicBezTo>
                    <a:cubicBezTo>
                      <a:pt x="253" y="11"/>
                      <a:pt x="254" y="12"/>
                      <a:pt x="254" y="12"/>
                    </a:cubicBezTo>
                    <a:cubicBezTo>
                      <a:pt x="254" y="12"/>
                      <a:pt x="255" y="12"/>
                      <a:pt x="255" y="11"/>
                    </a:cubicBezTo>
                    <a:cubicBezTo>
                      <a:pt x="255" y="11"/>
                      <a:pt x="254" y="11"/>
                      <a:pt x="254" y="11"/>
                    </a:cubicBezTo>
                    <a:moveTo>
                      <a:pt x="305" y="10"/>
                    </a:moveTo>
                    <a:cubicBezTo>
                      <a:pt x="304" y="10"/>
                      <a:pt x="304" y="11"/>
                      <a:pt x="304" y="12"/>
                    </a:cubicBezTo>
                    <a:cubicBezTo>
                      <a:pt x="305" y="13"/>
                      <a:pt x="306" y="14"/>
                      <a:pt x="307" y="14"/>
                    </a:cubicBezTo>
                    <a:cubicBezTo>
                      <a:pt x="307" y="14"/>
                      <a:pt x="308" y="14"/>
                      <a:pt x="308" y="14"/>
                    </a:cubicBezTo>
                    <a:cubicBezTo>
                      <a:pt x="308" y="14"/>
                      <a:pt x="308" y="14"/>
                      <a:pt x="308" y="14"/>
                    </a:cubicBezTo>
                    <a:cubicBezTo>
                      <a:pt x="308" y="13"/>
                      <a:pt x="308" y="12"/>
                      <a:pt x="307" y="11"/>
                    </a:cubicBezTo>
                    <a:cubicBezTo>
                      <a:pt x="307" y="11"/>
                      <a:pt x="306" y="10"/>
                      <a:pt x="306" y="10"/>
                    </a:cubicBezTo>
                    <a:cubicBezTo>
                      <a:pt x="306" y="10"/>
                      <a:pt x="306" y="10"/>
                      <a:pt x="305" y="10"/>
                    </a:cubicBezTo>
                    <a:moveTo>
                      <a:pt x="245" y="10"/>
                    </a:moveTo>
                    <a:cubicBezTo>
                      <a:pt x="244" y="10"/>
                      <a:pt x="243" y="12"/>
                      <a:pt x="245" y="12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46" y="12"/>
                      <a:pt x="247" y="10"/>
                      <a:pt x="245" y="10"/>
                    </a:cubicBezTo>
                    <a:cubicBezTo>
                      <a:pt x="245" y="10"/>
                      <a:pt x="245" y="10"/>
                      <a:pt x="245" y="10"/>
                    </a:cubicBezTo>
                    <a:moveTo>
                      <a:pt x="257" y="0"/>
                    </a:moveTo>
                    <a:cubicBezTo>
                      <a:pt x="256" y="0"/>
                      <a:pt x="255" y="0"/>
                      <a:pt x="255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2"/>
                      <a:pt x="254" y="3"/>
                      <a:pt x="255" y="3"/>
                    </a:cubicBezTo>
                    <a:cubicBezTo>
                      <a:pt x="256" y="3"/>
                      <a:pt x="258" y="1"/>
                      <a:pt x="257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928662" y="1809739"/>
            <a:ext cx="7500990" cy="293157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布封 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18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世纪法国著名博物学家、作家。他用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40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年的时间写出了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36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册巨著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自然史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。这不作品对自然界作了详细而科学的描述，并因其文笔优美而著称于世。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p0.so.qhmsg.com/t019b08ce62682000b3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4"/>
          <p:cNvSpPr/>
          <p:nvPr/>
        </p:nvSpPr>
        <p:spPr>
          <a:xfrm>
            <a:off x="714348" y="1904989"/>
            <a:ext cx="8064530" cy="17866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它们面容清秀，眼睛闪闪发光，身体矫健，四肢轻快。玲珑的小面孔，衬上一条帽缨形的美丽尾巴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显得格外漂亮。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上箭头标注 6"/>
          <p:cNvSpPr/>
          <p:nvPr/>
        </p:nvSpPr>
        <p:spPr>
          <a:xfrm>
            <a:off x="642910" y="3905254"/>
            <a:ext cx="7888605" cy="2095515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zh-CN" altLang="en-US" sz="24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</a:t>
            </a:r>
            <a:r>
              <a:rPr lang="zh-CN" altLang="en-US" sz="32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句话运用了</a:t>
            </a:r>
            <a:r>
              <a:rPr lang="en-US" altLang="zh-CN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___________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的手法，描写了松鼠的外形，赞美了松鼠的</a:t>
            </a:r>
            <a:r>
              <a:rPr lang="en-US" altLang="zh-CN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______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3200" b="1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60745" y="4561576"/>
            <a:ext cx="2371736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外貌描写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53124" y="5268261"/>
            <a:ext cx="1147775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漂亮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29547" y="857233"/>
            <a:ext cx="2337435" cy="95250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3735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介绍外貌</a:t>
            </a:r>
            <a:endParaRPr lang="zh-CN" altLang="en-US" sz="3735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7" grpId="0" bldLvl="0" animBg="1"/>
      <p:bldP spid="8" grpId="0"/>
      <p:bldP spid="11" grpId="0"/>
      <p:bldP spid="1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1142977" y="2285993"/>
            <a:ext cx="7167563" cy="293157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楷体_GB2312" panose="02010609030101010101" charset="-122"/>
                <a:ea typeface="楷体_GB2312" panose="02010609030101010101" charset="-122"/>
              </a:rPr>
              <a:t>   叔叔家有一只活泼可爱的小猫。它身穿雪白的衣服，尖尖的耳朵，眼睛亮晶晶的像两颗绿宝石，尾巴长长的，神气极了。</a:t>
            </a:r>
            <a:endParaRPr lang="zh-CN" altLang="en-US" sz="32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8438" name="矩形 2"/>
          <p:cNvSpPr/>
          <p:nvPr/>
        </p:nvSpPr>
        <p:spPr>
          <a:xfrm>
            <a:off x="628627" y="857233"/>
            <a:ext cx="8012130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请同学们</a:t>
            </a:r>
            <a:r>
              <a:rPr lang="zh-CN" altLang="en-US" sz="3200" b="1" dirty="0" smtClean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想想这个句子的特点，仿写一个。</a:t>
            </a:r>
            <a:endParaRPr lang="zh-CN" altLang="en-US" sz="3200" b="1" dirty="0">
              <a:solidFill>
                <a:srgbClr val="92D05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8662" y="2095491"/>
            <a:ext cx="7500990" cy="3143272"/>
          </a:xfrm>
          <a:prstGeom prst="rect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http://abc.2008php.com/2014_Website_appreciate/2014-05-16/20140516210915HPq5hHPq5h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4"/>
          <p:cNvSpPr/>
          <p:nvPr/>
        </p:nvSpPr>
        <p:spPr>
          <a:xfrm>
            <a:off x="642910" y="1619237"/>
            <a:ext cx="8064530" cy="354103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尾巴老是翘起来，一直翘到头上，自己就躲在尾巴底下歇凉。它们常常直竖着身子坐着，像人们用手一样，用前爪往嘴里送东西吃。可以说，松鼠最不像四足兽了。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4000496" y="4381508"/>
            <a:ext cx="4071966" cy="1802765"/>
          </a:xfrm>
          <a:prstGeom prst="wedgeEllipseCallout">
            <a:avLst>
              <a:gd name="adj1" fmla="val -7942"/>
              <a:gd name="adj2" fmla="val -690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说明：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将松鼠的姿态描述出来了。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9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file1.youboy.com/e/2014/11/15/77/437923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26034" y="64348"/>
            <a:ext cx="9182735" cy="68241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1472" y="2762246"/>
            <a:ext cx="8278812" cy="354096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松鼠不躲藏在地底下，经常在高处活动，像飞鸟一样住在树顶上，满树林里跑，从这棵树跳到那棵树。它们在树上做窝，摘果实，喝露水。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椭圆形标注 2"/>
          <p:cNvSpPr/>
          <p:nvPr/>
        </p:nvSpPr>
        <p:spPr>
          <a:xfrm>
            <a:off x="3357554" y="571481"/>
            <a:ext cx="4071966" cy="1802765"/>
          </a:xfrm>
          <a:prstGeom prst="wedgeEllipseCallout">
            <a:avLst>
              <a:gd name="adj1" fmla="val -23042"/>
              <a:gd name="adj2" fmla="val 790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比喻：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将松鼠和飞鸟联系在一起，说出了松鼠的灵活。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85720" y="952484"/>
            <a:ext cx="2337435" cy="95250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3735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介绍习性</a:t>
            </a:r>
            <a:endParaRPr lang="zh-CN" altLang="en-US" sz="3735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4" name="图片 3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6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abc.2008php.com/2013_Website_appreciate/2013-10-20/20131020013734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7158" y="666732"/>
            <a:ext cx="8278812" cy="5147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只有树被风刮得太厉害了，才到地上来。在平原地区是很少看到松鼠的。它们不接近人的住宅，也不待在小树丛里，只喜欢住在高大的老树上。在晴朗的夏夜，可以听到松鼠在树上跳着叫着，互相追逐。它们好像很怕强烈的日光，白天躲在窝里歇凉，晚上出来奔跑、玩耍、吃东西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椭圆形标注 2"/>
          <p:cNvSpPr/>
          <p:nvPr/>
        </p:nvSpPr>
        <p:spPr>
          <a:xfrm>
            <a:off x="3643306" y="5811112"/>
            <a:ext cx="5500694" cy="857256"/>
          </a:xfrm>
          <a:prstGeom prst="wedgeEllipseCallout">
            <a:avLst>
              <a:gd name="adj1" fmla="val -10105"/>
              <a:gd name="adj2" fmla="val -1071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说明：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描写松鼠的活动习性。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ile5.gucn.com/file2/CheckCuriofile/20120207/Gucn_20120207288558151610Pic3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000232" y="0"/>
            <a:ext cx="4214842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6" name="组合 1"/>
          <p:cNvGrpSpPr/>
          <p:nvPr/>
        </p:nvGrpSpPr>
        <p:grpSpPr>
          <a:xfrm>
            <a:off x="399849" y="573617"/>
            <a:ext cx="2743401" cy="938896"/>
            <a:chOff x="-200932" y="-285943"/>
            <a:chExt cx="2743401" cy="940745"/>
          </a:xfrm>
        </p:grpSpPr>
        <p:sp>
          <p:nvSpPr>
            <p:cNvPr id="5236" name="文本框 13"/>
            <p:cNvSpPr txBox="1"/>
            <p:nvPr/>
          </p:nvSpPr>
          <p:spPr>
            <a:xfrm>
              <a:off x="-200932" y="-285943"/>
              <a:ext cx="2743401" cy="8326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800" b="1" u="dbl" dirty="0" smtClean="0">
                  <a:solidFill>
                    <a:srgbClr val="92D050"/>
                  </a:solidFill>
                  <a:uFillTx/>
                  <a:latin typeface="黑体" panose="02010609060101010101" pitchFamily="2" charset="-122"/>
                  <a:ea typeface="黑体" panose="02010609060101010101" pitchFamily="2" charset="-122"/>
                </a:rPr>
                <a:t>助读资料</a:t>
              </a:r>
              <a:endPara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grpSp>
          <p:nvGrpSpPr>
            <p:cNvPr id="5238" name="Group 4"/>
            <p:cNvGrpSpPr>
              <a:grpSpLocks noChangeAspect="1"/>
            </p:cNvGrpSpPr>
            <p:nvPr/>
          </p:nvGrpSpPr>
          <p:grpSpPr>
            <a:xfrm>
              <a:off x="2105319" y="434013"/>
              <a:ext cx="368573" cy="220789"/>
              <a:chOff x="2511" y="1362"/>
              <a:chExt cx="539" cy="322"/>
            </a:xfrm>
          </p:grpSpPr>
          <p:sp>
            <p:nvSpPr>
              <p:cNvPr id="19" name="Freeform 8"/>
              <p:cNvSpPr/>
              <p:nvPr/>
            </p:nvSpPr>
            <p:spPr bwMode="auto">
              <a:xfrm>
                <a:off x="2954" y="1362"/>
                <a:ext cx="5" cy="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E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9"/>
              <p:cNvSpPr/>
              <p:nvPr/>
            </p:nvSpPr>
            <p:spPr bwMode="auto">
              <a:xfrm>
                <a:off x="2943" y="1497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78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2511" y="1362"/>
                <a:ext cx="539" cy="322"/>
              </a:xfrm>
              <a:custGeom>
                <a:avLst/>
                <a:gdLst>
                  <a:gd name="T0" fmla="*/ 7 w 309"/>
                  <a:gd name="T1" fmla="*/ 184 h 184"/>
                  <a:gd name="T2" fmla="*/ 9 w 309"/>
                  <a:gd name="T3" fmla="*/ 184 h 184"/>
                  <a:gd name="T4" fmla="*/ 9 w 309"/>
                  <a:gd name="T5" fmla="*/ 178 h 184"/>
                  <a:gd name="T6" fmla="*/ 8 w 309"/>
                  <a:gd name="T7" fmla="*/ 180 h 184"/>
                  <a:gd name="T8" fmla="*/ 9 w 309"/>
                  <a:gd name="T9" fmla="*/ 178 h 184"/>
                  <a:gd name="T10" fmla="*/ 34 w 309"/>
                  <a:gd name="T11" fmla="*/ 174 h 184"/>
                  <a:gd name="T12" fmla="*/ 34 w 309"/>
                  <a:gd name="T13" fmla="*/ 179 h 184"/>
                  <a:gd name="T14" fmla="*/ 36 w 309"/>
                  <a:gd name="T15" fmla="*/ 176 h 184"/>
                  <a:gd name="T16" fmla="*/ 38 w 309"/>
                  <a:gd name="T17" fmla="*/ 176 h 184"/>
                  <a:gd name="T18" fmla="*/ 84 w 309"/>
                  <a:gd name="T19" fmla="*/ 144 h 184"/>
                  <a:gd name="T20" fmla="*/ 85 w 309"/>
                  <a:gd name="T21" fmla="*/ 145 h 184"/>
                  <a:gd name="T22" fmla="*/ 84 w 309"/>
                  <a:gd name="T23" fmla="*/ 144 h 184"/>
                  <a:gd name="T24" fmla="*/ 0 w 309"/>
                  <a:gd name="T25" fmla="*/ 135 h 184"/>
                  <a:gd name="T26" fmla="*/ 1 w 309"/>
                  <a:gd name="T27" fmla="*/ 135 h 184"/>
                  <a:gd name="T28" fmla="*/ 138 w 309"/>
                  <a:gd name="T29" fmla="*/ 123 h 184"/>
                  <a:gd name="T30" fmla="*/ 139 w 309"/>
                  <a:gd name="T31" fmla="*/ 123 h 184"/>
                  <a:gd name="T32" fmla="*/ 154 w 309"/>
                  <a:gd name="T33" fmla="*/ 115 h 184"/>
                  <a:gd name="T34" fmla="*/ 154 w 309"/>
                  <a:gd name="T35" fmla="*/ 116 h 184"/>
                  <a:gd name="T36" fmla="*/ 154 w 309"/>
                  <a:gd name="T37" fmla="*/ 115 h 184"/>
                  <a:gd name="T38" fmla="*/ 50 w 309"/>
                  <a:gd name="T39" fmla="*/ 113 h 184"/>
                  <a:gd name="T40" fmla="*/ 53 w 309"/>
                  <a:gd name="T41" fmla="*/ 115 h 184"/>
                  <a:gd name="T42" fmla="*/ 146 w 309"/>
                  <a:gd name="T43" fmla="*/ 113 h 184"/>
                  <a:gd name="T44" fmla="*/ 147 w 309"/>
                  <a:gd name="T45" fmla="*/ 114 h 184"/>
                  <a:gd name="T46" fmla="*/ 146 w 309"/>
                  <a:gd name="T47" fmla="*/ 113 h 184"/>
                  <a:gd name="T48" fmla="*/ 149 w 309"/>
                  <a:gd name="T49" fmla="*/ 111 h 184"/>
                  <a:gd name="T50" fmla="*/ 151 w 309"/>
                  <a:gd name="T51" fmla="*/ 111 h 184"/>
                  <a:gd name="T52" fmla="*/ 165 w 309"/>
                  <a:gd name="T53" fmla="*/ 109 h 184"/>
                  <a:gd name="T54" fmla="*/ 162 w 309"/>
                  <a:gd name="T55" fmla="*/ 113 h 184"/>
                  <a:gd name="T56" fmla="*/ 166 w 309"/>
                  <a:gd name="T57" fmla="*/ 111 h 184"/>
                  <a:gd name="T58" fmla="*/ 184 w 309"/>
                  <a:gd name="T59" fmla="*/ 107 h 184"/>
                  <a:gd name="T60" fmla="*/ 184 w 309"/>
                  <a:gd name="T61" fmla="*/ 109 h 184"/>
                  <a:gd name="T62" fmla="*/ 184 w 309"/>
                  <a:gd name="T63" fmla="*/ 107 h 184"/>
                  <a:gd name="T64" fmla="*/ 50 w 309"/>
                  <a:gd name="T65" fmla="*/ 109 h 184"/>
                  <a:gd name="T66" fmla="*/ 53 w 309"/>
                  <a:gd name="T67" fmla="*/ 111 h 184"/>
                  <a:gd name="T68" fmla="*/ 53 w 309"/>
                  <a:gd name="T69" fmla="*/ 107 h 184"/>
                  <a:gd name="T70" fmla="*/ 248 w 309"/>
                  <a:gd name="T71" fmla="*/ 77 h 184"/>
                  <a:gd name="T72" fmla="*/ 249 w 309"/>
                  <a:gd name="T73" fmla="*/ 77 h 184"/>
                  <a:gd name="T74" fmla="*/ 249 w 309"/>
                  <a:gd name="T75" fmla="*/ 75 h 184"/>
                  <a:gd name="T76" fmla="*/ 252 w 309"/>
                  <a:gd name="T77" fmla="*/ 67 h 184"/>
                  <a:gd name="T78" fmla="*/ 252 w 309"/>
                  <a:gd name="T79" fmla="*/ 70 h 184"/>
                  <a:gd name="T80" fmla="*/ 268 w 309"/>
                  <a:gd name="T81" fmla="*/ 64 h 184"/>
                  <a:gd name="T82" fmla="*/ 266 w 309"/>
                  <a:gd name="T83" fmla="*/ 66 h 184"/>
                  <a:gd name="T84" fmla="*/ 268 w 309"/>
                  <a:gd name="T85" fmla="*/ 66 h 184"/>
                  <a:gd name="T86" fmla="*/ 276 w 309"/>
                  <a:gd name="T87" fmla="*/ 54 h 184"/>
                  <a:gd name="T88" fmla="*/ 276 w 309"/>
                  <a:gd name="T89" fmla="*/ 55 h 184"/>
                  <a:gd name="T90" fmla="*/ 276 w 309"/>
                  <a:gd name="T91" fmla="*/ 54 h 184"/>
                  <a:gd name="T92" fmla="*/ 307 w 309"/>
                  <a:gd name="T93" fmla="*/ 17 h 184"/>
                  <a:gd name="T94" fmla="*/ 309 w 309"/>
                  <a:gd name="T95" fmla="*/ 17 h 184"/>
                  <a:gd name="T96" fmla="*/ 254 w 309"/>
                  <a:gd name="T97" fmla="*/ 11 h 184"/>
                  <a:gd name="T98" fmla="*/ 254 w 309"/>
                  <a:gd name="T99" fmla="*/ 12 h 184"/>
                  <a:gd name="T100" fmla="*/ 254 w 309"/>
                  <a:gd name="T101" fmla="*/ 11 h 184"/>
                  <a:gd name="T102" fmla="*/ 304 w 309"/>
                  <a:gd name="T103" fmla="*/ 12 h 184"/>
                  <a:gd name="T104" fmla="*/ 308 w 309"/>
                  <a:gd name="T105" fmla="*/ 14 h 184"/>
                  <a:gd name="T106" fmla="*/ 307 w 309"/>
                  <a:gd name="T107" fmla="*/ 11 h 184"/>
                  <a:gd name="T108" fmla="*/ 305 w 309"/>
                  <a:gd name="T109" fmla="*/ 10 h 184"/>
                  <a:gd name="T110" fmla="*/ 245 w 309"/>
                  <a:gd name="T111" fmla="*/ 12 h 184"/>
                  <a:gd name="T112" fmla="*/ 245 w 309"/>
                  <a:gd name="T113" fmla="*/ 10 h 184"/>
                  <a:gd name="T114" fmla="*/ 257 w 309"/>
                  <a:gd name="T115" fmla="*/ 0 h 184"/>
                  <a:gd name="T116" fmla="*/ 254 w 309"/>
                  <a:gd name="T117" fmla="*/ 1 h 184"/>
                  <a:gd name="T118" fmla="*/ 255 w 309"/>
                  <a:gd name="T119" fmla="*/ 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9" h="184">
                    <a:moveTo>
                      <a:pt x="8" y="183"/>
                    </a:moveTo>
                    <a:cubicBezTo>
                      <a:pt x="7" y="183"/>
                      <a:pt x="7" y="183"/>
                      <a:pt x="7" y="184"/>
                    </a:cubicBezTo>
                    <a:cubicBezTo>
                      <a:pt x="7" y="184"/>
                      <a:pt x="8" y="184"/>
                      <a:pt x="8" y="184"/>
                    </a:cubicBezTo>
                    <a:cubicBezTo>
                      <a:pt x="8" y="184"/>
                      <a:pt x="9" y="184"/>
                      <a:pt x="9" y="184"/>
                    </a:cubicBezTo>
                    <a:cubicBezTo>
                      <a:pt x="9" y="183"/>
                      <a:pt x="8" y="183"/>
                      <a:pt x="8" y="183"/>
                    </a:cubicBezTo>
                    <a:moveTo>
                      <a:pt x="9" y="178"/>
                    </a:moveTo>
                    <a:cubicBezTo>
                      <a:pt x="8" y="178"/>
                      <a:pt x="7" y="180"/>
                      <a:pt x="8" y="180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9" y="180"/>
                      <a:pt x="10" y="178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moveTo>
                      <a:pt x="35" y="171"/>
                    </a:moveTo>
                    <a:cubicBezTo>
                      <a:pt x="35" y="171"/>
                      <a:pt x="34" y="172"/>
                      <a:pt x="34" y="174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33" y="175"/>
                      <a:pt x="32" y="179"/>
                      <a:pt x="34" y="179"/>
                    </a:cubicBezTo>
                    <a:cubicBezTo>
                      <a:pt x="34" y="179"/>
                      <a:pt x="34" y="179"/>
                      <a:pt x="35" y="179"/>
                    </a:cubicBezTo>
                    <a:cubicBezTo>
                      <a:pt x="35" y="178"/>
                      <a:pt x="36" y="177"/>
                      <a:pt x="36" y="176"/>
                    </a:cubicBezTo>
                    <a:cubicBezTo>
                      <a:pt x="37" y="176"/>
                      <a:pt x="37" y="176"/>
                      <a:pt x="38" y="176"/>
                    </a:cubicBezTo>
                    <a:cubicBezTo>
                      <a:pt x="38" y="176"/>
                      <a:pt x="38" y="176"/>
                      <a:pt x="38" y="176"/>
                    </a:cubicBezTo>
                    <a:cubicBezTo>
                      <a:pt x="39" y="176"/>
                      <a:pt x="37" y="171"/>
                      <a:pt x="35" y="171"/>
                    </a:cubicBezTo>
                    <a:moveTo>
                      <a:pt x="84" y="144"/>
                    </a:moveTo>
                    <a:cubicBezTo>
                      <a:pt x="84" y="144"/>
                      <a:pt x="84" y="144"/>
                      <a:pt x="84" y="145"/>
                    </a:cubicBezTo>
                    <a:cubicBezTo>
                      <a:pt x="84" y="145"/>
                      <a:pt x="84" y="145"/>
                      <a:pt x="85" y="145"/>
                    </a:cubicBezTo>
                    <a:cubicBezTo>
                      <a:pt x="85" y="145"/>
                      <a:pt x="85" y="145"/>
                      <a:pt x="86" y="145"/>
                    </a:cubicBezTo>
                    <a:cubicBezTo>
                      <a:pt x="86" y="145"/>
                      <a:pt x="85" y="144"/>
                      <a:pt x="84" y="144"/>
                    </a:cubicBezTo>
                    <a:moveTo>
                      <a:pt x="1" y="134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1" y="135"/>
                    </a:cubicBezTo>
                    <a:cubicBezTo>
                      <a:pt x="1" y="135"/>
                      <a:pt x="1" y="135"/>
                      <a:pt x="1" y="135"/>
                    </a:cubicBezTo>
                    <a:cubicBezTo>
                      <a:pt x="1" y="134"/>
                      <a:pt x="1" y="134"/>
                      <a:pt x="1" y="134"/>
                    </a:cubicBezTo>
                    <a:moveTo>
                      <a:pt x="138" y="123"/>
                    </a:moveTo>
                    <a:cubicBezTo>
                      <a:pt x="137" y="123"/>
                      <a:pt x="136" y="124"/>
                      <a:pt x="137" y="125"/>
                    </a:cubicBezTo>
                    <a:cubicBezTo>
                      <a:pt x="138" y="124"/>
                      <a:pt x="139" y="125"/>
                      <a:pt x="139" y="123"/>
                    </a:cubicBezTo>
                    <a:cubicBezTo>
                      <a:pt x="139" y="123"/>
                      <a:pt x="138" y="123"/>
                      <a:pt x="138" y="123"/>
                    </a:cubicBezTo>
                    <a:moveTo>
                      <a:pt x="154" y="115"/>
                    </a:moveTo>
                    <a:cubicBezTo>
                      <a:pt x="154" y="115"/>
                      <a:pt x="153" y="115"/>
                      <a:pt x="153" y="115"/>
                    </a:cubicBezTo>
                    <a:cubicBezTo>
                      <a:pt x="153" y="116"/>
                      <a:pt x="154" y="116"/>
                      <a:pt x="154" y="116"/>
                    </a:cubicBezTo>
                    <a:cubicBezTo>
                      <a:pt x="155" y="116"/>
                      <a:pt x="155" y="116"/>
                      <a:pt x="155" y="116"/>
                    </a:cubicBezTo>
                    <a:cubicBezTo>
                      <a:pt x="155" y="115"/>
                      <a:pt x="155" y="115"/>
                      <a:pt x="154" y="115"/>
                    </a:cubicBezTo>
                    <a:moveTo>
                      <a:pt x="50" y="113"/>
                    </a:move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2" y="115"/>
                      <a:pt x="52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4"/>
                      <a:pt x="51" y="113"/>
                      <a:pt x="50" y="113"/>
                    </a:cubicBezTo>
                    <a:moveTo>
                      <a:pt x="146" y="113"/>
                    </a:move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5" y="114"/>
                      <a:pt x="146" y="114"/>
                      <a:pt x="147" y="114"/>
                    </a:cubicBezTo>
                    <a:cubicBezTo>
                      <a:pt x="147" y="114"/>
                      <a:pt x="147" y="114"/>
                      <a:pt x="147" y="113"/>
                    </a:cubicBezTo>
                    <a:cubicBezTo>
                      <a:pt x="148" y="113"/>
                      <a:pt x="147" y="113"/>
                      <a:pt x="146" y="113"/>
                    </a:cubicBezTo>
                    <a:moveTo>
                      <a:pt x="150" y="110"/>
                    </a:moveTo>
                    <a:cubicBezTo>
                      <a:pt x="149" y="110"/>
                      <a:pt x="149" y="110"/>
                      <a:pt x="149" y="111"/>
                    </a:cubicBezTo>
                    <a:cubicBezTo>
                      <a:pt x="149" y="111"/>
                      <a:pt x="150" y="111"/>
                      <a:pt x="150" y="111"/>
                    </a:cubicBezTo>
                    <a:cubicBezTo>
                      <a:pt x="151" y="111"/>
                      <a:pt x="151" y="111"/>
                      <a:pt x="151" y="111"/>
                    </a:cubicBezTo>
                    <a:cubicBezTo>
                      <a:pt x="151" y="111"/>
                      <a:pt x="150" y="110"/>
                      <a:pt x="150" y="110"/>
                    </a:cubicBezTo>
                    <a:moveTo>
                      <a:pt x="165" y="109"/>
                    </a:moveTo>
                    <a:cubicBezTo>
                      <a:pt x="165" y="109"/>
                      <a:pt x="163" y="110"/>
                      <a:pt x="162" y="111"/>
                    </a:cubicBezTo>
                    <a:cubicBezTo>
                      <a:pt x="161" y="112"/>
                      <a:pt x="161" y="113"/>
                      <a:pt x="162" y="113"/>
                    </a:cubicBezTo>
                    <a:cubicBezTo>
                      <a:pt x="162" y="113"/>
                      <a:pt x="163" y="113"/>
                      <a:pt x="164" y="113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10"/>
                      <a:pt x="166" y="109"/>
                      <a:pt x="165" y="109"/>
                    </a:cubicBezTo>
                    <a:moveTo>
                      <a:pt x="184" y="107"/>
                    </a:moveTo>
                    <a:cubicBezTo>
                      <a:pt x="184" y="107"/>
                      <a:pt x="183" y="109"/>
                      <a:pt x="184" y="109"/>
                    </a:cubicBez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9"/>
                      <a:pt x="185" y="107"/>
                      <a:pt x="184" y="107"/>
                    </a:cubicBezTo>
                    <a:cubicBezTo>
                      <a:pt x="184" y="107"/>
                      <a:pt x="184" y="107"/>
                      <a:pt x="184" y="107"/>
                    </a:cubicBezTo>
                    <a:moveTo>
                      <a:pt x="53" y="107"/>
                    </a:moveTo>
                    <a:cubicBezTo>
                      <a:pt x="51" y="107"/>
                      <a:pt x="50" y="108"/>
                      <a:pt x="50" y="109"/>
                    </a:cubicBezTo>
                    <a:cubicBezTo>
                      <a:pt x="50" y="110"/>
                      <a:pt x="50" y="111"/>
                      <a:pt x="51" y="111"/>
                    </a:cubicBezTo>
                    <a:cubicBezTo>
                      <a:pt x="52" y="111"/>
                      <a:pt x="52" y="111"/>
                      <a:pt x="53" y="111"/>
                    </a:cubicBezTo>
                    <a:cubicBezTo>
                      <a:pt x="54" y="111"/>
                      <a:pt x="54" y="108"/>
                      <a:pt x="54" y="107"/>
                    </a:cubicBezTo>
                    <a:cubicBezTo>
                      <a:pt x="53" y="107"/>
                      <a:pt x="53" y="107"/>
                      <a:pt x="53" y="107"/>
                    </a:cubicBezTo>
                    <a:moveTo>
                      <a:pt x="249" y="75"/>
                    </a:moveTo>
                    <a:cubicBezTo>
                      <a:pt x="249" y="75"/>
                      <a:pt x="249" y="76"/>
                      <a:pt x="248" y="77"/>
                    </a:cubicBezTo>
                    <a:cubicBezTo>
                      <a:pt x="248" y="77"/>
                      <a:pt x="248" y="77"/>
                      <a:pt x="248" y="77"/>
                    </a:cubicBezTo>
                    <a:cubicBezTo>
                      <a:pt x="249" y="77"/>
                      <a:pt x="249" y="77"/>
                      <a:pt x="249" y="77"/>
                    </a:cubicBezTo>
                    <a:cubicBezTo>
                      <a:pt x="250" y="77"/>
                      <a:pt x="250" y="76"/>
                      <a:pt x="251" y="76"/>
                    </a:cubicBezTo>
                    <a:cubicBezTo>
                      <a:pt x="250" y="76"/>
                      <a:pt x="250" y="75"/>
                      <a:pt x="249" y="75"/>
                    </a:cubicBezTo>
                    <a:moveTo>
                      <a:pt x="253" y="66"/>
                    </a:moveTo>
                    <a:cubicBezTo>
                      <a:pt x="252" y="67"/>
                      <a:pt x="252" y="67"/>
                      <a:pt x="252" y="67"/>
                    </a:cubicBezTo>
                    <a:cubicBezTo>
                      <a:pt x="250" y="67"/>
                      <a:pt x="250" y="67"/>
                      <a:pt x="250" y="67"/>
                    </a:cubicBezTo>
                    <a:cubicBezTo>
                      <a:pt x="250" y="70"/>
                      <a:pt x="251" y="70"/>
                      <a:pt x="252" y="70"/>
                    </a:cubicBezTo>
                    <a:cubicBezTo>
                      <a:pt x="254" y="70"/>
                      <a:pt x="258" y="66"/>
                      <a:pt x="253" y="66"/>
                    </a:cubicBezTo>
                    <a:moveTo>
                      <a:pt x="268" y="64"/>
                    </a:moveTo>
                    <a:cubicBezTo>
                      <a:pt x="268" y="64"/>
                      <a:pt x="268" y="65"/>
                      <a:pt x="268" y="65"/>
                    </a:cubicBezTo>
                    <a:cubicBezTo>
                      <a:pt x="266" y="66"/>
                      <a:pt x="266" y="66"/>
                      <a:pt x="266" y="66"/>
                    </a:cubicBezTo>
                    <a:cubicBezTo>
                      <a:pt x="266" y="67"/>
                      <a:pt x="266" y="67"/>
                      <a:pt x="267" y="67"/>
                    </a:cubicBezTo>
                    <a:cubicBezTo>
                      <a:pt x="267" y="67"/>
                      <a:pt x="268" y="67"/>
                      <a:pt x="268" y="66"/>
                    </a:cubicBezTo>
                    <a:cubicBezTo>
                      <a:pt x="269" y="66"/>
                      <a:pt x="269" y="64"/>
                      <a:pt x="268" y="64"/>
                    </a:cubicBezTo>
                    <a:moveTo>
                      <a:pt x="276" y="54"/>
                    </a:moveTo>
                    <a:cubicBezTo>
                      <a:pt x="276" y="54"/>
                      <a:pt x="275" y="55"/>
                      <a:pt x="276" y="55"/>
                    </a:cubicBezTo>
                    <a:cubicBezTo>
                      <a:pt x="276" y="55"/>
                      <a:pt x="276" y="55"/>
                      <a:pt x="276" y="55"/>
                    </a:cubicBezTo>
                    <a:cubicBezTo>
                      <a:pt x="276" y="55"/>
                      <a:pt x="277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moveTo>
                      <a:pt x="308" y="17"/>
                    </a:moveTo>
                    <a:cubicBezTo>
                      <a:pt x="308" y="17"/>
                      <a:pt x="307" y="17"/>
                      <a:pt x="307" y="17"/>
                    </a:cubicBezTo>
                    <a:cubicBezTo>
                      <a:pt x="307" y="18"/>
                      <a:pt x="308" y="18"/>
                      <a:pt x="308" y="18"/>
                    </a:cubicBezTo>
                    <a:cubicBezTo>
                      <a:pt x="309" y="18"/>
                      <a:pt x="309" y="18"/>
                      <a:pt x="309" y="17"/>
                    </a:cubicBezTo>
                    <a:cubicBezTo>
                      <a:pt x="309" y="17"/>
                      <a:pt x="308" y="17"/>
                      <a:pt x="308" y="17"/>
                    </a:cubicBezTo>
                    <a:moveTo>
                      <a:pt x="254" y="11"/>
                    </a:moveTo>
                    <a:cubicBezTo>
                      <a:pt x="253" y="11"/>
                      <a:pt x="253" y="11"/>
                      <a:pt x="253" y="11"/>
                    </a:cubicBezTo>
                    <a:cubicBezTo>
                      <a:pt x="253" y="11"/>
                      <a:pt x="254" y="12"/>
                      <a:pt x="254" y="12"/>
                    </a:cubicBezTo>
                    <a:cubicBezTo>
                      <a:pt x="254" y="12"/>
                      <a:pt x="255" y="12"/>
                      <a:pt x="255" y="11"/>
                    </a:cubicBezTo>
                    <a:cubicBezTo>
                      <a:pt x="255" y="11"/>
                      <a:pt x="254" y="11"/>
                      <a:pt x="254" y="11"/>
                    </a:cubicBezTo>
                    <a:moveTo>
                      <a:pt x="305" y="10"/>
                    </a:moveTo>
                    <a:cubicBezTo>
                      <a:pt x="304" y="10"/>
                      <a:pt x="304" y="11"/>
                      <a:pt x="304" y="12"/>
                    </a:cubicBezTo>
                    <a:cubicBezTo>
                      <a:pt x="305" y="13"/>
                      <a:pt x="306" y="14"/>
                      <a:pt x="307" y="14"/>
                    </a:cubicBezTo>
                    <a:cubicBezTo>
                      <a:pt x="307" y="14"/>
                      <a:pt x="308" y="14"/>
                      <a:pt x="308" y="14"/>
                    </a:cubicBezTo>
                    <a:cubicBezTo>
                      <a:pt x="308" y="14"/>
                      <a:pt x="308" y="14"/>
                      <a:pt x="308" y="14"/>
                    </a:cubicBezTo>
                    <a:cubicBezTo>
                      <a:pt x="308" y="13"/>
                      <a:pt x="308" y="12"/>
                      <a:pt x="307" y="11"/>
                    </a:cubicBezTo>
                    <a:cubicBezTo>
                      <a:pt x="307" y="11"/>
                      <a:pt x="306" y="10"/>
                      <a:pt x="306" y="10"/>
                    </a:cubicBezTo>
                    <a:cubicBezTo>
                      <a:pt x="306" y="10"/>
                      <a:pt x="306" y="10"/>
                      <a:pt x="305" y="10"/>
                    </a:cubicBezTo>
                    <a:moveTo>
                      <a:pt x="245" y="10"/>
                    </a:moveTo>
                    <a:cubicBezTo>
                      <a:pt x="244" y="10"/>
                      <a:pt x="243" y="12"/>
                      <a:pt x="245" y="12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46" y="12"/>
                      <a:pt x="247" y="10"/>
                      <a:pt x="245" y="10"/>
                    </a:cubicBezTo>
                    <a:cubicBezTo>
                      <a:pt x="245" y="10"/>
                      <a:pt x="245" y="10"/>
                      <a:pt x="245" y="10"/>
                    </a:cubicBezTo>
                    <a:moveTo>
                      <a:pt x="257" y="0"/>
                    </a:moveTo>
                    <a:cubicBezTo>
                      <a:pt x="256" y="0"/>
                      <a:pt x="255" y="0"/>
                      <a:pt x="255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2"/>
                      <a:pt x="254" y="3"/>
                      <a:pt x="255" y="3"/>
                    </a:cubicBezTo>
                    <a:cubicBezTo>
                      <a:pt x="256" y="3"/>
                      <a:pt x="258" y="1"/>
                      <a:pt x="257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857224" y="2381244"/>
            <a:ext cx="7658735" cy="293157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松鼠，身体细长，体毛为灰色、暗褐色或赤褐色，所以也称灰松鼠。主要以野生果实或植物种子为食，如坚果、胡桃、杏等，但有时也会食农作物。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云形标注 3"/>
          <p:cNvSpPr/>
          <p:nvPr/>
        </p:nvSpPr>
        <p:spPr>
          <a:xfrm>
            <a:off x="3929058" y="571481"/>
            <a:ext cx="3920490" cy="149542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altLang="zh-CN" sz="2400" b="1" dirty="0">
                <a:solidFill>
                  <a:schemeClr val="tx1"/>
                </a:solidFill>
                <a:latin typeface="汉仪旗黑-55" panose="00020600040101010101" charset="-122"/>
                <a:ea typeface="汉仪旗黑-55" panose="00020600040101010101" charset="-122"/>
                <a:sym typeface="+mn-ea"/>
              </a:rPr>
              <a:t>   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同学们，你们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知道关于松鼠的知识吗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？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1472" y="1238235"/>
            <a:ext cx="8143932" cy="44031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松鼠不像山鼠那样，一到冬天就蛰伏不动。它们是十分警觉的，只要有人触动下松鼠所在的大树，它们就从树上的窝里跑出来躲到树枝底下，或者逃到别的树上去。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椭圆形标注 2"/>
          <p:cNvSpPr/>
          <p:nvPr/>
        </p:nvSpPr>
        <p:spPr>
          <a:xfrm>
            <a:off x="4071934" y="4191006"/>
            <a:ext cx="4500594" cy="1905013"/>
          </a:xfrm>
          <a:prstGeom prst="wedgeEllipseCallout">
            <a:avLst>
              <a:gd name="adj1" fmla="val -763"/>
              <a:gd name="adj2" fmla="val -593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松鼠冬天：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突出松鼠的机警。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abc.2008php.com/2013_Website_appreciate/2013-03-19/20130319000429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4"/>
          <p:cNvSpPr/>
          <p:nvPr/>
        </p:nvSpPr>
        <p:spPr>
          <a:xfrm>
            <a:off x="642910" y="1333486"/>
            <a:ext cx="8064530" cy="1472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松鼠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轻快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极了，总是小跳着前进，有时也连蹦带跑。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上箭头标注 6"/>
          <p:cNvSpPr/>
          <p:nvPr/>
        </p:nvSpPr>
        <p:spPr>
          <a:xfrm>
            <a:off x="1830693" y="3172044"/>
            <a:ext cx="5072098" cy="1524011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zh-CN" altLang="en-US" sz="24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</a:t>
            </a:r>
            <a:r>
              <a:rPr lang="zh-CN" altLang="en-US" sz="32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句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话说出了松鼠动作的轻快。</a:t>
            </a:r>
            <a:endParaRPr lang="zh-CN" altLang="en-US" sz="3200" b="1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7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p4.so.qhmsg.com/t01fc4503220486b135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矩形 4"/>
          <p:cNvSpPr/>
          <p:nvPr/>
        </p:nvSpPr>
        <p:spPr>
          <a:xfrm>
            <a:off x="481305" y="1310629"/>
            <a:ext cx="7643866" cy="355943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它们的爪子是那样锐利，动作是那样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敏捷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，一棵很光滑的高树，一 忽儿就爬上去了。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松鼠在秋天拾榛子，塞到老树空心的缝隙里，塞得满满的，留到冬天吃。在冬天，它们也常用爪子把雪扒开，在雪下面找榛子。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5286381" y="379712"/>
            <a:ext cx="2428892" cy="762005"/>
          </a:xfrm>
          <a:prstGeom prst="wedgeRoundRectCallout">
            <a:avLst>
              <a:gd name="adj1" fmla="val 46500"/>
              <a:gd name="adj2" fmla="val 963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近义词：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灵敏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上箭头标注 8"/>
          <p:cNvSpPr/>
          <p:nvPr/>
        </p:nvSpPr>
        <p:spPr>
          <a:xfrm>
            <a:off x="1998981" y="4877647"/>
            <a:ext cx="4700905" cy="13335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120000"/>
              </a:lnSpc>
            </a:pPr>
            <a:r>
              <a:rPr lang="en-US" altLang="zh-CN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说出了松鼠的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轻快、灵敏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   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5" grpId="0" bldLvl="0" animBg="1"/>
      <p:bldP spid="9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1473" y="1809739"/>
            <a:ext cx="8072494" cy="45243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松鼠的窝通常搭在树枝分权的地方，又干净又暖和。它们搭窝的时候，先搬些小木片，错杂着放在一起， 再用些苔藓编扎起来，然后把苔藓挤紧，踏平，使那建筑物足够宽敞，足够坚实。这样，它们可以带着儿女住在里面，既舒适又安全。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椭圆形标注 2"/>
          <p:cNvSpPr/>
          <p:nvPr/>
        </p:nvSpPr>
        <p:spPr>
          <a:xfrm>
            <a:off x="4071934" y="4953012"/>
            <a:ext cx="4286280" cy="1517037"/>
          </a:xfrm>
          <a:prstGeom prst="wedgeEllipseCallout">
            <a:avLst>
              <a:gd name="adj1" fmla="val -6880"/>
              <a:gd name="adj2" fmla="val -760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说明：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描写了松鼠搭窝的过程。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87022" y="857656"/>
            <a:ext cx="1857356" cy="95250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3735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介绍窝</a:t>
            </a:r>
            <a:endParaRPr lang="zh-CN" altLang="en-US" sz="3735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4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p4.so.qhmsg.com/t01d9f2d914bf42af2e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000232" y="285729"/>
            <a:ext cx="4714908" cy="61912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0034" y="1047734"/>
            <a:ext cx="8278812" cy="354096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窝口朝上，端端正正，很狭窄，勉强可以进出。窝口有一个圆锥形的盖，把整个窝遮蔽起来，下雨时雨水向四周流去，不会落在窝里。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椭圆形标注 2"/>
          <p:cNvSpPr/>
          <p:nvPr/>
        </p:nvSpPr>
        <p:spPr>
          <a:xfrm>
            <a:off x="4143372" y="3905254"/>
            <a:ext cx="4429156" cy="2476517"/>
          </a:xfrm>
          <a:prstGeom prst="wedgeEllipseCallout">
            <a:avLst>
              <a:gd name="adj1" fmla="val -7232"/>
              <a:gd name="adj2" fmla="val -576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说明：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通过松鼠的窝可以看出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松鼠的聪明和干净。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2910" y="2285992"/>
            <a:ext cx="8278812" cy="440312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松鼠通常一胎生三四个。小松鼠的毛是灰褐色的，过了冬就换毛，新换的毛比脱落的毛颜色深些。它们用爪子和牙齿梳理全身的毛，身上总是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光光溜溜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干干净净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的。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椭圆形标注 2"/>
          <p:cNvSpPr/>
          <p:nvPr/>
        </p:nvSpPr>
        <p:spPr>
          <a:xfrm>
            <a:off x="3143240" y="287021"/>
            <a:ext cx="4071966" cy="1802765"/>
          </a:xfrm>
          <a:prstGeom prst="wedgeEllipseCallout">
            <a:avLst>
              <a:gd name="adj1" fmla="val -23042"/>
              <a:gd name="adj2" fmla="val 790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说明：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小松鼠是什么样子，和大松鼠一样都是爱干净的。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3286116" y="5429265"/>
            <a:ext cx="2357454" cy="1146811"/>
          </a:xfrm>
          <a:prstGeom prst="wedgeRoundRectCallout">
            <a:avLst>
              <a:gd name="adj1" fmla="val -103324"/>
              <a:gd name="adj2" fmla="val -201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词语积累：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AABB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14282" y="857233"/>
            <a:ext cx="2337435" cy="95250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3735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介绍生育</a:t>
            </a:r>
            <a:endParaRPr lang="zh-CN" altLang="en-US" sz="3735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4" grpId="0" bldLvl="0" animBg="1"/>
      <p:bldP spid="5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51181" y="1427480"/>
            <a:ext cx="8306435" cy="4866640"/>
          </a:xfrm>
          <a:prstGeom prst="rect">
            <a:avLst/>
          </a:prstGeom>
        </p:spPr>
      </p:pic>
      <p:sp>
        <p:nvSpPr>
          <p:cNvPr id="14" name="左大括号 13"/>
          <p:cNvSpPr/>
          <p:nvPr/>
        </p:nvSpPr>
        <p:spPr>
          <a:xfrm>
            <a:off x="2714613" y="2476494"/>
            <a:ext cx="234950" cy="2428875"/>
          </a:xfrm>
          <a:prstGeom prst="leftBrace">
            <a:avLst>
              <a:gd name="adj1" fmla="val 79956"/>
              <a:gd name="adj2" fmla="val 50000"/>
            </a:avLst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135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左大括号 16"/>
          <p:cNvSpPr/>
          <p:nvPr/>
        </p:nvSpPr>
        <p:spPr>
          <a:xfrm flipH="1">
            <a:off x="5357818" y="2381244"/>
            <a:ext cx="285810" cy="2428875"/>
          </a:xfrm>
          <a:prstGeom prst="leftBrace">
            <a:avLst>
              <a:gd name="adj1" fmla="val 88163"/>
              <a:gd name="adj2" fmla="val 50000"/>
            </a:avLst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135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1338" y="647700"/>
            <a:ext cx="2383986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265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板书设计</a:t>
            </a:r>
            <a:endParaRPr lang="zh-CN" altLang="en-US" sz="4265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622028" y="2952747"/>
            <a:ext cx="840999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none">
            <a:spAutoFit/>
          </a:bodyPr>
          <a:lstStyle/>
          <a:p>
            <a:pPr algn="l"/>
            <a:r>
              <a:rPr lang="zh-CN" altLang="en-US" sz="4265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松鼠</a:t>
            </a:r>
            <a:endParaRPr lang="zh-CN" altLang="en-US" sz="4265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667246" y="1714488"/>
            <a:ext cx="1996844" cy="748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4265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外形</a:t>
            </a:r>
            <a:endParaRPr lang="zh-CN" altLang="en-US" sz="4265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643306" y="2571744"/>
            <a:ext cx="1996844" cy="748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4265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活动</a:t>
            </a:r>
            <a:endParaRPr lang="zh-CN" altLang="en-US" sz="4265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714744" y="3429000"/>
            <a:ext cx="1214446" cy="748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4265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住</a:t>
            </a:r>
            <a:endParaRPr lang="zh-CN" altLang="en-US" sz="4265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571869" y="4381507"/>
            <a:ext cx="1996844" cy="748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4265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生育</a:t>
            </a:r>
            <a:endParaRPr lang="zh-CN" altLang="en-US" sz="4265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6000760" y="2666995"/>
            <a:ext cx="1656184" cy="14046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426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美丽</a:t>
            </a:r>
            <a:endParaRPr lang="zh-CN" altLang="en-US" sz="4265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26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机灵</a:t>
            </a:r>
            <a:endParaRPr lang="zh-CN" altLang="en-US" sz="4265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7" grpId="0" bldLvl="0" animBg="1"/>
      <p:bldP spid="11" grpId="0" autoUpdateAnimBg="0"/>
      <p:bldP spid="12" grpId="0"/>
      <p:bldP spid="16" grpId="0"/>
      <p:bldP spid="18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mgm.gmw.cn/attachement/jpg/site2/20160107/d8cb8a4d0ad617f8582923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1"/>
          <p:cNvSpPr/>
          <p:nvPr/>
        </p:nvSpPr>
        <p:spPr>
          <a:xfrm>
            <a:off x="2256139" y="989638"/>
            <a:ext cx="4897136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学习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运用抓特点的手法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0034" y="2095490"/>
            <a:ext cx="8270875" cy="14646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536575">
              <a:lnSpc>
                <a:spcPct val="130000"/>
              </a:lnSpc>
            </a:pPr>
            <a:r>
              <a:rPr lang="zh-CN" altLang="en-US" sz="24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【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抓特点</a:t>
            </a:r>
            <a:r>
              <a:rPr lang="zh-CN" altLang="en-US" sz="24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】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“它们面容清秀，眼睛闪闪发光，身体矫健，四肢轻快。”</a:t>
            </a:r>
            <a:r>
              <a:rPr lang="zh-CN" altLang="en-US" sz="24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这句话说的是松鼠的身形和面貌，作者抓住了这一特点进行描写。</a:t>
            </a:r>
            <a:endParaRPr lang="zh-CN" altLang="en-US" sz="2400" b="1" dirty="0">
              <a:solidFill>
                <a:srgbClr val="00B0F0"/>
              </a:solidFill>
              <a:latin typeface="黑体" panose="02010609060101010101" pitchFamily="2" charset="-122"/>
              <a:ea typeface="黑体" panose="02010609060101010101" pitchFamily="2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223163" y="634661"/>
            <a:ext cx="2383986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265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写作手法</a:t>
            </a:r>
            <a:endParaRPr lang="zh-CN" altLang="en-US" sz="4265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2910" y="3810004"/>
            <a:ext cx="7929618" cy="166776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【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举例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】它的头上长着像火把一样的冠子。背上的羽毛像穿着深红闪亮的外衣。腹部的羽毛像套了件金黄色的衬衫。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  <p:bldP spid="10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2223" y="706332"/>
            <a:ext cx="2383986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265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拓展延伸</a:t>
            </a:r>
            <a:endParaRPr lang="zh-CN" altLang="en-US" sz="4265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7652" name="TextBox 3"/>
          <p:cNvSpPr txBox="1"/>
          <p:nvPr/>
        </p:nvSpPr>
        <p:spPr>
          <a:xfrm>
            <a:off x="714348" y="1781160"/>
            <a:ext cx="7929618" cy="3869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        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列入中国生物多样性红色名录</a:t>
            </a:r>
            <a:endParaRPr lang="zh-CN" altLang="en-US" sz="2800" b="1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松鼠、赤腹松鼠、黄足松鼠、蓝腹松鼠、金背松鼠、五纹松鼠、白背松鼠、明纹花松鼠、隐纹花松鼠等列中国国家林业局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2000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日发布的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国家保护的有益的或者有重要经济、科学研究价值的陆生野生动物名录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内容占位符 2"/>
          <p:cNvSpPr txBox="1"/>
          <p:nvPr/>
        </p:nvSpPr>
        <p:spPr>
          <a:xfrm>
            <a:off x="500034" y="1335177"/>
            <a:ext cx="7858180" cy="7921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en-US" altLang="zh-CN" sz="28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r>
              <a:rPr lang="zh-CN" altLang="en-US" sz="28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 给划线的字选择正确的读音，用“√”表示。</a:t>
            </a:r>
            <a:endParaRPr lang="en-US" altLang="zh-CN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8982" y="679240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课堂练习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1538" y="2573436"/>
            <a:ext cx="7286676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+mn-ea"/>
                <a:sym typeface="+mn-ea"/>
              </a:rPr>
              <a:t>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矫健</a:t>
            </a:r>
            <a:r>
              <a:rPr lang="zh-CN" altLang="en-US" sz="2800" dirty="0" smtClean="0">
                <a:latin typeface="+mn-ea"/>
                <a:sym typeface="+mn-ea"/>
              </a:rPr>
              <a:t>（</a:t>
            </a:r>
            <a:r>
              <a:rPr lang="en-US" altLang="zh-CN" sz="2800" dirty="0" err="1" smtClean="0">
                <a:latin typeface="+mn-ea"/>
                <a:sym typeface="+mn-ea"/>
              </a:rPr>
              <a:t>qiáo</a:t>
            </a:r>
            <a:r>
              <a:rPr lang="en-US" altLang="zh-CN" sz="2800" dirty="0" smtClean="0">
                <a:latin typeface="+mn-ea"/>
                <a:sym typeface="+mn-ea"/>
              </a:rPr>
              <a:t>  </a:t>
            </a:r>
            <a:r>
              <a:rPr lang="en-US" altLang="zh-CN" sz="2800" dirty="0" err="1" smtClean="0">
                <a:latin typeface="+mn-ea"/>
                <a:sym typeface="+mn-ea"/>
              </a:rPr>
              <a:t>jiǎo</a:t>
            </a:r>
            <a:r>
              <a:rPr lang="zh-CN" altLang="en-US" sz="2800" dirty="0" smtClean="0">
                <a:latin typeface="+mn-ea"/>
                <a:sym typeface="+mn-ea"/>
              </a:rPr>
              <a:t>）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驯良</a:t>
            </a:r>
            <a:r>
              <a:rPr lang="zh-CN" altLang="en-US" sz="2800" dirty="0" smtClean="0">
                <a:latin typeface="+mn-ea"/>
                <a:sym typeface="+mn-ea"/>
              </a:rPr>
              <a:t>（</a:t>
            </a:r>
            <a:r>
              <a:rPr lang="en-US" altLang="zh-CN" sz="2800" dirty="0" err="1" smtClean="0">
                <a:latin typeface="+mn-ea"/>
                <a:sym typeface="+mn-ea"/>
              </a:rPr>
              <a:t>xùn</a:t>
            </a:r>
            <a:r>
              <a:rPr lang="en-US" altLang="zh-CN" sz="2800" dirty="0" smtClean="0">
                <a:latin typeface="+mn-ea"/>
                <a:sym typeface="+mn-ea"/>
              </a:rPr>
              <a:t>   </a:t>
            </a:r>
            <a:r>
              <a:rPr lang="en-US" altLang="zh-CN" sz="2800" dirty="0" err="1" smtClean="0">
                <a:latin typeface="+mn-ea"/>
                <a:sym typeface="+mn-ea"/>
              </a:rPr>
              <a:t>shàn</a:t>
            </a:r>
            <a:r>
              <a:rPr lang="zh-CN" altLang="en-US" sz="2800" dirty="0" smtClean="0">
                <a:latin typeface="+mn-ea"/>
                <a:sym typeface="+mn-ea"/>
              </a:rPr>
              <a:t>）</a:t>
            </a:r>
            <a:endParaRPr lang="en-US" altLang="zh-CN" sz="2800" dirty="0" smtClean="0">
              <a:latin typeface="+mn-ea"/>
              <a:sym typeface="+mn-ea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狭长</a:t>
            </a:r>
            <a:r>
              <a:rPr lang="zh-CN" altLang="en-US" sz="2800" dirty="0" smtClean="0">
                <a:latin typeface="+mn-ea"/>
                <a:sym typeface="+mn-ea"/>
              </a:rPr>
              <a:t>（</a:t>
            </a:r>
            <a:r>
              <a:rPr lang="en-US" altLang="zh-CN" sz="2800" dirty="0" err="1" smtClean="0">
                <a:latin typeface="+mn-ea"/>
                <a:sym typeface="+mn-ea"/>
              </a:rPr>
              <a:t>jiá</a:t>
            </a:r>
            <a:r>
              <a:rPr lang="en-US" altLang="zh-CN" sz="2800" dirty="0" smtClean="0">
                <a:latin typeface="+mn-ea"/>
                <a:sym typeface="+mn-ea"/>
              </a:rPr>
              <a:t>    </a:t>
            </a:r>
            <a:r>
              <a:rPr lang="en-US" altLang="zh-CN" sz="2800" dirty="0" err="1" smtClean="0">
                <a:latin typeface="+mn-ea"/>
                <a:sym typeface="+mn-ea"/>
              </a:rPr>
              <a:t>xiá</a:t>
            </a:r>
            <a:r>
              <a:rPr lang="zh-CN" altLang="en-US" sz="2800" dirty="0" smtClean="0">
                <a:latin typeface="+mn-ea"/>
                <a:sym typeface="+mn-ea"/>
              </a:rPr>
              <a:t>）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苔藓</a:t>
            </a:r>
            <a:r>
              <a:rPr lang="zh-CN" altLang="en-US" sz="2800" dirty="0" smtClean="0">
                <a:latin typeface="+mn-ea"/>
                <a:sym typeface="+mn-ea"/>
              </a:rPr>
              <a:t>（</a:t>
            </a:r>
            <a:r>
              <a:rPr lang="en-US" altLang="zh-CN" sz="2800" dirty="0" err="1" smtClean="0">
                <a:latin typeface="+mn-ea"/>
                <a:sym typeface="+mn-ea"/>
              </a:rPr>
              <a:t>xiān</a:t>
            </a:r>
            <a:r>
              <a:rPr lang="en-US" altLang="zh-CN" sz="2800" dirty="0" smtClean="0">
                <a:latin typeface="+mn-ea"/>
                <a:sym typeface="+mn-ea"/>
              </a:rPr>
              <a:t>  </a:t>
            </a:r>
            <a:r>
              <a:rPr lang="en-US" altLang="zh-CN" sz="2800" dirty="0" err="1" smtClean="0">
                <a:latin typeface="+mn-ea"/>
                <a:sym typeface="+mn-ea"/>
              </a:rPr>
              <a:t>xiǎn</a:t>
            </a:r>
            <a:r>
              <a:rPr lang="zh-CN" altLang="en-US" sz="2800" dirty="0" smtClean="0">
                <a:latin typeface="+mn-ea"/>
                <a:sym typeface="+mn-ea"/>
              </a:rPr>
              <a:t>）</a:t>
            </a:r>
            <a:endParaRPr lang="zh-CN" altLang="en-US" sz="3200" b="1" noProof="0" dirty="0">
              <a:solidFill>
                <a:srgbClr val="FF00FF"/>
              </a:solidFill>
              <a:latin typeface="+mn-ea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4" name="文本框 5"/>
          <p:cNvSpPr txBox="1"/>
          <p:nvPr/>
        </p:nvSpPr>
        <p:spPr>
          <a:xfrm>
            <a:off x="3428992" y="2382934"/>
            <a:ext cx="857255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1473" y="3906945"/>
            <a:ext cx="421484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en-US" altLang="zh-CN" sz="28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8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填上恰当的词语。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71473" y="4733304"/>
            <a:ext cx="7429552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楷体_GB2312" panose="02010609030101010101" charset="-122"/>
                <a:ea typeface="楷体_GB2312" panose="02010609030101010101" charset="-122"/>
              </a:rPr>
              <a:t> （      ）的小动物    （     ）的小面孔</a:t>
            </a:r>
            <a:endParaRPr lang="zh-CN" altLang="en-US" sz="2800" dirty="0" smtClean="0">
              <a:latin typeface="楷体_GB2312" panose="02010609030101010101" charset="-122"/>
              <a:ea typeface="楷体_GB2312" panose="0201060903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楷体_GB2312" panose="02010609030101010101" charset="-122"/>
                <a:ea typeface="楷体_GB2312" panose="02010609030101010101" charset="-122"/>
              </a:rPr>
              <a:t>  (       )</a:t>
            </a:r>
            <a:r>
              <a:rPr lang="zh-CN" altLang="en-US" sz="2800" dirty="0" smtClean="0">
                <a:latin typeface="楷体_GB2312" panose="02010609030101010101" charset="-122"/>
                <a:ea typeface="楷体_GB2312" panose="02010609030101010101" charset="-122"/>
              </a:rPr>
              <a:t>的老树      （     ）的夏夜</a:t>
            </a:r>
            <a:endParaRPr lang="zh-CN" altLang="en-US" sz="2800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17595" y="679239"/>
            <a:ext cx="184731" cy="74866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endParaRPr lang="zh-CN" altLang="en-US" sz="4265" b="1" dirty="0">
              <a:solidFill>
                <a:srgbClr val="FF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57290" y="4859452"/>
            <a:ext cx="90601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漂亮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357290" y="5781062"/>
            <a:ext cx="90601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高大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143504" y="4859452"/>
            <a:ext cx="90601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玲珑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143504" y="5811958"/>
            <a:ext cx="90601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晴朗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7" name="文本框 5"/>
          <p:cNvSpPr txBox="1"/>
          <p:nvPr/>
        </p:nvSpPr>
        <p:spPr>
          <a:xfrm>
            <a:off x="5715009" y="2382934"/>
            <a:ext cx="857255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5"/>
          <p:cNvSpPr txBox="1"/>
          <p:nvPr/>
        </p:nvSpPr>
        <p:spPr>
          <a:xfrm>
            <a:off x="3428992" y="3049689"/>
            <a:ext cx="857255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5"/>
          <p:cNvSpPr txBox="1"/>
          <p:nvPr/>
        </p:nvSpPr>
        <p:spPr>
          <a:xfrm>
            <a:off x="6858016" y="3049689"/>
            <a:ext cx="857255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  <p:bldP spid="3" grpId="0"/>
      <p:bldP spid="14" grpId="0"/>
      <p:bldP spid="13" grpId="0"/>
      <p:bldP spid="16" grpId="0"/>
      <p:bldP spid="19" grpId="0"/>
      <p:bldP spid="20" grpId="0"/>
      <p:bldP spid="21" grpId="0"/>
      <p:bldP spid="22" grpId="0"/>
      <p:bldP spid="17" grpId="0"/>
      <p:bldP spid="23" grpId="0"/>
      <p:bldP spid="2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内容占位符 2"/>
          <p:cNvSpPr txBox="1"/>
          <p:nvPr/>
        </p:nvSpPr>
        <p:spPr>
          <a:xfrm>
            <a:off x="500034" y="761982"/>
            <a:ext cx="6000792" cy="7921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US" altLang="zh-CN" sz="3735" b="1" dirty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en-US" altLang="zh-CN" sz="3735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r>
              <a:rPr lang="zh-CN" altLang="en-US" sz="3735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 把下列句子补充完整。</a:t>
            </a:r>
            <a:endParaRPr lang="en-US" altLang="zh-CN" sz="3735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5048" y="2262106"/>
            <a:ext cx="8568952" cy="3222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只有树被风刮得太厉害时，松鼠才（         ）。 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只要</a:t>
            </a:r>
            <a:r>
              <a:rPr lang="zh-CN" altLang="en-US" sz="2800" dirty="0" smtClean="0"/>
              <a:t>（                                   ）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，松鼠就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            ）。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286512" y="2381244"/>
            <a:ext cx="1714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到地上来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571605" y="3429000"/>
            <a:ext cx="3929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树不被风刮的太厉害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57224" y="4961890"/>
            <a:ext cx="2643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不到地上来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7" grpId="0"/>
      <p:bldP spid="16" grpId="0"/>
      <p:bldP spid="17" grpId="0"/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Box 2"/>
          <p:cNvSpPr txBox="1"/>
          <p:nvPr/>
        </p:nvSpPr>
        <p:spPr>
          <a:xfrm>
            <a:off x="428595" y="1608853"/>
            <a:ext cx="8424863" cy="115339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 smtClean="0">
                <a:latin typeface="宋体" panose="02010600030101010101" pitchFamily="2" charset="-122"/>
              </a:rPr>
              <a:t>默读课文，把从课文中获得的有关松鼠的信息分条写下来。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6725" y="628016"/>
            <a:ext cx="5134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课后习题参考答案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5" y="2762246"/>
            <a:ext cx="5643602" cy="28136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参考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松鼠的性格、习性及外形特征。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2.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松鼠的活动范围和活动时间。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3.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松鼠的行动和打窝。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4.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 松鼠的繁殖。</a:t>
            </a:r>
            <a:endParaRPr lang="en-US" altLang="zh-CN" sz="2800" b="1" dirty="0">
              <a:solidFill>
                <a:srgbClr val="15011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292100" y="977900"/>
            <a:ext cx="8661399" cy="19328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sz="2400" b="1" dirty="0" smtClean="0">
                <a:latin typeface="宋体" panose="02010600030101010101" pitchFamily="2" charset="-122"/>
              </a:rPr>
              <a:t>默读课文,把从课文中获得的有关松鼠的信息分条写下来。 读下面的句子,找出课文中相应的内容,体会表达上的不同。</a:t>
            </a:r>
            <a:endParaRPr sz="2400" b="1" dirty="0" smtClean="0">
              <a:latin typeface="宋体" panose="02010600030101010101" pitchFamily="2" charset="-122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</a:pPr>
            <a:r>
              <a:rPr sz="2400" b="1" dirty="0" smtClean="0">
                <a:latin typeface="宋体" panose="02010600030101010101" pitchFamily="2" charset="-122"/>
              </a:rPr>
              <a:t> </a:t>
            </a:r>
            <a:endParaRPr sz="2400" b="1" dirty="0" smtClean="0">
              <a:latin typeface="宋体" panose="02010600030101010101" pitchFamily="2" charset="-122"/>
            </a:endParaRPr>
          </a:p>
          <a:p>
            <a:pPr>
              <a:lnSpc>
                <a:spcPct val="130000"/>
              </a:lnSpc>
              <a:buClr>
                <a:srgbClr val="000000"/>
              </a:buClr>
              <a:buFont typeface="Wingdings" panose="05000000000000000000" charset="0"/>
            </a:pPr>
            <a:r>
              <a:rPr sz="2000" b="1" dirty="0" smtClean="0">
                <a:latin typeface="宋体" panose="02010600030101010101" pitchFamily="2" charset="-122"/>
                <a:sym typeface="+mn-ea"/>
              </a:rPr>
              <a:t>   </a:t>
            </a:r>
            <a:endParaRPr sz="2000" b="1" dirty="0" smtClean="0">
              <a:latin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451" y="3203152"/>
            <a:ext cx="8442325" cy="23285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◇松鼠体形细长,体长17</a:t>
            </a:r>
            <a:r>
              <a:rPr sz="2000" b="1" dirty="0" smtClean="0">
                <a:latin typeface="宋体" panose="02010600030101010101" pitchFamily="2" charset="-122"/>
                <a:sym typeface="+mn-ea"/>
              </a:rPr>
              <a:t>～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26厘米,尾长15～21厘米,体重300～400克。 </a:t>
            </a:r>
            <a:endParaRPr lang="zh-CN" altLang="en-US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◇松鼠在树上筑巢或利用树洞栖居,巢以树的干枝条及杂物构成,直径      约50厘米。 </a:t>
            </a:r>
            <a:endParaRPr lang="zh-CN" altLang="en-US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◇松鼠每年春、秋季换毛。年产仔2～3次,一般在4、6月产仔较多,每次产仔4～6只。</a:t>
            </a:r>
            <a:endParaRPr lang="zh-CN" altLang="en-US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Box 3"/>
          <p:cNvSpPr txBox="1"/>
          <p:nvPr/>
        </p:nvSpPr>
        <p:spPr>
          <a:xfrm>
            <a:off x="1000101" y="1238235"/>
            <a:ext cx="7143800" cy="45735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题目中所给的三个句子，分别介绍了松鼠的外形、窝及繁殖情况。这三个句子运用列数字等说明方法，让我们对松鼠有了更直白的了解，但是与文中相应的内容相比，表达效果上少了说明文语言的多样、活泼性，不如文中的内容生动。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785787" y="1238235"/>
            <a:ext cx="7358114" cy="4000528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5" grpId="0" bldLvl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内容占位符 2"/>
          <p:cNvSpPr txBox="1"/>
          <p:nvPr/>
        </p:nvSpPr>
        <p:spPr>
          <a:xfrm>
            <a:off x="714349" y="1809738"/>
            <a:ext cx="7786742" cy="27546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514350" indent="-514350" eaLnBrk="1" hangingPunct="1">
              <a:lnSpc>
                <a:spcPct val="150000"/>
              </a:lnSpc>
              <a:spcBef>
                <a:spcPts val="600"/>
              </a:spcBef>
              <a:buFont typeface="Calibri" panose="020F0502020204030204" charset="0"/>
              <a:buAutoNum type="arabicPeriod"/>
            </a:pPr>
            <a:r>
              <a:rPr lang="zh-CN" altLang="en-US" sz="2800" b="1" dirty="0">
                <a:latin typeface="楷体_GB2312" panose="02010609030101010101" charset="-122"/>
                <a:ea typeface="楷体_GB2312" panose="02010609030101010101" charset="-122"/>
              </a:rPr>
              <a:t>把</a:t>
            </a: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</a:rPr>
              <a:t>描写松鼠外形的</a:t>
            </a:r>
            <a:r>
              <a:rPr lang="zh-CN" altLang="en-US" sz="2800" b="1" dirty="0">
                <a:latin typeface="楷体_GB2312" panose="02010609030101010101" charset="-122"/>
                <a:ea typeface="楷体_GB2312" panose="02010609030101010101" charset="-122"/>
              </a:rPr>
              <a:t>句子抄下来。</a:t>
            </a:r>
            <a:endParaRPr lang="zh-CN" altLang="en-US" sz="2800" b="1" dirty="0">
              <a:latin typeface="楷体_GB2312" panose="02010609030101010101" charset="-122"/>
              <a:ea typeface="楷体_GB2312" panose="02010609030101010101" charset="-122"/>
            </a:endParaRPr>
          </a:p>
          <a:p>
            <a:pPr marL="514350" indent="-514350" eaLnBrk="1" hangingPunct="1">
              <a:lnSpc>
                <a:spcPct val="150000"/>
              </a:lnSpc>
              <a:spcBef>
                <a:spcPts val="600"/>
              </a:spcBef>
              <a:buFont typeface="Calibri" panose="020F0502020204030204" charset="0"/>
              <a:buAutoNum type="arabicPeriod"/>
            </a:pP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</a:rPr>
              <a:t>课下观察一种小动物，请</a:t>
            </a:r>
            <a:r>
              <a:rPr lang="zh-CN" altLang="en-US" sz="2800" b="1" dirty="0">
                <a:latin typeface="楷体_GB2312" panose="02010609030101010101" charset="-122"/>
                <a:ea typeface="楷体_GB2312" panose="02010609030101010101" charset="-122"/>
              </a:rPr>
              <a:t>你以小短文的形式展示</a:t>
            </a: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</a:rPr>
              <a:t>一下，写出小动物的特点（可以仿照松鼠的描写方法</a:t>
            </a: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</a:rPr>
              <a:t>）。 </a:t>
            </a:r>
            <a:endParaRPr lang="zh-CN" altLang="en-US" sz="28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3715" y="662306"/>
            <a:ext cx="2659702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课后作业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500266" y="761982"/>
            <a:ext cx="6286576" cy="20621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雪地松鼠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尾毛密长而且蓬松，四肢及前后足均较长，耳壳发达，前折时可达眼。</a:t>
            </a:r>
            <a:r>
              <a:rPr lang="zh-CN" altLang="en-US" sz="3200" b="1" u="sng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主要分布地在欧亚大陆。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4282" y="761982"/>
            <a:ext cx="2428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雪地松鼠</a:t>
            </a:r>
            <a:endParaRPr lang="zh-CN" altLang="en-US" sz="4800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41988" name="Picture 4" descr="http://img.mp.sohu.com/upload/20170806/edb9fbff5ca547af97f486b1b038353c_th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428860" y="2762245"/>
            <a:ext cx="4071966" cy="3714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57158" y="952484"/>
            <a:ext cx="2071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黑体" panose="02010609060101010101" pitchFamily="2" charset="-122"/>
                <a:ea typeface="黑体" panose="02010609060101010101" pitchFamily="2" charset="-122"/>
              </a:rPr>
              <a:t>赤腹松鼠</a:t>
            </a:r>
            <a:endParaRPr lang="zh-CN" altLang="en-US" sz="4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43175" y="666732"/>
            <a:ext cx="6072230" cy="2966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赤腹松鼠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又称红腹松鼠，为啮齿类动物，也是树栖动物。</a:t>
            </a:r>
            <a:r>
              <a:rPr lang="zh-CN" altLang="en-US" sz="3735" b="1" u="sng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栖息于热带和亚热带森林，亦见于次生林、砍伐迹地以及丘陵台地等植被环境。</a:t>
            </a:r>
            <a:endParaRPr lang="zh-CN" altLang="en-US" sz="3735" b="1" u="sng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40962" name="Picture 2" descr="https://p1.ssl.qhmsg.com/t018f3eeb6a6e0f3bfa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00630" y="3183467"/>
            <a:ext cx="4429125" cy="2981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357422" y="857233"/>
            <a:ext cx="6286544" cy="29661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长吻松鼠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又名</a:t>
            </a:r>
            <a:r>
              <a:rPr lang="en-US" altLang="zh-CN" sz="3735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红嘴老鼠</a:t>
            </a:r>
            <a:r>
              <a:rPr lang="en-US" altLang="zh-CN" sz="3735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。形态特征</a:t>
            </a:r>
            <a:r>
              <a:rPr lang="en-US" altLang="zh-CN" sz="3735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: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体长</a:t>
            </a:r>
            <a:r>
              <a:rPr lang="en-US" altLang="zh-CN" sz="3735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20~25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厘米之间，四肢略短。</a:t>
            </a:r>
            <a:r>
              <a:rPr lang="zh-CN" altLang="en-US" sz="3735" b="1" u="sng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生活在密林中，常到地面、倒木及草堆觅食。</a:t>
            </a:r>
            <a:endParaRPr lang="zh-CN" altLang="en-US" sz="3735" b="1" u="sng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8426" y="706121"/>
            <a:ext cx="2257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长吻松鼠</a:t>
            </a:r>
            <a:endParaRPr lang="zh-CN" altLang="en-US" sz="4800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39940" name="Picture 4" descr="http://p1.so.qhimgs1.com/sdr/400__/t0117a98db8707dcd5d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286000" y="2857500"/>
            <a:ext cx="4500880" cy="30962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"/>
          <p:cNvSpPr txBox="1"/>
          <p:nvPr/>
        </p:nvSpPr>
        <p:spPr>
          <a:xfrm>
            <a:off x="714666" y="2288951"/>
            <a:ext cx="7775575" cy="258532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驯良   矫健  翘起来  歇凉   玲珑   掌舵   警觉</a:t>
            </a:r>
            <a:r>
              <a:rPr lang="en-US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分杈    苔藓   宽敞   狭窄</a:t>
            </a:r>
            <a:r>
              <a:rPr lang="en-US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勉强  圆锥形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88315" y="612987"/>
            <a:ext cx="2185039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会认字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745780" y="2280484"/>
            <a:ext cx="8143932" cy="25853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驯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良   </a:t>
            </a:r>
            <a:r>
              <a:rPr lang="zh-CN" altLang="en-US" sz="3600" b="1" dirty="0" smtClean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矫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健 </a:t>
            </a: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翘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起来  </a:t>
            </a:r>
            <a:r>
              <a:rPr lang="zh-CN" altLang="en-US" sz="3600" b="1" dirty="0" smtClean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歇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凉   玲珑   掌</a:t>
            </a: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舵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警觉</a:t>
            </a:r>
            <a:r>
              <a:rPr lang="en-US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r>
              <a:rPr lang="zh-CN" altLang="en-US" sz="3600" b="1" dirty="0" smtClean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杈    </a:t>
            </a: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苔</a:t>
            </a:r>
            <a:r>
              <a:rPr lang="zh-CN" altLang="en-US" sz="3600" b="1" dirty="0" smtClean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藓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宽</a:t>
            </a: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敞 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600" b="1" dirty="0" smtClean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狭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窄</a:t>
            </a:r>
            <a:r>
              <a:rPr lang="en-US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600" b="1" dirty="0" smtClean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勉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强  圆</a:t>
            </a:r>
            <a:r>
              <a:rPr lang="zh-CN" altLang="en-US" sz="3600" b="1" dirty="0" smtClean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锥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形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71473" y="1907949"/>
            <a:ext cx="1000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 smtClean="0">
                <a:solidFill>
                  <a:srgbClr val="0000FF"/>
                </a:solidFill>
                <a:latin typeface="+mn-ea"/>
                <a:ea typeface="+mn-ea"/>
              </a:rPr>
              <a:t>x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</a:rPr>
              <a:t>ùn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205041" y="1919768"/>
            <a:ext cx="9366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jiǎo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700396" y="2943444"/>
            <a:ext cx="1280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xiǎn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14666" y="3687871"/>
            <a:ext cx="1000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xiá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033215" y="2938151"/>
            <a:ext cx="928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chà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84818" y="2018874"/>
            <a:ext cx="9366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xiē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74886" y="3687678"/>
            <a:ext cx="12049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miǎn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25284" y="3771482"/>
            <a:ext cx="9366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zhuī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19" grpId="1"/>
      <p:bldP spid="25" grpId="0"/>
      <p:bldP spid="25" grpId="1"/>
      <p:bldP spid="26" grpId="0"/>
      <p:bldP spid="26" grpId="1"/>
      <p:bldP spid="28" grpId="0"/>
      <p:bldP spid="28" grpId="1"/>
      <p:bldP spid="39" grpId="0"/>
      <p:bldP spid="39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g.sucai.redocn.com/attachments/images/201204/20120423/Redocn_2012042306324395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305044" y="4891609"/>
            <a:ext cx="1000132" cy="1143008"/>
          </a:xfrm>
          <a:prstGeom prst="rect">
            <a:avLst/>
          </a:prstGeom>
          <a:noFill/>
        </p:spPr>
      </p:pic>
      <p:pic>
        <p:nvPicPr>
          <p:cNvPr id="36868" name="Picture 4" descr="http://img.sucai.redocn.com/attachments/images/201204/20120423/Redocn_2012042306324395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84557" y="1486308"/>
            <a:ext cx="1000132" cy="1143008"/>
          </a:xfrm>
          <a:prstGeom prst="rect">
            <a:avLst/>
          </a:prstGeom>
          <a:noFill/>
        </p:spPr>
      </p:pic>
      <p:sp>
        <p:nvSpPr>
          <p:cNvPr id="47" name="文本框 46"/>
          <p:cNvSpPr txBox="1"/>
          <p:nvPr/>
        </p:nvSpPr>
        <p:spPr>
          <a:xfrm>
            <a:off x="412751" y="568114"/>
            <a:ext cx="2040943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我会读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14097" y="1485885"/>
            <a:ext cx="734496" cy="74866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265" b="1" dirty="0" smtClean="0">
                <a:solidFill>
                  <a:srgbClr val="FF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驯</a:t>
            </a:r>
            <a:endParaRPr lang="zh-CN" altLang="en-US" sz="4265" b="1" dirty="0">
              <a:solidFill>
                <a:srgbClr val="FF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611833" y="4216"/>
            <a:ext cx="1000132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35" b="1" dirty="0" smtClean="0">
                <a:solidFill>
                  <a:srgbClr val="0000FF"/>
                </a:solidFill>
                <a:latin typeface="+mn-ea"/>
                <a:ea typeface="+mn-ea"/>
              </a:rPr>
              <a:t>x</a:t>
            </a:r>
            <a:r>
              <a:rPr kumimoji="0" lang="en-US" altLang="zh-CN" sz="373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ùn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979933" y="568106"/>
            <a:ext cx="936625" cy="12418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jiǎo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540071" y="4614336"/>
            <a:ext cx="928370" cy="1241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miǎn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683263" y="1429608"/>
            <a:ext cx="1000125" cy="66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xiē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987871" y="2127677"/>
            <a:ext cx="928370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chà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540395" y="3240996"/>
            <a:ext cx="1143008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xiǎn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59" name="Picture 4" descr="http://img.sucai.redocn.com/attachments/images/201204/20120423/Redocn_2012042306324395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14284" y="2319435"/>
            <a:ext cx="1000132" cy="1143008"/>
          </a:xfrm>
          <a:prstGeom prst="rect">
            <a:avLst/>
          </a:prstGeom>
          <a:noFill/>
        </p:spPr>
      </p:pic>
      <p:sp>
        <p:nvSpPr>
          <p:cNvPr id="60" name="文本框 5"/>
          <p:cNvSpPr txBox="1"/>
          <p:nvPr/>
        </p:nvSpPr>
        <p:spPr>
          <a:xfrm>
            <a:off x="390180" y="2461252"/>
            <a:ext cx="734496" cy="74866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265" b="1" dirty="0" smtClean="0">
                <a:solidFill>
                  <a:srgbClr val="FF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矫</a:t>
            </a:r>
            <a:endParaRPr lang="zh-CN" altLang="en-US" sz="4265" b="1" dirty="0">
              <a:solidFill>
                <a:srgbClr val="FF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65" name="Picture 4" descr="http://img.sucai.redocn.com/attachments/images/201204/20120423/Redocn_2012042306324395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13973" y="3747776"/>
            <a:ext cx="1000132" cy="1143008"/>
          </a:xfrm>
          <a:prstGeom prst="rect">
            <a:avLst/>
          </a:prstGeom>
          <a:noFill/>
        </p:spPr>
      </p:pic>
      <p:sp>
        <p:nvSpPr>
          <p:cNvPr id="66" name="文本框 5"/>
          <p:cNvSpPr txBox="1"/>
          <p:nvPr/>
        </p:nvSpPr>
        <p:spPr>
          <a:xfrm>
            <a:off x="344149" y="3834560"/>
            <a:ext cx="734496" cy="74866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265" b="1" dirty="0" smtClean="0">
                <a:solidFill>
                  <a:srgbClr val="FF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藓</a:t>
            </a:r>
            <a:endParaRPr lang="zh-CN" altLang="en-US" sz="4265" b="1" dirty="0">
              <a:solidFill>
                <a:srgbClr val="FF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67" name="Picture 4" descr="http://img.sucai.redocn.com/attachments/images/201204/20120423/Redocn_2012042306324395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40079" y="4986449"/>
            <a:ext cx="1000132" cy="1143008"/>
          </a:xfrm>
          <a:prstGeom prst="rect">
            <a:avLst/>
          </a:prstGeom>
          <a:noFill/>
        </p:spPr>
      </p:pic>
      <p:sp>
        <p:nvSpPr>
          <p:cNvPr id="68" name="文本框 5"/>
          <p:cNvSpPr txBox="1"/>
          <p:nvPr/>
        </p:nvSpPr>
        <p:spPr>
          <a:xfrm>
            <a:off x="941374" y="5081700"/>
            <a:ext cx="734496" cy="74866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265" b="1" dirty="0" smtClean="0">
                <a:solidFill>
                  <a:srgbClr val="FF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杈</a:t>
            </a:r>
            <a:endParaRPr lang="zh-CN" altLang="en-US" sz="4265" b="1" dirty="0">
              <a:solidFill>
                <a:srgbClr val="FF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71" name="Picture 4" descr="http://img.sucai.redocn.com/attachments/images/201204/20120423/Redocn_2012042306324395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609074" y="3060271"/>
            <a:ext cx="1000132" cy="1143008"/>
          </a:xfrm>
          <a:prstGeom prst="rect">
            <a:avLst/>
          </a:prstGeom>
          <a:noFill/>
        </p:spPr>
      </p:pic>
      <p:sp>
        <p:nvSpPr>
          <p:cNvPr id="72" name="文本框 5"/>
          <p:cNvSpPr txBox="1"/>
          <p:nvPr/>
        </p:nvSpPr>
        <p:spPr>
          <a:xfrm>
            <a:off x="1811004" y="3241035"/>
            <a:ext cx="734496" cy="74866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265" b="1" dirty="0" smtClean="0">
                <a:solidFill>
                  <a:srgbClr val="FF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狭</a:t>
            </a:r>
            <a:endParaRPr lang="zh-CN" altLang="en-US" sz="4265" b="1" dirty="0">
              <a:solidFill>
                <a:srgbClr val="FF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文本框 5"/>
          <p:cNvSpPr txBox="1"/>
          <p:nvPr/>
        </p:nvSpPr>
        <p:spPr>
          <a:xfrm>
            <a:off x="2509515" y="4986860"/>
            <a:ext cx="734496" cy="74866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265" b="1" dirty="0">
                <a:solidFill>
                  <a:srgbClr val="FF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勉</a:t>
            </a:r>
            <a:endParaRPr lang="zh-CN" altLang="en-US" sz="4265" b="1" dirty="0">
              <a:solidFill>
                <a:srgbClr val="FF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4" name="Picture 4" descr="http://img.sucai.redocn.com/attachments/images/201204/20120423/Redocn_2012042306324395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811139" y="1682743"/>
            <a:ext cx="1000132" cy="1143008"/>
          </a:xfrm>
          <a:prstGeom prst="rect">
            <a:avLst/>
          </a:prstGeom>
          <a:noFill/>
        </p:spPr>
      </p:pic>
      <p:pic>
        <p:nvPicPr>
          <p:cNvPr id="7" name="Picture 4" descr="http://img.sucai.redocn.com/attachments/images/201204/20120423/Redocn_2012042306324395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015609" y="3227909"/>
            <a:ext cx="1000132" cy="1143008"/>
          </a:xfrm>
          <a:prstGeom prst="rect">
            <a:avLst/>
          </a:prstGeom>
          <a:noFill/>
        </p:spPr>
      </p:pic>
      <p:sp>
        <p:nvSpPr>
          <p:cNvPr id="9" name="文本框 5"/>
          <p:cNvSpPr txBox="1"/>
          <p:nvPr/>
        </p:nvSpPr>
        <p:spPr>
          <a:xfrm>
            <a:off x="3220394" y="3370143"/>
            <a:ext cx="734496" cy="74866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265" b="1" dirty="0">
                <a:solidFill>
                  <a:srgbClr val="FF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锥</a:t>
            </a:r>
            <a:endParaRPr lang="zh-CN" altLang="en-US" sz="4265" b="1" dirty="0">
              <a:solidFill>
                <a:srgbClr val="FF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3101014" y="1839369"/>
            <a:ext cx="734496" cy="74866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265" b="1" dirty="0">
                <a:solidFill>
                  <a:srgbClr val="FF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歇</a:t>
            </a:r>
            <a:endParaRPr lang="zh-CN" altLang="en-US" sz="4265" b="1" dirty="0">
              <a:solidFill>
                <a:srgbClr val="FF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16122" y="3673642"/>
            <a:ext cx="1000132" cy="66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xiá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916122" y="5165496"/>
            <a:ext cx="1000132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35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zhuī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5" name="图片 4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69 0.000000 L 0.484236 -0.137407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69 -0.000123 L 0.739722 -0.167654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0" y="-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78264 0.049259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-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69 0.000000 L 0.647917 -0.339753 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00" y="-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69 0.000000 L 0.579375 0.010123 " pathEditMode="relative" rAng="0" ptsTypes="">
                                      <p:cBhvr>
                                        <p:cTn id="2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58 0.000000 L 0.560694 0.166667 " pathEditMode="relative" rAng="0" ptsTypes="">
                                      <p:cBhvr>
                                        <p:cTn id="2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0" y="2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94 0.010000 L 0.342917 0.066296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414792 0.358025 " pathEditMode="relative" rAng="0" ptsTypes="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0" grpId="0"/>
      <p:bldP spid="66" grpId="0"/>
      <p:bldP spid="68" grpId="0"/>
      <p:bldP spid="72" grpId="0"/>
      <p:bldP spid="2" grpId="0"/>
      <p:bldP spid="9" grpId="0"/>
      <p:bldP spid="11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第一PPT模板网-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3450</Words>
  <Application>WPS 演示</Application>
  <PresentationFormat>全屏显示(4:3)</PresentationFormat>
  <Paragraphs>413</Paragraphs>
  <Slides>47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62" baseType="lpstr">
      <vt:lpstr>Arial</vt:lpstr>
      <vt:lpstr>宋体</vt:lpstr>
      <vt:lpstr>Wingdings</vt:lpstr>
      <vt:lpstr>Calibri</vt:lpstr>
      <vt:lpstr>微软雅黑</vt:lpstr>
      <vt:lpstr>黑体</vt:lpstr>
      <vt:lpstr>楷体_GB2312</vt:lpstr>
      <vt:lpstr>新宋体</vt:lpstr>
      <vt:lpstr>楷体</vt:lpstr>
      <vt:lpstr>汉仪旗黑-55</vt:lpstr>
      <vt:lpstr>Arial Unicode MS</vt:lpstr>
      <vt:lpstr>Wingdings</vt:lpstr>
      <vt:lpstr>Calibri</vt:lpstr>
      <vt:lpstr>Arial</vt:lpstr>
      <vt:lpstr>第一PPT模板网-WWW.1PPT.COM​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29</cp:revision>
  <dcterms:created xsi:type="dcterms:W3CDTF">2019-06-19T02:08:00Z</dcterms:created>
  <dcterms:modified xsi:type="dcterms:W3CDTF">2019-10-24T07:34:05Z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