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92" r:id="rId3"/>
    <p:sldId id="258" r:id="rId5"/>
    <p:sldId id="571" r:id="rId6"/>
    <p:sldId id="627" r:id="rId7"/>
    <p:sldId id="649" r:id="rId8"/>
    <p:sldId id="650" r:id="rId9"/>
    <p:sldId id="651" r:id="rId10"/>
    <p:sldId id="607" r:id="rId11"/>
    <p:sldId id="652" r:id="rId12"/>
    <p:sldId id="653" r:id="rId13"/>
    <p:sldId id="654" r:id="rId14"/>
    <p:sldId id="656" r:id="rId15"/>
    <p:sldId id="657" r:id="rId16"/>
    <p:sldId id="642" r:id="rId17"/>
    <p:sldId id="658" r:id="rId18"/>
    <p:sldId id="660" r:id="rId19"/>
    <p:sldId id="661" r:id="rId20"/>
    <p:sldId id="659" r:id="rId21"/>
    <p:sldId id="648" r:id="rId22"/>
    <p:sldId id="633" r:id="rId23"/>
    <p:sldId id="634" r:id="rId24"/>
    <p:sldId id="635" r:id="rId25"/>
    <p:sldId id="636" r:id="rId26"/>
    <p:sldId id="557" r:id="rId27"/>
    <p:sldId id="559" r:id="rId28"/>
    <p:sldId id="646" r:id="rId29"/>
    <p:sldId id="637" r:id="rId30"/>
    <p:sldId id="663" r:id="rId31"/>
    <p:sldId id="664" r:id="rId32"/>
    <p:sldId id="665" r:id="rId33"/>
    <p:sldId id="666" r:id="rId34"/>
    <p:sldId id="667" r:id="rId35"/>
    <p:sldId id="668" r:id="rId36"/>
    <p:sldId id="669" r:id="rId37"/>
    <p:sldId id="670" r:id="rId38"/>
    <p:sldId id="671" r:id="rId39"/>
    <p:sldId id="672" r:id="rId40"/>
    <p:sldId id="673" r:id="rId41"/>
  </p:sldIdLst>
  <p:sldSz cx="9144000" cy="6858000" type="screen4x3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FFCC"/>
    <a:srgbClr val="FFCCCC"/>
    <a:srgbClr val="CCFFFF"/>
    <a:srgbClr val="FF6600"/>
    <a:srgbClr val="FFFF66"/>
    <a:srgbClr val="00FF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17" autoAdjust="0"/>
    <p:restoredTop sz="85146" autoAdjust="0"/>
  </p:normalViewPr>
  <p:slideViewPr>
    <p:cSldViewPr snapToGrid="0" snapToObjects="1">
      <p:cViewPr>
        <p:scale>
          <a:sx n="100" d="100"/>
          <a:sy n="100" d="100"/>
        </p:scale>
        <p:origin x="-324" y="-264"/>
      </p:cViewPr>
      <p:guideLst>
        <p:guide orient="horz" pos="2167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5DB23B0-DC13-4D09-BCA7-29429B4788BE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B2ECA41-6335-4319-AD7A-30421E3F76E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fld id="{EF99F6EF-BECD-4E69-941A-D3691DBC6C8A}" type="slidenum">
              <a:rPr lang="zh-CN" altLang="en-US" smtClean="0">
                <a:solidFill>
                  <a:srgbClr val="000000"/>
                </a:solidFill>
              </a:rPr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圆角矩形 66"/>
          <p:cNvSpPr/>
          <p:nvPr/>
        </p:nvSpPr>
        <p:spPr bwMode="auto">
          <a:xfrm>
            <a:off x="958850" y="1885950"/>
            <a:ext cx="7226300" cy="135467"/>
          </a:xfrm>
          <a:prstGeom prst="roundRect">
            <a:avLst/>
          </a:prstGeom>
          <a:gradFill>
            <a:gsLst>
              <a:gs pos="0">
                <a:srgbClr val="369434"/>
              </a:gs>
              <a:gs pos="100000">
                <a:srgbClr val="89C270"/>
              </a:gs>
            </a:gsLst>
          </a:gradFill>
          <a:ln>
            <a:solidFill>
              <a:srgbClr val="539F36"/>
            </a:solidFill>
          </a:ln>
          <a:effectLst>
            <a:outerShdw blurRad="40000" dist="230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</a:endParaRPr>
          </a:p>
        </p:txBody>
      </p:sp>
      <p:pic>
        <p:nvPicPr>
          <p:cNvPr id="8195" name="Picture 39" descr="구름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795839" y="179917"/>
            <a:ext cx="682625" cy="3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0" descr="구름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35825" y="503767"/>
            <a:ext cx="1042988" cy="55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7" name="组合 1"/>
          <p:cNvGrpSpPr/>
          <p:nvPr/>
        </p:nvGrpSpPr>
        <p:grpSpPr bwMode="auto">
          <a:xfrm>
            <a:off x="371475" y="4863783"/>
            <a:ext cx="8439150" cy="831851"/>
            <a:chOff x="371493" y="4067965"/>
            <a:chExt cx="8438685" cy="623888"/>
          </a:xfrm>
        </p:grpSpPr>
        <p:sp>
          <p:nvSpPr>
            <p:cNvPr id="23" name="任意多边形 22"/>
            <p:cNvSpPr/>
            <p:nvPr/>
          </p:nvSpPr>
          <p:spPr bwMode="auto">
            <a:xfrm>
              <a:off x="1015610" y="4133605"/>
              <a:ext cx="1579673" cy="558248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7194" tIns="137194" rIns="137194" bIns="137194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b="1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品读释疑</a:t>
              </a:r>
              <a:endParaRPr lang="zh-CN" altLang="en-US" sz="2400" b="1" dirty="0">
                <a:ln w="18415" cmpd="sng">
                  <a:prstDash val="solid"/>
                </a:ln>
                <a:solidFill>
                  <a:schemeClr val="tx1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任意多边形 24"/>
            <p:cNvSpPr/>
            <p:nvPr/>
          </p:nvSpPr>
          <p:spPr bwMode="auto">
            <a:xfrm>
              <a:off x="3119194" y="4133605"/>
              <a:ext cx="1655877" cy="558248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7194" tIns="137194" rIns="137194" bIns="137194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b="1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结构主旨</a:t>
              </a:r>
              <a:endParaRPr lang="zh-CN" altLang="en-US" sz="2400" b="1" dirty="0">
                <a:ln w="18415" cmpd="sng">
                  <a:prstDash val="solid"/>
                </a:ln>
                <a:solidFill>
                  <a:schemeClr val="tx1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任意多边形 26"/>
            <p:cNvSpPr/>
            <p:nvPr/>
          </p:nvSpPr>
          <p:spPr bwMode="auto">
            <a:xfrm>
              <a:off x="5179912" y="4116159"/>
              <a:ext cx="1713031" cy="575694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7194" tIns="137194" rIns="137194" bIns="137194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b="1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课堂拓展</a:t>
              </a:r>
              <a:endParaRPr lang="zh-CN" altLang="en-US" sz="2400" b="1" dirty="0">
                <a:ln w="18415" cmpd="sng">
                  <a:prstDash val="solid"/>
                </a:ln>
                <a:solidFill>
                  <a:schemeClr val="tx1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208" name="图片 4" descr="小花2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71493" y="4067965"/>
              <a:ext cx="775436" cy="6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9" name="图片 4" descr="小花2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23840" y="4067965"/>
              <a:ext cx="775436" cy="6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0" name="图片 4" descr="小花2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677886" y="4067965"/>
              <a:ext cx="775436" cy="6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任意多边形 30"/>
            <p:cNvSpPr/>
            <p:nvPr/>
          </p:nvSpPr>
          <p:spPr bwMode="auto">
            <a:xfrm>
              <a:off x="7097147" y="4116159"/>
              <a:ext cx="1713031" cy="575694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7194" tIns="137194" rIns="137194" bIns="137194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b="1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当堂检测</a:t>
              </a:r>
              <a:endParaRPr lang="en-US" altLang="zh-CN" sz="2400" b="1" dirty="0">
                <a:ln w="18415" cmpd="sng">
                  <a:prstDash val="solid"/>
                </a:ln>
                <a:solidFill>
                  <a:schemeClr val="tx1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212" name="图片 4" descr="小花2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595121" y="4067965"/>
              <a:ext cx="775436" cy="6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8" name="组合 13338"/>
          <p:cNvGrpSpPr/>
          <p:nvPr/>
        </p:nvGrpSpPr>
        <p:grpSpPr bwMode="auto">
          <a:xfrm>
            <a:off x="2354264" y="624418"/>
            <a:ext cx="4365625" cy="1441343"/>
            <a:chOff x="2379275" y="791322"/>
            <a:chExt cx="4366607" cy="1441749"/>
          </a:xfrm>
        </p:grpSpPr>
        <p:sp>
          <p:nvSpPr>
            <p:cNvPr id="8201" name="Text Box 2"/>
            <p:cNvSpPr txBox="1">
              <a:spLocks noChangeArrowheads="1"/>
            </p:cNvSpPr>
            <p:nvPr/>
          </p:nvSpPr>
          <p:spPr bwMode="auto">
            <a:xfrm>
              <a:off x="3792101" y="905714"/>
              <a:ext cx="2953781" cy="101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6000" b="1">
                  <a:solidFill>
                    <a:srgbClr val="CC0000"/>
                  </a:solidFill>
                  <a:ea typeface="黑体" panose="02010609060101010101" pitchFamily="49" charset="-122"/>
                </a:rPr>
                <a:t>桂 花 雨</a:t>
              </a:r>
              <a:endParaRPr lang="zh-CN" altLang="en-US" sz="6000" b="1">
                <a:solidFill>
                  <a:srgbClr val="CC0000"/>
                </a:solidFill>
                <a:ea typeface="黑体" panose="02010609060101010101" pitchFamily="49" charset="-122"/>
              </a:endParaRPr>
            </a:p>
          </p:txBody>
        </p:sp>
        <p:grpSp>
          <p:nvGrpSpPr>
            <p:cNvPr id="8202" name="组合 13337"/>
            <p:cNvGrpSpPr/>
            <p:nvPr/>
          </p:nvGrpSpPr>
          <p:grpSpPr bwMode="auto">
            <a:xfrm>
              <a:off x="2379275" y="791322"/>
              <a:ext cx="1181059" cy="1441749"/>
              <a:chOff x="2533650" y="622697"/>
              <a:chExt cx="1181059" cy="1441749"/>
            </a:xfrm>
          </p:grpSpPr>
          <p:sp>
            <p:nvSpPr>
              <p:cNvPr id="8203" name="AutoShape 11"/>
              <p:cNvSpPr>
                <a:spLocks noChangeArrowheads="1"/>
              </p:cNvSpPr>
              <p:nvPr/>
            </p:nvSpPr>
            <p:spPr bwMode="gray">
              <a:xfrm>
                <a:off x="2533650" y="634811"/>
                <a:ext cx="1181059" cy="1429635"/>
              </a:xfrm>
              <a:prstGeom prst="diamond">
                <a:avLst/>
              </a:prstGeom>
              <a:solidFill>
                <a:srgbClr val="236B2A"/>
              </a:solidFill>
              <a:ln w="38100">
                <a:solidFill>
                  <a:schemeClr val="bg1"/>
                </a:solidFill>
                <a:miter lim="800000"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eaLnBrk="0" hangingPunct="0"/>
                <a:endParaRPr lang="en-US" altLang="ko-KR" sz="2800" b="1">
                  <a:solidFill>
                    <a:srgbClr val="FFFFFF"/>
                  </a:solidFill>
                  <a:ea typeface="Gulim" pitchFamily="34" charset="-127"/>
                </a:endParaRPr>
              </a:p>
            </p:txBody>
          </p:sp>
          <p:sp>
            <p:nvSpPr>
              <p:cNvPr id="8204" name="文本框 13"/>
              <p:cNvSpPr txBox="1">
                <a:spLocks noChangeArrowheads="1"/>
              </p:cNvSpPr>
              <p:nvPr/>
            </p:nvSpPr>
            <p:spPr bwMode="auto">
              <a:xfrm>
                <a:off x="2810949" y="622697"/>
                <a:ext cx="717024" cy="1108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6600" b="1">
                    <a:solidFill>
                      <a:schemeClr val="bg1"/>
                    </a:solidFill>
                    <a:latin typeface="方正大黑简体" pitchFamily="65" charset="-122"/>
                    <a:ea typeface="方正大黑简体" pitchFamily="65" charset="-122"/>
                  </a:rPr>
                  <a:t>3</a:t>
                </a:r>
                <a:endParaRPr lang="zh-CN" altLang="en-US" sz="6600" b="1">
                  <a:solidFill>
                    <a:schemeClr val="bg1"/>
                  </a:solidFill>
                  <a:latin typeface="方正大黑简体" pitchFamily="65" charset="-122"/>
                  <a:ea typeface="方正大黑简体" pitchFamily="65" charset="-122"/>
                </a:endParaRPr>
              </a:p>
            </p:txBody>
          </p:sp>
        </p:grpSp>
      </p:grpSp>
      <p:pic>
        <p:nvPicPr>
          <p:cNvPr id="22" name="图片 46" descr="枫叶副本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4451" y="3179234"/>
            <a:ext cx="1058863" cy="135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 bwMode="auto">
          <a:xfrm>
            <a:off x="3055938" y="3318567"/>
            <a:ext cx="3186112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dist">
              <a:defRPr/>
            </a:pPr>
            <a:r>
              <a:rPr lang="zh-CN" altLang="en-US" sz="4000" b="1" dirty="0">
                <a:ln w="17780" cmpd="sng">
                  <a:noFill/>
                  <a:prstDash val="solid"/>
                  <a:miter lim="800000"/>
                </a:ln>
                <a:effectLst>
                  <a:glow rad="3048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第 二 课时</a:t>
            </a:r>
            <a:endParaRPr lang="zh-CN" altLang="en-US" sz="4000" b="1" dirty="0">
              <a:ln w="17780" cmpd="sng">
                <a:noFill/>
                <a:prstDash val="solid"/>
                <a:miter lim="800000"/>
              </a:ln>
              <a:effectLst>
                <a:glow rad="304800">
                  <a:schemeClr val="bg1">
                    <a:alpha val="6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"/>
          <p:cNvSpPr>
            <a:spLocks noChangeArrowheads="1"/>
          </p:cNvSpPr>
          <p:nvPr/>
        </p:nvSpPr>
        <p:spPr bwMode="auto">
          <a:xfrm>
            <a:off x="577850" y="1081618"/>
            <a:ext cx="79883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同学们，在你的脑海里是怎样一副画面？在这画面里，你感受到了怎么样的情感？</a:t>
            </a:r>
            <a:endParaRPr lang="zh-CN" altLang="zh-CN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67" name="矩形 2"/>
          <p:cNvSpPr>
            <a:spLocks noChangeArrowheads="1"/>
          </p:cNvSpPr>
          <p:nvPr/>
        </p:nvSpPr>
        <p:spPr bwMode="auto">
          <a:xfrm>
            <a:off x="2490788" y="2874434"/>
            <a:ext cx="1107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兴奋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36868" name="矩形 3"/>
          <p:cNvSpPr>
            <a:spLocks noChangeArrowheads="1"/>
          </p:cNvSpPr>
          <p:nvPr/>
        </p:nvSpPr>
        <p:spPr bwMode="auto">
          <a:xfrm>
            <a:off x="2028825" y="3699934"/>
            <a:ext cx="2031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欢呼雀跃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36869" name="矩形 4"/>
          <p:cNvSpPr>
            <a:spLocks noChangeArrowheads="1"/>
          </p:cNvSpPr>
          <p:nvPr/>
        </p:nvSpPr>
        <p:spPr bwMode="auto">
          <a:xfrm>
            <a:off x="2030413" y="4561417"/>
            <a:ext cx="2031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魂牵梦萦</a:t>
            </a:r>
            <a:endParaRPr lang="zh-CN" altLang="en-US" sz="3600" b="1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6870" name="矩形 5"/>
          <p:cNvSpPr>
            <a:spLocks noChangeArrowheads="1"/>
          </p:cNvSpPr>
          <p:nvPr/>
        </p:nvSpPr>
        <p:spPr bwMode="auto">
          <a:xfrm>
            <a:off x="2490788" y="5336117"/>
            <a:ext cx="1107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……</a:t>
            </a:r>
            <a:endParaRPr lang="zh-CN" altLang="en-US" sz="3600" b="1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36871" name="Picture 7" descr="C:\Users\Administrator\AppData\Roaming\Tencent\Users\541737432\QQ\WinTemp\RichOle\QU$IY0OSI~)%5U9X%@FZ}C6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25147" y="3060329"/>
            <a:ext cx="3230248" cy="2808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36868" grpId="0"/>
      <p:bldP spid="36869" grpId="0"/>
      <p:bldP spid="368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1"/>
          <p:cNvSpPr>
            <a:spLocks noChangeArrowheads="1"/>
          </p:cNvSpPr>
          <p:nvPr/>
        </p:nvSpPr>
        <p:spPr bwMode="auto">
          <a:xfrm>
            <a:off x="914400" y="2110318"/>
            <a:ext cx="73152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711200"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桂花的香，摇花的乐，花雨的美都让我对桂花魂牵梦萦，但仅此而已吗？还有更特殊的原因吗？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435" name="组合 2"/>
          <p:cNvGrpSpPr/>
          <p:nvPr/>
        </p:nvGrpSpPr>
        <p:grpSpPr bwMode="auto">
          <a:xfrm>
            <a:off x="504826" y="1068918"/>
            <a:ext cx="1255713" cy="768349"/>
            <a:chOff x="441643" y="787828"/>
            <a:chExt cx="2223823" cy="632458"/>
          </a:xfrm>
        </p:grpSpPr>
        <p:sp>
          <p:nvSpPr>
            <p:cNvPr id="8" name="矩形 8"/>
            <p:cNvSpPr>
              <a:spLocks noChangeArrowheads="1"/>
            </p:cNvSpPr>
            <p:nvPr/>
          </p:nvSpPr>
          <p:spPr bwMode="auto">
            <a:xfrm>
              <a:off x="441643" y="787828"/>
              <a:ext cx="2223823" cy="632458"/>
            </a:xfrm>
            <a:prstGeom prst="flowChartPunchedTap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523534" y="865165"/>
              <a:ext cx="203132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prstTxWarp prst="textWave2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思桂花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1"/>
          <p:cNvSpPr txBox="1">
            <a:spLocks noChangeArrowheads="1"/>
          </p:cNvSpPr>
          <p:nvPr/>
        </p:nvSpPr>
        <p:spPr bwMode="auto">
          <a:xfrm>
            <a:off x="617538" y="1159934"/>
            <a:ext cx="584041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    杭州有一处小山，全是桂花树，花开时那才是香飘十里。秋天，我常到那儿去赏桂花。回家时，总要捡一大袋桂花给母亲。可是母亲说：“</a:t>
            </a:r>
            <a:r>
              <a:rPr lang="zh-CN" altLang="en-US" sz="2000" b="1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这里的桂花再香，也比不上家乡院子里的桂花。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90613" y="4434418"/>
            <a:ext cx="70231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+mn-ea"/>
                <a:ea typeface="+mn-ea"/>
              </a:rPr>
              <a:t>    母亲家乡的生活离不开桂花，家乡院子里的那棵桂花树是母亲生活乃至生命的一部分。桂花是没有区别的，问题是母亲不是在用嗅觉区分桂花，而是用情感在体味它们，从中我们不难看出家乡在母亲心中的分量。</a:t>
            </a:r>
            <a:endParaRPr lang="zh-CN" altLang="en-US" sz="20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pic>
        <p:nvPicPr>
          <p:cNvPr id="16" name="Picture 8" descr="农村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517238" y="1086349"/>
            <a:ext cx="1951254" cy="241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组合 4"/>
          <p:cNvGrpSpPr/>
          <p:nvPr/>
        </p:nvGrpSpPr>
        <p:grpSpPr bwMode="auto">
          <a:xfrm>
            <a:off x="6656389" y="5808134"/>
            <a:ext cx="2185558" cy="664633"/>
            <a:chOff x="6685397" y="809688"/>
            <a:chExt cx="2185124" cy="496847"/>
          </a:xfrm>
        </p:grpSpPr>
        <p:pic>
          <p:nvPicPr>
            <p:cNvPr id="19465" name="Picture 12" descr="C:\Users\Administrator\Desktop\81c83b3069976615a5dcb33b58b7eb2a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685397" y="809688"/>
              <a:ext cx="2095639" cy="496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6" name="矩形 7"/>
            <p:cNvSpPr>
              <a:spLocks noChangeArrowheads="1"/>
            </p:cNvSpPr>
            <p:nvPr/>
          </p:nvSpPr>
          <p:spPr bwMode="auto">
            <a:xfrm>
              <a:off x="6709781" y="882133"/>
              <a:ext cx="2160740" cy="276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</a:rPr>
                <a:t>这是课后第</a:t>
              </a:r>
              <a:r>
                <a:rPr lang="en-US" altLang="zh-CN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</a:rPr>
                <a:t>3</a:t>
              </a:r>
              <a:r>
                <a:rPr lang="zh-CN" altLang="en-US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</a:rPr>
                <a:t>题哦！</a:t>
              </a:r>
              <a:endParaRPr lang="zh-CN" altLang="en-US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322263" y="3202519"/>
            <a:ext cx="7994650" cy="1173909"/>
            <a:chOff x="772686" y="3861949"/>
            <a:chExt cx="7998407" cy="879120"/>
          </a:xfrm>
        </p:grpSpPr>
        <p:sp>
          <p:nvSpPr>
            <p:cNvPr id="19463" name="文本框 9"/>
            <p:cNvSpPr txBox="1">
              <a:spLocks noChangeArrowheads="1"/>
            </p:cNvSpPr>
            <p:nvPr/>
          </p:nvSpPr>
          <p:spPr bwMode="auto">
            <a:xfrm>
              <a:off x="1584588" y="4046779"/>
              <a:ext cx="7186505" cy="53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难道杭州一山的桂花真的香不过家乡院子里的一棵桂花树吗？母亲为什么这样说呢？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9464" name="Picture 9" descr="C:\Users\Administrator\Desktop\道德与法制\e252f8caa5c45daa236bbc27802d0871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72686" y="3861949"/>
              <a:ext cx="896070" cy="8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1"/>
          <p:cNvSpPr txBox="1">
            <a:spLocks noChangeArrowheads="1"/>
          </p:cNvSpPr>
          <p:nvPr/>
        </p:nvSpPr>
        <p:spPr bwMode="auto">
          <a:xfrm>
            <a:off x="523875" y="1143001"/>
            <a:ext cx="51943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于是，我又想起了在故乡童年时代的“摇花乐”，还有那摇落的阵阵桂花雨。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Group 4"/>
          <p:cNvGrpSpPr/>
          <p:nvPr/>
        </p:nvGrpSpPr>
        <p:grpSpPr bwMode="auto">
          <a:xfrm>
            <a:off x="5791200" y="1200151"/>
            <a:ext cx="2832100" cy="2582333"/>
            <a:chOff x="793" y="1389"/>
            <a:chExt cx="4219" cy="2858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884" y="1543"/>
              <a:ext cx="4128" cy="27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20486" name="Picture 6" descr="农村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793" y="1389"/>
              <a:ext cx="4128" cy="2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057276" y="3987801"/>
            <a:ext cx="7085013" cy="1773767"/>
          </a:xfrm>
          <a:prstGeom prst="callout1">
            <a:avLst>
              <a:gd name="adj1" fmla="val -2902"/>
              <a:gd name="adj2" fmla="val 42637"/>
              <a:gd name="adj3" fmla="val -43789"/>
              <a:gd name="adj4" fmla="val 37011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  <a:prstDash val="sysDot"/>
            <a:miter lim="800000"/>
          </a:ln>
        </p:spPr>
        <p:txBody>
          <a:bodyPr anchor="ctr"/>
          <a:lstStyle/>
          <a:p>
            <a:pPr>
              <a:lnSpc>
                <a:spcPct val="130000"/>
              </a:lnSpc>
              <a:defRPr/>
            </a:pPr>
            <a:r>
              <a:rPr lang="zh-CN" altLang="en-US" sz="2200" b="1" dirty="0">
                <a:latin typeface="仿宋" panose="02010609060101010101" charset="-122"/>
                <a:ea typeface="仿宋" panose="02010609060101010101" charset="-122"/>
              </a:rPr>
              <a:t>家乡的桂花，是跟作者童年的快乐连在一起的，那种“摇花乐”和桂花雨已植入了她的生命，成为她幸福童年的最美好、最耐人回味的记忆。</a:t>
            </a:r>
            <a:endParaRPr lang="zh-CN" altLang="en-US" sz="2200" b="1" dirty="0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274889" y="4603751"/>
            <a:ext cx="3502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她高尚、无私的品格</a:t>
            </a:r>
            <a:endParaRPr lang="zh-CN" altLang="en-US" sz="28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970339" y="2878667"/>
            <a:ext cx="28905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这精致的小木船 </a:t>
            </a:r>
            <a:endParaRPr lang="zh-CN" altLang="en-US" sz="28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133725" y="3759201"/>
            <a:ext cx="4333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我和英子度过的快乐时光 </a:t>
            </a:r>
            <a:endParaRPr lang="zh-CN" altLang="en-US" sz="28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1509" name="组合 5"/>
          <p:cNvGrpSpPr/>
          <p:nvPr/>
        </p:nvGrpSpPr>
        <p:grpSpPr bwMode="auto">
          <a:xfrm>
            <a:off x="504825" y="1136651"/>
            <a:ext cx="1587221" cy="637293"/>
            <a:chOff x="428920" y="993576"/>
            <a:chExt cx="1585770" cy="478212"/>
          </a:xfrm>
        </p:grpSpPr>
        <p:sp>
          <p:nvSpPr>
            <p:cNvPr id="21511" name="矩形 2"/>
            <p:cNvSpPr>
              <a:spLocks noChangeArrowheads="1"/>
            </p:cNvSpPr>
            <p:nvPr/>
          </p:nvSpPr>
          <p:spPr bwMode="auto">
            <a:xfrm>
              <a:off x="790796" y="993576"/>
              <a:ext cx="1223894" cy="392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36A4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仿  写 </a:t>
              </a:r>
              <a:endParaRPr lang="zh-CN" altLang="en-US" sz="2800" b="1">
                <a:solidFill>
                  <a:srgbClr val="36A4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1512" name="图片 24" descr="花盆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428920" y="1026145"/>
              <a:ext cx="389937" cy="445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0" name="矩形 1"/>
          <p:cNvSpPr>
            <a:spLocks noChangeArrowheads="1"/>
          </p:cNvSpPr>
          <p:nvPr/>
        </p:nvSpPr>
        <p:spPr bwMode="auto">
          <a:xfrm>
            <a:off x="1952626" y="889001"/>
            <a:ext cx="71913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我也会这样回忆童年：</a:t>
            </a:r>
            <a:endParaRPr lang="en-US" altLang="zh-CN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听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到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__________________________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，我总会想起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____________________________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，还有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____________________________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50876" y="1351573"/>
            <a:ext cx="7781925" cy="2215991"/>
          </a:xfrm>
          <a:prstGeom prst="rect">
            <a:avLst/>
          </a:prstGeom>
          <a:solidFill>
            <a:srgbClr val="FFCCCC">
              <a:alpha val="41961"/>
            </a:srgbClr>
          </a:solidFill>
          <a:ln w="9525">
            <a:solidFill>
              <a:schemeClr val="accent6">
                <a:lumMod val="75000"/>
              </a:schemeClr>
            </a:solidFill>
            <a:miter lim="800000"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800000"/>
                </a:solidFill>
                <a:ea typeface="楷体_GB2312" pitchFamily="49" charset="-122"/>
              </a:rPr>
              <a:t>       </a:t>
            </a:r>
            <a:r>
              <a:rPr lang="zh-CN" altLang="en-US" sz="2000" b="1" dirty="0">
                <a:solidFill>
                  <a:srgbClr val="800000"/>
                </a:solidFill>
                <a:ea typeface="楷体_GB2312" pitchFamily="49" charset="-122"/>
              </a:rPr>
              <a:t>每回我写到我的父母、家人与师友，我都禁不住热泪盈眶。</a:t>
            </a:r>
            <a:r>
              <a:rPr lang="en-US" altLang="zh-CN" sz="2000" b="1" dirty="0">
                <a:solidFill>
                  <a:srgbClr val="800000"/>
                </a:solidFill>
                <a:ea typeface="楷体_GB2312" pitchFamily="49" charset="-122"/>
              </a:rPr>
              <a:t>…..</a:t>
            </a:r>
            <a:r>
              <a:rPr lang="zh-CN" altLang="en-US" sz="2000" b="1" dirty="0">
                <a:solidFill>
                  <a:srgbClr val="800000"/>
                </a:solidFill>
                <a:ea typeface="楷体_GB2312" pitchFamily="49" charset="-122"/>
              </a:rPr>
              <a:t>我常常想，我若能忘掉亲人、师友，忘掉童年，忘掉故乡，我若能不再哭，我宁愿搁下笔，此生永不再写，然而，这怎么可能呢？</a:t>
            </a:r>
            <a:endParaRPr lang="zh-CN" altLang="en-US" sz="2400" b="1" dirty="0">
              <a:solidFill>
                <a:srgbClr val="800000"/>
              </a:solidFill>
              <a:ea typeface="楷体_GB2312" pitchFamily="49" charset="-122"/>
            </a:endParaRPr>
          </a:p>
          <a:p>
            <a:pPr algn="r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隶书" pitchFamily="49" charset="-122"/>
                <a:ea typeface="隶书" pitchFamily="49" charset="-122"/>
              </a:rPr>
              <a:t>                          </a:t>
            </a:r>
            <a:r>
              <a:rPr lang="en-US" altLang="zh-CN" sz="2400" b="1" dirty="0">
                <a:solidFill>
                  <a:srgbClr val="000000"/>
                </a:solidFill>
                <a:latin typeface="+mj-ea"/>
                <a:ea typeface="+mj-ea"/>
              </a:rPr>
              <a:t>——</a:t>
            </a:r>
            <a:r>
              <a:rPr lang="zh-CN" altLang="en-US" sz="2400" b="1" dirty="0">
                <a:solidFill>
                  <a:srgbClr val="000000"/>
                </a:solidFill>
                <a:latin typeface="+mj-ea"/>
                <a:ea typeface="+mj-ea"/>
              </a:rPr>
              <a:t>琦君</a:t>
            </a:r>
            <a:r>
              <a:rPr lang="en-US" altLang="zh-CN" sz="2400" b="1" dirty="0">
                <a:solidFill>
                  <a:srgbClr val="000000"/>
                </a:solidFill>
                <a:latin typeface="+mj-ea"/>
                <a:ea typeface="+mj-ea"/>
              </a:rPr>
              <a:t>《</a:t>
            </a:r>
            <a:r>
              <a:rPr lang="zh-CN" altLang="en-US" sz="2400" b="1" dirty="0">
                <a:solidFill>
                  <a:srgbClr val="000000"/>
                </a:solidFill>
                <a:latin typeface="+mj-ea"/>
                <a:ea typeface="+mj-ea"/>
              </a:rPr>
              <a:t>烟愁</a:t>
            </a:r>
            <a:r>
              <a:rPr lang="en-US" altLang="zh-CN" sz="2400" b="1" dirty="0">
                <a:solidFill>
                  <a:srgbClr val="000000"/>
                </a:solidFill>
                <a:latin typeface="+mj-ea"/>
                <a:ea typeface="+mj-ea"/>
              </a:rPr>
              <a:t>》</a:t>
            </a:r>
            <a:r>
              <a:rPr lang="zh-CN" altLang="en-US" sz="2400" b="1" dirty="0">
                <a:solidFill>
                  <a:srgbClr val="000000"/>
                </a:solidFill>
                <a:latin typeface="+mj-ea"/>
                <a:ea typeface="+mj-ea"/>
              </a:rPr>
              <a:t>后记</a:t>
            </a:r>
            <a:endParaRPr lang="zh-CN" altLang="en-US" sz="2400" b="1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71514" y="4116918"/>
            <a:ext cx="7781925" cy="1569660"/>
          </a:xfrm>
          <a:prstGeom prst="rect">
            <a:avLst/>
          </a:prstGeom>
          <a:solidFill>
            <a:schemeClr val="accent6">
              <a:lumMod val="20000"/>
              <a:lumOff val="80000"/>
              <a:alpha val="41961"/>
            </a:schemeClr>
          </a:solidFill>
          <a:ln w="9525">
            <a:solidFill>
              <a:srgbClr val="FFC000"/>
            </a:solidFill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rgbClr val="800000"/>
                </a:solidFill>
                <a:ea typeface="楷体_GB2312" pitchFamily="49" charset="-122"/>
              </a:rPr>
              <a:t>         若能不再哭，恋乡的人，终于忍不住喊出：“故乡，我们哪一天回去？家乡味，我们哪一天能再尝呢？”</a:t>
            </a:r>
            <a:endParaRPr lang="zh-CN" altLang="en-US" sz="2000" b="1" dirty="0">
              <a:solidFill>
                <a:srgbClr val="800000"/>
              </a:solidFill>
              <a:ea typeface="楷体_GB2312" pitchFamily="49" charset="-122"/>
            </a:endParaRPr>
          </a:p>
          <a:p>
            <a:pPr algn="r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rgbClr val="000000"/>
                </a:solidFill>
                <a:latin typeface="隶书" pitchFamily="49" charset="-122"/>
                <a:ea typeface="隶书" pitchFamily="49" charset="-122"/>
              </a:rPr>
              <a:t>                              </a:t>
            </a:r>
            <a:r>
              <a:rPr lang="en-US" altLang="zh-CN" sz="2400" b="1" dirty="0">
                <a:solidFill>
                  <a:srgbClr val="000000"/>
                </a:solidFill>
                <a:latin typeface="+mj-ea"/>
                <a:ea typeface="+mj-ea"/>
              </a:rPr>
              <a:t>——</a:t>
            </a:r>
            <a:r>
              <a:rPr lang="zh-CN" altLang="en-US" sz="2400" b="1" dirty="0">
                <a:solidFill>
                  <a:srgbClr val="000000"/>
                </a:solidFill>
                <a:latin typeface="+mj-ea"/>
                <a:ea typeface="+mj-ea"/>
              </a:rPr>
              <a:t>琦君</a:t>
            </a:r>
            <a:r>
              <a:rPr lang="en-US" altLang="zh-CN" sz="2400" b="1" dirty="0">
                <a:solidFill>
                  <a:srgbClr val="000000"/>
                </a:solidFill>
                <a:latin typeface="+mj-ea"/>
                <a:ea typeface="+mj-ea"/>
              </a:rPr>
              <a:t>《</a:t>
            </a:r>
            <a:r>
              <a:rPr lang="zh-CN" altLang="en-US" sz="2400" b="1" dirty="0">
                <a:solidFill>
                  <a:srgbClr val="000000"/>
                </a:solidFill>
                <a:latin typeface="+mj-ea"/>
                <a:ea typeface="+mj-ea"/>
              </a:rPr>
              <a:t>家乡味</a:t>
            </a:r>
            <a:r>
              <a:rPr lang="en-US" altLang="zh-CN" sz="2400" b="1" dirty="0">
                <a:solidFill>
                  <a:srgbClr val="000000"/>
                </a:solidFill>
                <a:latin typeface="+mj-ea"/>
                <a:ea typeface="+mj-ea"/>
              </a:rPr>
              <a:t>》</a:t>
            </a:r>
            <a:endParaRPr lang="zh-CN" altLang="en-US" sz="2000" b="1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3"/>
          <p:cNvSpPr txBox="1">
            <a:spLocks noChangeArrowheads="1"/>
          </p:cNvSpPr>
          <p:nvPr/>
        </p:nvSpPr>
        <p:spPr bwMode="auto">
          <a:xfrm>
            <a:off x="709614" y="2012951"/>
            <a:ext cx="7418387" cy="33239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066800" eaLnBrk="1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rgbClr val="C00000"/>
                </a:solidFill>
                <a:latin typeface="+mj-ea"/>
                <a:ea typeface="+mj-ea"/>
              </a:rPr>
              <a:t>概念：</a:t>
            </a:r>
            <a:r>
              <a:rPr lang="zh-CN" altLang="en-US" sz="2000" b="1" dirty="0" smtClean="0">
                <a:latin typeface="+mj-ea"/>
                <a:ea typeface="+mj-ea"/>
              </a:rPr>
              <a:t>借助资料体会句子的含义是一种重要的读懂课文方法。很多课文作者借景抒情，但是究竟抒发的是什么感情，这需要借助作者写这篇课文时的一些资料，体会句子的含义才能更好地体悟。</a:t>
            </a:r>
            <a:endParaRPr lang="zh-CN" altLang="en-US" sz="2000" b="1" dirty="0" smtClean="0">
              <a:latin typeface="+mj-ea"/>
              <a:ea typeface="+mj-ea"/>
            </a:endParaRPr>
          </a:p>
          <a:p>
            <a:pPr defTabSz="1066800" eaLnBrk="1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rgbClr val="C00000"/>
                </a:solidFill>
                <a:latin typeface="+mj-ea"/>
                <a:ea typeface="+mj-ea"/>
              </a:rPr>
              <a:t>方法：</a:t>
            </a:r>
            <a:r>
              <a:rPr lang="en-US" altLang="zh-CN" sz="2000" b="1" dirty="0" smtClean="0">
                <a:latin typeface="+mj-ea"/>
                <a:ea typeface="+mj-ea"/>
              </a:rPr>
              <a:t>1.</a:t>
            </a:r>
            <a:r>
              <a:rPr lang="zh-CN" altLang="en-US" sz="2000" b="1" dirty="0" smtClean="0">
                <a:latin typeface="+mj-ea"/>
                <a:ea typeface="+mj-ea"/>
              </a:rPr>
              <a:t>查找作者的资料；</a:t>
            </a:r>
            <a:endParaRPr lang="zh-CN" altLang="en-US" sz="2000" b="1" dirty="0" smtClean="0">
              <a:latin typeface="+mj-ea"/>
              <a:ea typeface="+mj-ea"/>
            </a:endParaRPr>
          </a:p>
          <a:p>
            <a:pPr defTabSz="1066800" eaLnBrk="1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000" b="1" dirty="0" smtClean="0">
                <a:latin typeface="+mj-ea"/>
                <a:ea typeface="+mj-ea"/>
              </a:rPr>
              <a:t>2.</a:t>
            </a:r>
            <a:r>
              <a:rPr lang="zh-CN" altLang="en-US" sz="2000" b="1" dirty="0" smtClean="0">
                <a:latin typeface="+mj-ea"/>
                <a:ea typeface="+mj-ea"/>
              </a:rPr>
              <a:t>阅读作者同一时期写的其它同类主题作品；</a:t>
            </a:r>
            <a:endParaRPr lang="zh-CN" altLang="en-US" sz="2000" b="1" dirty="0" smtClean="0">
              <a:latin typeface="+mj-ea"/>
              <a:ea typeface="+mj-ea"/>
            </a:endParaRPr>
          </a:p>
          <a:p>
            <a:pPr marL="262255" indent="-262255" defTabSz="1066800" eaLnBrk="1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000" b="1" dirty="0" smtClean="0">
                <a:latin typeface="+mj-ea"/>
                <a:ea typeface="+mj-ea"/>
              </a:rPr>
              <a:t>3.</a:t>
            </a:r>
            <a:r>
              <a:rPr lang="zh-CN" altLang="en-US" sz="2000" b="1" dirty="0" smtClean="0">
                <a:latin typeface="+mj-ea"/>
                <a:ea typeface="+mj-ea"/>
              </a:rPr>
              <a:t>先联系课文思考，再借助资料考虑，就能真正地明白句子的含义了。</a:t>
            </a:r>
            <a:endParaRPr lang="zh-CN" altLang="en-US" sz="2000" b="1" dirty="0" smtClean="0">
              <a:latin typeface="+mj-ea"/>
              <a:ea typeface="+mj-ea"/>
            </a:endParaRPr>
          </a:p>
        </p:txBody>
      </p:sp>
      <p:grpSp>
        <p:nvGrpSpPr>
          <p:cNvPr id="23555" name="组合 9"/>
          <p:cNvGrpSpPr/>
          <p:nvPr/>
        </p:nvGrpSpPr>
        <p:grpSpPr bwMode="auto">
          <a:xfrm>
            <a:off x="573088" y="916518"/>
            <a:ext cx="8032750" cy="1164167"/>
            <a:chOff x="651350" y="925946"/>
            <a:chExt cx="8033165" cy="873707"/>
          </a:xfrm>
        </p:grpSpPr>
        <p:sp>
          <p:nvSpPr>
            <p:cNvPr id="23556" name="矩形 1"/>
            <p:cNvSpPr>
              <a:spLocks noChangeArrowheads="1"/>
            </p:cNvSpPr>
            <p:nvPr/>
          </p:nvSpPr>
          <p:spPr bwMode="auto">
            <a:xfrm>
              <a:off x="3660449" y="925946"/>
              <a:ext cx="5024066" cy="62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借助资料体会句子的含义</a:t>
              </a:r>
              <a:endPara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23557" name="Picture 6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651350" y="964628"/>
              <a:ext cx="3078163" cy="83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3"/>
          <p:cNvSpPr txBox="1">
            <a:spLocks noChangeArrowheads="1"/>
          </p:cNvSpPr>
          <p:nvPr/>
        </p:nvSpPr>
        <p:spPr bwMode="auto">
          <a:xfrm>
            <a:off x="681038" y="2032001"/>
            <a:ext cx="7766050" cy="286232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066800" eaLnBrk="1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rgbClr val="C00000"/>
                </a:solidFill>
                <a:latin typeface="+mj-ea"/>
                <a:ea typeface="+mj-ea"/>
              </a:rPr>
              <a:t>运用：</a:t>
            </a:r>
            <a:r>
              <a:rPr lang="zh-CN" altLang="en-US" sz="2000" b="1" dirty="0" smtClean="0">
                <a:latin typeface="+mj-ea"/>
                <a:ea typeface="+mj-ea"/>
              </a:rPr>
              <a:t>本文中母亲最后说的那句话“这里的桂花再香，也比不上家乡院子里的桂花。”，联系课文知道这是表达母亲的思念家乡的感情。但是阅读“阅读链接”中作者的另外两篇文章，就会发现这句话表面上是讲母亲的思乡情，实际是作者借母亲之口表达自己强烈的思念家乡、思念亲人、怀念童年的感情。这样借助资料我们就读明白了作者要表达的情感。       </a:t>
            </a:r>
            <a:endParaRPr lang="zh-CN" altLang="en-US" sz="2000" b="1" dirty="0" smtClean="0">
              <a:latin typeface="+mj-ea"/>
              <a:ea typeface="+mj-ea"/>
            </a:endParaRPr>
          </a:p>
        </p:txBody>
      </p:sp>
      <p:grpSp>
        <p:nvGrpSpPr>
          <p:cNvPr id="24579" name="组合 9"/>
          <p:cNvGrpSpPr/>
          <p:nvPr/>
        </p:nvGrpSpPr>
        <p:grpSpPr bwMode="auto">
          <a:xfrm>
            <a:off x="573088" y="916518"/>
            <a:ext cx="8032750" cy="1164167"/>
            <a:chOff x="651350" y="925946"/>
            <a:chExt cx="8033165" cy="873707"/>
          </a:xfrm>
        </p:grpSpPr>
        <p:sp>
          <p:nvSpPr>
            <p:cNvPr id="24580" name="矩形 1"/>
            <p:cNvSpPr>
              <a:spLocks noChangeArrowheads="1"/>
            </p:cNvSpPr>
            <p:nvPr/>
          </p:nvSpPr>
          <p:spPr bwMode="auto">
            <a:xfrm>
              <a:off x="3660449" y="925946"/>
              <a:ext cx="5024066" cy="62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借助资料体会句子的含义</a:t>
              </a:r>
              <a:endPara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24581" name="Picture 6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651350" y="964628"/>
              <a:ext cx="3078163" cy="83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 bwMode="auto">
          <a:xfrm>
            <a:off x="649289" y="1223434"/>
            <a:ext cx="7845425" cy="4603751"/>
            <a:chOff x="659990" y="924674"/>
            <a:chExt cx="7845877" cy="3453048"/>
          </a:xfrm>
        </p:grpSpPr>
        <p:sp>
          <p:nvSpPr>
            <p:cNvPr id="9" name="圆角矩形 8"/>
            <p:cNvSpPr/>
            <p:nvPr/>
          </p:nvSpPr>
          <p:spPr>
            <a:xfrm>
              <a:off x="659990" y="924674"/>
              <a:ext cx="7845877" cy="3453048"/>
            </a:xfrm>
            <a:prstGeom prst="roundRect">
              <a:avLst>
                <a:gd name="adj" fmla="val 7419"/>
              </a:avLst>
            </a:prstGeom>
            <a:solidFill>
              <a:srgbClr val="FFFFCC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604" name="矩形 6"/>
            <p:cNvSpPr>
              <a:spLocks noChangeArrowheads="1"/>
            </p:cNvSpPr>
            <p:nvPr/>
          </p:nvSpPr>
          <p:spPr bwMode="auto">
            <a:xfrm>
              <a:off x="718046" y="960874"/>
              <a:ext cx="7744279" cy="256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    我总是不能忘却旧事，我一辈子最爱写的就是故乡，亲人，朋友，花草树木。这魂牵梦萦的故土，这难以割舍的童年，倘若都能一一地收藏起来，藏在记忆的花园里，我想那一定是一朵朵常开不败的花。当我们想起来的时候，会觉得很温馨，那我们收获的不仅仅是花朵的芬芳，更是美丽的人生。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C:\Users\Administrator\Desktop\可改图标 - 副本\结构主旨22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78214" y="76201"/>
            <a:ext cx="2187575" cy="7747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13"/>
          <p:cNvGrpSpPr/>
          <p:nvPr/>
        </p:nvGrpSpPr>
        <p:grpSpPr>
          <a:xfrm>
            <a:off x="392672" y="1133307"/>
            <a:ext cx="1772205" cy="672451"/>
            <a:chOff x="854820" y="1213040"/>
            <a:chExt cx="1772205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6" name="圆角矩形 15"/>
            <p:cNvSpPr/>
            <p:nvPr/>
          </p:nvSpPr>
          <p:spPr>
            <a:xfrm>
              <a:off x="906463" y="1213040"/>
              <a:ext cx="1667986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课文结构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直线连接符 21"/>
            <p:cNvSpPr>
              <a:spLocks noChangeShapeType="1"/>
            </p:cNvSpPr>
            <p:nvPr/>
          </p:nvSpPr>
          <p:spPr bwMode="auto">
            <a:xfrm flipV="1">
              <a:off x="854820" y="1717378"/>
              <a:ext cx="1772205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6628" name="组合 16"/>
          <p:cNvGrpSpPr/>
          <p:nvPr/>
        </p:nvGrpSpPr>
        <p:grpSpPr bwMode="auto">
          <a:xfrm>
            <a:off x="3289300" y="2266952"/>
            <a:ext cx="2647950" cy="1015664"/>
            <a:chOff x="2558537" y="1313487"/>
            <a:chExt cx="3034532" cy="634898"/>
          </a:xfrm>
        </p:grpSpPr>
        <p:sp>
          <p:nvSpPr>
            <p:cNvPr id="19" name="圆角矩形 18"/>
            <p:cNvSpPr/>
            <p:nvPr/>
          </p:nvSpPr>
          <p:spPr>
            <a:xfrm>
              <a:off x="2580368" y="1347889"/>
              <a:ext cx="2812582" cy="46574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631" name="矩形 1"/>
            <p:cNvSpPr>
              <a:spLocks noChangeArrowheads="1"/>
            </p:cNvSpPr>
            <p:nvPr/>
          </p:nvSpPr>
          <p:spPr bwMode="auto">
            <a:xfrm>
              <a:off x="2558537" y="1313487"/>
              <a:ext cx="3034532" cy="634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32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3.</a:t>
              </a:r>
              <a:r>
                <a:rPr lang="zh-CN" altLang="en-US" sz="32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桂 花 雨</a:t>
              </a:r>
              <a:endPara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endPara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1614489" y="2362201"/>
            <a:ext cx="6136616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br>
              <a:rPr lang="zh-CN" altLang="en-US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桂子花开香十里， 枝摇花落乐心头。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魂牵梦萦桂花雨， 恍如重返故里游。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70"/>
          <p:cNvSpPr>
            <a:spLocks noChangeAspect="1" noChangeArrowheads="1" noTextEdit="1"/>
          </p:cNvSpPr>
          <p:nvPr/>
        </p:nvSpPr>
        <p:spPr bwMode="auto">
          <a:xfrm>
            <a:off x="-3943350" y="713317"/>
            <a:ext cx="1895475" cy="181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9219" name="Picture 7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3943350" y="713317"/>
            <a:ext cx="1897062" cy="181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73101" y="1938867"/>
            <a:ext cx="762476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 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朗读课文，能说出桂花带来的美好回忆。</a:t>
            </a:r>
            <a:endParaRPr lang="zh-CN" altLang="en-US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 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学习抓住关键词语和借助资料理解句子含义的方法。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重点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 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学习作者借景抒情的写法，体会作者热爱家乡、思念家乡的感情。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难点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221" name="任意多边形 18"/>
          <p:cNvSpPr/>
          <p:nvPr/>
        </p:nvSpPr>
        <p:spPr bwMode="auto">
          <a:xfrm>
            <a:off x="1147764" y="1198034"/>
            <a:ext cx="1620957" cy="523220"/>
          </a:xfrm>
          <a:custGeom>
            <a:avLst/>
            <a:gdLst>
              <a:gd name="T0" fmla="*/ 0 w 258980"/>
              <a:gd name="T1" fmla="*/ 0 h 54733"/>
              <a:gd name="T2" fmla="*/ 2147483647 w 258980"/>
              <a:gd name="T3" fmla="*/ 0 h 54733"/>
              <a:gd name="T4" fmla="*/ 2147483647 w 258980"/>
              <a:gd name="T5" fmla="*/ 2147483647 h 54733"/>
              <a:gd name="T6" fmla="*/ 0 w 258980"/>
              <a:gd name="T7" fmla="*/ 2147483647 h 54733"/>
              <a:gd name="T8" fmla="*/ 0 w 258980"/>
              <a:gd name="T9" fmla="*/ 0 h 547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8980"/>
              <a:gd name="T16" fmla="*/ 0 h 54733"/>
              <a:gd name="T17" fmla="*/ 258980 w 258980"/>
              <a:gd name="T18" fmla="*/ 54733 h 547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8980" h="54733">
                <a:moveTo>
                  <a:pt x="0" y="0"/>
                </a:moveTo>
                <a:lnTo>
                  <a:pt x="258980" y="0"/>
                </a:lnTo>
                <a:lnTo>
                  <a:pt x="258980" y="54733"/>
                </a:lnTo>
                <a:lnTo>
                  <a:pt x="0" y="547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00309" y="1341019"/>
            <a:ext cx="443625" cy="495183"/>
          </a:xfrm>
          <a:prstGeom prst="roundRect">
            <a:avLst>
              <a:gd name="adj" fmla="val 10000"/>
            </a:avLst>
          </a:prstGeom>
          <a:blipFill>
            <a:blip r:embed="rId2" cstate="email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内容占位符 2"/>
          <p:cNvSpPr txBox="1">
            <a:spLocks noChangeArrowheads="1"/>
          </p:cNvSpPr>
          <p:nvPr/>
        </p:nvSpPr>
        <p:spPr bwMode="auto">
          <a:xfrm>
            <a:off x="674689" y="2237318"/>
            <a:ext cx="7800975" cy="273684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indent="62230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+mj-ea"/>
                <a:ea typeface="+mj-ea"/>
                <a:sym typeface="Calibri" panose="020F0502020204030204" pitchFamily="34" charset="0"/>
              </a:rPr>
              <a:t>课文描写了“我”儿时在家乡帮大人摇桂花的美好回忆。</a:t>
            </a:r>
            <a:r>
              <a:rPr lang="zh-CN" altLang="en-US" sz="2800" b="1" dirty="0" smtClean="0">
                <a:solidFill>
                  <a:srgbClr val="C00000"/>
                </a:solidFill>
                <a:latin typeface="+mj-ea"/>
                <a:ea typeface="+mj-ea"/>
                <a:sym typeface="Calibri" panose="020F0502020204030204" pitchFamily="34" charset="0"/>
              </a:rPr>
              <a:t>表达了对儿时往事的无比怀念之情，抒发了对家乡无比热爱的思想感情。</a:t>
            </a:r>
            <a:endParaRPr lang="zh-CN" altLang="en-US" sz="2800" b="1" dirty="0" smtClean="0">
              <a:solidFill>
                <a:srgbClr val="C00000"/>
              </a:solidFill>
              <a:latin typeface="+mj-ea"/>
              <a:ea typeface="+mj-ea"/>
              <a:sym typeface="Calibri" panose="020F0502020204030204" pitchFamily="34" charset="0"/>
            </a:endParaRPr>
          </a:p>
        </p:txBody>
      </p:sp>
      <p:grpSp>
        <p:nvGrpSpPr>
          <p:cNvPr id="2" name="组合 8"/>
          <p:cNvGrpSpPr/>
          <p:nvPr/>
        </p:nvGrpSpPr>
        <p:grpSpPr>
          <a:xfrm>
            <a:off x="445248" y="1292427"/>
            <a:ext cx="1772205" cy="672451"/>
            <a:chOff x="854820" y="1213040"/>
            <a:chExt cx="1772205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0" name="圆角矩形 9"/>
            <p:cNvSpPr/>
            <p:nvPr/>
          </p:nvSpPr>
          <p:spPr>
            <a:xfrm>
              <a:off x="906463" y="1213040"/>
              <a:ext cx="1667986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课文主旨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直线连接符 21"/>
            <p:cNvSpPr>
              <a:spLocks noChangeShapeType="1"/>
            </p:cNvSpPr>
            <p:nvPr/>
          </p:nvSpPr>
          <p:spPr bwMode="auto">
            <a:xfrm flipV="1">
              <a:off x="854820" y="1717378"/>
              <a:ext cx="1772205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46064" y="666752"/>
            <a:ext cx="8347075" cy="56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11"/>
          <p:cNvSpPr>
            <a:spLocks noChangeArrowheads="1"/>
          </p:cNvSpPr>
          <p:nvPr/>
        </p:nvSpPr>
        <p:spPr bwMode="auto">
          <a:xfrm>
            <a:off x="1698625" y="1225551"/>
            <a:ext cx="5803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抓典型景物进行抒情</a:t>
            </a:r>
            <a:endParaRPr lang="zh-CN" altLang="en-US" sz="2400" b="1" dirty="0">
              <a:solidFill>
                <a:srgbClr val="0066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22301" y="1945218"/>
            <a:ext cx="783907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6575">
              <a:lnSpc>
                <a:spcPct val="14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本文作者在抒发自己思念家乡、思念亲人、怀念童年的感情时，抓住自己和妈妈最喜欢的桂花这一典型的景物来写，还有桂花糕、桂花茶这些留在作者记忆中，特别是摇桂花的快乐。所以抓典型景物我们一定要先想一想，你现在最喜欢家乡的什么，到时候才能成为你最难忘的，可以是景、可以是事、也可以是物，特别要强调的是，这些一定给你带来了很多的快乐，才能成为你念念不忘的原因，还要恰当运用本课学到的表达感情的方式。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4"/>
          <p:cNvSpPr>
            <a:spLocks noChangeArrowheads="1"/>
          </p:cNvSpPr>
          <p:nvPr/>
        </p:nvSpPr>
        <p:spPr bwMode="auto">
          <a:xfrm>
            <a:off x="485775" y="893234"/>
            <a:ext cx="14478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 b="1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举例：</a:t>
            </a:r>
            <a:r>
              <a:rPr lang="en-US" altLang="zh-CN" sz="2800" b="1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zh-CN" sz="2800">
              <a:solidFill>
                <a:srgbClr val="0066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00063" y="1494367"/>
            <a:ext cx="802005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4500">
              <a:lnSpc>
                <a:spcPct val="13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到夏天，鲜艳欲滴的枸杞像一串串红宝石挂在枝头，在晨露的沐浴下熠熠生辉。这时，勤劳的农民就会带着竹筐一颗颗的摘下，晾晒、烘干、去除残果枝叶，制成干果出售；或直接采摘干净鲜果出售。外婆家种有很多枸杞树，每当暑假枸杞火红的时候，我总会和妈妈一起回去帮忙摘枸杞，虽然炎炎烈日炙烤着人们汗流浃背，但是看到这美丽诱人的红枸杞，心里清凉了许多。摘下一粒丰润饱满的枸杞放入口中，轻轻的一吮，满口的甘甜顿时沁人心脾。</a:t>
            </a:r>
            <a:endParaRPr lang="zh-CN" altLang="en-US"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81025" y="5221817"/>
            <a:ext cx="7837488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4500"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+mj-ea"/>
                <a:ea typeface="+mj-ea"/>
              </a:rPr>
              <a:t>这段文字把枸杞的样子、农民采摘到出售、我和母亲去帮忙场景等写出来，表达了“我”对枸杞的喜爱之情。</a:t>
            </a:r>
            <a:endParaRPr lang="zh-CN" altLang="en-US" sz="2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3"/>
          <p:cNvSpPr>
            <a:spLocks noChangeArrowheads="1"/>
          </p:cNvSpPr>
          <p:nvPr/>
        </p:nvSpPr>
        <p:spPr bwMode="auto">
          <a:xfrm>
            <a:off x="704850" y="1424518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练一练：</a:t>
            </a:r>
            <a:endParaRPr lang="zh-CN" altLang="en-US" sz="2800" b="1">
              <a:solidFill>
                <a:srgbClr val="0066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1688" y="2300818"/>
            <a:ext cx="78105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624205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+mj-ea"/>
                <a:ea typeface="+mj-ea"/>
                <a:cs typeface="Times New Roman" panose="02020603050405020304" pitchFamily="18" charset="0"/>
              </a:rPr>
              <a:t>你最喜欢家乡的哪一处景物？认真观察后写一写，注意抓住典型景物表达对家乡的热爱。</a:t>
            </a:r>
            <a:endParaRPr lang="zh-CN" altLang="en-US" sz="2800" b="1" dirty="0">
              <a:solidFill>
                <a:prstClr val="black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矩形 1"/>
          <p:cNvSpPr>
            <a:spLocks noChangeArrowheads="1"/>
          </p:cNvSpPr>
          <p:nvPr/>
        </p:nvSpPr>
        <p:spPr bwMode="auto">
          <a:xfrm>
            <a:off x="946151" y="2205567"/>
            <a:ext cx="732631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这篇课文描绘桂花的有关情境，表达了作者思恋家乡的思想感情，在体会课文思想感情的同时，我们学习了借景物抒情的方法。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1747" name="组合 3"/>
          <p:cNvGrpSpPr/>
          <p:nvPr/>
        </p:nvGrpSpPr>
        <p:grpSpPr bwMode="auto">
          <a:xfrm>
            <a:off x="473076" y="1394884"/>
            <a:ext cx="2125689" cy="633868"/>
            <a:chOff x="638175" y="996434"/>
            <a:chExt cx="2125723" cy="476250"/>
          </a:xfrm>
        </p:grpSpPr>
        <p:sp>
          <p:nvSpPr>
            <p:cNvPr id="31748" name="矩形 2"/>
            <p:cNvSpPr>
              <a:spLocks noChangeArrowheads="1"/>
            </p:cNvSpPr>
            <p:nvPr/>
          </p:nvSpPr>
          <p:spPr bwMode="auto">
            <a:xfrm>
              <a:off x="1142915" y="996434"/>
              <a:ext cx="1620983" cy="3931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课堂小结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638175" y="1022866"/>
              <a:ext cx="590465" cy="449818"/>
            </a:xfrm>
            <a:prstGeom prst="roundRect">
              <a:avLst>
                <a:gd name="adj" fmla="val 10000"/>
              </a:avLst>
            </a:prstGeom>
            <a:blipFill>
              <a:blip r:embed="rId1" cstate="email"/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组合 4"/>
          <p:cNvGrpSpPr/>
          <p:nvPr/>
        </p:nvGrpSpPr>
        <p:grpSpPr bwMode="auto">
          <a:xfrm>
            <a:off x="6543675" y="918634"/>
            <a:ext cx="2307855" cy="859367"/>
            <a:chOff x="6685397" y="735569"/>
            <a:chExt cx="2115298" cy="643411"/>
          </a:xfrm>
        </p:grpSpPr>
        <p:pic>
          <p:nvPicPr>
            <p:cNvPr id="32773" name="Picture 12" descr="C:\Users\Administrator\Desktop\81c83b3069976615a5dcb33b58b7eb2a.png"/>
            <p:cNvPicPr>
              <a:picLocks noChangeAspect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6685397" y="735569"/>
              <a:ext cx="2095639" cy="643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4" name="矩形 7"/>
            <p:cNvSpPr>
              <a:spLocks noChangeArrowheads="1"/>
            </p:cNvSpPr>
            <p:nvPr/>
          </p:nvSpPr>
          <p:spPr bwMode="auto">
            <a:xfrm>
              <a:off x="6714058" y="882133"/>
              <a:ext cx="2086637" cy="276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</a:rPr>
                <a:t>这是课后小练笔哦！</a:t>
              </a:r>
              <a:endParaRPr lang="zh-CN" altLang="en-US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</a:endParaRPr>
            </a:p>
          </p:txBody>
        </p:sp>
      </p:grpSp>
      <p:sp>
        <p:nvSpPr>
          <p:cNvPr id="32771" name="矩形 3"/>
          <p:cNvSpPr>
            <a:spLocks noChangeArrowheads="1"/>
          </p:cNvSpPr>
          <p:nvPr/>
        </p:nvSpPr>
        <p:spPr bwMode="auto">
          <a:xfrm>
            <a:off x="615950" y="1828801"/>
            <a:ext cx="79121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6575">
              <a:lnSpc>
                <a:spcPct val="15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读了本文，是不是也产生了某种情愫，我们也来夸夸自己的家乡，为家乡做一次代言人吧！选择你最喜欢的家乡一处景、一个物体、一种吃的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可以画画、拍照片、写文章、设计宣传画等。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72" name="矩形 4"/>
          <p:cNvSpPr>
            <a:spLocks noChangeArrowheads="1"/>
          </p:cNvSpPr>
          <p:nvPr/>
        </p:nvSpPr>
        <p:spPr bwMode="auto">
          <a:xfrm>
            <a:off x="3757614" y="1049867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66FF"/>
                </a:solidFill>
                <a:latin typeface="隶书" pitchFamily="49" charset="-122"/>
                <a:ea typeface="隶书" pitchFamily="49" charset="-122"/>
              </a:rPr>
              <a:t>主题延伸</a:t>
            </a:r>
            <a:endParaRPr lang="zh-CN" altLang="en-US" sz="2800" b="1" dirty="0">
              <a:solidFill>
                <a:srgbClr val="0066FF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547688" y="1993375"/>
            <a:ext cx="8001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49580">
              <a:lnSpc>
                <a:spcPct val="12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每年的端午节前后，我家乡满路的沙枣都开花了，一朵朵嫩黄的花蕊挂满枝头，在阳光下远远望去，如片片浓淡相间的黄色锦缎，间或有微风送来阵阵的清香，使来往路人犹如置身于通往天堂的路上。真是车行十里，芳香相伴十里，连心情都会变得明媚欢乐起来。</a:t>
            </a:r>
            <a:endParaRPr lang="zh-CN" altLang="en-US" sz="2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49580">
              <a:lnSpc>
                <a:spcPct val="12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沙枣树是一种极不张扬的树，或高或矮，枝条随意生长着，没有其他树木挺拔秀丽的身姿，甚至连叶片都不如别的树叶绿，只是淡淡的浅绿，上面还长满了白色的绒毛。沙枣树虽然其貌不扬，生命力却极强，田间地头一插就活，耐盐、耐碱、耐干旱，宛如吃苦耐劳的新疆人。而那又甜又涩既难以下咽又让人垂涎欲滴的沙枣果，更是每个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70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年代出生的人抹不去的童年回忆。</a:t>
            </a:r>
            <a:endParaRPr lang="zh-CN" altLang="zh-CN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795" name="矩形 2"/>
          <p:cNvSpPr>
            <a:spLocks noChangeArrowheads="1"/>
          </p:cNvSpPr>
          <p:nvPr/>
        </p:nvSpPr>
        <p:spPr bwMode="auto">
          <a:xfrm>
            <a:off x="469900" y="880533"/>
            <a:ext cx="9589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示例：</a:t>
            </a:r>
            <a:endParaRPr lang="zh-CN" altLang="en-US" sz="2000" b="1">
              <a:solidFill>
                <a:srgbClr val="0066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1"/>
          <p:cNvSpPr>
            <a:spLocks noChangeArrowheads="1"/>
          </p:cNvSpPr>
          <p:nvPr/>
        </p:nvSpPr>
        <p:spPr bwMode="auto">
          <a:xfrm>
            <a:off x="487363" y="1862667"/>
            <a:ext cx="80899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580" latinLnBrk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故乡的梅花又开了。那朵朵冷艳、缕缕幽芳的梅花，总让我想起漂泊他乡、葬身异国的外祖父。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49580" latinLnBrk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我出生在东南亚的星岛，从小和外祖父生活在一起。外祖父年轻时读了不少经、史、诗、词，又能书善画，在星岛文坛颇负盛名。我很小的时候，外祖父常常抱着我，坐在梨花木大交椅上，一遍又一遍地教我读唐诗宋词。每当读到“独在异乡为异客，每逢佳节倍思亲”“春草明年绿，王孙归不归”“自在飞花轻似梦，无边丝雨细如愁”之类的句子，常会有一颗两颗冰凉的泪珠落在我的腮边、手背。这时候，我会拍着手笑起来：“外公哭了！外公哭了！”老人总是摇摇头，长长地叹一口气，说：“莺儿，你还小呢，不懂！”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6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435350" y="194733"/>
            <a:ext cx="2273300" cy="60113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11"/>
          <p:cNvGrpSpPr/>
          <p:nvPr/>
        </p:nvGrpSpPr>
        <p:grpSpPr>
          <a:xfrm>
            <a:off x="430266" y="1056351"/>
            <a:ext cx="1772205" cy="672451"/>
            <a:chOff x="854820" y="1213040"/>
            <a:chExt cx="1772205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3" name="圆角矩形 12"/>
            <p:cNvSpPr/>
            <p:nvPr/>
          </p:nvSpPr>
          <p:spPr>
            <a:xfrm>
              <a:off x="906463" y="1213040"/>
              <a:ext cx="1667986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推荐阅读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直线连接符 21"/>
            <p:cNvSpPr>
              <a:spLocks noChangeShapeType="1"/>
            </p:cNvSpPr>
            <p:nvPr/>
          </p:nvSpPr>
          <p:spPr bwMode="auto">
            <a:xfrm flipV="1">
              <a:off x="854820" y="1717378"/>
              <a:ext cx="1772205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4821" name="矩形 1"/>
          <p:cNvSpPr>
            <a:spLocks noChangeArrowheads="1"/>
          </p:cNvSpPr>
          <p:nvPr/>
        </p:nvSpPr>
        <p:spPr bwMode="auto">
          <a:xfrm>
            <a:off x="3987817" y="1126067"/>
            <a:ext cx="11128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梅花魂</a:t>
            </a:r>
            <a:endParaRPr lang="zh-CN" altLang="zh-CN" sz="24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1"/>
          <p:cNvSpPr>
            <a:spLocks noChangeArrowheads="1"/>
          </p:cNvSpPr>
          <p:nvPr/>
        </p:nvSpPr>
        <p:spPr bwMode="auto">
          <a:xfrm>
            <a:off x="501650" y="1049867"/>
            <a:ext cx="8091488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580" latinLnBrk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外祖父家中有不少古玩，我偶尔摆弄，老人也不甚在意。唯独书房里那一幅墨梅图，他分外爱惜，家人碰也碰不得。我五岁那年，有一回到书房玩耍，不小心在上面留了个脏手印，外祖父顿时拉下脸来。有生以来，我第一次听到他训斥我妈：“孩子要管教好，这清白的梅花，是玷污得的吗？”训罢，便用保险刀片轻轻刮去污迹，又用细绸子慢慢抹净。看见慈祥的外祖父大发脾气，我心里又害怕又奇怪：一枝画梅，有什么稀罕的呢？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49580" latinLnBrk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有一天，妈妈忽然跟我说：“莺儿，我们要回唐山去！”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49580" latinLnBrk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“干吗要回去呢？”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49580" latinLnBrk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“那儿才是我们的祖国呀！”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1"/>
          <p:cNvSpPr>
            <a:spLocks noChangeArrowheads="1"/>
          </p:cNvSpPr>
          <p:nvPr/>
        </p:nvSpPr>
        <p:spPr bwMode="auto">
          <a:xfrm>
            <a:off x="487363" y="933451"/>
            <a:ext cx="80899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580" latinLnBrk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哦！祖国，就是那地图上像一只金鸡的地方吗？就是那拥有长江、黄河、万里长城的国土吗？我欢呼起来，小小的心充满了欢乐。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49580" latinLnBrk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可是，我马上想起了外祖父，我亲爱的外祖父。我问妈妈：“外公走吗？”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49580" latinLnBrk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“外公年纪太大了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……”</a:t>
            </a:r>
            <a:endParaRPr lang="en-US" altLang="zh-CN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49580" latinLnBrk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我跑进外祖父的书房，老人正躺在藤沙发上。我说：“外公，您也回祖国去吧！”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49580" latinLnBrk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想不到外祖父竟像小孩子一样，“呜呜呜”地哭了起来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endParaRPr lang="en-US" altLang="zh-CN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49580" latinLnBrk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离别的前一天早上，外祖父早早地起了床，把我叫到书房里，郑重地递给我一卷白杭绸包着的东西。我打开一看，原来是那幅墨梅，就说：“外公，这不是您最宝贵的画吗？”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1"/>
          <p:cNvSpPr>
            <a:spLocks noChangeArrowheads="1"/>
          </p:cNvSpPr>
          <p:nvPr/>
        </p:nvSpPr>
        <p:spPr bwMode="auto">
          <a:xfrm>
            <a:off x="688976" y="1259418"/>
            <a:ext cx="8201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桂花给“我”带来了哪些美好的回忆？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4"/>
          <p:cNvGrpSpPr/>
          <p:nvPr/>
        </p:nvGrpSpPr>
        <p:grpSpPr bwMode="auto">
          <a:xfrm>
            <a:off x="6686550" y="5414434"/>
            <a:ext cx="2185558" cy="859367"/>
            <a:chOff x="6685397" y="735569"/>
            <a:chExt cx="2185123" cy="643411"/>
          </a:xfrm>
        </p:grpSpPr>
        <p:pic>
          <p:nvPicPr>
            <p:cNvPr id="10248" name="Picture 12" descr="C:\Users\Administrator\Desktop\81c83b3069976615a5dcb33b58b7eb2a.png"/>
            <p:cNvPicPr>
              <a:picLocks noChangeAspect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6685397" y="735569"/>
              <a:ext cx="2095639" cy="643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矩形 7"/>
            <p:cNvSpPr>
              <a:spLocks noChangeArrowheads="1"/>
            </p:cNvSpPr>
            <p:nvPr/>
          </p:nvSpPr>
          <p:spPr bwMode="auto">
            <a:xfrm>
              <a:off x="6709781" y="882133"/>
              <a:ext cx="2160739" cy="276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</a:rPr>
                <a:t>这是课后第</a:t>
              </a:r>
              <a:r>
                <a:rPr lang="en-US" altLang="zh-CN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</a:rPr>
                <a:t>1</a:t>
              </a:r>
              <a:r>
                <a:rPr lang="zh-CN" altLang="en-US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</a:rPr>
                <a:t>题哦！</a:t>
              </a:r>
              <a:endParaRPr lang="zh-CN" altLang="en-US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</a:endParaRPr>
            </a:p>
          </p:txBody>
        </p:sp>
      </p:grpSp>
      <p:sp>
        <p:nvSpPr>
          <p:cNvPr id="28678" name="TextBox 8"/>
          <p:cNvSpPr txBox="1">
            <a:spLocks noChangeArrowheads="1"/>
          </p:cNvSpPr>
          <p:nvPr/>
        </p:nvSpPr>
        <p:spPr bwMode="auto">
          <a:xfrm>
            <a:off x="2216151" y="2415118"/>
            <a:ext cx="2124075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32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kumimoji="1" lang="zh-CN" altLang="en-US" sz="32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爱桂花</a:t>
            </a:r>
            <a:endParaRPr kumimoji="1" lang="en-US" altLang="zh-CN" sz="3200" b="1" dirty="0" smtClean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679" name="TextBox 9"/>
          <p:cNvSpPr txBox="1">
            <a:spLocks noChangeArrowheads="1"/>
          </p:cNvSpPr>
          <p:nvPr/>
        </p:nvSpPr>
        <p:spPr bwMode="auto">
          <a:xfrm>
            <a:off x="3136901" y="3500967"/>
            <a:ext cx="2136775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32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kumimoji="1" lang="zh-CN" altLang="en-US" sz="32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摇桂花</a:t>
            </a:r>
            <a:endParaRPr kumimoji="1" lang="en-US" altLang="zh-CN" sz="3200" b="1" dirty="0" smtClean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680" name="TextBox 10"/>
          <p:cNvSpPr txBox="1">
            <a:spLocks noChangeArrowheads="1"/>
          </p:cNvSpPr>
          <p:nvPr/>
        </p:nvSpPr>
        <p:spPr bwMode="auto">
          <a:xfrm>
            <a:off x="4121150" y="4540252"/>
            <a:ext cx="21209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32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kumimoji="1" lang="zh-CN" altLang="en-US" sz="32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思桂花</a:t>
            </a:r>
            <a:endParaRPr kumimoji="1" lang="zh-CN" altLang="en-US" sz="3200" b="1" dirty="0" smtClean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" name="Picture 2" descr="C:\Users\Administrator\Desktop\可改图标 - 副本\品读释疑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9964" y="82552"/>
            <a:ext cx="2124075" cy="7916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8" grpId="0" animBg="1"/>
      <p:bldP spid="28679" grpId="0" animBg="1"/>
      <p:bldP spid="2868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"/>
          <p:cNvSpPr>
            <a:spLocks noChangeArrowheads="1"/>
          </p:cNvSpPr>
          <p:nvPr/>
        </p:nvSpPr>
        <p:spPr bwMode="auto">
          <a:xfrm>
            <a:off x="501650" y="954618"/>
            <a:ext cx="8091488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580" latinLnBrk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是啊，莺儿，你要好好保存！这梅花，是我们中国最有名的花。旁的花，大抵是春暖才开花，她却不一样，愈是寒冷，愈是风欺雪压，花开得愈精神，愈秀气。她是最有品格、最有灵魂、最有骨气的！几千年来，我们中华民族出了许多有气节的人物，他们不管历经多少磨难，不管受到怎样的欺凌，从来都是顶天立地，不肯低头折节。他们就像这梅花一样。一个中国人，无论在怎样的境遇里，总要有梅花的秉性才好！”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49580" latinLnBrk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回国的那一天正是元旦，虽然热带是无所谓隆冬的，但腊月天气，也毕竟凉飕飕的。外祖父把我们送到码头。赤道吹来的风撩乱了老人平日梳理得整整齐齐的银发，我觉得外祖父一下子衰老了许多。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矩形 1"/>
          <p:cNvSpPr>
            <a:spLocks noChangeArrowheads="1"/>
          </p:cNvSpPr>
          <p:nvPr/>
        </p:nvSpPr>
        <p:spPr bwMode="auto">
          <a:xfrm>
            <a:off x="501650" y="1049867"/>
            <a:ext cx="8091488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580" latinLnBrk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船快开了，妈妈只好狠下心来，拉着我登上大客轮。想不到泪眼蒙眬的外祖父也随着上了船，递给我一块手绢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一色雪白的细亚麻布上绣着血色的梅花。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49580" latinLnBrk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多少年过去了，我每次看到外祖父珍藏的这幅梅花图和给我的手绢，就想到，这不只是花，而且是身在异国的华侨老人一颗眷恋祖国的心。 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44513" y="4142317"/>
            <a:ext cx="78152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思考：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作者看到外公给的梅花图和手绢想起了哪些事情？</a:t>
            </a:r>
            <a:endParaRPr lang="en-US" altLang="zh-CN" sz="24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2.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课题“梅花魂”应怎样理解？</a:t>
            </a:r>
            <a:endParaRPr lang="zh-CN" altLang="en-US" sz="24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1"/>
          <p:cNvSpPr>
            <a:spLocks noChangeArrowheads="1"/>
          </p:cNvSpPr>
          <p:nvPr/>
        </p:nvSpPr>
        <p:spPr bwMode="auto">
          <a:xfrm>
            <a:off x="473075" y="1805518"/>
            <a:ext cx="80899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580" latinLnBrk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夹竹桃不是名贵的花，也不是最美丽的花；但是，对我说来，她却是最值得留恋最值得回忆的花。 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49580" latinLnBrk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不知道由于什么缘故，也不知道从什么时候起，在我故乡的那个城市里，几乎家家都种上几盆夹竹桃，而且都摆在大门内影壁墙下，正对着大门口。客人一走进大门，扑鼻的是一阵幽香，入目的是绿蜡似的叶子和红霞或白雪似的花朵，立刻就感觉到仿佛走进自己的家门口，大有宾至如归之感了。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9939" name="矩形 1"/>
          <p:cNvSpPr>
            <a:spLocks noChangeArrowheads="1"/>
          </p:cNvSpPr>
          <p:nvPr/>
        </p:nvSpPr>
        <p:spPr bwMode="auto">
          <a:xfrm>
            <a:off x="3973530" y="817033"/>
            <a:ext cx="11128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夹竹桃</a:t>
            </a:r>
            <a:endParaRPr lang="en-US" altLang="zh-CN" sz="24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0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</a:rPr>
              <a:t>季羡林</a:t>
            </a:r>
            <a:endParaRPr lang="zh-CN" altLang="zh-CN" sz="2000" b="1">
              <a:solidFill>
                <a:srgbClr val="00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1"/>
          <p:cNvSpPr>
            <a:spLocks noChangeArrowheads="1"/>
          </p:cNvSpPr>
          <p:nvPr/>
        </p:nvSpPr>
        <p:spPr bwMode="auto">
          <a:xfrm>
            <a:off x="473075" y="857250"/>
            <a:ext cx="80899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580" latinLnBrk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我们家的大门内也有两盆，一盆是红色的，一盆是白色的。我小的时候，天天都要从这下面走出走进。红色的花朵让我想到火，白色的花朵让我想到雪。火与雪是不相容的；但是，这两盆花却融洽地开在一起，宛如火上有雪，或雪上有火。我故而乐之，小小的心灵里觉得十分奇妙，十分有趣。 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49580" latinLnBrk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只有一墙之隔，转过影壁，就是院子。我们家里一向是喜欢花的；虽然没有什么非常名贵的花，但是常见的花却是应有尽有。每年春天，迎春花首先开出黄色的小花，报告春的消息。以后接着来的是桃花、杏花、海棠、榆叶梅、丁香等等，院子里开得花团锦簇。到了夏天，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73075" y="914401"/>
            <a:ext cx="80899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更是满院葳蕤。凤仙花、石竹花、鸡冠花、五色梅、江西腊等等，五彩缤纷，美不胜收。夜来香的香气熏透了整个的夏夜的庭院，是我什么时候也不会忘记的。一到秋天，玉簪花带来凄清的寒意，菊花报告花事的结束。总之，一年三季，花开花落，没有间歇；情景很美，变化亦多。 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49580" latinLnBrk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然而，在一墙之隔的大门内，夹竹桃却在那里静悄悄地一声不响，一朵花败了，又开出一朵；一嘟噜花黄了，又长出一嘟噜；在和煦的春风里，在盛夏的暴雨里，在深秋的清冷里，看不出什么特别茂盛的时候，也看不出什么特别衰败的时候，无日不迎风弄姿，从春天一直到秋天，从迎春花一直到玉簪花和菊花，无不奉陪。这一点韧性，同院子里那些花比起来，不是形成一个强烈的对照吗？ 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1"/>
          <p:cNvSpPr>
            <a:spLocks noChangeArrowheads="1"/>
          </p:cNvSpPr>
          <p:nvPr/>
        </p:nvSpPr>
        <p:spPr bwMode="auto">
          <a:xfrm>
            <a:off x="458788" y="973667"/>
            <a:ext cx="80899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580" latinLnBrk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但是夹竹桃的妙处还不止于此。我特别喜欢月光下的夹竹桃。你站在它下面，花朵是一团模糊；但是香气却毫不含糊，浓浓烈烈地从花枝上袭了下来。它把影子投到墙上，叶影参差，花影迷离，可以引起我许多幻想。我幻想它是地图，它居然就是地图了。这一堆影子是亚洲，那一堆影子是非洲，中间空白的地方是大海。碰巧有几只小虫子爬过，这就是远渡重洋的海轮。我幻想它是水中的荇藻，我眼前就真的展现出一个小池塘。夜蛾飞过映在墙上的影子就是游鱼。我幻想它是一幅墨竹，我就真看到一幅画。微风乍起，叶影吹动，这一幅画竟变成活画了。有这样的韧性，能这样引起我的幻想，我爱上了夹竹桃。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矩形 1"/>
          <p:cNvSpPr>
            <a:spLocks noChangeArrowheads="1"/>
          </p:cNvSpPr>
          <p:nvPr/>
        </p:nvSpPr>
        <p:spPr bwMode="auto">
          <a:xfrm>
            <a:off x="473075" y="933451"/>
            <a:ext cx="80899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580" latinLnBrk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好多好多年，我就在这样的夹竹桃下面走出走进。最初我的个儿矮，必须仰头才能看到花朵。后来，我逐渐长高了，夹竹桃在我眼中也就逐渐矮了起来。等到我眼睛平视就可以看到花的时候，我离开了家。 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49580" latinLnBrk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我离开了家，过了许多年，走过许多地方。我曾在不同的地方看到过夹竹桃，但是都没有留下深刻的印象。 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49580" latinLnBrk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两年前，我访问了缅甸。在仰光开过几天会以后，缅甸的许多朋友们热情地陪我们到缅甸北部古都蒲甘去游览。这地方以佛塔著名，有“万塔之城”的称号。据说，当年确有万塔。到了今天，数目虽然没有那样多了，但是，纵目四望，嶙嶙峋峋，群塔簇天，一个个从地里涌出，宛如阳朔群山，又像是云南的石林，用“雨后春笋”这一句老话，差堪比拟。虽然花草树木都还是绿的，但是时令究竟是冬天了，一片萧瑟荒寒气象。 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矩形 1"/>
          <p:cNvSpPr>
            <a:spLocks noChangeArrowheads="1"/>
          </p:cNvSpPr>
          <p:nvPr/>
        </p:nvSpPr>
        <p:spPr bwMode="auto">
          <a:xfrm>
            <a:off x="473075" y="933451"/>
            <a:ext cx="80899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580" latinLnBrk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然而就在这地方，在我们住的大楼前，我却意外地发现了老朋友夹竹桃。一株株都跟一层楼差不多高，以至我最初竟没有认出它们来。花色比国内的要多，除了红色的和白色的以外，记得还有黄色的。叶子比我以前看到的更绿得像绿蜡，花朵开在高高的枝头，更像片片的红霞、团团的白雪、朵朵的黄云。苍郁繁茂，浓翠逼人，同荒寒的古城形成了强烈的对比。 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49580" latinLnBrk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我每天就在这样的夹竹桃下走出走进。晚上同缅甸朋友们在楼上凭栏闲眺，畅谈各种各样的问题，谈蒲甘的历史，谈中缅文化的交流，谈中缅两国人民同胞般的友谊。在这时候，远处的古塔渐渐隐入暮霭中，近处的几个古塔上却给电灯照得通明，望之如灵山幻境。我伸手到栏外，就可以抓到夹竹桃的顶枝。花香也一阵一阵地从下面飘上楼来，仿佛把中缅友谊熏得更加芬芳。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矩形 1"/>
          <p:cNvSpPr>
            <a:spLocks noChangeArrowheads="1"/>
          </p:cNvSpPr>
          <p:nvPr/>
        </p:nvSpPr>
        <p:spPr bwMode="auto">
          <a:xfrm>
            <a:off x="473075" y="1049868"/>
            <a:ext cx="8089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580" latinLnBrk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就这样，在对于夹竹桃的婉美动人的回忆里，又涂上了一层绚烂夺目的中缅人民友谊的色彩。我从此更爱夹竹桃。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30226" y="2806701"/>
            <a:ext cx="7815263" cy="113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思考：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作者为什么会爱上夹竹桃？</a:t>
            </a:r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2.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本文借夹竹桃表达了作者怎样的感情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？ 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3"/>
          <p:cNvGrpSpPr/>
          <p:nvPr/>
        </p:nvGrpSpPr>
        <p:grpSpPr bwMode="auto">
          <a:xfrm>
            <a:off x="511175" y="1976967"/>
            <a:ext cx="8007350" cy="2534578"/>
            <a:chOff x="670378" y="1410167"/>
            <a:chExt cx="8007587" cy="1901575"/>
          </a:xfrm>
        </p:grpSpPr>
        <p:sp>
          <p:nvSpPr>
            <p:cNvPr id="11272" name="Text Box 3"/>
            <p:cNvSpPr txBox="1">
              <a:spLocks noChangeArrowheads="1"/>
            </p:cNvSpPr>
            <p:nvPr/>
          </p:nvSpPr>
          <p:spPr bwMode="auto">
            <a:xfrm>
              <a:off x="670378" y="1410167"/>
              <a:ext cx="4990189" cy="1454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 桂花树的样子笨笨的，不像梅树那样有姿态。不开花时，只见到满树的叶子；开花时，仔细地在树丛里寻找，才能看到那些小花。可是桂花的</a:t>
              </a:r>
              <a:r>
                <a:rPr lang="zh-CN" altLang="en-US" sz="2000" b="1" dirty="0">
                  <a:solidFill>
                    <a:srgbClr val="FF66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香气，太迷人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了。 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13" name="Picture 3" descr="s8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7171549" y="1508188"/>
              <a:ext cx="1506416" cy="17684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4" descr="s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96999" y="1497914"/>
              <a:ext cx="1549998" cy="18138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1267" name="组合 2"/>
          <p:cNvGrpSpPr/>
          <p:nvPr/>
        </p:nvGrpSpPr>
        <p:grpSpPr bwMode="auto">
          <a:xfrm>
            <a:off x="504826" y="971551"/>
            <a:ext cx="1255713" cy="768349"/>
            <a:chOff x="441643" y="787828"/>
            <a:chExt cx="2223823" cy="632458"/>
          </a:xfrm>
        </p:grpSpPr>
        <p:sp>
          <p:nvSpPr>
            <p:cNvPr id="16" name="矩形 8"/>
            <p:cNvSpPr>
              <a:spLocks noChangeArrowheads="1"/>
            </p:cNvSpPr>
            <p:nvPr/>
          </p:nvSpPr>
          <p:spPr bwMode="auto">
            <a:xfrm>
              <a:off x="441643" y="787828"/>
              <a:ext cx="2223823" cy="632458"/>
            </a:xfrm>
            <a:prstGeom prst="flowChartPunchedTap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523534" y="865165"/>
              <a:ext cx="203132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prstTxWarp prst="textWave2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爱桂花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100263" y="116418"/>
            <a:ext cx="6419850" cy="1708149"/>
          </a:xfrm>
          <a:prstGeom prst="callout1">
            <a:avLst>
              <a:gd name="adj1" fmla="val 97873"/>
              <a:gd name="adj2" fmla="val 30443"/>
              <a:gd name="adj3" fmla="val 115980"/>
              <a:gd name="adj4" fmla="val 27498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  <a:prstDash val="sysDot"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</a:rPr>
              <a:t>作者将桂花树的样子与梅树进行</a:t>
            </a:r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  <a:latin typeface="仿宋" panose="02010609060101010101" charset="-122"/>
                <a:ea typeface="仿宋" panose="02010609060101010101" charset="-122"/>
              </a:rPr>
              <a:t>对比</a:t>
            </a: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</a:rPr>
              <a:t>，突出桂花树没有梅树姿态优雅，再从“不开花” “开花”两个方面来说明桂花的平淡无奇，然后笔锋一转，点出“我”喜爱桂花的原因</a:t>
            </a:r>
            <a:r>
              <a:rPr lang="en-US" altLang="zh-CN" sz="2000" b="1" dirty="0">
                <a:latin typeface="仿宋" panose="02010609060101010101" charset="-122"/>
                <a:ea typeface="仿宋" panose="02010609060101010101" charset="-122"/>
              </a:rPr>
              <a:t>———</a:t>
            </a: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</a:rPr>
              <a:t>香气迷人。</a:t>
            </a:r>
            <a:endParaRPr lang="zh-CN" altLang="en-US" sz="2000" b="1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7989" y="4674267"/>
            <a:ext cx="7795809" cy="107721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indent="711200" defTabSz="914400">
              <a:defRPr/>
            </a:pPr>
            <a:r>
              <a:rPr lang="zh-CN" altLang="en-US" sz="3200" dirty="0">
                <a:ln>
                  <a:solidFill>
                    <a:schemeClr val="bg1"/>
                  </a:solidFill>
                </a:ln>
                <a:solidFill>
                  <a:srgbClr val="009900"/>
                </a:solidFill>
                <a:latin typeface="华文琥珀" pitchFamily="2" charset="-122"/>
                <a:ea typeface="华文琥珀" pitchFamily="2" charset="-122"/>
                <a:cs typeface="Times New Roman" panose="02020603050405020304" pitchFamily="18" charset="0"/>
              </a:rPr>
              <a:t>作者是怎么具体写桂花的香的呢？找出描写桂花香的句子。</a:t>
            </a:r>
            <a:endParaRPr lang="zh-CN" altLang="en-US" sz="3200" dirty="0">
              <a:ln>
                <a:solidFill>
                  <a:schemeClr val="bg1"/>
                </a:solidFill>
              </a:ln>
              <a:solidFill>
                <a:srgbClr val="009900"/>
              </a:solidFill>
              <a:latin typeface="华文琥珀" pitchFamily="2" charset="-122"/>
              <a:ea typeface="华文琥珀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1"/>
          <p:cNvSpPr txBox="1">
            <a:spLocks noChangeArrowheads="1"/>
          </p:cNvSpPr>
          <p:nvPr/>
        </p:nvSpPr>
        <p:spPr bwMode="auto">
          <a:xfrm>
            <a:off x="874714" y="1401234"/>
            <a:ext cx="47212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“桂花盛开的时候，不说香飘十里，至少前后十几家邻居，没有不</a:t>
            </a:r>
            <a:r>
              <a:rPr lang="zh-CN" altLang="en-US" sz="2400" b="1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浸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在桂花香里的。”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291" name="图片 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673725" y="1428751"/>
            <a:ext cx="2578100" cy="232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941389" y="4008967"/>
            <a:ext cx="7127875" cy="1612900"/>
          </a:xfrm>
          <a:prstGeom prst="callout1">
            <a:avLst>
              <a:gd name="adj1" fmla="val 806"/>
              <a:gd name="adj2" fmla="val 26217"/>
              <a:gd name="adj3" fmla="val -24146"/>
              <a:gd name="adj4" fmla="val 18096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  <a:prstDash val="sysDot"/>
            <a:miter lim="800000"/>
          </a:ln>
        </p:spPr>
        <p:txBody>
          <a:bodyPr anchor="ctr"/>
          <a:lstStyle/>
          <a:p>
            <a:pPr>
              <a:lnSpc>
                <a:spcPct val="130000"/>
              </a:lnSpc>
              <a:defRPr/>
            </a:pP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</a:rPr>
              <a:t>一个</a:t>
            </a:r>
            <a:r>
              <a:rPr lang="zh-CN" altLang="en-US" sz="2000" b="1" dirty="0">
                <a:solidFill>
                  <a:srgbClr val="FF6600"/>
                </a:solidFill>
                <a:latin typeface="仿宋" panose="02010609060101010101" charset="-122"/>
                <a:ea typeface="仿宋" panose="02010609060101010101" charset="-122"/>
              </a:rPr>
              <a:t>“浸”</a:t>
            </a: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</a:rPr>
              <a:t>字写出了桂花的香气不是一缕，而是弥漫在空气中，人们好像就浸泡在桂花的香气里。“浸” 字将桂花香无处不在展示得淋漓尽致。这句话体现了作者</a:t>
            </a:r>
            <a:r>
              <a:rPr lang="zh-CN" altLang="en-US" sz="2000" b="1" dirty="0">
                <a:solidFill>
                  <a:srgbClr val="FF6600"/>
                </a:solidFill>
                <a:latin typeface="仿宋" panose="02010609060101010101" charset="-122"/>
                <a:ea typeface="仿宋" panose="02010609060101010101" charset="-122"/>
              </a:rPr>
              <a:t>喜爱桂花</a:t>
            </a: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</a:rPr>
              <a:t>的感情。</a:t>
            </a:r>
            <a:endParaRPr lang="zh-CN" altLang="en-US" sz="2000" b="1" dirty="0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1"/>
          <p:cNvSpPr txBox="1">
            <a:spLocks noChangeArrowheads="1"/>
          </p:cNvSpPr>
          <p:nvPr/>
        </p:nvSpPr>
        <p:spPr bwMode="auto">
          <a:xfrm>
            <a:off x="700089" y="1898651"/>
            <a:ext cx="50307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6242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“全年，整个村子都</a:t>
            </a:r>
            <a:r>
              <a:rPr lang="zh-CN" altLang="en-US" sz="2400" b="1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浸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在桂花的香气里。”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1754" name="图片 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888417" y="1684544"/>
            <a:ext cx="2469210" cy="20501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955676" y="3970867"/>
            <a:ext cx="7129463" cy="1612900"/>
          </a:xfrm>
          <a:prstGeom prst="callout1">
            <a:avLst>
              <a:gd name="adj1" fmla="val -3993"/>
              <a:gd name="adj2" fmla="val 58589"/>
              <a:gd name="adj3" fmla="val -72162"/>
              <a:gd name="adj4" fmla="val 47008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  <a:prstDash val="sysDot"/>
            <a:miter lim="800000"/>
          </a:ln>
        </p:spPr>
        <p:txBody>
          <a:bodyPr anchor="ctr"/>
          <a:lstStyle/>
          <a:p>
            <a:pPr>
              <a:lnSpc>
                <a:spcPct val="130000"/>
              </a:lnSpc>
              <a:defRPr/>
            </a:pP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</a:rPr>
              <a:t>此处的</a:t>
            </a:r>
            <a:r>
              <a:rPr lang="zh-CN" altLang="en-US" sz="2000" b="1" dirty="0">
                <a:solidFill>
                  <a:srgbClr val="FF6600"/>
                </a:solidFill>
                <a:latin typeface="仿宋" panose="02010609060101010101" charset="-122"/>
                <a:ea typeface="仿宋" panose="02010609060101010101" charset="-122"/>
              </a:rPr>
              <a:t>“浸”</a:t>
            </a: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</a:rPr>
              <a:t>说明桂花迷人的原因是它不仅可以闻，还可以吃，一年四季带给全村人花香和甜蜜。桂花的香气不受季节的限制永远甜在人们的心里。使村子里的人的生活更加甜美。</a:t>
            </a:r>
            <a:endParaRPr lang="zh-CN" altLang="en-US" sz="2000" b="1" dirty="0">
              <a:latin typeface="仿宋" panose="02010609060101010101" charset="-122"/>
              <a:ea typeface="仿宋" panose="02010609060101010101" charset="-122"/>
            </a:endParaRPr>
          </a:p>
        </p:txBody>
      </p:sp>
      <p:grpSp>
        <p:nvGrpSpPr>
          <p:cNvPr id="14" name="组合 8"/>
          <p:cNvGrpSpPr/>
          <p:nvPr/>
        </p:nvGrpSpPr>
        <p:grpSpPr bwMode="auto">
          <a:xfrm>
            <a:off x="758826" y="952501"/>
            <a:ext cx="5032375" cy="806450"/>
            <a:chOff x="2980397" y="874692"/>
            <a:chExt cx="4173068" cy="1426987"/>
          </a:xfrm>
        </p:grpSpPr>
        <p:sp>
          <p:nvSpPr>
            <p:cNvPr id="15" name="圆角矩形标注 14"/>
            <p:cNvSpPr/>
            <p:nvPr/>
          </p:nvSpPr>
          <p:spPr>
            <a:xfrm>
              <a:off x="2980397" y="874692"/>
              <a:ext cx="4173068" cy="142698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319" name="矩形 24"/>
            <p:cNvSpPr>
              <a:spLocks noChangeArrowheads="1"/>
            </p:cNvSpPr>
            <p:nvPr/>
          </p:nvSpPr>
          <p:spPr bwMode="auto">
            <a:xfrm>
              <a:off x="2995529" y="874692"/>
              <a:ext cx="4157936" cy="1143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b="1">
                  <a:solidFill>
                    <a:srgbClr val="0066FF"/>
                  </a:solidFill>
                </a:rPr>
                <a:t>朗读指导：</a:t>
              </a:r>
              <a:r>
                <a:rPr lang="zh-CN" altLang="en-US" b="1"/>
                <a:t>把这两处的“浸”字读好了，就能够把我们也带入一个美妙的境界。</a:t>
              </a:r>
              <a:endParaRPr lang="zh-CN" altLang="en-US" b="1"/>
            </a:p>
          </p:txBody>
        </p:sp>
      </p:grp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1"/>
          <p:cNvSpPr>
            <a:spLocks noChangeArrowheads="1"/>
          </p:cNvSpPr>
          <p:nvPr/>
        </p:nvSpPr>
        <p:spPr bwMode="auto">
          <a:xfrm>
            <a:off x="777875" y="1471085"/>
            <a:ext cx="74437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24205">
              <a:lnSpc>
                <a:spcPct val="150000"/>
              </a:lnSpc>
            </a:pPr>
            <a:r>
              <a:rPr lang="zh-CN" altLang="zh-CN" sz="2400" b="1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每当桂花盛开时，满树生香，花香随风飘逸，弥漫四方，人们沉浸在花香里；不开花时，人们用它泡茶做糕点，整个村子全年也都像被浸泡在花香里似的，人们被这浓浓的花香给深深地陶醉了。</a:t>
            </a:r>
            <a:r>
              <a:rPr lang="en-US" altLang="zh-CN" sz="2400" b="1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2400" b="1">
              <a:solidFill>
                <a:srgbClr val="0066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254251" y="4656667"/>
            <a:ext cx="4467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让我们一起陶醉一下</a:t>
            </a:r>
            <a:r>
              <a:rPr lang="en-US" altLang="zh-CN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齐读</a:t>
            </a:r>
            <a:r>
              <a:rPr lang="en-US" altLang="zh-CN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4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7" name="图片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846331" y="2477581"/>
            <a:ext cx="2739835" cy="2359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746" name="矩形 1"/>
          <p:cNvSpPr>
            <a:spLocks noChangeArrowheads="1"/>
          </p:cNvSpPr>
          <p:nvPr/>
        </p:nvSpPr>
        <p:spPr bwMode="auto">
          <a:xfrm>
            <a:off x="504825" y="1993901"/>
            <a:ext cx="53736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这下，我可乐了，帮大人</a:t>
            </a:r>
            <a:r>
              <a:rPr lang="zh-CN" altLang="en-US" sz="2400" b="1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抱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着桂花树，使劲地</a:t>
            </a:r>
            <a:r>
              <a:rPr lang="zh-CN" altLang="en-US" sz="2400" b="1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摇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。摇哇摇，桂花纷纷落下来，我们满头满身都是桂花。我</a:t>
            </a:r>
            <a:r>
              <a:rPr lang="zh-CN" altLang="en-US" sz="2400" b="1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喊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：“啊</a:t>
            </a:r>
            <a:r>
              <a:rPr lang="zh-CN" altLang="en-US" sz="2400" b="1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！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真像下雨，好香的雨啊</a:t>
            </a:r>
            <a:r>
              <a:rPr lang="zh-CN" altLang="en-US" sz="2400" b="1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！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5364" name="组合 2"/>
          <p:cNvGrpSpPr/>
          <p:nvPr/>
        </p:nvGrpSpPr>
        <p:grpSpPr bwMode="auto">
          <a:xfrm>
            <a:off x="504826" y="971551"/>
            <a:ext cx="1255713" cy="768349"/>
            <a:chOff x="441643" y="787828"/>
            <a:chExt cx="2223823" cy="632458"/>
          </a:xfrm>
        </p:grpSpPr>
        <p:sp>
          <p:nvSpPr>
            <p:cNvPr id="15" name="矩形 8"/>
            <p:cNvSpPr>
              <a:spLocks noChangeArrowheads="1"/>
            </p:cNvSpPr>
            <p:nvPr/>
          </p:nvSpPr>
          <p:spPr bwMode="auto">
            <a:xfrm>
              <a:off x="441643" y="787828"/>
              <a:ext cx="2223823" cy="632458"/>
            </a:xfrm>
            <a:prstGeom prst="flowChartPunchedTap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523534" y="865165"/>
              <a:ext cx="203132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prstTxWarp prst="textWave2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摇桂花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976439" y="954617"/>
            <a:ext cx="6827837" cy="990600"/>
          </a:xfrm>
          <a:prstGeom prst="callout1">
            <a:avLst>
              <a:gd name="adj1" fmla="val 100431"/>
              <a:gd name="adj2" fmla="val 62289"/>
              <a:gd name="adj3" fmla="val 128973"/>
              <a:gd name="adj4" fmla="val 54914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  <a:prstDash val="sysDot"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</a:rPr>
              <a:t>“抱”“摇”等动作描写和连用两个充满欢乐的感叹句的语言描写，表现了“我”</a:t>
            </a:r>
            <a:r>
              <a:rPr lang="zh-CN" altLang="en-US" sz="2000" b="1" dirty="0">
                <a:solidFill>
                  <a:srgbClr val="FF6600"/>
                </a:solidFill>
                <a:latin typeface="仿宋" panose="02010609060101010101" charset="-122"/>
                <a:ea typeface="仿宋" panose="02010609060101010101" charset="-122"/>
              </a:rPr>
              <a:t>摇桂花时的兴奋、忙碌与快乐。</a:t>
            </a:r>
            <a:endParaRPr lang="zh-CN" altLang="en-US" sz="2000" b="1" dirty="0">
              <a:solidFill>
                <a:srgbClr val="FF66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对象 1"/>
          <p:cNvGraphicFramePr>
            <a:graphicFrameLocks noChangeAspect="1"/>
          </p:cNvGraphicFramePr>
          <p:nvPr/>
        </p:nvGraphicFramePr>
        <p:xfrm>
          <a:off x="4406900" y="1157817"/>
          <a:ext cx="4603750" cy="5094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BMP 图像" r:id="rId1" imgW="7591425" imgH="5534025" progId="Paint.Picture">
                  <p:embed/>
                </p:oleObj>
              </mc:Choice>
              <mc:Fallback>
                <p:oleObj name="BMP 图像" r:id="rId1" imgW="7591425" imgH="5534025" progId="Paint.Picture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1157817"/>
                        <a:ext cx="4603750" cy="5094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" name="矩形 2"/>
          <p:cNvSpPr>
            <a:spLocks noChangeArrowheads="1"/>
          </p:cNvSpPr>
          <p:nvPr/>
        </p:nvSpPr>
        <p:spPr bwMode="auto">
          <a:xfrm>
            <a:off x="319088" y="867834"/>
            <a:ext cx="410845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6575">
              <a:lnSpc>
                <a:spcPct val="150000"/>
              </a:lnSpc>
            </a:pPr>
            <a:r>
              <a:rPr lang="zh-CN" altLang="zh-CN" sz="2000" b="1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下，我可乐了，帮大人抱着桂花树，使劲地摇。我尽情地摇着桂花树，任由桂花像雨点一样纷纷落下来，摇啊摇，桂花落在我的头上、脸上、肩上、身上、脚上，落得我满头满身都是，我沐浴在香甜的桂花雨中，整个人陶醉了，我忘情地喊着：“啊！真像下雨，好香的雨啊！”</a:t>
            </a:r>
            <a:endParaRPr lang="zh-CN" altLang="zh-CN" sz="2000" b="1">
              <a:solidFill>
                <a:srgbClr val="006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388" name="Picture 45" descr="G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1126" y="1807634"/>
            <a:ext cx="752475" cy="189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3" descr="G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8588" y="2123017"/>
            <a:ext cx="1003300" cy="252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3" descr="G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4363" y="2755901"/>
            <a:ext cx="1003300" cy="252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3" descr="G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926" y="2628901"/>
            <a:ext cx="1001713" cy="252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53" descr="G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4363" y="2956984"/>
            <a:ext cx="1003300" cy="252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53" descr="G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5651" y="2982384"/>
            <a:ext cx="1001713" cy="252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53" descr="G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6013" y="3007784"/>
            <a:ext cx="1001712" cy="252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53" descr="G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7238" y="1805517"/>
            <a:ext cx="1001712" cy="252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53" descr="G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7150" y="3382434"/>
            <a:ext cx="1003300" cy="252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33" descr="G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6151" y="4540251"/>
            <a:ext cx="1211263" cy="197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33" descr="G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1176" y="4878917"/>
            <a:ext cx="1211263" cy="197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33" descr="G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6151" y="5139267"/>
            <a:ext cx="1211263" cy="197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33" descr="G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0676" y="4019551"/>
            <a:ext cx="1211263" cy="197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33" descr="G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2526" y="3877734"/>
            <a:ext cx="1211263" cy="197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33" descr="G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757085"/>
            <a:ext cx="1211262" cy="197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33" descr="G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2638" y="2125134"/>
            <a:ext cx="1211262" cy="197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33" descr="G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4788" y="3873501"/>
            <a:ext cx="1211262" cy="197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33" descr="G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6188" y="2125134"/>
            <a:ext cx="1211262" cy="197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33" descr="G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1026" y="3549651"/>
            <a:ext cx="1211263" cy="197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6273</Words>
  <Application>WPS 演示</Application>
  <PresentationFormat>全屏显示(4:3)</PresentationFormat>
  <Paragraphs>211</Paragraphs>
  <Slides>38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60" baseType="lpstr">
      <vt:lpstr>Arial</vt:lpstr>
      <vt:lpstr>宋体</vt:lpstr>
      <vt:lpstr>Wingdings</vt:lpstr>
      <vt:lpstr>Calibri</vt:lpstr>
      <vt:lpstr>Arial</vt:lpstr>
      <vt:lpstr>Calibri</vt:lpstr>
      <vt:lpstr>微软雅黑</vt:lpstr>
      <vt:lpstr>黑体</vt:lpstr>
      <vt:lpstr>Gulim</vt:lpstr>
      <vt:lpstr>方正大黑简体</vt:lpstr>
      <vt:lpstr>仿宋</vt:lpstr>
      <vt:lpstr>Times New Roman</vt:lpstr>
      <vt:lpstr>楷体</vt:lpstr>
      <vt:lpstr>华文琥珀</vt:lpstr>
      <vt:lpstr>华文新魏</vt:lpstr>
      <vt:lpstr>Arial Unicode MS</vt:lpstr>
      <vt:lpstr>楷体_GB2312</vt:lpstr>
      <vt:lpstr>新宋体</vt:lpstr>
      <vt:lpstr>隶书</vt:lpstr>
      <vt:lpstr>Malgun Gothic</vt:lpstr>
      <vt:lpstr>第一PPT模板网-WWW.1PPT.COM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698</cp:revision>
  <dcterms:created xsi:type="dcterms:W3CDTF">2015-12-30T08:03:00Z</dcterms:created>
  <dcterms:modified xsi:type="dcterms:W3CDTF">2019-10-23T07:49:39Z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