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331" r:id="rId3"/>
    <p:sldId id="316" r:id="rId4"/>
    <p:sldId id="265" r:id="rId5"/>
    <p:sldId id="270" r:id="rId6"/>
    <p:sldId id="320" r:id="rId7"/>
    <p:sldId id="321" r:id="rId8"/>
    <p:sldId id="322" r:id="rId9"/>
    <p:sldId id="323" r:id="rId10"/>
    <p:sldId id="302" r:id="rId11"/>
    <p:sldId id="324" r:id="rId12"/>
    <p:sldId id="325" r:id="rId13"/>
    <p:sldId id="326" r:id="rId14"/>
    <p:sldId id="327" r:id="rId15"/>
    <p:sldId id="328" r:id="rId16"/>
    <p:sldId id="329" r:id="rId17"/>
    <p:sldId id="330" r:id="rId18"/>
  </p:sldIdLst>
  <p:sldSz cx="9144000" cy="6858000" type="screen4x3"/>
  <p:notesSz cx="6858000" cy="9144000"/>
  <p:embeddedFontLst>
    <p:embeddedFont>
      <p:font typeface="Franklin Gothic Medium" panose="020B0603020102020204" pitchFamily="34" charset="0"/>
      <p:regular r:id="rId23"/>
      <p:italic r:id="rId24"/>
    </p:embeddedFont>
    <p:embeddedFont>
      <p:font typeface="微软雅黑" panose="020B0503020204020204" pitchFamily="34" charset="-122"/>
      <p:regular r:id="rId25"/>
    </p:embeddedFont>
    <p:embeddedFont>
      <p:font typeface="MS PGothic" panose="020B0600070205080204" pitchFamily="34" charset="-128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楷体" panose="02010609060101010101" pitchFamily="49" charset="-122"/>
      <p:regular r:id="rId31"/>
    </p:embeddedFont>
    <p:embeddedFont>
      <p:font typeface="Pinyin Adjust" panose="02000500000000000000" charset="0"/>
      <p:regular r:id="rId32"/>
    </p:embeddedFont>
    <p:embeddedFont>
      <p:font typeface="黑体" panose="02010609060101010101" pitchFamily="49" charset="-122"/>
      <p:regular r:id="rId33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EDAE11"/>
    <a:srgbClr val="FF33CC"/>
    <a:srgbClr val="D60093"/>
    <a:srgbClr val="EA6C16"/>
    <a:srgbClr val="4DE3DC"/>
    <a:srgbClr val="F44236"/>
    <a:srgbClr val="C2A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58" y="-264"/>
      </p:cViewPr>
      <p:guideLst>
        <p:guide orient="horz" pos="216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font" Target="fonts/font11.fntdata"/><Relationship Id="rId32" Type="http://schemas.openxmlformats.org/officeDocument/2006/relationships/font" Target="fonts/font10.fntdata"/><Relationship Id="rId31" Type="http://schemas.openxmlformats.org/officeDocument/2006/relationships/font" Target="fonts/font9.fntdata"/><Relationship Id="rId30" Type="http://schemas.openxmlformats.org/officeDocument/2006/relationships/font" Target="fonts/font8.fntdata"/><Relationship Id="rId3" Type="http://schemas.openxmlformats.org/officeDocument/2006/relationships/slide" Target="slides/slide1.xml"/><Relationship Id="rId29" Type="http://schemas.openxmlformats.org/officeDocument/2006/relationships/font" Target="fonts/font7.fntdata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2C02CB87-F10C-4328-9CC3-60BB9E3280B6}" type="datetimeFigureOut">
              <a:rPr lang="zh-CN" altLang="en-US"/>
            </a:fld>
            <a:endParaRPr lang="zh-CN" altLang="en-US"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1A5118B1-C036-47ED-A9C8-90A99EF4E396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marL="0" indent="0" algn="ctr">
              <a:defRPr sz="4000" b="1"/>
            </a:lvl1pPr>
          </a:lstStyle>
          <a:p>
            <a:pPr lvl="0"/>
            <a:r>
              <a:rPr lang="zh-CN" altLang="en-US" noProof="0" smtClean="0">
                <a:sym typeface="MS PGothic" panose="020B0600070205080204" pitchFamily="34" charset="-128"/>
              </a:rPr>
              <a:t>单击此处编辑母版标题样式</a:t>
            </a:r>
            <a:endParaRPr lang="zh-CN" altLang="en-US" noProof="0" smtClean="0">
              <a:sym typeface="MS PGothic" panose="020B0600070205080204" pitchFamily="34" charset="-12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090613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pPr lvl="0"/>
            <a:r>
              <a:rPr lang="zh-CN" altLang="en-US" noProof="0" smtClean="0">
                <a:sym typeface="MS PGothic" panose="020B0600070205080204" pitchFamily="34" charset="-128"/>
              </a:rPr>
              <a:t>单击此处编辑母版副标题样式</a:t>
            </a:r>
            <a:endParaRPr lang="zh-CN" altLang="en-US" noProof="0" smtClean="0">
              <a:sym typeface="MS PGothic" panose="020B0600070205080204" pitchFamily="34" charset="-128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775644" y="1799965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论坛：</a:t>
            </a:r>
            <a:r>
              <a:rPr lang="en-US" altLang="zh-CN" sz="100" dirty="0">
                <a:solidFill>
                  <a:schemeClr val="bg1"/>
                </a:solidFill>
              </a:rPr>
              <a:t>www.1ppt.cn                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       </a:t>
            </a:r>
            <a:endParaRPr lang="en-US" altLang="zh-CN" sz="100" dirty="0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MS PGothic" panose="020B0600070205080204" pitchFamily="34" charset="-128"/>
              </a:rPr>
              <a:t>单击此处编辑母版标题样式</a:t>
            </a:r>
            <a:endParaRPr lang="zh-CN" altLang="en-US" smtClean="0">
              <a:sym typeface="MS PGothic" panose="020B0600070205080204" pitchFamily="34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MS PGothic" panose="020B0600070205080204" pitchFamily="34" charset="-128"/>
              </a:rPr>
              <a:t>单击此处编辑母版文本样式</a:t>
            </a:r>
            <a:endParaRPr lang="zh-CN" altLang="en-US" smtClean="0">
              <a:sym typeface="MS PGothic" panose="020B0600070205080204" pitchFamily="34" charset="-128"/>
            </a:endParaRPr>
          </a:p>
          <a:p>
            <a:pPr lvl="1"/>
            <a:r>
              <a:rPr lang="zh-CN" altLang="en-US" smtClean="0">
                <a:sym typeface="MS PGothic" panose="020B0600070205080204" pitchFamily="34" charset="-128"/>
              </a:rPr>
              <a:t>第二级</a:t>
            </a:r>
            <a:endParaRPr lang="zh-CN" altLang="en-US" smtClean="0">
              <a:sym typeface="MS PGothic" panose="020B0600070205080204" pitchFamily="34" charset="-128"/>
            </a:endParaRPr>
          </a:p>
          <a:p>
            <a:pPr lvl="2"/>
            <a:r>
              <a:rPr lang="zh-CN" altLang="en-US" smtClean="0">
                <a:sym typeface="MS PGothic" panose="020B0600070205080204" pitchFamily="34" charset="-128"/>
              </a:rPr>
              <a:t>第三级</a:t>
            </a:r>
            <a:endParaRPr lang="zh-CN" altLang="en-US" smtClean="0">
              <a:sym typeface="MS PGothic" panose="020B0600070205080204" pitchFamily="34" charset="-128"/>
            </a:endParaRPr>
          </a:p>
          <a:p>
            <a:pPr lvl="3"/>
            <a:r>
              <a:rPr lang="zh-CN" altLang="en-US" smtClean="0">
                <a:sym typeface="MS PGothic" panose="020B0600070205080204" pitchFamily="34" charset="-128"/>
              </a:rPr>
              <a:t>第四级</a:t>
            </a:r>
            <a:endParaRPr lang="zh-CN" altLang="en-US" smtClean="0">
              <a:sym typeface="MS PGothic" panose="020B0600070205080204" pitchFamily="34" charset="-128"/>
            </a:endParaRPr>
          </a:p>
          <a:p>
            <a:pPr lvl="4"/>
            <a:r>
              <a:rPr lang="zh-CN" altLang="en-US" smtClean="0">
                <a:sym typeface="MS PGothic" panose="020B0600070205080204" pitchFamily="34" charset="-128"/>
              </a:rPr>
              <a:t>第五级</a:t>
            </a:r>
            <a:endParaRPr lang="zh-CN" altLang="en-US" smtClean="0">
              <a:sym typeface="MS PGothic" panose="020B0600070205080204" pitchFamily="34" charset="-128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MS PGothic" panose="020B0600070205080204" pitchFamily="34" charset="-128"/>
        </a:defRPr>
      </a:lvl1pPr>
      <a:lvl2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2pPr>
      <a:lvl3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3pPr>
      <a:lvl4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4pPr>
      <a:lvl5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5pPr>
      <a:lvl6pPr marL="13716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6pPr>
      <a:lvl7pPr marL="18288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7pPr>
      <a:lvl8pPr marL="22860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8pPr>
      <a:lvl9pPr marL="27432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MS PGothic" panose="020B0600070205080204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1019177"/>
            <a:ext cx="8229600" cy="2847974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13800" b="1" dirty="0" smtClean="0"/>
              <a:t>桥</a:t>
            </a:r>
            <a:endParaRPr lang="en-US" altLang="zh-CN" sz="13800" b="1" dirty="0"/>
          </a:p>
          <a:p>
            <a:pPr marL="0" indent="0" algn="ctr">
              <a:buNone/>
            </a:pPr>
            <a:r>
              <a:rPr lang="zh-CN" altLang="en-US" sz="2800" b="1" dirty="0" smtClean="0"/>
              <a:t>第</a:t>
            </a:r>
            <a:r>
              <a:rPr lang="zh-CN" altLang="en-US" sz="2800" b="1" dirty="0"/>
              <a:t>一</a:t>
            </a:r>
            <a:r>
              <a:rPr lang="zh-CN" altLang="en-US" sz="2800" b="1" dirty="0" smtClean="0"/>
              <a:t>课时</a:t>
            </a:r>
            <a:endParaRPr lang="zh-CN" altLang="en-US" sz="2800" b="1" dirty="0"/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31614" y="2365720"/>
            <a:ext cx="4914160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</a:rPr>
              <a:t>自己小声读课文，边读边想：</a:t>
            </a:r>
            <a:endParaRPr lang="en-US" altLang="zh-CN" sz="2800" dirty="0">
              <a:latin typeface="楷体" panose="020106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39961" y="3376957"/>
            <a:ext cx="3481075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</a:rPr>
              <a:t>小说有什么特点？</a:t>
            </a:r>
            <a:endParaRPr lang="zh-CN" altLang="en-US" sz="2800" b="1" dirty="0">
              <a:latin typeface="楷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831614" y="4432645"/>
            <a:ext cx="7068596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2800" dirty="0">
                <a:solidFill>
                  <a:srgbClr val="F44236"/>
                </a:solidFill>
                <a:latin typeface="楷体" panose="02010609060101010101" pitchFamily="49" charset="-122"/>
              </a:rPr>
              <a:t>情节、人物、环境</a:t>
            </a:r>
            <a:r>
              <a:rPr lang="zh-CN" altLang="en-US" sz="2800" dirty="0">
                <a:latin typeface="楷体" panose="02010609060101010101" pitchFamily="49" charset="-122"/>
              </a:rPr>
              <a:t>是构成小说的三大要素。</a:t>
            </a:r>
            <a:endParaRPr lang="zh-CN" altLang="en-US" sz="2800" dirty="0">
              <a:latin typeface="楷体" panose="02010609060101010101" pitchFamily="49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3687366" y="1038226"/>
            <a:ext cx="2208609" cy="67151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想一想</a:t>
            </a:r>
            <a:endParaRPr lang="zh-CN" altLang="en-US" sz="28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3401616" y="614364"/>
            <a:ext cx="77747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/>
      <p:bldP spid="2" grpId="1"/>
      <p:bldP spid="3" grpId="0"/>
      <p:bldP spid="3" grpId="1"/>
      <p:bldP spid="2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3687366" y="1038226"/>
            <a:ext cx="2208609" cy="67151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议一议</a:t>
            </a:r>
            <a:endParaRPr lang="zh-CN" altLang="en-US" sz="28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3401616" y="614364"/>
            <a:ext cx="77747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150144" y="1974851"/>
            <a:ext cx="6846094" cy="110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r>
              <a:rPr lang="en-US" altLang="zh-CN" sz="3200" dirty="0">
                <a:latin typeface="楷体" panose="02010609060101010101" pitchFamily="49" charset="-122"/>
              </a:rPr>
              <a:t>2.</a:t>
            </a:r>
            <a:r>
              <a:rPr lang="zh-CN" altLang="en-US" sz="3200" dirty="0">
                <a:latin typeface="楷体" panose="02010609060101010101" pitchFamily="49" charset="-122"/>
              </a:rPr>
              <a:t>根据故事</a:t>
            </a:r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</a:rPr>
              <a:t>发生、发展、高潮、结局</a:t>
            </a:r>
            <a:r>
              <a:rPr lang="zh-CN" altLang="en-US" sz="3200" dirty="0">
                <a:latin typeface="楷体" panose="02010609060101010101" pitchFamily="49" charset="-122"/>
              </a:rPr>
              <a:t>给课文列小标题？</a:t>
            </a:r>
            <a:endParaRPr lang="zh-CN" altLang="en-US" sz="3200" dirty="0">
              <a:latin typeface="楷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122760" y="3617914"/>
            <a:ext cx="1316831" cy="707886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山洪来临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algn="ctr"/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村民逃生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033713" y="3638550"/>
            <a:ext cx="1264444" cy="707886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洪水上涨 老汉组织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792267" y="3640139"/>
            <a:ext cx="1269206" cy="707886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水冲桥塌 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algn="ctr"/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吞没二人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2499122" y="3862389"/>
            <a:ext cx="452438" cy="377825"/>
          </a:xfrm>
          <a:prstGeom prst="rightArrow">
            <a:avLst/>
          </a:prstGeom>
          <a:grpFill/>
          <a:ln w="25400" cap="flat" cmpd="sng" algn="ctr">
            <a:solidFill>
              <a:srgbClr val="0000FF"/>
            </a:soli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 algn="ctr" defTabSz="685800"/>
            <a:endParaRPr lang="zh-CN" altLang="en-US" sz="11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4337447" y="3894139"/>
            <a:ext cx="379809" cy="377825"/>
          </a:xfrm>
          <a:prstGeom prst="rightArrow">
            <a:avLst/>
          </a:prstGeom>
          <a:grpFill/>
          <a:ln w="25400" cap="flat" cmpd="sng" algn="ctr">
            <a:solidFill>
              <a:srgbClr val="0000FF"/>
            </a:soli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 algn="ctr" defTabSz="685800"/>
            <a:endParaRPr lang="zh-CN" altLang="en-US" sz="11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679406" y="3605214"/>
            <a:ext cx="1206104" cy="707886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水冲桥塌 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algn="ctr"/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吞没二人</a:t>
            </a:r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右箭头 21"/>
          <p:cNvSpPr/>
          <p:nvPr/>
        </p:nvSpPr>
        <p:spPr>
          <a:xfrm>
            <a:off x="6141244" y="3875089"/>
            <a:ext cx="398860" cy="415925"/>
          </a:xfrm>
          <a:prstGeom prst="rightArrow">
            <a:avLst/>
          </a:prstGeom>
          <a:grpFill/>
          <a:ln w="25400" cap="flat" cmpd="sng" algn="ctr">
            <a:solidFill>
              <a:srgbClr val="0000FF"/>
            </a:soli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 algn="ctr" defTabSz="685800"/>
            <a:endParaRPr lang="zh-CN" altLang="en-US" sz="11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239441" y="5418139"/>
            <a:ext cx="1070372" cy="5413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800" b="1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发生</a:t>
            </a:r>
            <a:endParaRPr lang="zh-CN" altLang="en-US" sz="2800" b="1" noProof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131344" y="5461000"/>
            <a:ext cx="1069181" cy="541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800" b="1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发展</a:t>
            </a:r>
            <a:endParaRPr lang="zh-CN" altLang="en-US" sz="2800" b="1" noProof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954191" y="5461000"/>
            <a:ext cx="1070372" cy="541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800" b="1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高潮</a:t>
            </a:r>
            <a:endParaRPr lang="zh-CN" altLang="en-US" sz="2800" b="1" noProof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6685360" y="5461000"/>
            <a:ext cx="1070372" cy="541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800" b="1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结局</a:t>
            </a:r>
            <a:endParaRPr lang="zh-CN" altLang="en-US" sz="2800" b="1" noProof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1701404" y="4749800"/>
            <a:ext cx="0" cy="617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3639741" y="4781550"/>
            <a:ext cx="0" cy="579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5362575" y="4749801"/>
            <a:ext cx="0" cy="708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7148513" y="4749800"/>
            <a:ext cx="0" cy="668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9" grpId="0"/>
      <p:bldP spid="11" grpId="0" bldLvl="0" animBg="1"/>
      <p:bldP spid="12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4" grpId="0" bldLvl="0" animBg="1"/>
      <p:bldP spid="5" grpId="0" bldLvl="0" animBg="1"/>
      <p:bldP spid="25" grpId="0" bldLvl="0" animBg="1"/>
      <p:bldP spid="2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3687366" y="1038226"/>
            <a:ext cx="2208609" cy="67151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写一写</a:t>
            </a:r>
            <a:endParaRPr lang="zh-CN" altLang="en-US" sz="28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3401616" y="614364"/>
            <a:ext cx="77747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1616869" y="2051050"/>
            <a:ext cx="5119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默读课文，说说课文写了一件什么事？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文本框 6"/>
          <p:cNvSpPr txBox="1">
            <a:spLocks noChangeArrowheads="1"/>
          </p:cNvSpPr>
          <p:nvPr/>
        </p:nvSpPr>
        <p:spPr bwMode="auto">
          <a:xfrm>
            <a:off x="2906316" y="2983842"/>
            <a:ext cx="5835253" cy="279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9750"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课文主要写了黎明，一个小山村在（         ）时，大家蜂拥到一座窄桥前，紧急关头，老村支部书记冒着生命危险（            ）过桥，由于山洪来势凶猛，父子俩最终（          ）。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3325416" y="4830358"/>
            <a:ext cx="18752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sym typeface="楷体" panose="02010609060101010101" pitchFamily="49" charset="-122"/>
              </a:rPr>
              <a:t>组织村民排队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sym typeface="楷体" panose="02010609060101010101" pitchFamily="49" charset="-122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358754" y="3605214"/>
            <a:ext cx="13061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</a:rPr>
              <a:t>山洪暴发</a:t>
            </a:r>
            <a:endParaRPr lang="zh-CN" altLang="en-US" sz="20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443538" y="5376804"/>
            <a:ext cx="18264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5800"/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sym typeface="楷体" panose="02010609060101010101" pitchFamily="49" charset="-122"/>
              </a:rPr>
              <a:t>被洪水卷走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sym typeface="楷体" panose="020106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5340" y="3320572"/>
            <a:ext cx="2238276" cy="2438475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0" grpId="0"/>
      <p:bldP spid="21" grpId="0"/>
      <p:bldP spid="2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3687366" y="1038226"/>
            <a:ext cx="2208609" cy="67151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游戏</a:t>
            </a:r>
            <a:endParaRPr lang="zh-CN" altLang="en-US" sz="28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3401616" y="614364"/>
            <a:ext cx="77747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666874" y="1931989"/>
            <a:ext cx="5786438" cy="116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44236"/>
                </a:solidFill>
                <a:latin typeface="楷体" panose="02010609060101010101" pitchFamily="49" charset="-122"/>
              </a:rPr>
              <a:t>找词语：</a:t>
            </a:r>
            <a:r>
              <a:rPr lang="zh-CN" altLang="en-US" sz="2400" dirty="0">
                <a:latin typeface="楷体" panose="02010609060101010101" pitchFamily="49" charset="-122"/>
              </a:rPr>
              <a:t>看谁能很快地从文中找出故事发生的时间、地点、人物的词语。</a:t>
            </a:r>
            <a:endParaRPr lang="en-US" altLang="zh-CN" sz="2400" dirty="0">
              <a:latin typeface="楷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809875" y="4413250"/>
            <a:ext cx="948929" cy="4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</a:rPr>
              <a:t>地点</a:t>
            </a:r>
            <a:endParaRPr lang="zh-CN" altLang="en-US" sz="2400" b="1">
              <a:latin typeface="楷体" panose="020106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809875" y="3446463"/>
            <a:ext cx="948929" cy="4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</a:rPr>
              <a:t>时间</a:t>
            </a:r>
            <a:endParaRPr lang="zh-CN" altLang="en-US" sz="2400" b="1">
              <a:latin typeface="楷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809875" y="5476875"/>
            <a:ext cx="948929" cy="4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</a:rPr>
              <a:t>人物</a:t>
            </a:r>
            <a:endParaRPr lang="zh-CN" altLang="en-US" sz="2400" b="1">
              <a:latin typeface="楷体" panose="02010609060101010101" pitchFamily="49" charset="-122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4081462" y="3667126"/>
            <a:ext cx="957263" cy="250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GB Pinyinok-B" charset="0"/>
              <a:ea typeface="微软雅黑" panose="020B0503020204020204" pitchFamily="34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4087416" y="4635500"/>
            <a:ext cx="956072" cy="249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GB Pinyinok-B" charset="0"/>
              <a:ea typeface="微软雅黑" panose="020B0503020204020204" pitchFamily="34" charset="-122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4098132" y="5657851"/>
            <a:ext cx="956072" cy="250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GB Pinyinok-B" charset="0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532835" y="4387850"/>
            <a:ext cx="947738" cy="4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</a:rPr>
              <a:t>村庄</a:t>
            </a:r>
            <a:endParaRPr lang="zh-CN" altLang="en-US" sz="2400" b="1">
              <a:latin typeface="楷体" panose="02010609060101010101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532835" y="3421063"/>
            <a:ext cx="947738" cy="4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</a:rPr>
              <a:t>黎明</a:t>
            </a:r>
            <a:endParaRPr lang="zh-CN" altLang="en-US" sz="2400" b="1">
              <a:latin typeface="楷体" panose="02010609060101010101" pitchFamily="49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5532835" y="5451475"/>
            <a:ext cx="1319213" cy="4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</a:rPr>
              <a:t>老支书</a:t>
            </a:r>
            <a:endParaRPr lang="zh-CN" altLang="en-US" sz="2400" b="1">
              <a:latin typeface="楷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4" grpId="0"/>
      <p:bldP spid="5" grpId="0" animBg="1"/>
      <p:bldP spid="9" grpId="0" animBg="1"/>
      <p:bldP spid="11" grpId="0" animBg="1"/>
      <p:bldP spid="7" grpId="0" bldLvl="0" animBg="1"/>
      <p:bldP spid="12" grpId="0" bldLvl="0" animBg="1"/>
      <p:bldP spid="13" grpId="0" bldLvl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3687366" y="1038226"/>
            <a:ext cx="2208609" cy="67151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猜一猜</a:t>
            </a:r>
            <a:endParaRPr lang="zh-CN" altLang="en-US" sz="28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3401616" y="614364"/>
            <a:ext cx="77747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162050" y="2343151"/>
            <a:ext cx="63138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</a:rPr>
              <a:t>1.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</a:rPr>
              <a:t>一手抓住秋姑娘。（    ）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162050" y="4305300"/>
            <a:ext cx="7173516" cy="130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</a:rPr>
              <a:t>3.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</a:rPr>
              <a:t>一点一横长，一撇到南洋，南洋有个发财人捡垃圾。（     ）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162050" y="3541713"/>
            <a:ext cx="4562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</a:rPr>
              <a:t>2.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</a:rPr>
              <a:t>有口说不出话。（    ） 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749404" y="2325688"/>
            <a:ext cx="276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44236"/>
                </a:solidFill>
                <a:latin typeface="微软雅黑" panose="020B0503020204020204" pitchFamily="34" charset="-122"/>
              </a:rPr>
              <a:t>揪</a:t>
            </a:r>
            <a:endParaRPr lang="zh-CN" altLang="en-US" sz="2800" b="1">
              <a:solidFill>
                <a:srgbClr val="F44236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549253" y="5087217"/>
            <a:ext cx="276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44236"/>
                </a:solidFill>
                <a:latin typeface="微软雅黑" panose="020B0503020204020204" pitchFamily="34" charset="-122"/>
              </a:rPr>
              <a:t>废</a:t>
            </a:r>
            <a:endParaRPr lang="zh-CN" altLang="en-US" sz="2800" b="1" dirty="0">
              <a:solidFill>
                <a:srgbClr val="F44236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407694" y="3527425"/>
            <a:ext cx="552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44236"/>
                </a:solidFill>
                <a:latin typeface="微软雅黑" panose="020B0503020204020204" pitchFamily="34" charset="-122"/>
              </a:rPr>
              <a:t>哑</a:t>
            </a:r>
            <a:endParaRPr lang="zh-CN" altLang="en-US" sz="2800" b="1">
              <a:solidFill>
                <a:srgbClr val="F44236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63191" y="1236664"/>
            <a:ext cx="58185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GB Pinyinok-B" charset="0"/>
              </a:rPr>
              <a:t>二、</a:t>
            </a:r>
            <a:r>
              <a:rPr lang="en-US" altLang="zh-CN" sz="3200" dirty="0">
                <a:latin typeface="GB Pinyinok-B" charset="0"/>
              </a:rPr>
              <a:t>《</a:t>
            </a:r>
            <a:r>
              <a:rPr lang="zh-CN" altLang="en-US" sz="3200" dirty="0">
                <a:latin typeface="GB Pinyinok-B" charset="0"/>
              </a:rPr>
              <a:t>桥</a:t>
            </a:r>
            <a:r>
              <a:rPr lang="en-US" altLang="zh-CN" sz="3200" dirty="0">
                <a:latin typeface="GB Pinyinok-B" charset="0"/>
              </a:rPr>
              <a:t>》</a:t>
            </a:r>
            <a:r>
              <a:rPr lang="zh-CN" altLang="en-US" sz="3200" dirty="0">
                <a:latin typeface="GB Pinyinok-B" charset="0"/>
              </a:rPr>
              <a:t>的体裁是（         ）。</a:t>
            </a:r>
            <a:endParaRPr lang="zh-CN" altLang="en-US" sz="3200" dirty="0">
              <a:latin typeface="GB Pinyinok-B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783556" y="2357755"/>
            <a:ext cx="3419475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楷体" panose="02010609060101010101" pitchFamily="49" charset="-122"/>
              </a:rPr>
              <a:t>A.</a:t>
            </a:r>
            <a:r>
              <a:rPr lang="zh-CN" altLang="en-US" sz="3200" dirty="0">
                <a:latin typeface="楷体" panose="02010609060101010101" pitchFamily="49" charset="-122"/>
              </a:rPr>
              <a:t>新闻稿</a:t>
            </a:r>
            <a:endParaRPr lang="en-US" altLang="zh-CN" sz="3200" dirty="0">
              <a:latin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楷体" panose="02010609060101010101" pitchFamily="49" charset="-122"/>
              </a:rPr>
              <a:t>B.</a:t>
            </a:r>
            <a:r>
              <a:rPr lang="zh-CN" altLang="en-US" sz="3200" dirty="0">
                <a:latin typeface="楷体" panose="02010609060101010101" pitchFamily="49" charset="-122"/>
              </a:rPr>
              <a:t>说明文</a:t>
            </a:r>
            <a:endParaRPr lang="en-US" altLang="zh-CN" sz="3200" dirty="0">
              <a:latin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楷体" panose="02010609060101010101" pitchFamily="49" charset="-122"/>
              </a:rPr>
              <a:t>C.</a:t>
            </a:r>
            <a:r>
              <a:rPr lang="zh-CN" altLang="en-US" sz="3200" dirty="0">
                <a:latin typeface="楷体" panose="02010609060101010101" pitchFamily="49" charset="-122"/>
              </a:rPr>
              <a:t>议论文</a:t>
            </a:r>
            <a:endParaRPr lang="en-US" altLang="zh-CN" sz="3200" dirty="0">
              <a:latin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楷体" panose="02010609060101010101" pitchFamily="49" charset="-122"/>
              </a:rPr>
              <a:t>D.</a:t>
            </a:r>
            <a:r>
              <a:rPr lang="zh-CN" altLang="en-US" sz="3200" dirty="0">
                <a:latin typeface="楷体" panose="02010609060101010101" pitchFamily="49" charset="-122"/>
              </a:rPr>
              <a:t>小小说</a:t>
            </a:r>
            <a:endParaRPr lang="zh-CN" altLang="en-US" sz="3200" dirty="0">
              <a:latin typeface="楷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810126" y="1236664"/>
            <a:ext cx="4972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44236"/>
                </a:solidFill>
                <a:latin typeface="微软雅黑" panose="020B0503020204020204" pitchFamily="34" charset="-122"/>
              </a:rPr>
              <a:t>D</a:t>
            </a:r>
            <a:endParaRPr lang="en-US" altLang="zh-CN" sz="3200">
              <a:solidFill>
                <a:srgbClr val="F44236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38916" name="图片 2" descr="女2疑问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816329" y="3940175"/>
            <a:ext cx="1469231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76275" y="1027114"/>
            <a:ext cx="65008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latin typeface="GB Pinyinok-B" charset="0"/>
              </a:rPr>
              <a:t>三、下列说法错误的是（     ）。</a:t>
            </a:r>
            <a:endParaRPr lang="zh-CN" altLang="en-US" sz="3200" dirty="0">
              <a:latin typeface="GB Pinyinok-B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29879" y="1955801"/>
            <a:ext cx="75533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楷体" panose="02010609060101010101" pitchFamily="49" charset="-122"/>
              </a:rPr>
              <a:t>A.</a:t>
            </a:r>
            <a:r>
              <a:rPr lang="zh-CN" altLang="en-US" sz="2800" dirty="0">
                <a:latin typeface="楷体" panose="02010609060101010101" pitchFamily="49" charset="-122"/>
              </a:rPr>
              <a:t>课文赞颂了老支书临危不乱、舍已为人的品质。</a:t>
            </a:r>
            <a:endParaRPr lang="en-US" altLang="zh-CN" sz="2800" dirty="0">
              <a:latin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楷体" panose="02010609060101010101" pitchFamily="49" charset="-122"/>
              </a:rPr>
              <a:t>B.</a:t>
            </a:r>
            <a:r>
              <a:rPr lang="zh-CN" altLang="en-US" sz="2800" dirty="0">
                <a:latin typeface="楷体" panose="02010609060101010101" pitchFamily="49" charset="-122"/>
              </a:rPr>
              <a:t>课文所写的事发生在黎明。</a:t>
            </a:r>
            <a:endParaRPr lang="en-US" altLang="zh-CN" sz="2800" dirty="0">
              <a:latin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楷体" panose="02010609060101010101" pitchFamily="49" charset="-122"/>
              </a:rPr>
              <a:t>C.</a:t>
            </a:r>
            <a:r>
              <a:rPr lang="zh-CN" altLang="en-US" sz="2800" dirty="0">
                <a:latin typeface="楷体" panose="02010609060101010101" pitchFamily="49" charset="-122"/>
              </a:rPr>
              <a:t>老支书和那个年轻人有仇。</a:t>
            </a:r>
            <a:endParaRPr lang="en-US" altLang="zh-CN" sz="2800" dirty="0">
              <a:latin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楷体" panose="02010609060101010101" pitchFamily="49" charset="-122"/>
              </a:rPr>
              <a:t>D.</a:t>
            </a:r>
            <a:r>
              <a:rPr lang="zh-CN" altLang="en-US" sz="2800" dirty="0">
                <a:latin typeface="楷体" panose="02010609060101010101" pitchFamily="49" charset="-122"/>
              </a:rPr>
              <a:t>老支书把生的希望留给别人，把死的威胁留给自己</a:t>
            </a:r>
            <a:r>
              <a:rPr lang="zh-CN" altLang="en-US" sz="2800" dirty="0" smtClean="0">
                <a:latin typeface="楷体" panose="02010609060101010101" pitchFamily="49" charset="-122"/>
              </a:rPr>
              <a:t>。 </a:t>
            </a:r>
            <a:endParaRPr lang="zh-CN" altLang="en-US" sz="2800" dirty="0">
              <a:latin typeface="楷体" panose="020106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432823" y="1047097"/>
            <a:ext cx="3107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44236"/>
                </a:solidFill>
                <a:latin typeface="楷体" panose="02010609060101010101" pitchFamily="49" charset="-122"/>
              </a:rPr>
              <a:t>C</a:t>
            </a:r>
            <a:endParaRPr lang="en-US" altLang="zh-CN" sz="2800" b="1" dirty="0">
              <a:solidFill>
                <a:srgbClr val="F44236"/>
              </a:solidFill>
              <a:latin typeface="楷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2"/>
          <p:cNvSpPr>
            <a:spLocks noChangeArrowheads="1"/>
          </p:cNvSpPr>
          <p:nvPr/>
        </p:nvSpPr>
        <p:spPr bwMode="auto">
          <a:xfrm>
            <a:off x="563166" y="2111375"/>
            <a:ext cx="8171259" cy="280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楷体" panose="02010609060101010101" pitchFamily="49" charset="-122"/>
              </a:rPr>
              <a:t>1.</a:t>
            </a:r>
            <a:r>
              <a:rPr lang="zh-CN" altLang="en-US" sz="2000" b="1" dirty="0">
                <a:latin typeface="楷体" panose="02010609060101010101" pitchFamily="49" charset="-122"/>
              </a:rPr>
              <a:t>会写本课“咆、党”等</a:t>
            </a:r>
            <a:r>
              <a:rPr lang="en-US" altLang="zh-CN" sz="2000" b="1" dirty="0">
                <a:latin typeface="楷体" panose="02010609060101010101" pitchFamily="49" charset="-122"/>
              </a:rPr>
              <a:t>8</a:t>
            </a:r>
            <a:r>
              <a:rPr lang="zh-CN" altLang="en-US" sz="2000" b="1" dirty="0">
                <a:latin typeface="楷体" panose="02010609060101010101" pitchFamily="49" charset="-122"/>
              </a:rPr>
              <a:t>个生字，理解生字组成的词语。 </a:t>
            </a:r>
            <a:r>
              <a:rPr lang="en-US" altLang="zh-CN" sz="2000" b="1" dirty="0">
                <a:solidFill>
                  <a:srgbClr val="F44236"/>
                </a:solidFill>
                <a:latin typeface="楷体" panose="02010609060101010101" pitchFamily="49" charset="-122"/>
              </a:rPr>
              <a:t>(</a:t>
            </a:r>
            <a:r>
              <a:rPr lang="zh-CN" altLang="en-US" sz="2000" b="1" dirty="0">
                <a:solidFill>
                  <a:srgbClr val="F44236"/>
                </a:solidFill>
                <a:latin typeface="楷体" panose="02010609060101010101" pitchFamily="49" charset="-122"/>
              </a:rPr>
              <a:t>重点</a:t>
            </a:r>
            <a:r>
              <a:rPr lang="en-US" altLang="zh-CN" sz="2000" b="1" dirty="0">
                <a:solidFill>
                  <a:srgbClr val="F44236"/>
                </a:solidFill>
                <a:latin typeface="楷体" panose="02010609060101010101" pitchFamily="49" charset="-122"/>
              </a:rPr>
              <a:t>)</a:t>
            </a:r>
            <a:endParaRPr lang="en-US" altLang="zh-CN" sz="2000" b="1" dirty="0">
              <a:solidFill>
                <a:srgbClr val="F44236"/>
              </a:solidFill>
              <a:latin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楷体" panose="02010609060101010101" pitchFamily="49" charset="-122"/>
              </a:rPr>
              <a:t>2.</a:t>
            </a:r>
            <a:r>
              <a:rPr lang="zh-CN" altLang="en-US" sz="2000" b="1" dirty="0">
                <a:latin typeface="楷体" panose="02010609060101010101" pitchFamily="49" charset="-122"/>
              </a:rPr>
              <a:t>有感情地朗读课文，能边读边想象课文描写的画面。 </a:t>
            </a:r>
            <a:r>
              <a:rPr lang="en-US" altLang="zh-CN" sz="2000" b="1" dirty="0">
                <a:solidFill>
                  <a:srgbClr val="F44236"/>
                </a:solidFill>
                <a:latin typeface="楷体" panose="02010609060101010101" pitchFamily="49" charset="-122"/>
              </a:rPr>
              <a:t>(</a:t>
            </a:r>
            <a:r>
              <a:rPr lang="zh-CN" altLang="en-US" sz="2000" b="1" dirty="0">
                <a:solidFill>
                  <a:srgbClr val="F44236"/>
                </a:solidFill>
                <a:latin typeface="楷体" panose="02010609060101010101" pitchFamily="49" charset="-122"/>
              </a:rPr>
              <a:t>重点</a:t>
            </a:r>
            <a:r>
              <a:rPr lang="en-US" altLang="zh-CN" sz="2000" b="1" dirty="0">
                <a:solidFill>
                  <a:srgbClr val="F44236"/>
                </a:solidFill>
                <a:latin typeface="楷体" panose="02010609060101010101" pitchFamily="49" charset="-122"/>
              </a:rPr>
              <a:t>)</a:t>
            </a:r>
            <a:endParaRPr lang="en-US" altLang="zh-CN" sz="2000" b="1" dirty="0">
              <a:solidFill>
                <a:srgbClr val="F44236"/>
              </a:solidFill>
              <a:latin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楷体" panose="02010609060101010101" pitchFamily="49" charset="-122"/>
              </a:rPr>
              <a:t>3.</a:t>
            </a:r>
            <a:r>
              <a:rPr lang="zh-CN" altLang="en-US" sz="2000" b="1" dirty="0">
                <a:latin typeface="楷体" panose="02010609060101010101" pitchFamily="49" charset="-122"/>
              </a:rPr>
              <a:t>了解小小说的开端、发展、高潮、结局。抓住人物言行感受老汉伟岸的形象与不朽的精神。</a:t>
            </a:r>
            <a:r>
              <a:rPr lang="en-US" altLang="zh-CN" sz="2000" b="1" dirty="0">
                <a:solidFill>
                  <a:srgbClr val="F44236"/>
                </a:solidFill>
                <a:latin typeface="楷体" panose="02010609060101010101" pitchFamily="49" charset="-122"/>
              </a:rPr>
              <a:t>(</a:t>
            </a:r>
            <a:r>
              <a:rPr lang="zh-CN" altLang="en-US" sz="2000" b="1" dirty="0">
                <a:solidFill>
                  <a:srgbClr val="F44236"/>
                </a:solidFill>
                <a:latin typeface="楷体" panose="02010609060101010101" pitchFamily="49" charset="-122"/>
              </a:rPr>
              <a:t>难点</a:t>
            </a:r>
            <a:r>
              <a:rPr lang="en-US" altLang="zh-CN" sz="2000" b="1" dirty="0">
                <a:solidFill>
                  <a:srgbClr val="F44236"/>
                </a:solidFill>
                <a:latin typeface="楷体" panose="02010609060101010101" pitchFamily="49" charset="-122"/>
              </a:rPr>
              <a:t>)</a:t>
            </a:r>
            <a:endParaRPr lang="en-US" altLang="zh-CN" sz="2000" b="1" dirty="0">
              <a:solidFill>
                <a:srgbClr val="F44236"/>
              </a:solidFill>
              <a:latin typeface="楷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7225" y="120753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学习目标</a:t>
            </a:r>
            <a:endParaRPr lang="zh-CN" altLang="en-US" sz="3200" dirty="0"/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337323" y="1501775"/>
            <a:ext cx="5279231" cy="293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6863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dirty="0">
                <a:latin typeface="微软雅黑" panose="020B0503020204020204" pitchFamily="34" charset="-122"/>
              </a:rPr>
              <a:t>有一个村庄，曾经有过一座窄窄的木桥，它和村子里的一百多号人一起经历了一场可怕的灾难。究竟发生了什么？我们今天就来学习这个故事。</a:t>
            </a:r>
            <a:endParaRPr lang="zh-CN" altLang="en-US" sz="2400" dirty="0">
              <a:latin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28613" y="2792730"/>
            <a:ext cx="2405539" cy="224536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56228" y="1335353"/>
            <a:ext cx="2192740" cy="2119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3913" y="3845797"/>
            <a:ext cx="2245055" cy="19476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52925" y="1335353"/>
            <a:ext cx="2205126" cy="2119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52925" y="3799057"/>
            <a:ext cx="2205126" cy="20366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61473" y="1282700"/>
            <a:ext cx="2464594" cy="2171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062006" y="3845798"/>
            <a:ext cx="2464595" cy="20447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690813" y="2005013"/>
            <a:ext cx="5794772" cy="390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u="sng" dirty="0">
                <a:solidFill>
                  <a:srgbClr val="F44236"/>
                </a:solidFill>
                <a:latin typeface="楷体" panose="02010609060101010101" pitchFamily="49" charset="-122"/>
              </a:rPr>
              <a:t>谈歌</a:t>
            </a:r>
            <a:r>
              <a:rPr lang="zh-CN" altLang="en-US" sz="2400" b="1" dirty="0">
                <a:solidFill>
                  <a:srgbClr val="F44236"/>
                </a:solidFill>
                <a:latin typeface="楷体" panose="02010609060101010101" pitchFamily="49" charset="-122"/>
              </a:rPr>
              <a:t>，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原名谭同占。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1954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年出生于河北龙烟铁矿。作家、记者，中国作家协会会员，发表长篇小说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19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部，中短篇小说千余篇，曾获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《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当代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》《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十月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》《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人民文学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》《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小说选刊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》《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小说月报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》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奖。</a:t>
            </a:r>
            <a:endParaRPr lang="en-US" altLang="zh-CN" sz="2400" dirty="0">
              <a:solidFill>
                <a:srgbClr val="000000"/>
              </a:solidFill>
              <a:latin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F44236"/>
                </a:solidFill>
                <a:latin typeface="楷体" panose="02010609060101010101" pitchFamily="49" charset="-122"/>
              </a:rPr>
              <a:t>代表作：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《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人间笔记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2》《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家园笔记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》《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票儿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》《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白玉堂之曲之杀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</a:rPr>
              <a:t>》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</a:rPr>
              <a:t>等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61951" y="2345649"/>
            <a:ext cx="2076630" cy="35026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圆角矩形 22"/>
          <p:cNvSpPr/>
          <p:nvPr/>
        </p:nvSpPr>
        <p:spPr>
          <a:xfrm>
            <a:off x="3687366" y="1038226"/>
            <a:ext cx="2208609" cy="67151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小资料</a:t>
            </a:r>
            <a:endParaRPr lang="zh-CN" altLang="en-US" sz="28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6" name="图片 23" descr="C:\Users\Administrator\Desktop\课件制作所需人物插图\灯泡.png灯泡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23035" y="838201"/>
            <a:ext cx="1407319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文本框 64"/>
          <p:cNvSpPr txBox="1">
            <a:spLocks noChangeArrowheads="1"/>
          </p:cNvSpPr>
          <p:nvPr/>
        </p:nvSpPr>
        <p:spPr bwMode="auto">
          <a:xfrm>
            <a:off x="1699022" y="1925639"/>
            <a:ext cx="608409" cy="120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zh-CN" altLang="en-US" sz="7200">
                <a:solidFill>
                  <a:srgbClr val="F44236"/>
                </a:solidFill>
                <a:latin typeface="楷体" panose="02010609060101010101" pitchFamily="49" charset="-122"/>
              </a:rPr>
              <a:t>哮</a:t>
            </a:r>
            <a:endParaRPr lang="zh-CN" altLang="en-US" sz="7200">
              <a:solidFill>
                <a:srgbClr val="F44236"/>
              </a:solidFill>
              <a:latin typeface="楷体" panose="02010609060101010101" pitchFamily="49" charset="-122"/>
            </a:endParaRPr>
          </a:p>
        </p:txBody>
      </p:sp>
      <p:sp>
        <p:nvSpPr>
          <p:cNvPr id="12294" name="文本框 64"/>
          <p:cNvSpPr txBox="1">
            <a:spLocks noChangeArrowheads="1"/>
          </p:cNvSpPr>
          <p:nvPr/>
        </p:nvSpPr>
        <p:spPr bwMode="auto">
          <a:xfrm>
            <a:off x="2814638" y="1925639"/>
            <a:ext cx="1000125" cy="120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zh-CN" altLang="en-US" sz="7200">
                <a:solidFill>
                  <a:srgbClr val="F44236"/>
                </a:solidFill>
                <a:latin typeface="楷体" panose="02010609060101010101" pitchFamily="49" charset="-122"/>
              </a:rPr>
              <a:t>党</a:t>
            </a:r>
            <a:endParaRPr lang="zh-CN" altLang="en-US" sz="7200">
              <a:solidFill>
                <a:srgbClr val="F44236"/>
              </a:solidFill>
              <a:latin typeface="楷体" panose="02010609060101010101" pitchFamily="49" charset="-122"/>
            </a:endParaRPr>
          </a:p>
        </p:txBody>
      </p:sp>
      <p:sp>
        <p:nvSpPr>
          <p:cNvPr id="12296" name="文本框 64"/>
          <p:cNvSpPr txBox="1">
            <a:spLocks noChangeArrowheads="1"/>
          </p:cNvSpPr>
          <p:nvPr/>
        </p:nvSpPr>
        <p:spPr bwMode="auto">
          <a:xfrm>
            <a:off x="3912394" y="1938339"/>
            <a:ext cx="945356" cy="120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zh-CN" altLang="en-US" sz="7200">
                <a:solidFill>
                  <a:srgbClr val="F44236"/>
                </a:solidFill>
                <a:latin typeface="楷体" panose="02010609060101010101" pitchFamily="49" charset="-122"/>
              </a:rPr>
              <a:t>淌</a:t>
            </a:r>
            <a:endParaRPr lang="zh-CN" altLang="en-US" sz="7200">
              <a:solidFill>
                <a:srgbClr val="F44236"/>
              </a:solidFill>
              <a:latin typeface="楷体" panose="02010609060101010101" pitchFamily="49" charset="-122"/>
            </a:endParaRPr>
          </a:p>
        </p:txBody>
      </p:sp>
      <p:sp>
        <p:nvSpPr>
          <p:cNvPr id="12306" name="文本框 64"/>
          <p:cNvSpPr txBox="1">
            <a:spLocks noChangeArrowheads="1"/>
          </p:cNvSpPr>
          <p:nvPr/>
        </p:nvSpPr>
        <p:spPr bwMode="auto">
          <a:xfrm>
            <a:off x="4504135" y="4110039"/>
            <a:ext cx="566738" cy="120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zh-CN" altLang="en-US" sz="7200">
                <a:solidFill>
                  <a:srgbClr val="F44236"/>
                </a:solidFill>
                <a:latin typeface="楷体" panose="02010609060101010101" pitchFamily="49" charset="-122"/>
              </a:rPr>
              <a:t>哑</a:t>
            </a:r>
            <a:endParaRPr lang="zh-CN" altLang="en-US" sz="7200">
              <a:solidFill>
                <a:srgbClr val="F44236"/>
              </a:solidFill>
              <a:latin typeface="楷体" panose="02010609060101010101" pitchFamily="49" charset="-122"/>
            </a:endParaRPr>
          </a:p>
        </p:txBody>
      </p:sp>
      <p:sp>
        <p:nvSpPr>
          <p:cNvPr id="12308" name="文本框 64"/>
          <p:cNvSpPr txBox="1">
            <a:spLocks noChangeArrowheads="1"/>
          </p:cNvSpPr>
          <p:nvPr/>
        </p:nvSpPr>
        <p:spPr bwMode="auto">
          <a:xfrm>
            <a:off x="5605463" y="4110039"/>
            <a:ext cx="608410" cy="120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zh-CN" altLang="en-US" sz="7200">
                <a:solidFill>
                  <a:srgbClr val="F44236"/>
                </a:solidFill>
                <a:latin typeface="楷体" panose="02010609060101010101" pitchFamily="49" charset="-122"/>
              </a:rPr>
              <a:t>揪</a:t>
            </a:r>
            <a:endParaRPr lang="zh-CN" altLang="en-US" sz="7200">
              <a:solidFill>
                <a:srgbClr val="F44236"/>
              </a:solidFill>
              <a:latin typeface="楷体" panose="02010609060101010101" pitchFamily="49" charset="-122"/>
            </a:endParaRPr>
          </a:p>
        </p:txBody>
      </p:sp>
      <p:sp>
        <p:nvSpPr>
          <p:cNvPr id="12310" name="文本框 64"/>
          <p:cNvSpPr txBox="1">
            <a:spLocks noChangeArrowheads="1"/>
          </p:cNvSpPr>
          <p:nvPr/>
        </p:nvSpPr>
        <p:spPr bwMode="auto">
          <a:xfrm>
            <a:off x="6562725" y="4110039"/>
            <a:ext cx="608410" cy="120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zh-CN" altLang="en-US" sz="7200">
                <a:solidFill>
                  <a:srgbClr val="F44236"/>
                </a:solidFill>
                <a:latin typeface="楷体" panose="02010609060101010101" pitchFamily="49" charset="-122"/>
              </a:rPr>
              <a:t>呻</a:t>
            </a:r>
            <a:endParaRPr lang="zh-CN" altLang="en-US" sz="7200">
              <a:solidFill>
                <a:srgbClr val="F44236"/>
              </a:solidFill>
              <a:latin typeface="楷体" panose="02010609060101010101" pitchFamily="49" charset="-122"/>
            </a:endParaRPr>
          </a:p>
        </p:txBody>
      </p:sp>
      <p:sp>
        <p:nvSpPr>
          <p:cNvPr id="12312" name="文本框 64"/>
          <p:cNvSpPr txBox="1">
            <a:spLocks noChangeArrowheads="1"/>
          </p:cNvSpPr>
          <p:nvPr/>
        </p:nvSpPr>
        <p:spPr bwMode="auto">
          <a:xfrm>
            <a:off x="7589044" y="4110039"/>
            <a:ext cx="853679" cy="120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zh-CN" altLang="en-US" sz="7200">
                <a:solidFill>
                  <a:srgbClr val="F44236"/>
                </a:solidFill>
                <a:latin typeface="楷体" panose="02010609060101010101" pitchFamily="49" charset="-122"/>
              </a:rPr>
              <a:t>废</a:t>
            </a:r>
            <a:endParaRPr lang="zh-CN" altLang="en-US" sz="7200">
              <a:solidFill>
                <a:srgbClr val="F44236"/>
              </a:solidFill>
              <a:latin typeface="楷体" panose="02010609060101010101" pitchFamily="49" charset="-122"/>
            </a:endParaRPr>
          </a:p>
        </p:txBody>
      </p:sp>
      <p:grpSp>
        <p:nvGrpSpPr>
          <p:cNvPr id="4" name="组合 7"/>
          <p:cNvGrpSpPr/>
          <p:nvPr/>
        </p:nvGrpSpPr>
        <p:grpSpPr bwMode="auto">
          <a:xfrm>
            <a:off x="4504135" y="4087813"/>
            <a:ext cx="1028700" cy="1447800"/>
            <a:chOff x="2437" y="2032"/>
            <a:chExt cx="1244" cy="1264"/>
          </a:xfrm>
        </p:grpSpPr>
        <p:sp>
          <p:nvSpPr>
            <p:cNvPr id="29705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400">
                <a:solidFill>
                  <a:srgbClr val="0000FF"/>
                </a:solidFill>
                <a:latin typeface="楷体" panose="02010609060101010101" pitchFamily="49" charset="-122"/>
              </a:endParaRPr>
            </a:p>
          </p:txBody>
        </p:sp>
        <p:cxnSp>
          <p:nvCxnSpPr>
            <p:cNvPr id="29706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07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组合 7"/>
          <p:cNvGrpSpPr/>
          <p:nvPr/>
        </p:nvGrpSpPr>
        <p:grpSpPr bwMode="auto">
          <a:xfrm>
            <a:off x="5532835" y="4087813"/>
            <a:ext cx="1028700" cy="1447800"/>
            <a:chOff x="2437" y="2032"/>
            <a:chExt cx="1244" cy="1264"/>
          </a:xfrm>
        </p:grpSpPr>
        <p:sp>
          <p:nvSpPr>
            <p:cNvPr id="29709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400">
                <a:solidFill>
                  <a:srgbClr val="0000FF"/>
                </a:solidFill>
                <a:latin typeface="楷体" panose="02010609060101010101" pitchFamily="49" charset="-122"/>
              </a:endParaRPr>
            </a:p>
          </p:txBody>
        </p:sp>
        <p:cxnSp>
          <p:nvCxnSpPr>
            <p:cNvPr id="29710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1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组合 7"/>
          <p:cNvGrpSpPr/>
          <p:nvPr/>
        </p:nvGrpSpPr>
        <p:grpSpPr bwMode="auto">
          <a:xfrm>
            <a:off x="6557963" y="4076700"/>
            <a:ext cx="1029891" cy="1447800"/>
            <a:chOff x="2437" y="2032"/>
            <a:chExt cx="1244" cy="1264"/>
          </a:xfrm>
        </p:grpSpPr>
        <p:sp>
          <p:nvSpPr>
            <p:cNvPr id="29713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400">
                <a:solidFill>
                  <a:srgbClr val="0000FF"/>
                </a:solidFill>
                <a:latin typeface="楷体" panose="02010609060101010101" pitchFamily="49" charset="-122"/>
              </a:endParaRPr>
            </a:p>
          </p:txBody>
        </p:sp>
        <p:cxnSp>
          <p:nvCxnSpPr>
            <p:cNvPr id="29714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5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组合 7"/>
          <p:cNvGrpSpPr/>
          <p:nvPr/>
        </p:nvGrpSpPr>
        <p:grpSpPr bwMode="auto">
          <a:xfrm>
            <a:off x="7589044" y="4087813"/>
            <a:ext cx="1028700" cy="1447800"/>
            <a:chOff x="2437" y="2032"/>
            <a:chExt cx="1244" cy="1264"/>
          </a:xfrm>
        </p:grpSpPr>
        <p:sp>
          <p:nvSpPr>
            <p:cNvPr id="29717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400">
                <a:solidFill>
                  <a:srgbClr val="0000FF"/>
                </a:solidFill>
                <a:latin typeface="楷体" panose="02010609060101010101" pitchFamily="49" charset="-122"/>
              </a:endParaRPr>
            </a:p>
          </p:txBody>
        </p:sp>
        <p:cxnSp>
          <p:nvCxnSpPr>
            <p:cNvPr id="29718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9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组合 7"/>
          <p:cNvGrpSpPr/>
          <p:nvPr/>
        </p:nvGrpSpPr>
        <p:grpSpPr bwMode="auto">
          <a:xfrm>
            <a:off x="3860006" y="1927226"/>
            <a:ext cx="1028700" cy="1425575"/>
            <a:chOff x="2437" y="2032"/>
            <a:chExt cx="1244" cy="1264"/>
          </a:xfrm>
        </p:grpSpPr>
        <p:sp>
          <p:nvSpPr>
            <p:cNvPr id="29721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400">
                <a:solidFill>
                  <a:srgbClr val="0000FF"/>
                </a:solidFill>
                <a:latin typeface="楷体" panose="02010609060101010101" pitchFamily="49" charset="-122"/>
              </a:endParaRPr>
            </a:p>
          </p:txBody>
        </p:sp>
        <p:cxnSp>
          <p:nvCxnSpPr>
            <p:cNvPr id="29722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3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组合 7"/>
          <p:cNvGrpSpPr/>
          <p:nvPr/>
        </p:nvGrpSpPr>
        <p:grpSpPr bwMode="auto">
          <a:xfrm>
            <a:off x="2770585" y="1917700"/>
            <a:ext cx="1029890" cy="1447800"/>
            <a:chOff x="2437" y="2032"/>
            <a:chExt cx="1244" cy="1264"/>
          </a:xfrm>
        </p:grpSpPr>
        <p:sp>
          <p:nvSpPr>
            <p:cNvPr id="29725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400">
                <a:solidFill>
                  <a:srgbClr val="0000FF"/>
                </a:solidFill>
                <a:latin typeface="楷体" panose="02010609060101010101" pitchFamily="49" charset="-122"/>
              </a:endParaRPr>
            </a:p>
          </p:txBody>
        </p:sp>
        <p:cxnSp>
          <p:nvCxnSpPr>
            <p:cNvPr id="29726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7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组合 7"/>
          <p:cNvGrpSpPr/>
          <p:nvPr/>
        </p:nvGrpSpPr>
        <p:grpSpPr bwMode="auto">
          <a:xfrm>
            <a:off x="1670447" y="1924050"/>
            <a:ext cx="1028700" cy="1447800"/>
            <a:chOff x="2437" y="2032"/>
            <a:chExt cx="1244" cy="1264"/>
          </a:xfrm>
        </p:grpSpPr>
        <p:sp>
          <p:nvSpPr>
            <p:cNvPr id="29729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400">
                <a:solidFill>
                  <a:srgbClr val="0000FF"/>
                </a:solidFill>
                <a:latin typeface="楷体" panose="02010609060101010101" pitchFamily="49" charset="-122"/>
              </a:endParaRPr>
            </a:p>
          </p:txBody>
        </p:sp>
        <p:cxnSp>
          <p:nvCxnSpPr>
            <p:cNvPr id="29730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1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5" name="文本框 64"/>
          <p:cNvSpPr txBox="1">
            <a:spLocks noChangeArrowheads="1"/>
          </p:cNvSpPr>
          <p:nvPr/>
        </p:nvSpPr>
        <p:spPr bwMode="auto">
          <a:xfrm>
            <a:off x="564357" y="1897064"/>
            <a:ext cx="608410" cy="120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zh-CN" altLang="en-US" sz="7200">
                <a:solidFill>
                  <a:srgbClr val="F44236"/>
                </a:solidFill>
                <a:latin typeface="楷体" panose="02010609060101010101" pitchFamily="49" charset="-122"/>
              </a:rPr>
              <a:t>咆</a:t>
            </a:r>
            <a:endParaRPr lang="zh-CN" altLang="en-US" sz="7200">
              <a:solidFill>
                <a:srgbClr val="F44236"/>
              </a:solidFill>
              <a:latin typeface="楷体" panose="02010609060101010101" pitchFamily="49" charset="-122"/>
            </a:endParaRPr>
          </a:p>
        </p:txBody>
      </p:sp>
      <p:grpSp>
        <p:nvGrpSpPr>
          <p:cNvPr id="16" name="组合 7"/>
          <p:cNvGrpSpPr/>
          <p:nvPr/>
        </p:nvGrpSpPr>
        <p:grpSpPr bwMode="auto">
          <a:xfrm>
            <a:off x="527448" y="1897064"/>
            <a:ext cx="1029890" cy="1449387"/>
            <a:chOff x="2437" y="2032"/>
            <a:chExt cx="1245" cy="1265"/>
          </a:xfrm>
        </p:grpSpPr>
        <p:sp>
          <p:nvSpPr>
            <p:cNvPr id="29734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400">
                <a:solidFill>
                  <a:srgbClr val="0000FF"/>
                </a:solidFill>
                <a:latin typeface="楷体" panose="02010609060101010101" pitchFamily="49" charset="-122"/>
              </a:endParaRPr>
            </a:p>
          </p:txBody>
        </p:sp>
        <p:cxnSp>
          <p:nvCxnSpPr>
            <p:cNvPr id="29735" name="直接连接符 4"/>
            <p:cNvCxnSpPr>
              <a:cxnSpLocks noChangeShapeType="1"/>
            </p:cNvCxnSpPr>
            <p:nvPr/>
          </p:nvCxnSpPr>
          <p:spPr bwMode="auto">
            <a:xfrm>
              <a:off x="2437" y="2654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6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565548" y="1158876"/>
            <a:ext cx="828106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r>
              <a:rPr lang="en-US" altLang="zh-CN" sz="3200">
                <a:latin typeface="Pinyin Adjust" panose="02000500000000000000" charset="0"/>
                <a:ea typeface="黑体" panose="02010609060101010101" pitchFamily="49" charset="-122"/>
              </a:rPr>
              <a:t>páo</a:t>
            </a:r>
            <a:endParaRPr lang="en-US" altLang="zh-CN" sz="3200">
              <a:latin typeface="Pinyin Adjust" panose="02000500000000000000" charset="0"/>
              <a:ea typeface="黑体" panose="02010609060101010101" pitchFamily="49" charset="-122"/>
            </a:endParaRPr>
          </a:p>
        </p:txBody>
      </p: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1762125" y="1157288"/>
            <a:ext cx="908256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r>
              <a:rPr lang="en-US" altLang="zh-CN" sz="3200">
                <a:latin typeface="Pinyin Adjust" panose="02000500000000000000" charset="0"/>
                <a:ea typeface="黑体" panose="02010609060101010101" pitchFamily="49" charset="-122"/>
              </a:rPr>
              <a:t>xiào</a:t>
            </a:r>
            <a:endParaRPr lang="zh-CN" altLang="en-US" sz="3200">
              <a:latin typeface="Pinyin Adjust" panose="02000500000000000000" charset="0"/>
              <a:ea typeface="黑体" panose="02010609060101010101" pitchFamily="49" charset="-122"/>
            </a:endParaRP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2788444" y="1157288"/>
            <a:ext cx="969170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r>
              <a:rPr lang="en-US" altLang="zh-CN" sz="3200">
                <a:latin typeface="Pinyin Adjust" panose="02000500000000000000" charset="0"/>
                <a:ea typeface="黑体" panose="02010609060101010101" pitchFamily="49" charset="-122"/>
              </a:rPr>
              <a:t>dāng</a:t>
            </a:r>
            <a:endParaRPr lang="zh-CN" altLang="en-US" sz="3200">
              <a:latin typeface="Pinyin Adjust" panose="02000500000000000000" charset="0"/>
              <a:ea typeface="黑体" panose="02010609060101010101" pitchFamily="49" charset="-122"/>
            </a:endParaRPr>
          </a:p>
        </p:txBody>
      </p: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3883819" y="1149350"/>
            <a:ext cx="929094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r>
              <a:rPr lang="en-US" altLang="zh-CN" sz="3200">
                <a:latin typeface="Pinyin Adjust" panose="02000500000000000000" charset="0"/>
                <a:ea typeface="黑体" panose="02010609060101010101" pitchFamily="49" charset="-122"/>
              </a:rPr>
              <a:t>tǎng</a:t>
            </a:r>
            <a:endParaRPr lang="zh-CN" altLang="en-US" sz="3200">
              <a:latin typeface="Pinyin Adjust" panose="02000500000000000000" charset="0"/>
              <a:ea typeface="黑体" panose="02010609060101010101" pitchFamily="49" charset="-122"/>
            </a:endParaRPr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4641057" y="3427413"/>
            <a:ext cx="627730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r>
              <a:rPr lang="en-US" altLang="zh-CN" sz="3200">
                <a:latin typeface="Pinyin Adjust" panose="02000500000000000000" charset="0"/>
                <a:ea typeface="黑体" panose="02010609060101010101" pitchFamily="49" charset="-122"/>
              </a:rPr>
              <a:t>yǎ</a:t>
            </a:r>
            <a:endParaRPr lang="en-US" altLang="zh-CN" sz="3200">
              <a:latin typeface="Pinyin Adjust" panose="02000500000000000000" charset="0"/>
              <a:ea typeface="黑体" panose="02010609060101010101" pitchFamily="49" charset="-122"/>
            </a:endParaRP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5707857" y="3389313"/>
            <a:ext cx="653378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r>
              <a:rPr lang="en-US" altLang="zh-CN" sz="3200">
                <a:latin typeface="Pinyin Adjust" panose="02000500000000000000" charset="0"/>
                <a:ea typeface="黑体" panose="02010609060101010101" pitchFamily="49" charset="-122"/>
              </a:rPr>
              <a:t>jiū</a:t>
            </a:r>
            <a:endParaRPr lang="en-US" altLang="zh-CN" sz="3200">
              <a:latin typeface="Pinyin Adjust" panose="02000500000000000000" charset="0"/>
              <a:ea typeface="黑体" panose="02010609060101010101" pitchFamily="49" charset="-122"/>
            </a:endParaRP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6556773" y="3440113"/>
            <a:ext cx="887416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r>
              <a:rPr lang="en-US" altLang="zh-CN" sz="3200">
                <a:latin typeface="Pinyin Adjust" panose="02000500000000000000" charset="0"/>
                <a:ea typeface="黑体" panose="02010609060101010101" pitchFamily="49" charset="-122"/>
              </a:rPr>
              <a:t>shēn</a:t>
            </a:r>
            <a:endParaRPr lang="en-US" altLang="zh-CN" sz="3200">
              <a:latin typeface="Pinyin Adjust" panose="02000500000000000000" charset="0"/>
              <a:ea typeface="黑体" panose="02010609060101010101" pitchFamily="49" charset="-122"/>
            </a:endParaRPr>
          </a:p>
        </p:txBody>
      </p:sp>
      <p:sp>
        <p:nvSpPr>
          <p:cNvPr id="132" name="TextBox 131"/>
          <p:cNvSpPr txBox="1">
            <a:spLocks noChangeArrowheads="1"/>
          </p:cNvSpPr>
          <p:nvPr/>
        </p:nvSpPr>
        <p:spPr bwMode="auto">
          <a:xfrm>
            <a:off x="7772400" y="3440113"/>
            <a:ext cx="671011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r>
              <a:rPr lang="en-US" altLang="zh-CN" sz="3200">
                <a:latin typeface="Pinyin Adjust" panose="02000500000000000000" charset="0"/>
                <a:ea typeface="黑体" panose="02010609060101010101" pitchFamily="49" charset="-122"/>
              </a:rPr>
              <a:t>fèi</a:t>
            </a:r>
            <a:endParaRPr lang="zh-CN" altLang="en-US" sz="3200">
              <a:latin typeface="Pinyin Adjust" panose="02000500000000000000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4" grpId="0"/>
      <p:bldP spid="12296" grpId="0"/>
      <p:bldP spid="12306" grpId="0"/>
      <p:bldP spid="12308" grpId="0"/>
      <p:bldP spid="12310" grpId="0"/>
      <p:bldP spid="12312" grpId="0"/>
      <p:bldP spid="75" grpId="0"/>
      <p:bldP spid="118" grpId="0"/>
      <p:bldP spid="118" grpId="1"/>
      <p:bldP spid="119" grpId="0"/>
      <p:bldP spid="119" grpId="1"/>
      <p:bldP spid="120" grpId="0"/>
      <p:bldP spid="120" grpId="1"/>
      <p:bldP spid="121" grpId="0"/>
      <p:bldP spid="121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1391840" y="1789113"/>
            <a:ext cx="1215152" cy="2616200"/>
            <a:chOff x="2309786" y="1027413"/>
            <a:chExt cx="1620214" cy="2615901"/>
          </a:xfrm>
        </p:grpSpPr>
        <p:grpSp>
          <p:nvGrpSpPr>
            <p:cNvPr id="30722" name="组合 1"/>
            <p:cNvGrpSpPr/>
            <p:nvPr/>
          </p:nvGrpSpPr>
          <p:grpSpPr bwMode="auto">
            <a:xfrm>
              <a:off x="2309786" y="2000240"/>
              <a:ext cx="1571636" cy="1643074"/>
              <a:chOff x="2437" y="2032"/>
              <a:chExt cx="1244" cy="1264"/>
            </a:xfrm>
          </p:grpSpPr>
          <p:sp>
            <p:nvSpPr>
              <p:cNvPr id="30723" name="矩形 1"/>
              <p:cNvSpPr>
                <a:spLocks noChangeArrowheads="1"/>
              </p:cNvSpPr>
              <p:nvPr/>
            </p:nvSpPr>
            <p:spPr bwMode="auto"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1400">
                  <a:solidFill>
                    <a:srgbClr val="0000FF"/>
                  </a:solidFill>
                  <a:latin typeface="楷体" panose="02010609060101010101" pitchFamily="49" charset="-122"/>
                </a:endParaRPr>
              </a:p>
            </p:txBody>
          </p:sp>
          <p:cxnSp>
            <p:nvCxnSpPr>
              <p:cNvPr id="30724" name="直接连接符 4"/>
              <p:cNvCxnSpPr>
                <a:cxnSpLocks noChangeShapeType="1"/>
              </p:cNvCxnSpPr>
              <p:nvPr/>
            </p:nvCxnSpPr>
            <p:spPr bwMode="auto">
              <a:xfrm>
                <a:off x="2437" y="2645"/>
                <a:ext cx="12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725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0726" name="TextBox 5"/>
            <p:cNvSpPr txBox="1">
              <a:spLocks noChangeArrowheads="1"/>
            </p:cNvSpPr>
            <p:nvPr/>
          </p:nvSpPr>
          <p:spPr bwMode="auto">
            <a:xfrm>
              <a:off x="2452662" y="2053888"/>
              <a:ext cx="1477338" cy="1200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7200">
                  <a:solidFill>
                    <a:srgbClr val="F44236"/>
                  </a:solidFill>
                  <a:latin typeface="楷体" panose="02010609060101010101" pitchFamily="49" charset="-122"/>
                </a:rPr>
                <a:t>咆</a:t>
              </a:r>
              <a:endParaRPr lang="zh-CN" altLang="en-US" sz="7200">
                <a:solidFill>
                  <a:srgbClr val="F44236"/>
                </a:solidFill>
                <a:latin typeface="楷体" panose="02010609060101010101" pitchFamily="49" charset="-122"/>
              </a:endParaRPr>
            </a:p>
          </p:txBody>
        </p:sp>
        <p:sp>
          <p:nvSpPr>
            <p:cNvPr id="30727" name="TextBox 6"/>
            <p:cNvSpPr txBox="1">
              <a:spLocks noChangeArrowheads="1"/>
            </p:cNvSpPr>
            <p:nvPr/>
          </p:nvSpPr>
          <p:spPr bwMode="auto">
            <a:xfrm>
              <a:off x="2625703" y="1027413"/>
              <a:ext cx="1022083" cy="584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rgbClr val="F44236"/>
                  </a:solidFill>
                  <a:latin typeface="Pinyin Adjust" panose="02000500000000000000" charset="0"/>
                </a:rPr>
                <a:t>páo</a:t>
              </a:r>
              <a:endParaRPr lang="en-US" altLang="zh-CN" sz="3200">
                <a:solidFill>
                  <a:srgbClr val="F44236"/>
                </a:solidFill>
                <a:latin typeface="Pinyin Adjust" panose="02000500000000000000" charset="0"/>
              </a:endParaRPr>
            </a:p>
          </p:txBody>
        </p:sp>
      </p:grpSp>
      <p:sp>
        <p:nvSpPr>
          <p:cNvPr id="11" name="线形标注 2 10"/>
          <p:cNvSpPr/>
          <p:nvPr/>
        </p:nvSpPr>
        <p:spPr>
          <a:xfrm>
            <a:off x="3178969" y="2174876"/>
            <a:ext cx="3057525" cy="612775"/>
          </a:xfrm>
          <a:prstGeom prst="borderCallout2">
            <a:avLst>
              <a:gd name="adj1" fmla="val 18750"/>
              <a:gd name="adj2" fmla="val 2254"/>
              <a:gd name="adj3" fmla="val 18750"/>
              <a:gd name="adj4" fmla="val -16667"/>
              <a:gd name="adj5" fmla="val 216179"/>
              <a:gd name="adj6" fmla="val -31158"/>
            </a:avLst>
          </a:prstGeom>
          <a:no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endParaRPr lang="zh-CN" altLang="en-US" sz="1400">
              <a:solidFill>
                <a:srgbClr val="FFFFFF"/>
              </a:solidFill>
              <a:latin typeface="GB Pinyinok-B" charset="0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26431" y="3394076"/>
            <a:ext cx="376238" cy="3270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endParaRPr lang="zh-CN" altLang="en-US" sz="1400">
              <a:solidFill>
                <a:srgbClr val="FFFFFF"/>
              </a:solidFill>
              <a:latin typeface="GB Pinyinok-B" charset="0"/>
              <a:ea typeface="微软雅黑" panose="020B0503020204020204" pitchFamily="34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3178969" y="2225675"/>
            <a:ext cx="3257550" cy="4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sym typeface="楷体" panose="02010609060101010101" pitchFamily="49" charset="-122"/>
              </a:rPr>
              <a:t>里面是“</a:t>
            </a:r>
            <a:r>
              <a:rPr lang="zh-CN" altLang="en-US" sz="2000">
                <a:solidFill>
                  <a:srgbClr val="F44236"/>
                </a:solidFill>
                <a:latin typeface="微软雅黑" panose="020B0503020204020204" pitchFamily="34" charset="-122"/>
                <a:sym typeface="楷体" panose="02010609060101010101" pitchFamily="49" charset="-122"/>
              </a:rPr>
              <a:t>巳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sym typeface="楷体" panose="02010609060101010101" pitchFamily="49" charset="-122"/>
              </a:rPr>
              <a:t>”，不是“己”</a:t>
            </a:r>
            <a:endParaRPr lang="zh-CN" altLang="en-US" sz="2000">
              <a:solidFill>
                <a:srgbClr val="FF0000"/>
              </a:solidFill>
              <a:latin typeface="GB Pinyinok-B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59919" y="3905250"/>
            <a:ext cx="697623" cy="4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2000">
                <a:solidFill>
                  <a:srgbClr val="F44236"/>
                </a:solidFill>
                <a:latin typeface="楷体" panose="02010609060101010101" pitchFamily="49" charset="-122"/>
              </a:rPr>
              <a:t>咆哮</a:t>
            </a:r>
            <a:endParaRPr lang="zh-CN" altLang="en-US" sz="2000">
              <a:solidFill>
                <a:srgbClr val="F44236"/>
              </a:solidFill>
              <a:latin typeface="楷体" panose="02010609060101010101" pitchFamily="49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96504" y="5238750"/>
            <a:ext cx="7835503" cy="4001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zh-CN" altLang="en-US" sz="2000">
                <a:latin typeface="楷体" panose="02010609060101010101" pitchFamily="49" charset="-122"/>
              </a:rPr>
              <a:t>汹涌的河水紧贴着悬崖，</a:t>
            </a:r>
            <a:r>
              <a:rPr lang="zh-CN" altLang="en-US" sz="2000">
                <a:solidFill>
                  <a:srgbClr val="F44236"/>
                </a:solidFill>
                <a:latin typeface="楷体" panose="02010609060101010101" pitchFamily="49" charset="-122"/>
              </a:rPr>
              <a:t>咆哮</a:t>
            </a:r>
            <a:r>
              <a:rPr lang="zh-CN" altLang="en-US" sz="2000">
                <a:latin typeface="楷体" panose="02010609060101010101" pitchFamily="49" charset="-122"/>
              </a:rPr>
              <a:t>而下，一泻千里。</a:t>
            </a:r>
            <a:endParaRPr lang="zh-CN" altLang="en-US" sz="2000">
              <a:latin typeface="GB Pinyinok-B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075609" y="3202873"/>
            <a:ext cx="1951149" cy="177263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圆角矩形 22"/>
          <p:cNvSpPr/>
          <p:nvPr/>
        </p:nvSpPr>
        <p:spPr>
          <a:xfrm>
            <a:off x="3687366" y="1038226"/>
            <a:ext cx="2208609" cy="67151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我会认</a:t>
            </a:r>
            <a:endParaRPr lang="zh-CN" altLang="en-US" sz="28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35" name="图片 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3401616" y="614364"/>
            <a:ext cx="77747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/>
      <p:bldP spid="14" grpId="0" bldLvl="0" animBg="1"/>
      <p:bldP spid="1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1419225" y="1938338"/>
            <a:ext cx="1215152" cy="2500312"/>
            <a:chOff x="1381092" y="1071546"/>
            <a:chExt cx="1620214" cy="2500330"/>
          </a:xfrm>
        </p:grpSpPr>
        <p:grpSp>
          <p:nvGrpSpPr>
            <p:cNvPr id="31746" name="组合 1"/>
            <p:cNvGrpSpPr/>
            <p:nvPr/>
          </p:nvGrpSpPr>
          <p:grpSpPr bwMode="auto">
            <a:xfrm>
              <a:off x="1381092" y="1928802"/>
              <a:ext cx="1571636" cy="1643074"/>
              <a:chOff x="2437" y="2032"/>
              <a:chExt cx="1244" cy="1264"/>
            </a:xfrm>
          </p:grpSpPr>
          <p:sp>
            <p:nvSpPr>
              <p:cNvPr id="31747" name="矩形 1"/>
              <p:cNvSpPr>
                <a:spLocks noChangeArrowheads="1"/>
              </p:cNvSpPr>
              <p:nvPr/>
            </p:nvSpPr>
            <p:spPr bwMode="auto"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1400">
                  <a:solidFill>
                    <a:srgbClr val="0000FF"/>
                  </a:solidFill>
                  <a:latin typeface="楷体" panose="02010609060101010101" pitchFamily="49" charset="-122"/>
                </a:endParaRPr>
              </a:p>
            </p:txBody>
          </p:sp>
          <p:cxnSp>
            <p:nvCxnSpPr>
              <p:cNvPr id="31748" name="直接连接符 4"/>
              <p:cNvCxnSpPr>
                <a:cxnSpLocks noChangeShapeType="1"/>
              </p:cNvCxnSpPr>
              <p:nvPr/>
            </p:nvCxnSpPr>
            <p:spPr bwMode="auto">
              <a:xfrm>
                <a:off x="2437" y="2645"/>
                <a:ext cx="12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49" name="直接连接符 6"/>
              <p:cNvCxnSpPr>
                <a:cxnSpLocks noChangeShapeType="1"/>
              </p:cNvCxnSpPr>
              <p:nvPr/>
            </p:nvCxnSpPr>
            <p:spPr bwMode="auto">
              <a:xfrm>
                <a:off x="3060" y="2052"/>
                <a:ext cx="0" cy="12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750" name="TextBox 5"/>
            <p:cNvSpPr txBox="1">
              <a:spLocks noChangeArrowheads="1"/>
            </p:cNvSpPr>
            <p:nvPr/>
          </p:nvSpPr>
          <p:spPr bwMode="auto">
            <a:xfrm>
              <a:off x="1523968" y="1911012"/>
              <a:ext cx="1477338" cy="120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7200">
                  <a:solidFill>
                    <a:srgbClr val="F44236"/>
                  </a:solidFill>
                  <a:latin typeface="楷体" panose="02010609060101010101" pitchFamily="49" charset="-122"/>
                </a:rPr>
                <a:t>废</a:t>
              </a:r>
              <a:endParaRPr lang="zh-CN" altLang="en-US" sz="7200">
                <a:solidFill>
                  <a:srgbClr val="F44236"/>
                </a:solidFill>
                <a:latin typeface="楷体" panose="02010609060101010101" pitchFamily="49" charset="-122"/>
              </a:endParaRPr>
            </a:p>
          </p:txBody>
        </p:sp>
        <p:sp>
          <p:nvSpPr>
            <p:cNvPr id="31751" name="TextBox 6"/>
            <p:cNvSpPr txBox="1">
              <a:spLocks noChangeArrowheads="1"/>
            </p:cNvSpPr>
            <p:nvPr/>
          </p:nvSpPr>
          <p:spPr bwMode="auto">
            <a:xfrm>
              <a:off x="1756063" y="1071546"/>
              <a:ext cx="812622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rgbClr val="F44236"/>
                  </a:solidFill>
                  <a:latin typeface="Pinyin Adjust" panose="02000500000000000000" charset="0"/>
                </a:rPr>
                <a:t>fèi</a:t>
              </a:r>
              <a:endParaRPr lang="en-US" altLang="zh-CN" sz="3200">
                <a:solidFill>
                  <a:srgbClr val="F44236"/>
                </a:solidFill>
                <a:latin typeface="Pinyin Adjust" panose="02000500000000000000" charset="0"/>
              </a:endParaRPr>
            </a:p>
          </p:txBody>
        </p:sp>
      </p:grpSp>
      <p:sp>
        <p:nvSpPr>
          <p:cNvPr id="11" name="线形标注 2 10"/>
          <p:cNvSpPr/>
          <p:nvPr/>
        </p:nvSpPr>
        <p:spPr>
          <a:xfrm>
            <a:off x="3919538" y="1914526"/>
            <a:ext cx="1551385" cy="612775"/>
          </a:xfrm>
          <a:prstGeom prst="borderCallout2">
            <a:avLst>
              <a:gd name="adj1" fmla="val 47638"/>
              <a:gd name="adj2" fmla="val 903"/>
              <a:gd name="adj3" fmla="val 52452"/>
              <a:gd name="adj4" fmla="val -17210"/>
              <a:gd name="adj5" fmla="val 226447"/>
              <a:gd name="adj6" fmla="val -76623"/>
            </a:avLst>
          </a:prstGeom>
          <a:no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endParaRPr lang="zh-CN" altLang="en-US" sz="1400">
              <a:solidFill>
                <a:srgbClr val="FFFFFF"/>
              </a:solidFill>
              <a:latin typeface="GB Pinyinok-B" charset="0"/>
              <a:ea typeface="微软雅黑" panose="020B0503020204020204" pitchFamily="34" charset="-122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924193" y="1958975"/>
            <a:ext cx="1467064" cy="4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zh-CN" altLang="en-US" sz="2000">
                <a:solidFill>
                  <a:srgbClr val="F44236"/>
                </a:solidFill>
                <a:latin typeface="微软雅黑" panose="020B0503020204020204" pitchFamily="34" charset="-122"/>
                <a:sym typeface="楷体" panose="02010609060101010101" pitchFamily="49" charset="-122"/>
              </a:rPr>
              <a:t>不要丢掉点</a:t>
            </a:r>
            <a:endParaRPr lang="zh-CN" altLang="en-US" sz="2000">
              <a:solidFill>
                <a:srgbClr val="F44236"/>
              </a:solidFill>
              <a:latin typeface="微软雅黑" panose="020B0503020204020204" pitchFamily="34" charset="-122"/>
              <a:sym typeface="楷体" panose="02010609060101010101" pitchFamily="49" charset="-122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1296592" y="5334000"/>
            <a:ext cx="3726656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zh-CN" altLang="en-US" sz="3200">
                <a:latin typeface="楷体" panose="02010609060101010101" pitchFamily="49" charset="-122"/>
              </a:rPr>
              <a:t> </a:t>
            </a:r>
            <a:r>
              <a:rPr lang="zh-CN" altLang="en-US" sz="2000">
                <a:latin typeface="楷体" panose="02010609060101010101" pitchFamily="49" charset="-122"/>
              </a:rPr>
              <a:t>这儿堆着一堆</a:t>
            </a:r>
            <a:r>
              <a:rPr lang="zh-CN" altLang="en-US" sz="2000">
                <a:solidFill>
                  <a:srgbClr val="F44236"/>
                </a:solidFill>
                <a:latin typeface="楷体" panose="02010609060101010101" pitchFamily="49" charset="-122"/>
              </a:rPr>
              <a:t>废铁</a:t>
            </a:r>
            <a:r>
              <a:rPr lang="zh-CN" altLang="en-US" sz="2000">
                <a:latin typeface="楷体" panose="02010609060101010101" pitchFamily="49" charset="-122"/>
              </a:rPr>
              <a:t>。</a:t>
            </a:r>
            <a:endParaRPr lang="zh-CN" altLang="en-US" sz="2000">
              <a:latin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04975" y="3033714"/>
            <a:ext cx="642938" cy="4286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endParaRPr lang="zh-CN" altLang="en-US" sz="1400">
              <a:solidFill>
                <a:srgbClr val="FFFFFF"/>
              </a:solidFill>
              <a:latin typeface="GB Pinyinok-B" charset="0"/>
              <a:ea typeface="微软雅黑" panose="020B0503020204020204" pitchFamily="34" charset="-122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3143251" y="3681413"/>
            <a:ext cx="697623" cy="4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2000">
                <a:solidFill>
                  <a:srgbClr val="F44236"/>
                </a:solidFill>
                <a:latin typeface="楷体" panose="02010609060101010101" pitchFamily="49" charset="-122"/>
              </a:rPr>
              <a:t>废铁</a:t>
            </a:r>
            <a:endParaRPr lang="zh-CN" altLang="en-US" sz="2000">
              <a:solidFill>
                <a:srgbClr val="F44236"/>
              </a:solidFill>
              <a:latin typeface="楷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470486" y="2821365"/>
            <a:ext cx="2212669" cy="211328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圆角矩形 22"/>
          <p:cNvSpPr/>
          <p:nvPr/>
        </p:nvSpPr>
        <p:spPr>
          <a:xfrm>
            <a:off x="3687366" y="1038226"/>
            <a:ext cx="2208609" cy="67151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我会认</a:t>
            </a:r>
            <a:endParaRPr lang="zh-CN" altLang="en-US" sz="28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759" name="图片 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3401616" y="614364"/>
            <a:ext cx="77747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  <p:bldP spid="13" grpId="0" animBg="1"/>
      <p:bldP spid="14" grpId="0" bldLvl="0" animBg="1"/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SHOUZHIBAN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94622" y="1301750"/>
            <a:ext cx="128944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3" descr="SHOUZHIBAN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94522" y="2125663"/>
            <a:ext cx="13573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 descr="SHOUZHIBAN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26569" y="2997200"/>
            <a:ext cx="130849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SHOUZHIBAN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68141" y="3824288"/>
            <a:ext cx="130135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SHOUZHIBAN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51373" y="4610100"/>
            <a:ext cx="140136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 descr="SHOUZHIBAN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57225" y="5478463"/>
            <a:ext cx="136088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9" descr="SHOUZHIBAN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58929" y="4357689"/>
            <a:ext cx="1868090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766763" y="5602288"/>
            <a:ext cx="13131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rgbClr val="000000"/>
                </a:solidFill>
                <a:latin typeface="微软雅黑" panose="020B0503020204020204" pitchFamily="34" charset="-122"/>
              </a:rPr>
              <a:t>咆哮</a:t>
            </a:r>
            <a:endParaRPr lang="zh-CN" altLang="en-US" sz="44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675585" y="1404938"/>
            <a:ext cx="13131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rgbClr val="000000"/>
                </a:solidFill>
                <a:latin typeface="微软雅黑" panose="020B0503020204020204" pitchFamily="34" charset="-122"/>
              </a:rPr>
              <a:t>呻吟</a:t>
            </a:r>
            <a:endParaRPr lang="zh-CN" altLang="en-US" sz="44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863578" y="2225675"/>
            <a:ext cx="13131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rgbClr val="000000"/>
                </a:solidFill>
                <a:latin typeface="微软雅黑" panose="020B0503020204020204" pitchFamily="34" charset="-122"/>
              </a:rPr>
              <a:t>揪出</a:t>
            </a:r>
            <a:endParaRPr lang="zh-CN" altLang="en-US" sz="44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640682" y="4770438"/>
            <a:ext cx="13131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rgbClr val="000000"/>
                </a:solidFill>
                <a:latin typeface="微软雅黑" panose="020B0503020204020204" pitchFamily="34" charset="-122"/>
              </a:rPr>
              <a:t>党员</a:t>
            </a:r>
            <a:endParaRPr lang="zh-CN" altLang="en-US" sz="44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359819" y="3938588"/>
            <a:ext cx="13131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rgbClr val="000000"/>
                </a:solidFill>
                <a:latin typeface="微软雅黑" panose="020B0503020204020204" pitchFamily="34" charset="-122"/>
              </a:rPr>
              <a:t>淌水</a:t>
            </a:r>
            <a:endParaRPr lang="zh-CN" altLang="en-US" sz="44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3164682" y="3081338"/>
            <a:ext cx="13131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rgbClr val="000000"/>
                </a:solidFill>
                <a:latin typeface="微软雅黑" panose="020B0503020204020204" pitchFamily="34" charset="-122"/>
              </a:rPr>
              <a:t>哑巴</a:t>
            </a:r>
            <a:endParaRPr lang="zh-CN" altLang="en-US" sz="44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32782" name="Picture 18" descr="SHOUZHIBAN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74481" y="481013"/>
            <a:ext cx="1434704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3" name="Text Box 21"/>
          <p:cNvSpPr txBox="1">
            <a:spLocks noChangeArrowheads="1"/>
          </p:cNvSpPr>
          <p:nvPr/>
        </p:nvSpPr>
        <p:spPr bwMode="auto">
          <a:xfrm>
            <a:off x="5314951" y="838200"/>
            <a:ext cx="1847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4000">
              <a:solidFill>
                <a:srgbClr val="000000"/>
              </a:solidFill>
              <a:latin typeface="GB Pinyinok-B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499497" y="631825"/>
            <a:ext cx="13131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rgbClr val="000000"/>
                </a:solidFill>
                <a:latin typeface="微软雅黑" panose="020B0503020204020204" pitchFamily="34" charset="-122"/>
              </a:rPr>
              <a:t>废弃</a:t>
            </a:r>
            <a:endParaRPr lang="zh-CN" altLang="en-US" sz="44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989910" y="4911725"/>
            <a:ext cx="18774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rgbClr val="000000"/>
                </a:solidFill>
                <a:latin typeface="微软雅黑" panose="020B0503020204020204" pitchFamily="34" charset="-122"/>
              </a:rPr>
              <a:t>真棒！</a:t>
            </a:r>
            <a:endParaRPr lang="zh-CN" altLang="en-US" sz="44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548562" y="2427288"/>
            <a:ext cx="853679" cy="277336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/>
            <a:r>
              <a:rPr lang="zh-CN" altLang="en-US" sz="2800" b="1" noProof="1">
                <a:solidFill>
                  <a:srgbClr val="F4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勇攀高峰</a:t>
            </a:r>
            <a:endParaRPr lang="zh-CN" altLang="en-US" sz="2800" b="1" noProof="1">
              <a:solidFill>
                <a:srgbClr val="F4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34"/>
          <p:cNvSpPr txBox="1"/>
          <p:nvPr/>
        </p:nvSpPr>
        <p:spPr>
          <a:xfrm>
            <a:off x="1454612" y="617626"/>
            <a:ext cx="1980025" cy="52321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38" tIns="45719" rIns="91438" bIns="45719">
            <a:spAutoFit/>
          </a:bodyPr>
          <a:lstStyle/>
          <a:p>
            <a:pPr fontAlgn="auto"/>
            <a:r>
              <a:rPr lang="zh-CN" altLang="en-US" sz="28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词语小游戏</a:t>
            </a:r>
            <a:endParaRPr lang="zh-CN" altLang="en-US" sz="2800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788" name="图片 24" descr="C:\Users\Administrator\Desktop\课件制作所需人物插图\蓝色粗笔头.png蓝色粗笔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250" y="481013"/>
            <a:ext cx="8905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9" name="图片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1819" y="153988"/>
            <a:ext cx="119896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11277" grpId="0"/>
      <p:bldP spid="11278" grpId="0"/>
      <p:bldP spid="11279" grpId="0"/>
      <p:bldP spid="11280" grpId="0"/>
      <p:bldP spid="11281" grpId="0"/>
      <p:bldP spid="11286" grpId="0"/>
      <p:bldP spid="11289" grpId="0"/>
      <p:bldP spid="3" grpId="0" bldLvl="0" animBg="1"/>
    </p:bldLst>
  </p:timing>
</p:sld>
</file>

<file path=ppt/theme/theme1.xml><?xml version="1.0" encoding="utf-8"?>
<a:theme xmlns:a="http://schemas.openxmlformats.org/drawingml/2006/main" name="第一PPT模板网-WWW.1PPT.COM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国外超酷媒体演示幻灯片_2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936</Words>
  <Application>WPS 演示</Application>
  <PresentationFormat>全屏显示(4:3)</PresentationFormat>
  <Paragraphs>185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Arial</vt:lpstr>
      <vt:lpstr>宋体</vt:lpstr>
      <vt:lpstr>Wingdings</vt:lpstr>
      <vt:lpstr>Franklin Gothic Medium</vt:lpstr>
      <vt:lpstr>微软雅黑</vt:lpstr>
      <vt:lpstr>MS PGothic</vt:lpstr>
      <vt:lpstr>Calibri</vt:lpstr>
      <vt:lpstr>Calibri</vt:lpstr>
      <vt:lpstr>楷体</vt:lpstr>
      <vt:lpstr>Pinyin Adjust</vt:lpstr>
      <vt:lpstr>黑体</vt:lpstr>
      <vt:lpstr>GB Pinyinok-B</vt:lpstr>
      <vt:lpstr>Segoe Print</vt:lpstr>
      <vt:lpstr>Times New Roman</vt:lpstr>
      <vt:lpstr>Arial</vt:lpstr>
      <vt:lpstr>Arial Unicode MS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93</cp:revision>
  <dcterms:created xsi:type="dcterms:W3CDTF">2019-01-28T06:44:00Z</dcterms:created>
  <dcterms:modified xsi:type="dcterms:W3CDTF">2019-10-25T09:23:47Z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