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92" r:id="rId3"/>
    <p:sldId id="258" r:id="rId5"/>
    <p:sldId id="734" r:id="rId6"/>
    <p:sldId id="748" r:id="rId7"/>
    <p:sldId id="753" r:id="rId8"/>
    <p:sldId id="750" r:id="rId9"/>
    <p:sldId id="751" r:id="rId10"/>
    <p:sldId id="752" r:id="rId11"/>
    <p:sldId id="735" r:id="rId12"/>
    <p:sldId id="736" r:id="rId13"/>
    <p:sldId id="758" r:id="rId14"/>
    <p:sldId id="739" r:id="rId15"/>
    <p:sldId id="754" r:id="rId16"/>
    <p:sldId id="756" r:id="rId17"/>
    <p:sldId id="760" r:id="rId18"/>
    <p:sldId id="761" r:id="rId19"/>
    <p:sldId id="606" r:id="rId20"/>
    <p:sldId id="633" r:id="rId21"/>
    <p:sldId id="747" r:id="rId22"/>
    <p:sldId id="635" r:id="rId23"/>
    <p:sldId id="636" r:id="rId24"/>
    <p:sldId id="557" r:id="rId25"/>
    <p:sldId id="559" r:id="rId26"/>
    <p:sldId id="637" r:id="rId27"/>
    <p:sldId id="762" r:id="rId28"/>
    <p:sldId id="763" r:id="rId29"/>
    <p:sldId id="764" r:id="rId30"/>
    <p:sldId id="765" r:id="rId31"/>
    <p:sldId id="766" r:id="rId32"/>
    <p:sldId id="767" r:id="rId33"/>
    <p:sldId id="768" r:id="rId34"/>
    <p:sldId id="769" r:id="rId35"/>
    <p:sldId id="770" r:id="rId36"/>
    <p:sldId id="771" r:id="rId37"/>
    <p:sldId id="772" r:id="rId38"/>
    <p:sldId id="773" r:id="rId39"/>
    <p:sldId id="774" r:id="rId40"/>
    <p:sldId id="775" r:id="rId41"/>
    <p:sldId id="776" r:id="rId42"/>
    <p:sldId id="777" r:id="rId43"/>
    <p:sldId id="778" r:id="rId44"/>
    <p:sldId id="779" r:id="rId45"/>
    <p:sldId id="780" r:id="rId46"/>
    <p:sldId id="781" r:id="rId47"/>
    <p:sldId id="782" r:id="rId48"/>
    <p:sldId id="783" r:id="rId49"/>
    <p:sldId id="784" r:id="rId50"/>
    <p:sldId id="785" r:id="rId51"/>
    <p:sldId id="786" r:id="rId52"/>
    <p:sldId id="787" r:id="rId53"/>
    <p:sldId id="759" r:id="rId54"/>
    <p:sldId id="788" r:id="rId55"/>
    <p:sldId id="257" r:id="rId56"/>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6600"/>
    <a:srgbClr val="3333FF"/>
    <a:srgbClr val="FF0000"/>
    <a:srgbClr val="FFFF66"/>
    <a:srgbClr val="0033CC"/>
    <a:srgbClr val="00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6" autoAdjust="0"/>
    <p:restoredTop sz="85146" autoAdjust="0"/>
  </p:normalViewPr>
  <p:slideViewPr>
    <p:cSldViewPr snapToGrid="0" snapToObjects="1">
      <p:cViewPr>
        <p:scale>
          <a:sx n="100" d="100"/>
          <a:sy n="100" d="100"/>
        </p:scale>
        <p:origin x="-324" y="-264"/>
      </p:cViewPr>
      <p:guideLst>
        <p:guide orient="horz" pos="2167"/>
        <p:guide pos="189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33108219-34FA-40BA-BD40-FD774D541E98}"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A4AA5160-54A4-4EF9-81E8-99CC0A6029C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noTextEdit="1"/>
          </p:cNvSpPr>
          <p:nvPr>
            <p:ph type="sldImg" idx="4294967295"/>
          </p:nvPr>
        </p:nvSpPr>
        <p:spPr bwMode="auto">
          <a:xfrm>
            <a:off x="1143000" y="685800"/>
            <a:ext cx="4572000" cy="3429000"/>
          </a:xfrm>
          <a:ln>
            <a:solidFill>
              <a:srgbClr val="000000"/>
            </a:solidFill>
            <a:miter lim="800000"/>
          </a:ln>
        </p:spPr>
      </p:sp>
      <p:sp>
        <p:nvSpPr>
          <p:cNvPr id="1024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102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D96C10-ACED-45AD-93F8-E5908D0E4173}" type="slidenum">
              <a:rPr lang="zh-CN" altLang="en-US">
                <a:solidFill>
                  <a:srgbClr val="000000"/>
                </a:solidFill>
              </a:rPr>
            </a:fld>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p:nvSpPr>
        <p:spPr bwMode="auto">
          <a:xfrm>
            <a:off x="0" y="0"/>
            <a:ext cx="9144000" cy="4176184"/>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3" name="Picture 39" descr="구름"/>
          <p:cNvPicPr>
            <a:picLocks noChangeAspect="1" noChangeArrowheads="1"/>
          </p:cNvPicPr>
          <p:nvPr userDrawn="1"/>
        </p:nvPicPr>
        <p:blipFill>
          <a:blip r:embed="rId2"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0" descr="구름"/>
          <p:cNvPicPr>
            <a:picLocks noChangeAspect="1" noChangeArrowheads="1"/>
          </p:cNvPicPr>
          <p:nvPr userDrawn="1"/>
        </p:nvPicPr>
        <p:blipFill>
          <a:blip r:embed="rId3"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0" y="0"/>
            <a:ext cx="9144000" cy="3945467"/>
          </a:xfrm>
          <a:prstGeom prst="rect">
            <a:avLst/>
          </a:prstGeom>
          <a:gradFill rotWithShape="1">
            <a:gsLst>
              <a:gs pos="0">
                <a:srgbClr val="FFFFFF"/>
              </a:gs>
              <a:gs pos="100000">
                <a:srgbClr val="B7E0EC"/>
              </a:gs>
            </a:gsLst>
            <a:lin ang="162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zh-CN" altLang="en-US">
              <a:solidFill>
                <a:srgbClr val="FFFFFF"/>
              </a:solidFill>
            </a:endParaRPr>
          </a:p>
        </p:txBody>
      </p:sp>
      <p:pic>
        <p:nvPicPr>
          <p:cNvPr id="3" name="图片 5"/>
          <p:cNvPicPr>
            <a:picLocks noChangeAspect="1" noChangeArrowheads="1"/>
          </p:cNvPicPr>
          <p:nvPr userDrawn="1"/>
        </p:nvPicPr>
        <p:blipFill>
          <a:blip r:embed="rId2" cstate="email"/>
          <a:srcRect/>
          <a:stretch>
            <a:fillRect/>
          </a:stretch>
        </p:blipFill>
        <p:spPr bwMode="auto">
          <a:xfrm>
            <a:off x="0" y="4497917"/>
            <a:ext cx="9144000" cy="268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9" descr="구름"/>
          <p:cNvPicPr>
            <a:picLocks noChangeAspect="1" noChangeArrowheads="1"/>
          </p:cNvPicPr>
          <p:nvPr userDrawn="1"/>
        </p:nvPicPr>
        <p:blipFill>
          <a:blip r:embed="rId3"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descr="구름"/>
          <p:cNvPicPr>
            <a:picLocks noChangeAspect="1" noChangeArrowheads="1"/>
          </p:cNvPicPr>
          <p:nvPr userDrawn="1"/>
        </p:nvPicPr>
        <p:blipFill>
          <a:blip r:embed="rId4"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矩形 1"/>
          <p:cNvSpPr/>
          <p:nvPr/>
        </p:nvSpPr>
        <p:spPr>
          <a:xfrm>
            <a:off x="0" y="1"/>
            <a:ext cx="9144000" cy="7177617"/>
          </a:xfrm>
          <a:prstGeom prst="rect">
            <a:avLst/>
          </a:prstGeom>
          <a:gradFill>
            <a:gsLst>
              <a:gs pos="0">
                <a:schemeClr val="bg1"/>
              </a:gs>
              <a:gs pos="100000">
                <a:srgbClr val="B7E0EC"/>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3" name="图片 5"/>
          <p:cNvPicPr>
            <a:picLocks noChangeAspect="1" noChangeArrowheads="1"/>
          </p:cNvPicPr>
          <p:nvPr userDrawn="1"/>
        </p:nvPicPr>
        <p:blipFill>
          <a:blip r:embed="rId2" cstate="email"/>
          <a:srcRect/>
          <a:stretch>
            <a:fillRect/>
          </a:stretch>
        </p:blipFill>
        <p:spPr bwMode="auto">
          <a:xfrm>
            <a:off x="0" y="4497917"/>
            <a:ext cx="9144000" cy="268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9" descr="구름"/>
          <p:cNvPicPr>
            <a:picLocks noChangeAspect="1" noChangeArrowheads="1"/>
          </p:cNvPicPr>
          <p:nvPr userDrawn="1"/>
        </p:nvPicPr>
        <p:blipFill>
          <a:blip r:embed="rId3" cstate="email"/>
          <a:srcRect/>
          <a:stretch>
            <a:fillRect/>
          </a:stretch>
        </p:blipFill>
        <p:spPr bwMode="auto">
          <a:xfrm>
            <a:off x="4795839" y="239185"/>
            <a:ext cx="682625" cy="48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descr="구름"/>
          <p:cNvPicPr>
            <a:picLocks noChangeAspect="1" noChangeArrowheads="1"/>
          </p:cNvPicPr>
          <p:nvPr userDrawn="1"/>
        </p:nvPicPr>
        <p:blipFill>
          <a:blip r:embed="rId4" cstate="email"/>
          <a:srcRect/>
          <a:stretch>
            <a:fillRect/>
          </a:stretch>
        </p:blipFill>
        <p:spPr bwMode="auto">
          <a:xfrm>
            <a:off x="7235825" y="670985"/>
            <a:ext cx="1042988" cy="74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userDrawn="1"/>
        </p:nvGrpSpPr>
        <p:grpSpPr bwMode="auto">
          <a:xfrm>
            <a:off x="2371726" y="2749551"/>
            <a:ext cx="4398963" cy="4025900"/>
            <a:chOff x="2371725" y="2061566"/>
            <a:chExt cx="4398963" cy="3019838"/>
          </a:xfrm>
        </p:grpSpPr>
        <p:sp>
          <p:nvSpPr>
            <p:cNvPr id="7" name="Oval 17"/>
            <p:cNvSpPr>
              <a:spLocks noChangeArrowheads="1"/>
            </p:cNvSpPr>
            <p:nvPr userDrawn="1"/>
          </p:nvSpPr>
          <p:spPr bwMode="auto">
            <a:xfrm>
              <a:off x="2371725" y="4338821"/>
              <a:ext cx="4398963" cy="742583"/>
            </a:xfrm>
            <a:prstGeom prst="ellipse">
              <a:avLst/>
            </a:prstGeom>
            <a:gradFill rotWithShape="1">
              <a:gsLst>
                <a:gs pos="0">
                  <a:srgbClr val="0E320D"/>
                </a:gs>
                <a:gs pos="100000">
                  <a:srgbClr val="1F6B1B">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ko-KR" altLang="en-US">
                <a:ea typeface="Malgun Gothic" panose="020B0503020000020004" pitchFamily="34" charset="-127"/>
              </a:endParaRPr>
            </a:p>
          </p:txBody>
        </p:sp>
        <p:pic>
          <p:nvPicPr>
            <p:cNvPr id="8" name="Picture 16" descr="꽃"/>
            <p:cNvPicPr>
              <a:picLocks noChangeAspect="1" noChangeArrowheads="1"/>
            </p:cNvPicPr>
            <p:nvPr userDrawn="1"/>
          </p:nvPicPr>
          <p:blipFill>
            <a:blip r:embed="rId5" cstate="email"/>
            <a:srcRect/>
            <a:stretch>
              <a:fillRect/>
            </a:stretch>
          </p:blipFill>
          <p:spPr bwMode="auto">
            <a:xfrm>
              <a:off x="3332510" y="2061566"/>
              <a:ext cx="2845692" cy="274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矩形 3"/>
          <p:cNvSpPr>
            <a:spLocks noChangeArrowheads="1"/>
          </p:cNvSpPr>
          <p:nvPr userDrawn="1"/>
        </p:nvSpPr>
        <p:spPr bwMode="auto">
          <a:xfrm>
            <a:off x="5580064" y="6773334"/>
            <a:ext cx="2167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414141"/>
                </a:solidFill>
              </a:rPr>
              <a:t> </a:t>
            </a:r>
            <a:endParaRPr lang="zh-CN" altLang="en-US" sz="1100">
              <a:solidFill>
                <a:srgbClr val="414141"/>
              </a:solidFill>
            </a:endParaRPr>
          </a:p>
        </p:txBody>
      </p:sp>
      <p:sp>
        <p:nvSpPr>
          <p:cNvPr id="10" name="TextBox 3"/>
          <p:cNvSpPr>
            <a:spLocks noChangeArrowheads="1"/>
          </p:cNvSpPr>
          <p:nvPr userDrawn="1"/>
        </p:nvSpPr>
        <p:spPr bwMode="auto">
          <a:xfrm>
            <a:off x="2087564" y="1341967"/>
            <a:ext cx="49688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zh-CN" altLang="en-US" sz="2800">
                <a:solidFill>
                  <a:srgbClr val="014079"/>
                </a:solidFill>
                <a:ea typeface="微软雅黑" panose="020B0503020204020204" pitchFamily="34" charset="-122"/>
                <a:sym typeface="Calibri" panose="020F0502020204030204" pitchFamily="34" charset="0"/>
              </a:rPr>
              <a:t>感受美好自然，培养语文素养！</a:t>
            </a:r>
            <a:endParaRPr lang="zh-CN" altLang="en-US" sz="2800">
              <a:solidFill>
                <a:srgbClr val="014079"/>
              </a:solidFill>
            </a:endParaRPr>
          </a:p>
        </p:txBody>
      </p:sp>
      <p:sp>
        <p:nvSpPr>
          <p:cNvPr id="11" name="TextBox 3"/>
          <p:cNvSpPr>
            <a:spLocks noChangeArrowheads="1"/>
          </p:cNvSpPr>
          <p:nvPr userDrawn="1"/>
        </p:nvSpPr>
        <p:spPr bwMode="auto">
          <a:xfrm>
            <a:off x="1833564" y="1962151"/>
            <a:ext cx="53990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r>
              <a:rPr lang="en-US" altLang="zh-CN" sz="1600">
                <a:solidFill>
                  <a:srgbClr val="014079"/>
                </a:solidFill>
              </a:rPr>
              <a:t>GAN SHOU MEI HAO ZI RAN</a:t>
            </a:r>
            <a:r>
              <a:rPr lang="zh-CN" altLang="en-US" sz="1600">
                <a:solidFill>
                  <a:srgbClr val="014079"/>
                </a:solidFill>
              </a:rPr>
              <a:t>   </a:t>
            </a:r>
            <a:r>
              <a:rPr lang="en-US" altLang="zh-CN" sz="1600">
                <a:solidFill>
                  <a:srgbClr val="014079"/>
                </a:solidFill>
              </a:rPr>
              <a:t> PEI YANG YU WEN SU YANG</a:t>
            </a:r>
            <a:endParaRPr lang="zh-CN" altLang="en-US" sz="1600">
              <a:solidFill>
                <a:srgbClr val="0140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a:xfrm>
            <a:off x="457200" y="6356351"/>
            <a:ext cx="2133600" cy="366183"/>
          </a:xfrm>
          <a:prstGeom prst="rect">
            <a:avLst/>
          </a:prstGeom>
        </p:spPr>
        <p:txBody>
          <a:bodyPr/>
          <a:lstStyle>
            <a:lvl1pPr>
              <a:defRPr/>
            </a:lvl1pPr>
          </a:lstStyle>
          <a:p>
            <a:pPr>
              <a:defRPr/>
            </a:pPr>
            <a:fld id="{196016B3-EE01-4964-9DF1-800A6469CD1E}" type="datetimeFigureOut">
              <a:rPr lang="zh-CN" altLang="en-US"/>
            </a:fld>
            <a:endParaRPr lang="zh-CN" altLang="en-US"/>
          </a:p>
        </p:txBody>
      </p:sp>
      <p:sp>
        <p:nvSpPr>
          <p:cNvPr id="5" name="页脚占位符 4"/>
          <p:cNvSpPr>
            <a:spLocks noGrp="1"/>
          </p:cNvSpPr>
          <p:nvPr>
            <p:ph type="ftr" sz="quarter" idx="11"/>
          </p:nvPr>
        </p:nvSpPr>
        <p:spPr>
          <a:xfrm>
            <a:off x="3124200" y="6356351"/>
            <a:ext cx="2895600" cy="366183"/>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1"/>
            <a:ext cx="2133600" cy="366183"/>
          </a:xfrm>
          <a:prstGeom prst="rect">
            <a:avLst/>
          </a:prstGeom>
        </p:spPr>
        <p:txBody>
          <a:bodyPr vert="horz" wrap="square" lIns="91440" tIns="45720" rIns="91440" bIns="45720" numCol="1" anchor="t" anchorCtr="0" compatLnSpc="1"/>
          <a:lstStyle>
            <a:lvl1pPr>
              <a:defRPr/>
            </a:lvl1pPr>
          </a:lstStyle>
          <a:p>
            <a:fld id="{E890E64A-BE11-4B92-863E-31C8009AF68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7.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图片 5" descr="图层1"/>
          <p:cNvPicPr>
            <a:picLocks noChangeAspect="1"/>
          </p:cNvPicPr>
          <p:nvPr userDrawn="1"/>
        </p:nvPicPr>
        <p:blipFill>
          <a:blip r:embed="rId7"/>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8.png"/><Relationship Id="rId2" Type="http://schemas.microsoft.com/office/2007/relationships/media" Target="file:///F:\2019&#31179;\&#23567;&#23398;\&#20840;&#22269;&#29256;\5&#24180;&#32423;\&#31532;3&#21333;&#20803;\&#31532;10&#35838;%20&#29275;&#37070;&#32455;&#22899;&#65288;&#19968;&#65289;\&#25512;&#33616;&#38405;&#35835;&#65306;&#23391;&#23004;&#22899;.wma" TargetMode="External"/><Relationship Id="rId1" Type="http://schemas.openxmlformats.org/officeDocument/2006/relationships/audio" Target="file:///F:\2019&#31179;\&#23567;&#23398;\&#20840;&#22269;&#29256;\5&#24180;&#32423;\&#31532;3&#21333;&#20803;\&#31532;10&#35838;%20&#29275;&#37070;&#32455;&#22899;&#65288;&#19968;&#65289;\&#25512;&#33616;&#38405;&#35835;&#65306;&#23391;&#23004;&#22899;.wma"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7" name="圆角矩形 66"/>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solidFill>
                <a:prstClr val="white"/>
              </a:solidFill>
            </a:endParaRPr>
          </a:p>
        </p:txBody>
      </p:sp>
      <p:pic>
        <p:nvPicPr>
          <p:cNvPr id="9219" name="Picture 39" descr="구름"/>
          <p:cNvPicPr>
            <a:picLocks noChangeAspect="1" noChangeArrowheads="1"/>
          </p:cNvPicPr>
          <p:nvPr/>
        </p:nvPicPr>
        <p:blipFill>
          <a:blip r:embed="rId1"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0" descr="구름"/>
          <p:cNvPicPr>
            <a:picLocks noChangeAspect="1" noChangeArrowheads="1"/>
          </p:cNvPicPr>
          <p:nvPr/>
        </p:nvPicPr>
        <p:blipFill>
          <a:blip r:embed="rId2"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组合 1"/>
          <p:cNvGrpSpPr/>
          <p:nvPr/>
        </p:nvGrpSpPr>
        <p:grpSpPr bwMode="auto">
          <a:xfrm>
            <a:off x="371475" y="4900690"/>
            <a:ext cx="8439150" cy="831851"/>
            <a:chOff x="371493" y="4067965"/>
            <a:chExt cx="8438685" cy="623888"/>
          </a:xfrm>
        </p:grpSpPr>
        <p:sp>
          <p:nvSpPr>
            <p:cNvPr id="23" name="任意多边形 22"/>
            <p:cNvSpPr/>
            <p:nvPr/>
          </p:nvSpPr>
          <p:spPr bwMode="auto">
            <a:xfrm>
              <a:off x="1015610" y="4133605"/>
              <a:ext cx="1579673"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品读释疑</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5" name="任意多边形 24"/>
            <p:cNvSpPr/>
            <p:nvPr/>
          </p:nvSpPr>
          <p:spPr bwMode="auto">
            <a:xfrm>
              <a:off x="3119194" y="4133605"/>
              <a:ext cx="1655877" cy="558248"/>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结构主旨</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7" name="任意多边形 26"/>
            <p:cNvSpPr/>
            <p:nvPr/>
          </p:nvSpPr>
          <p:spPr bwMode="auto">
            <a:xfrm>
              <a:off x="5179912"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课堂拓展</a:t>
              </a:r>
              <a:endPar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9225" name="图片 4" descr="小花2.png"/>
            <p:cNvPicPr>
              <a:picLocks noChangeAspect="1" noChangeArrowheads="1"/>
            </p:cNvPicPr>
            <p:nvPr/>
          </p:nvPicPr>
          <p:blipFill>
            <a:blip r:embed="rId3" cstate="email"/>
            <a:srcRect/>
            <a:stretch>
              <a:fillRect/>
            </a:stretch>
          </p:blipFill>
          <p:spPr bwMode="auto">
            <a:xfrm>
              <a:off x="371493"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图片 4" descr="小花2.png"/>
            <p:cNvPicPr>
              <a:picLocks noChangeAspect="1" noChangeArrowheads="1"/>
            </p:cNvPicPr>
            <p:nvPr/>
          </p:nvPicPr>
          <p:blipFill>
            <a:blip r:embed="rId3" cstate="email"/>
            <a:srcRect/>
            <a:stretch>
              <a:fillRect/>
            </a:stretch>
          </p:blipFill>
          <p:spPr bwMode="auto">
            <a:xfrm>
              <a:off x="2523840"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图片 4" descr="小花2.png"/>
            <p:cNvPicPr>
              <a:picLocks noChangeAspect="1" noChangeArrowheads="1"/>
            </p:cNvPicPr>
            <p:nvPr/>
          </p:nvPicPr>
          <p:blipFill>
            <a:blip r:embed="rId3" cstate="email"/>
            <a:srcRect/>
            <a:stretch>
              <a:fillRect/>
            </a:stretch>
          </p:blipFill>
          <p:spPr bwMode="auto">
            <a:xfrm>
              <a:off x="4677886"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bwMode="auto">
            <a:xfrm>
              <a:off x="7097147" y="4116159"/>
              <a:ext cx="1713031" cy="575694"/>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en-US" altLang="zh-CN" sz="24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9229" name="图片 4" descr="小花2.png"/>
            <p:cNvPicPr>
              <a:picLocks noChangeAspect="1" noChangeArrowheads="1"/>
            </p:cNvPicPr>
            <p:nvPr/>
          </p:nvPicPr>
          <p:blipFill>
            <a:blip r:embed="rId3" cstate="email"/>
            <a:srcRect/>
            <a:stretch>
              <a:fillRect/>
            </a:stretch>
          </p:blipFill>
          <p:spPr bwMode="auto">
            <a:xfrm>
              <a:off x="6595121" y="4067965"/>
              <a:ext cx="775436"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30" name="组合 13338"/>
          <p:cNvGrpSpPr/>
          <p:nvPr/>
        </p:nvGrpSpPr>
        <p:grpSpPr bwMode="auto">
          <a:xfrm>
            <a:off x="1681163" y="622301"/>
            <a:ext cx="6488112" cy="1468927"/>
            <a:chOff x="2367914" y="761137"/>
            <a:chExt cx="6488446" cy="1474906"/>
          </a:xfrm>
        </p:grpSpPr>
        <p:sp>
          <p:nvSpPr>
            <p:cNvPr id="24" name="Text Box 2"/>
            <p:cNvSpPr txBox="1">
              <a:spLocks noChangeArrowheads="1"/>
            </p:cNvSpPr>
            <p:nvPr/>
          </p:nvSpPr>
          <p:spPr bwMode="auto">
            <a:xfrm>
              <a:off x="3652267" y="952412"/>
              <a:ext cx="5204093" cy="927088"/>
            </a:xfrm>
            <a:prstGeom prst="rect">
              <a:avLst/>
            </a:prstGeom>
            <a:noFill/>
            <a:ln>
              <a:noFill/>
            </a:ln>
            <a:effectLst/>
          </p:spPr>
          <p:txBody>
            <a:bodyPr>
              <a:spAutoFit/>
            </a:bodyPr>
            <a:lstStyle>
              <a:lvl1pPr/>
              <a:lvl2pPr/>
              <a:lvl3pPr/>
              <a:lvl4pPr/>
              <a:lvl5pPr/>
              <a:lvl6pPr/>
              <a:lvl7pPr/>
              <a:lvl8pPr/>
              <a:lvl9pPr/>
            </a:lstStyle>
            <a:p>
              <a:pPr fontAlgn="auto">
                <a:spcBef>
                  <a:spcPct val="50000"/>
                </a:spcBef>
                <a:spcAft>
                  <a:spcPts val="0"/>
                </a:spcAft>
                <a:defRPr/>
              </a:pPr>
              <a:r>
                <a:rPr lang="zh-CN" altLang="en-US" sz="5400" b="1" dirty="0">
                  <a:solidFill>
                    <a:srgbClr val="CC0000"/>
                  </a:solidFill>
                  <a:latin typeface="+mn-lt"/>
                  <a:ea typeface="黑体" panose="02010609060101010101" pitchFamily="49" charset="-122"/>
                  <a:cs typeface="黑体" panose="02010609060101010101" pitchFamily="49" charset="-122"/>
                </a:rPr>
                <a:t>牛郎织女</a:t>
              </a:r>
              <a:r>
                <a:rPr lang="en-US" altLang="zh-CN" sz="5400" b="1" dirty="0">
                  <a:solidFill>
                    <a:srgbClr val="CC0000"/>
                  </a:solidFill>
                  <a:latin typeface="+mn-lt"/>
                  <a:ea typeface="黑体" panose="02010609060101010101" pitchFamily="49" charset="-122"/>
                  <a:cs typeface="黑体" panose="02010609060101010101" pitchFamily="49" charset="-122"/>
                </a:rPr>
                <a:t>(</a:t>
              </a:r>
              <a:r>
                <a:rPr lang="zh-CN" altLang="en-US" sz="5400" b="1" dirty="0">
                  <a:solidFill>
                    <a:srgbClr val="CC0000"/>
                  </a:solidFill>
                  <a:latin typeface="+mn-lt"/>
                  <a:ea typeface="黑体" panose="02010609060101010101" pitchFamily="49" charset="-122"/>
                  <a:cs typeface="黑体" panose="02010609060101010101" pitchFamily="49" charset="-122"/>
                </a:rPr>
                <a:t>一</a:t>
              </a:r>
              <a:r>
                <a:rPr lang="en-US" altLang="zh-CN" sz="5400" b="1" dirty="0">
                  <a:solidFill>
                    <a:srgbClr val="CC0000"/>
                  </a:solidFill>
                  <a:latin typeface="+mn-lt"/>
                  <a:ea typeface="黑体" panose="02010609060101010101" pitchFamily="49" charset="-122"/>
                  <a:cs typeface="黑体" panose="02010609060101010101" pitchFamily="49" charset="-122"/>
                </a:rPr>
                <a:t>)</a:t>
              </a:r>
              <a:endParaRPr lang="zh-CN" altLang="en-US" sz="5400" b="1" dirty="0">
                <a:solidFill>
                  <a:srgbClr val="CC0000"/>
                </a:solidFill>
                <a:latin typeface="+mn-lt"/>
                <a:ea typeface="黑体" panose="02010609060101010101" pitchFamily="49" charset="-122"/>
                <a:cs typeface="黑体" panose="02010609060101010101" pitchFamily="49" charset="-122"/>
              </a:endParaRPr>
            </a:p>
          </p:txBody>
        </p:sp>
        <p:grpSp>
          <p:nvGrpSpPr>
            <p:cNvPr id="9232" name="组合 13337"/>
            <p:cNvGrpSpPr/>
            <p:nvPr/>
          </p:nvGrpSpPr>
          <p:grpSpPr bwMode="auto">
            <a:xfrm>
              <a:off x="2367914" y="761137"/>
              <a:ext cx="1345309" cy="1474906"/>
              <a:chOff x="2522289" y="592512"/>
              <a:chExt cx="1345309" cy="1474906"/>
            </a:xfrm>
          </p:grpSpPr>
          <p:sp>
            <p:nvSpPr>
              <p:cNvPr id="9233" name="AutoShape 11"/>
              <p:cNvSpPr>
                <a:spLocks noChangeArrowheads="1"/>
              </p:cNvSpPr>
              <p:nvPr/>
            </p:nvSpPr>
            <p:spPr bwMode="auto">
              <a:xfrm>
                <a:off x="2533650" y="634320"/>
                <a:ext cx="1181130" cy="1433098"/>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9234" name="文本框 13"/>
              <p:cNvSpPr txBox="1">
                <a:spLocks noChangeArrowheads="1"/>
              </p:cNvSpPr>
              <p:nvPr/>
            </p:nvSpPr>
            <p:spPr bwMode="auto">
              <a:xfrm>
                <a:off x="2522289" y="592512"/>
                <a:ext cx="1345309" cy="111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zh-CN" sz="6600" b="1">
                    <a:solidFill>
                      <a:schemeClr val="bg1"/>
                    </a:solidFill>
                    <a:latin typeface="方正大黑简体" pitchFamily="65" charset="-122"/>
                    <a:ea typeface="方正大黑简体" pitchFamily="65" charset="-122"/>
                  </a:rPr>
                  <a:t>10</a:t>
                </a:r>
                <a:endParaRPr lang="zh-CN" altLang="en-US" sz="6600" b="1">
                  <a:solidFill>
                    <a:schemeClr val="bg1"/>
                  </a:solidFill>
                  <a:latin typeface="方正大黑简体" pitchFamily="65" charset="-122"/>
                  <a:ea typeface="方正大黑简体" pitchFamily="65" charset="-122"/>
                </a:endParaRPr>
              </a:p>
            </p:txBody>
          </p:sp>
        </p:grpSp>
      </p:grpSp>
      <p:pic>
        <p:nvPicPr>
          <p:cNvPr id="22" name="图片 46" descr="枫叶副本"/>
          <p:cNvPicPr>
            <a:picLocks noChangeAspect="1" noChangeArrowheads="1"/>
          </p:cNvPicPr>
          <p:nvPr/>
        </p:nvPicPr>
        <p:blipFill>
          <a:blip r:embed="rId4" cstate="email"/>
          <a:srcRect/>
          <a:stretch>
            <a:fillRect/>
          </a:stretch>
        </p:blipFill>
        <p:spPr bwMode="auto">
          <a:xfrm>
            <a:off x="3854451" y="3044759"/>
            <a:ext cx="1058863"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bwMode="auto">
          <a:xfrm>
            <a:off x="3055937" y="3184092"/>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pitchFamily="49" charset="-122"/>
              </a:rPr>
              <a:t>第 二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3"/>
          <p:cNvSpPr txBox="1">
            <a:spLocks noChangeArrowheads="1"/>
          </p:cNvSpPr>
          <p:nvPr/>
        </p:nvSpPr>
        <p:spPr bwMode="auto">
          <a:xfrm>
            <a:off x="660401" y="1280585"/>
            <a:ext cx="60055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50000"/>
              </a:spcBef>
            </a:pPr>
            <a:r>
              <a:rPr lang="zh-CN" altLang="en-US" sz="2000" b="1">
                <a:latin typeface="楷体" panose="02010609060101010101" pitchFamily="49" charset="-122"/>
                <a:ea typeface="楷体" panose="02010609060101010101" pitchFamily="49" charset="-122"/>
              </a:rPr>
              <a:t>    老牛说：“明天黄昏时候，你翻过右边那座山，山那边是一片树林，树林前边是一个湖，那时候会有些仙女在湖里洗澡。她们的衣裳放在草地上，你要捡起那件粉红色的纱衣，跑到树林里等着，跟你要衣裳的那个仙女就是你的妻子，这个好机会你可别错过了。</a:t>
            </a:r>
            <a:endParaRPr lang="zh-CN" altLang="en-US" sz="2000" b="1">
              <a:latin typeface="楷体" panose="02010609060101010101" pitchFamily="49" charset="-122"/>
              <a:ea typeface="楷体" panose="02010609060101010101" pitchFamily="49" charset="-122"/>
            </a:endParaRPr>
          </a:p>
        </p:txBody>
      </p:sp>
      <p:pic>
        <p:nvPicPr>
          <p:cNvPr id="7" name="Picture 7"/>
          <p:cNvPicPr>
            <a:picLocks noChangeAspect="1" noChangeArrowheads="1"/>
          </p:cNvPicPr>
          <p:nvPr/>
        </p:nvPicPr>
        <p:blipFill>
          <a:blip r:embed="rId1" cstate="email"/>
          <a:srcRect/>
          <a:stretch>
            <a:fillRect/>
          </a:stretch>
        </p:blipFill>
        <p:spPr bwMode="auto">
          <a:xfrm>
            <a:off x="6801328" y="2162661"/>
            <a:ext cx="1715785" cy="22392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9" name="组合 6"/>
          <p:cNvGrpSpPr/>
          <p:nvPr/>
        </p:nvGrpSpPr>
        <p:grpSpPr bwMode="auto">
          <a:xfrm>
            <a:off x="4606925" y="4692651"/>
            <a:ext cx="2324100" cy="1227667"/>
            <a:chOff x="3973881" y="1657330"/>
            <a:chExt cx="2723921" cy="948920"/>
          </a:xfrm>
        </p:grpSpPr>
        <p:sp>
          <p:nvSpPr>
            <p:cNvPr id="10" name="云形标注 9"/>
            <p:cNvSpPr/>
            <p:nvPr/>
          </p:nvSpPr>
          <p:spPr bwMode="auto">
            <a:xfrm>
              <a:off x="3973881" y="1657330"/>
              <a:ext cx="2723921" cy="948920"/>
            </a:xfrm>
            <a:prstGeom prst="cloudCallout">
              <a:avLst>
                <a:gd name="adj1" fmla="val -34633"/>
                <a:gd name="adj2" fmla="val -71249"/>
              </a:avLst>
            </a:prstGeom>
            <a:solidFill>
              <a:schemeClr val="bg1"/>
            </a:solidFill>
            <a:ln w="9525" cap="flat" cmpd="sng" algn="ctr">
              <a:solidFill>
                <a:schemeClr val="bg2">
                  <a:lumMod val="7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indent="628650">
                <a:lnSpc>
                  <a:spcPct val="150000"/>
                </a:lnSpc>
                <a:defRPr/>
              </a:pPr>
              <a:endParaRPr b="1" dirty="0">
                <a:solidFill>
                  <a:srgbClr val="FF0000"/>
                </a:solidFill>
                <a:latin typeface="楷体" panose="02010609060101010101" pitchFamily="49" charset="-122"/>
                <a:ea typeface="楷体" panose="02010609060101010101" pitchFamily="49" charset="-122"/>
              </a:endParaRPr>
            </a:p>
          </p:txBody>
        </p:sp>
        <p:sp>
          <p:nvSpPr>
            <p:cNvPr id="19461" name="矩形 3"/>
            <p:cNvSpPr>
              <a:spLocks noChangeArrowheads="1"/>
            </p:cNvSpPr>
            <p:nvPr/>
          </p:nvSpPr>
          <p:spPr bwMode="auto">
            <a:xfrm>
              <a:off x="4302706" y="1772098"/>
              <a:ext cx="2239557" cy="54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C00000"/>
                  </a:solidFill>
                </a:rPr>
                <a:t>感受大老牛对牛郎的好。</a:t>
              </a:r>
              <a:endParaRPr lang="zh-CN" altLang="en-US" sz="2000" b="1">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3"/>
          <p:cNvSpPr txBox="1">
            <a:spLocks noChangeArrowheads="1"/>
          </p:cNvSpPr>
          <p:nvPr/>
        </p:nvSpPr>
        <p:spPr bwMode="auto">
          <a:xfrm>
            <a:off x="574675" y="1957918"/>
            <a:ext cx="7861300" cy="319472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530225" defTabSz="1066800" eaLnBrk="1" hangingPunct="1">
              <a:lnSpc>
                <a:spcPct val="120000"/>
              </a:lnSpc>
              <a:spcAft>
                <a:spcPts val="0"/>
              </a:spcAft>
              <a:defRPr/>
            </a:pPr>
            <a:r>
              <a:rPr lang="zh-CN" altLang="en-US" sz="2400" b="1" dirty="0" smtClean="0">
                <a:latin typeface="Times New Roman" panose="02020603050405020304" pitchFamily="18" charset="0"/>
                <a:ea typeface="+mn-ea"/>
                <a:cs typeface="Times New Roman" panose="02020603050405020304" pitchFamily="18" charset="0"/>
              </a:rPr>
              <a:t>故事讲得要吸引人，必须对文章中一些叙述性的语言展开想象，把情节说具体。</a:t>
            </a:r>
            <a:endParaRPr lang="zh-CN" altLang="en-US" sz="2400" b="1" dirty="0" smtClean="0">
              <a:latin typeface="Times New Roman" panose="02020603050405020304" pitchFamily="18" charset="0"/>
              <a:ea typeface="+mn-ea"/>
              <a:cs typeface="Times New Roman" panose="02020603050405020304" pitchFamily="18" charset="0"/>
            </a:endParaRPr>
          </a:p>
          <a:p>
            <a:pPr indent="530225" defTabSz="1066800" eaLnBrk="1" hangingPunct="1">
              <a:lnSpc>
                <a:spcPct val="120000"/>
              </a:lnSpc>
              <a:spcAft>
                <a:spcPts val="0"/>
              </a:spcAft>
              <a:defRPr/>
            </a:pPr>
            <a:r>
              <a:rPr lang="zh-CN" altLang="en-US" sz="2400" b="1" dirty="0" smtClean="0">
                <a:solidFill>
                  <a:srgbClr val="C00000"/>
                </a:solidFill>
                <a:latin typeface="Times New Roman" panose="02020603050405020304" pitchFamily="18" charset="0"/>
                <a:ea typeface="+mn-ea"/>
                <a:cs typeface="Times New Roman" panose="02020603050405020304" pitchFamily="18" charset="0"/>
              </a:rPr>
              <a:t>想象细节的方法主要有：</a:t>
            </a:r>
            <a:r>
              <a:rPr lang="en-US" altLang="zh-CN" sz="2400" b="1" dirty="0" smtClean="0">
                <a:latin typeface="Times New Roman" panose="02020603050405020304" pitchFamily="18" charset="0"/>
                <a:ea typeface="+mn-ea"/>
                <a:cs typeface="Times New Roman" panose="02020603050405020304" pitchFamily="18" charset="0"/>
              </a:rPr>
              <a:t>1.</a:t>
            </a:r>
            <a:r>
              <a:rPr lang="zh-CN" altLang="en-US" sz="2400" b="1" dirty="0" smtClean="0">
                <a:latin typeface="Times New Roman" panose="02020603050405020304" pitchFamily="18" charset="0"/>
                <a:ea typeface="+mn-ea"/>
                <a:cs typeface="Times New Roman" panose="02020603050405020304" pitchFamily="18" charset="0"/>
              </a:rPr>
              <a:t>联系上下文情景；</a:t>
            </a:r>
            <a:r>
              <a:rPr lang="en-US" altLang="zh-CN" sz="2400" b="1" dirty="0" smtClean="0">
                <a:latin typeface="Times New Roman" panose="02020603050405020304" pitchFamily="18" charset="0"/>
                <a:ea typeface="+mn-ea"/>
                <a:cs typeface="Times New Roman" panose="02020603050405020304" pitchFamily="18" charset="0"/>
              </a:rPr>
              <a:t>2.</a:t>
            </a:r>
            <a:r>
              <a:rPr lang="zh-CN" altLang="en-US" sz="2400" b="1" dirty="0" smtClean="0">
                <a:latin typeface="Times New Roman" panose="02020603050405020304" pitchFamily="18" charset="0"/>
                <a:ea typeface="+mn-ea"/>
                <a:cs typeface="Times New Roman" panose="02020603050405020304" pitchFamily="18" charset="0"/>
              </a:rPr>
              <a:t>联系生活想象；</a:t>
            </a:r>
            <a:r>
              <a:rPr lang="en-US" altLang="zh-CN" sz="2400" b="1" dirty="0" smtClean="0">
                <a:latin typeface="Times New Roman" panose="02020603050405020304" pitchFamily="18" charset="0"/>
                <a:ea typeface="+mn-ea"/>
                <a:cs typeface="Times New Roman" panose="02020603050405020304" pitchFamily="18" charset="0"/>
              </a:rPr>
              <a:t>3.</a:t>
            </a:r>
            <a:r>
              <a:rPr lang="zh-CN" altLang="en-US" sz="2400" b="1" dirty="0" smtClean="0">
                <a:latin typeface="Times New Roman" panose="02020603050405020304" pitchFamily="18" charset="0"/>
                <a:ea typeface="+mn-ea"/>
                <a:cs typeface="Times New Roman" panose="02020603050405020304" pitchFamily="18" charset="0"/>
              </a:rPr>
              <a:t>结合阅读经验；</a:t>
            </a:r>
            <a:r>
              <a:rPr lang="en-US" altLang="zh-CN" sz="2400" b="1" dirty="0" smtClean="0">
                <a:latin typeface="Times New Roman" panose="02020603050405020304" pitchFamily="18" charset="0"/>
                <a:ea typeface="+mn-ea"/>
                <a:cs typeface="Times New Roman" panose="02020603050405020304" pitchFamily="18" charset="0"/>
              </a:rPr>
              <a:t>4.</a:t>
            </a:r>
            <a:r>
              <a:rPr lang="zh-CN" altLang="en-US" sz="2400" b="1" dirty="0" smtClean="0">
                <a:latin typeface="Times New Roman" panose="02020603050405020304" pitchFamily="18" charset="0"/>
                <a:ea typeface="+mn-ea"/>
                <a:cs typeface="Times New Roman" panose="02020603050405020304" pitchFamily="18" charset="0"/>
              </a:rPr>
              <a:t>用表演形式，在语言、动作中将细节丰富地展现。</a:t>
            </a:r>
            <a:endParaRPr lang="zh-CN" altLang="en-US" sz="2400" b="1" dirty="0" smtClean="0">
              <a:latin typeface="Times New Roman" panose="02020603050405020304" pitchFamily="18" charset="0"/>
              <a:ea typeface="+mn-ea"/>
              <a:cs typeface="Times New Roman" panose="02020603050405020304" pitchFamily="18" charset="0"/>
            </a:endParaRPr>
          </a:p>
          <a:p>
            <a:pPr indent="530225" defTabSz="1066800" eaLnBrk="1" hangingPunct="1">
              <a:lnSpc>
                <a:spcPct val="120000"/>
              </a:lnSpc>
              <a:spcAft>
                <a:spcPts val="0"/>
              </a:spcAft>
              <a:defRPr/>
            </a:pPr>
            <a:r>
              <a:rPr lang="zh-CN" altLang="en-US" sz="2400" b="1" dirty="0" smtClean="0">
                <a:solidFill>
                  <a:srgbClr val="C00000"/>
                </a:solidFill>
                <a:latin typeface="Times New Roman" panose="02020603050405020304" pitchFamily="18" charset="0"/>
                <a:ea typeface="+mn-ea"/>
                <a:cs typeface="Times New Roman" panose="02020603050405020304" pitchFamily="18" charset="0"/>
              </a:rPr>
              <a:t>运用：</a:t>
            </a:r>
            <a:r>
              <a:rPr lang="zh-CN" altLang="en-US" sz="2400" b="1" dirty="0" smtClean="0">
                <a:latin typeface="Times New Roman" panose="02020603050405020304" pitchFamily="18" charset="0"/>
                <a:ea typeface="+mn-ea"/>
                <a:cs typeface="Times New Roman" panose="02020603050405020304" pitchFamily="18" charset="0"/>
              </a:rPr>
              <a:t>如课文第四自然段“他常常把看见的、听见的事告诉牛”，就可以用这种方法试试。</a:t>
            </a:r>
            <a:endParaRPr lang="zh-CN" altLang="en-US" sz="2400" b="1" dirty="0" smtClean="0">
              <a:latin typeface="Times New Roman" panose="02020603050405020304" pitchFamily="18" charset="0"/>
              <a:ea typeface="+mn-ea"/>
              <a:cs typeface="Times New Roman" panose="02020603050405020304" pitchFamily="18" charset="0"/>
            </a:endParaRPr>
          </a:p>
        </p:txBody>
      </p:sp>
      <p:grpSp>
        <p:nvGrpSpPr>
          <p:cNvPr id="20482" name="组合 9"/>
          <p:cNvGrpSpPr/>
          <p:nvPr/>
        </p:nvGrpSpPr>
        <p:grpSpPr bwMode="auto">
          <a:xfrm>
            <a:off x="468313" y="869951"/>
            <a:ext cx="8069262" cy="1098549"/>
            <a:chOff x="651350" y="964628"/>
            <a:chExt cx="8069378" cy="835025"/>
          </a:xfrm>
        </p:grpSpPr>
        <p:sp>
          <p:nvSpPr>
            <p:cNvPr id="20483" name="矩形 1"/>
            <p:cNvSpPr>
              <a:spLocks noChangeArrowheads="1"/>
            </p:cNvSpPr>
            <p:nvPr/>
          </p:nvSpPr>
          <p:spPr bwMode="auto">
            <a:xfrm>
              <a:off x="3594821" y="1065334"/>
              <a:ext cx="5125907" cy="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solidFill>
                    <a:srgbClr val="000000"/>
                  </a:solidFill>
                  <a:latin typeface="黑体" panose="02010609060101010101" pitchFamily="49" charset="-122"/>
                  <a:ea typeface="黑体" panose="02010609060101010101" pitchFamily="49" charset="-122"/>
                </a:rPr>
                <a:t>边读边想象丰富细节创造性地讲故事</a:t>
              </a:r>
              <a:endParaRPr lang="zh-CN" altLang="en-US" sz="2400" b="1" dirty="0">
                <a:solidFill>
                  <a:srgbClr val="000000"/>
                </a:solidFill>
                <a:latin typeface="黑体" panose="02010609060101010101" pitchFamily="49" charset="-122"/>
                <a:ea typeface="黑体" panose="02010609060101010101" pitchFamily="49" charset="-122"/>
              </a:endParaRPr>
            </a:p>
          </p:txBody>
        </p:sp>
        <p:pic>
          <p:nvPicPr>
            <p:cNvPr id="20484" name="Picture 6"/>
            <p:cNvPicPr>
              <a:picLocks noChangeAspect="1" noChangeArrowheads="1"/>
            </p:cNvPicPr>
            <p:nvPr/>
          </p:nvPicPr>
          <p:blipFill>
            <a:blip r:embed="rId1" cstate="email"/>
            <a:srcRect/>
            <a:stretch>
              <a:fillRect/>
            </a:stretch>
          </p:blipFill>
          <p:spPr bwMode="auto">
            <a:xfrm>
              <a:off x="651350" y="964628"/>
              <a:ext cx="30781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3"/>
          <p:cNvSpPr txBox="1">
            <a:spLocks noChangeArrowheads="1"/>
          </p:cNvSpPr>
          <p:nvPr/>
        </p:nvSpPr>
        <p:spPr bwMode="auto">
          <a:xfrm>
            <a:off x="336551" y="1938868"/>
            <a:ext cx="6240463"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ct val="50000"/>
              </a:spcBef>
            </a:pPr>
            <a:r>
              <a:rPr lang="zh-CN" altLang="en-US" sz="2400" b="1">
                <a:latin typeface="楷体" panose="02010609060101010101" pitchFamily="49" charset="-122"/>
                <a:ea typeface="楷体" panose="02010609060101010101" pitchFamily="49" charset="-122"/>
              </a:rPr>
              <a:t>    姑娘穿上衣裳，一边梳她长长的黑头发，一边跟牛郎谈话。牛郎把自己的情形一五一十地说了。姑娘</a:t>
            </a:r>
            <a:r>
              <a:rPr lang="zh-CN" altLang="en-US" sz="2400" b="1">
                <a:solidFill>
                  <a:srgbClr val="0066FF"/>
                </a:solidFill>
                <a:latin typeface="楷体" panose="02010609060101010101" pitchFamily="49" charset="-122"/>
                <a:ea typeface="楷体" panose="02010609060101010101" pitchFamily="49" charset="-122"/>
              </a:rPr>
              <a:t>听得出了神</a:t>
            </a:r>
            <a:r>
              <a:rPr lang="zh-CN" altLang="en-US" sz="2400" b="1">
                <a:latin typeface="楷体" panose="02010609060101010101" pitchFamily="49" charset="-122"/>
                <a:ea typeface="楷体" panose="02010609060101010101" pitchFamily="49" charset="-122"/>
              </a:rPr>
              <a:t>，又同情他，又爱惜他，就把自己的情形也告诉了他。</a:t>
            </a:r>
            <a:endParaRPr lang="zh-CN" altLang="en-US" sz="2400" b="1">
              <a:latin typeface="楷体" panose="02010609060101010101" pitchFamily="49" charset="-122"/>
              <a:ea typeface="楷体" panose="02010609060101010101" pitchFamily="49" charset="-122"/>
            </a:endParaRPr>
          </a:p>
        </p:txBody>
      </p:sp>
      <p:pic>
        <p:nvPicPr>
          <p:cNvPr id="21506" name="Picture 12"/>
          <p:cNvPicPr>
            <a:picLocks noChangeAspect="1" noChangeArrowheads="1"/>
          </p:cNvPicPr>
          <p:nvPr/>
        </p:nvPicPr>
        <p:blipFill>
          <a:blip r:embed="rId1"/>
          <a:srcRect/>
          <a:stretch>
            <a:fillRect/>
          </a:stretch>
        </p:blipFill>
        <p:spPr bwMode="auto">
          <a:xfrm>
            <a:off x="6515100" y="2197101"/>
            <a:ext cx="2133600" cy="22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7" name="组合 2"/>
          <p:cNvGrpSpPr/>
          <p:nvPr/>
        </p:nvGrpSpPr>
        <p:grpSpPr bwMode="auto">
          <a:xfrm>
            <a:off x="388939" y="1026585"/>
            <a:ext cx="2020887" cy="765274"/>
            <a:chOff x="441643" y="787828"/>
            <a:chExt cx="2223823" cy="573091"/>
          </a:xfrm>
        </p:grpSpPr>
        <p:sp>
          <p:nvSpPr>
            <p:cNvPr id="12" name="矩形 8"/>
            <p:cNvSpPr>
              <a:spLocks noChangeArrowheads="1"/>
            </p:cNvSpPr>
            <p:nvPr/>
          </p:nvSpPr>
          <p:spPr bwMode="auto">
            <a:xfrm>
              <a:off x="441643" y="787828"/>
              <a:ext cx="2223823" cy="573091"/>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557625" y="865165"/>
              <a:ext cx="2031325" cy="46166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牛郎与织女</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 name="Text Box 5"/>
          <p:cNvSpPr txBox="1">
            <a:spLocks noChangeArrowheads="1"/>
          </p:cNvSpPr>
          <p:nvPr/>
        </p:nvSpPr>
        <p:spPr bwMode="auto">
          <a:xfrm>
            <a:off x="1350964" y="5041901"/>
            <a:ext cx="6262687" cy="726017"/>
          </a:xfrm>
          <a:prstGeom prst="callout2">
            <a:avLst>
              <a:gd name="adj1" fmla="val 47348"/>
              <a:gd name="adj2" fmla="val 51"/>
              <a:gd name="adj3" fmla="val 41665"/>
              <a:gd name="adj4" fmla="val -4595"/>
              <a:gd name="adj5" fmla="val -63615"/>
              <a:gd name="adj6" fmla="val -76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pitchFamily="49" charset="-122"/>
                <a:ea typeface="仿宋" panose="02010609060101010101" pitchFamily="49" charset="-122"/>
              </a:rPr>
              <a:t>牛郎和织女互相告知情况。并且聊得很投机。</a:t>
            </a:r>
            <a:endParaRPr lang="zh-CN" altLang="en-US" sz="24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Text Box 10"/>
          <p:cNvSpPr txBox="1">
            <a:spLocks noChangeArrowheads="1"/>
          </p:cNvSpPr>
          <p:nvPr/>
        </p:nvSpPr>
        <p:spPr bwMode="auto">
          <a:xfrm>
            <a:off x="665163" y="1020234"/>
            <a:ext cx="49831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ct val="50000"/>
              </a:spcBef>
            </a:pPr>
            <a:r>
              <a:rPr lang="zh-CN" altLang="en-US" sz="2800" b="1" dirty="0">
                <a:latin typeface="楷体" panose="02010609060101010101" pitchFamily="49" charset="-122"/>
                <a:ea typeface="楷体" panose="02010609060101010101" pitchFamily="49" charset="-122"/>
              </a:rPr>
              <a:t> 织女想了想，说：“你说得很对，咱们结婚，一块儿过日子吧。”</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2530" name="Text Box 11"/>
          <p:cNvSpPr txBox="1">
            <a:spLocks noChangeArrowheads="1"/>
          </p:cNvSpPr>
          <p:nvPr/>
        </p:nvSpPr>
        <p:spPr bwMode="auto">
          <a:xfrm>
            <a:off x="4033838" y="7562851"/>
            <a:ext cx="4679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a:latin typeface="楷体" panose="02010609060101010101" pitchFamily="49" charset="-122"/>
                <a:ea typeface="楷体" panose="02010609060101010101" pitchFamily="49" charset="-122"/>
              </a:rPr>
              <a:t>    </a:t>
            </a:r>
            <a:endParaRPr lang="zh-CN" altLang="en-US" sz="2800">
              <a:latin typeface="楷体" panose="02010609060101010101" pitchFamily="49" charset="-122"/>
              <a:ea typeface="楷体" panose="02010609060101010101" pitchFamily="49" charset="-122"/>
            </a:endParaRPr>
          </a:p>
        </p:txBody>
      </p:sp>
      <p:sp>
        <p:nvSpPr>
          <p:cNvPr id="22531" name="Rectangle 11"/>
          <p:cNvSpPr>
            <a:spLocks noChangeArrowheads="1"/>
          </p:cNvSpPr>
          <p:nvPr/>
        </p:nvSpPr>
        <p:spPr bwMode="auto">
          <a:xfrm>
            <a:off x="0" y="1201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pic>
        <p:nvPicPr>
          <p:cNvPr id="22532" name="Picture 12" descr="C:\Users\Administrator\AppData\Roaming\Tencent\Users\541737432\QQ\WinTemp\RichOle\P1K~YCQV3XBMVBUGS(0N_ON.png"/>
          <p:cNvPicPr>
            <a:picLocks noChangeAspect="1" noChangeArrowheads="1"/>
          </p:cNvPicPr>
          <p:nvPr/>
        </p:nvPicPr>
        <p:blipFill>
          <a:blip r:embed="rId1" cstate="email"/>
          <a:srcRect/>
          <a:stretch>
            <a:fillRect/>
          </a:stretch>
        </p:blipFill>
        <p:spPr bwMode="auto">
          <a:xfrm>
            <a:off x="5761038" y="1225551"/>
            <a:ext cx="2474912" cy="242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995364" y="4826001"/>
            <a:ext cx="7291387"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30000"/>
              </a:lnSpc>
            </a:pPr>
            <a:r>
              <a:rPr lang="zh-CN" altLang="en-US" sz="2400" b="1">
                <a:solidFill>
                  <a:srgbClr val="C00000"/>
                </a:solidFill>
              </a:rPr>
              <a:t>因为牛郎心眼好，织女被他能吃苦的精神感动了，所以决心嫁给牛郎。</a:t>
            </a:r>
            <a:endParaRPr lang="zh-CN" altLang="en-US" sz="2400" b="1">
              <a:solidFill>
                <a:srgbClr val="C00000"/>
              </a:solidFill>
            </a:endParaRPr>
          </a:p>
        </p:txBody>
      </p:sp>
      <p:grpSp>
        <p:nvGrpSpPr>
          <p:cNvPr id="11" name="组合 10"/>
          <p:cNvGrpSpPr/>
          <p:nvPr/>
        </p:nvGrpSpPr>
        <p:grpSpPr bwMode="auto">
          <a:xfrm>
            <a:off x="90489" y="3486151"/>
            <a:ext cx="8283575" cy="1416049"/>
            <a:chOff x="678598" y="3847678"/>
            <a:chExt cx="8286486" cy="1063736"/>
          </a:xfrm>
        </p:grpSpPr>
        <p:sp>
          <p:nvSpPr>
            <p:cNvPr id="22535" name="文本框 9"/>
            <p:cNvSpPr txBox="1">
              <a:spLocks noChangeArrowheads="1"/>
            </p:cNvSpPr>
            <p:nvPr/>
          </p:nvSpPr>
          <p:spPr bwMode="auto">
            <a:xfrm>
              <a:off x="1628382" y="4188783"/>
              <a:ext cx="7336702" cy="43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400" b="1">
                  <a:latin typeface="微软雅黑" panose="020B0503020204020204" pitchFamily="34" charset="-122"/>
                  <a:ea typeface="微软雅黑" panose="020B0503020204020204" pitchFamily="34" charset="-122"/>
                </a:rPr>
                <a:t>织女为什么有那么大的决心嫁给牛郎？ </a:t>
              </a:r>
              <a:endParaRPr lang="zh-CN" altLang="en-US" sz="2400" b="1">
                <a:latin typeface="微软雅黑" panose="020B0503020204020204" pitchFamily="34" charset="-122"/>
                <a:ea typeface="微软雅黑" panose="020B0503020204020204" pitchFamily="34" charset="-122"/>
              </a:endParaRPr>
            </a:p>
          </p:txBody>
        </p:sp>
        <p:pic>
          <p:nvPicPr>
            <p:cNvPr id="22536" name="Picture 9" descr="C:\Users\Administrator\Desktop\道德与法制\e252f8caa5c45daa236bbc27802d0871.png"/>
            <p:cNvPicPr>
              <a:picLocks noChangeAspect="1" noChangeArrowheads="1"/>
            </p:cNvPicPr>
            <p:nvPr/>
          </p:nvPicPr>
          <p:blipFill>
            <a:blip r:embed="rId2" cstate="email"/>
            <a:srcRect/>
            <a:stretch>
              <a:fillRect/>
            </a:stretch>
          </p:blipFill>
          <p:spPr bwMode="auto">
            <a:xfrm>
              <a:off x="678598" y="3847678"/>
              <a:ext cx="1084245" cy="106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fade">
                                      <p:cBhvr>
                                        <p:cTn id="7" dur="500"/>
                                        <p:tgtEl>
                                          <p:spTgt spid="2868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49288" y="1738752"/>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530225" eaLnBrk="0" hangingPunct="0">
              <a:lnSpc>
                <a:spcPct val="150000"/>
              </a:lnSpc>
            </a:pPr>
            <a:r>
              <a:rPr lang="zh-CN" altLang="en-US" sz="2400" b="1" dirty="0">
                <a:latin typeface="黑体" panose="02010609060101010101" pitchFamily="49" charset="-122"/>
                <a:ea typeface="黑体" panose="02010609060101010101" pitchFamily="49" charset="-122"/>
              </a:rPr>
              <a:t>你们知不知道织女下这样决心的后果吗？劝劝她吧，想想她会怎样回答。</a:t>
            </a:r>
            <a:endParaRPr lang="zh-CN" altLang="en-US" sz="2400" b="1" dirty="0">
              <a:latin typeface="黑体" panose="02010609060101010101" pitchFamily="49" charset="-122"/>
              <a:ea typeface="黑体" panose="02010609060101010101" pitchFamily="49" charset="-122"/>
            </a:endParaRPr>
          </a:p>
        </p:txBody>
      </p:sp>
      <p:sp>
        <p:nvSpPr>
          <p:cNvPr id="23554" name="矩形 2"/>
          <p:cNvSpPr>
            <a:spLocks noChangeArrowheads="1"/>
          </p:cNvSpPr>
          <p:nvPr/>
        </p:nvSpPr>
        <p:spPr bwMode="auto">
          <a:xfrm>
            <a:off x="587375" y="1037167"/>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36A436"/>
                </a:solidFill>
                <a:latin typeface="微软雅黑" panose="020B0503020204020204" pitchFamily="34" charset="-122"/>
                <a:ea typeface="微软雅黑" panose="020B0503020204020204" pitchFamily="34" charset="-122"/>
              </a:rPr>
              <a:t>练习：</a:t>
            </a:r>
            <a:endParaRPr lang="zh-CN" altLang="en-US" sz="2400" b="1" dirty="0">
              <a:solidFill>
                <a:srgbClr val="36A436"/>
              </a:solidFill>
              <a:latin typeface="微软雅黑" panose="020B0503020204020204" pitchFamily="34" charset="-122"/>
              <a:ea typeface="微软雅黑" panose="020B0503020204020204" pitchFamily="34" charset="-122"/>
            </a:endParaRPr>
          </a:p>
        </p:txBody>
      </p:sp>
      <p:pic>
        <p:nvPicPr>
          <p:cNvPr id="23555" name="图片 24" descr="花盆.png"/>
          <p:cNvPicPr>
            <a:picLocks noChangeAspect="1" noChangeArrowheads="1"/>
          </p:cNvPicPr>
          <p:nvPr/>
        </p:nvPicPr>
        <p:blipFill>
          <a:blip r:embed="rId1" cstate="email"/>
          <a:srcRect/>
          <a:stretch>
            <a:fillRect/>
          </a:stretch>
        </p:blipFill>
        <p:spPr bwMode="auto">
          <a:xfrm>
            <a:off x="250826" y="996951"/>
            <a:ext cx="390525"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617538" y="3026834"/>
            <a:ext cx="76390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30000"/>
              </a:lnSpc>
            </a:pPr>
            <a:r>
              <a:rPr lang="zh-CN" altLang="en-US" sz="2400" b="1" dirty="0">
                <a:latin typeface="楷体" panose="02010609060101010101" pitchFamily="49" charset="-122"/>
                <a:ea typeface="楷体" panose="02010609060101010101" pitchFamily="49" charset="-122"/>
              </a:rPr>
              <a:t>知道的。比如：</a:t>
            </a:r>
            <a:endParaRPr lang="zh-CN" altLang="en-US" sz="2400" b="1" dirty="0">
              <a:latin typeface="楷体" panose="02010609060101010101" pitchFamily="49" charset="-122"/>
              <a:ea typeface="楷体" panose="02010609060101010101" pitchFamily="49" charset="-122"/>
            </a:endParaRPr>
          </a:p>
          <a:p>
            <a:pPr indent="444500">
              <a:lnSpc>
                <a:spcPct val="130000"/>
              </a:lnSpc>
            </a:pPr>
            <a:r>
              <a:rPr lang="zh-CN" altLang="en-US" sz="2400" b="1" dirty="0">
                <a:solidFill>
                  <a:srgbClr val="0066FF"/>
                </a:solidFill>
                <a:latin typeface="楷体" panose="02010609060101010101" pitchFamily="49" charset="-122"/>
                <a:ea typeface="楷体" panose="02010609060101010101" pitchFamily="49" charset="-122"/>
              </a:rPr>
              <a:t>仙女：</a:t>
            </a:r>
            <a:r>
              <a:rPr lang="zh-CN" altLang="en-US" sz="2400" b="1" dirty="0">
                <a:latin typeface="楷体" panose="02010609060101010101" pitchFamily="49" charset="-122"/>
                <a:ea typeface="楷体" panose="02010609060101010101" pitchFamily="49" charset="-122"/>
              </a:rPr>
              <a:t>哎呀，织女啊，你知不知道王母娘娘可是心狠手辣呀，你要是到了人间，那是违反了天规，王母娘娘可是要对你进行严厉的惩罚呀。说不定还会为此丢了性命呢，还是不要留在人间了。</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heel(4)">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ChangeArrowheads="1"/>
          </p:cNvSpPr>
          <p:nvPr/>
        </p:nvSpPr>
        <p:spPr bwMode="auto">
          <a:xfrm>
            <a:off x="663575" y="1126067"/>
            <a:ext cx="763905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30000"/>
              </a:lnSpc>
            </a:pPr>
            <a:r>
              <a:rPr lang="zh-CN" altLang="en-US" sz="2400" b="1" dirty="0">
                <a:solidFill>
                  <a:srgbClr val="FF0000"/>
                </a:solidFill>
                <a:latin typeface="楷体" panose="02010609060101010101" pitchFamily="49" charset="-122"/>
                <a:ea typeface="楷体" panose="02010609060101010101" pitchFamily="49" charset="-122"/>
              </a:rPr>
              <a:t>织女：</a:t>
            </a:r>
            <a:r>
              <a:rPr lang="zh-CN" altLang="en-US" sz="2400" b="1" dirty="0">
                <a:latin typeface="楷体" panose="02010609060101010101" pitchFamily="49" charset="-122"/>
                <a:ea typeface="楷体" panose="02010609060101010101" pitchFamily="49" charset="-122"/>
              </a:rPr>
              <a:t>谢谢你啊，姐姐。但我觉得在天上每天织啊织啊，这日子单调、重复、乏味，让我觉得那样的烦恼。我厌倦了天上的生活，我想到人间追求自己的幸福。</a:t>
            </a:r>
            <a:endParaRPr lang="zh-CN" altLang="en-US" sz="2400" b="1" dirty="0">
              <a:latin typeface="楷体" panose="02010609060101010101" pitchFamily="49" charset="-122"/>
              <a:ea typeface="楷体" panose="02010609060101010101" pitchFamily="49" charset="-122"/>
            </a:endParaRPr>
          </a:p>
          <a:p>
            <a:pPr indent="444500">
              <a:lnSpc>
                <a:spcPct val="130000"/>
              </a:lnSpc>
            </a:pPr>
            <a:r>
              <a:rPr lang="zh-CN" altLang="en-US" sz="2400" b="1" dirty="0">
                <a:solidFill>
                  <a:srgbClr val="0066FF"/>
                </a:solidFill>
                <a:latin typeface="楷体" panose="02010609060101010101" pitchFamily="49" charset="-122"/>
                <a:ea typeface="楷体" panose="02010609060101010101" pitchFamily="49" charset="-122"/>
              </a:rPr>
              <a:t>仙女：</a:t>
            </a:r>
            <a:r>
              <a:rPr lang="zh-CN" altLang="en-US" sz="2400" b="1" dirty="0">
                <a:latin typeface="楷体" panose="02010609060101010101" pitchFamily="49" charset="-122"/>
                <a:ea typeface="楷体" panose="02010609060101010101" pitchFamily="49" charset="-122"/>
              </a:rPr>
              <a:t>可问题是，你也得替我们大家着想一下。你被发现下凡了，我们也会被你连累的呀！</a:t>
            </a:r>
            <a:endParaRPr lang="zh-CN" altLang="en-US" sz="2400" b="1" dirty="0">
              <a:latin typeface="楷体" panose="02010609060101010101" pitchFamily="49" charset="-122"/>
              <a:ea typeface="楷体" panose="02010609060101010101" pitchFamily="49" charset="-122"/>
            </a:endParaRPr>
          </a:p>
          <a:p>
            <a:pPr indent="444500">
              <a:lnSpc>
                <a:spcPct val="130000"/>
              </a:lnSpc>
            </a:pPr>
            <a:r>
              <a:rPr lang="zh-CN" altLang="en-US" sz="2400" b="1" dirty="0">
                <a:solidFill>
                  <a:srgbClr val="FF0000"/>
                </a:solidFill>
                <a:latin typeface="楷体" panose="02010609060101010101" pitchFamily="49" charset="-122"/>
                <a:ea typeface="楷体" panose="02010609060101010101" pitchFamily="49" charset="-122"/>
              </a:rPr>
              <a:t>织女：</a:t>
            </a:r>
            <a:r>
              <a:rPr lang="zh-CN" altLang="en-US" sz="2400" b="1" dirty="0">
                <a:latin typeface="楷体" panose="02010609060101010101" pitchFamily="49" charset="-122"/>
                <a:ea typeface="楷体" panose="02010609060101010101" pitchFamily="49" charset="-122"/>
              </a:rPr>
              <a:t>不要紧，你们回去啊，就说跟你们没有关系，我是偷着下凡的。真的也对不起你们了，反正我就决心留在人间。　　</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heel(4)">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6"/>
          <p:cNvSpPr>
            <a:spLocks noChangeArrowheads="1"/>
          </p:cNvSpPr>
          <p:nvPr/>
        </p:nvSpPr>
        <p:spPr bwMode="auto">
          <a:xfrm>
            <a:off x="663575" y="1049867"/>
            <a:ext cx="763905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30000"/>
              </a:lnSpc>
            </a:pPr>
            <a:r>
              <a:rPr lang="zh-CN" altLang="en-US" sz="2400" b="1" dirty="0">
                <a:solidFill>
                  <a:srgbClr val="0066FF"/>
                </a:solidFill>
                <a:latin typeface="楷体" panose="02010609060101010101" pitchFamily="49" charset="-122"/>
                <a:ea typeface="楷体" panose="02010609060101010101" pitchFamily="49" charset="-122"/>
              </a:rPr>
              <a:t>仙女：</a:t>
            </a:r>
            <a:r>
              <a:rPr lang="zh-CN" altLang="en-US" sz="2400" b="1" dirty="0">
                <a:latin typeface="楷体" panose="02010609060101010101" pitchFamily="49" charset="-122"/>
                <a:ea typeface="楷体" panose="02010609060101010101" pitchFamily="49" charset="-122"/>
              </a:rPr>
              <a:t>织女啊，现在你觉得牛郎好，可你就那么相信自己的眼光？万一他以后变心了，那怎么办呢？</a:t>
            </a:r>
            <a:endParaRPr lang="zh-CN" altLang="en-US" sz="2400" b="1" dirty="0">
              <a:latin typeface="楷体" panose="02010609060101010101" pitchFamily="49" charset="-122"/>
              <a:ea typeface="楷体" panose="02010609060101010101" pitchFamily="49" charset="-122"/>
            </a:endParaRPr>
          </a:p>
          <a:p>
            <a:pPr indent="444500">
              <a:lnSpc>
                <a:spcPct val="130000"/>
              </a:lnSpc>
            </a:pPr>
            <a:r>
              <a:rPr lang="zh-CN" altLang="en-US" sz="2400" b="1" dirty="0">
                <a:solidFill>
                  <a:srgbClr val="FF0000"/>
                </a:solidFill>
                <a:latin typeface="楷体" panose="02010609060101010101" pitchFamily="49" charset="-122"/>
                <a:ea typeface="楷体" panose="02010609060101010101" pitchFamily="49" charset="-122"/>
              </a:rPr>
              <a:t>织女：</a:t>
            </a:r>
            <a:r>
              <a:rPr lang="zh-CN" altLang="en-US" sz="2400" b="1" dirty="0">
                <a:latin typeface="楷体" panose="02010609060101010101" pitchFamily="49" charset="-122"/>
                <a:ea typeface="楷体" panose="02010609060101010101" pitchFamily="49" charset="-122"/>
              </a:rPr>
              <a:t>我相信自己的眼力，他变心了那是他的错，不是我的错。</a:t>
            </a:r>
            <a:endParaRPr lang="zh-CN" altLang="en-US" sz="2400" b="1" dirty="0">
              <a:latin typeface="楷体" panose="02010609060101010101" pitchFamily="49" charset="-122"/>
              <a:ea typeface="楷体" panose="02010609060101010101" pitchFamily="49" charset="-122"/>
            </a:endParaRPr>
          </a:p>
          <a:p>
            <a:pPr indent="444500">
              <a:lnSpc>
                <a:spcPct val="130000"/>
              </a:lnSpc>
            </a:pPr>
            <a:r>
              <a:rPr lang="zh-CN" altLang="en-US" sz="2400" b="1" dirty="0">
                <a:solidFill>
                  <a:srgbClr val="0066FF"/>
                </a:solidFill>
                <a:latin typeface="楷体" panose="02010609060101010101" pitchFamily="49" charset="-122"/>
                <a:ea typeface="楷体" panose="02010609060101010101" pitchFamily="49" charset="-122"/>
              </a:rPr>
              <a:t>仙女：</a:t>
            </a:r>
            <a:r>
              <a:rPr lang="zh-CN" altLang="en-US" sz="2400" b="1" dirty="0">
                <a:latin typeface="楷体" panose="02010609060101010101" pitchFamily="49" charset="-122"/>
                <a:ea typeface="楷体" panose="02010609060101010101" pitchFamily="49" charset="-122"/>
              </a:rPr>
              <a:t>织女啊，你认为你能跟牛郎过上好日子吗？他那么穷，你在天上住惯了，能习惯过穷日子吗？</a:t>
            </a:r>
            <a:endParaRPr lang="zh-CN" altLang="en-US" sz="2400" b="1" dirty="0">
              <a:latin typeface="楷体" panose="02010609060101010101" pitchFamily="49" charset="-122"/>
              <a:ea typeface="楷体" panose="02010609060101010101" pitchFamily="49" charset="-122"/>
            </a:endParaRPr>
          </a:p>
          <a:p>
            <a:pPr indent="444500">
              <a:lnSpc>
                <a:spcPct val="130000"/>
              </a:lnSpc>
            </a:pPr>
            <a:r>
              <a:rPr lang="zh-CN" altLang="en-US" sz="2400" b="1" dirty="0">
                <a:solidFill>
                  <a:srgbClr val="FF0000"/>
                </a:solidFill>
                <a:latin typeface="楷体" panose="02010609060101010101" pitchFamily="49" charset="-122"/>
                <a:ea typeface="楷体" panose="02010609060101010101" pitchFamily="49" charset="-122"/>
              </a:rPr>
              <a:t>织女：</a:t>
            </a:r>
            <a:r>
              <a:rPr lang="zh-CN" altLang="en-US" sz="2400" b="1" dirty="0">
                <a:latin typeface="楷体" panose="02010609060101010101" pitchFamily="49" charset="-122"/>
                <a:ea typeface="楷体" panose="02010609060101010101" pitchFamily="49" charset="-122"/>
              </a:rPr>
              <a:t>穷是穷了点，可我问你，是吃得好重要，还是心情好重要？</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heel(4)">
                                      <p:cBhvr>
                                        <p:cTn id="7"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Users\Administrator\Desktop\可改图标 - 副本\结构主旨22.png"/>
          <p:cNvPicPr>
            <a:picLocks noChangeAspect="1" noChangeArrowheads="1"/>
          </p:cNvPicPr>
          <p:nvPr/>
        </p:nvPicPr>
        <p:blipFill>
          <a:blip r:embed="rId1"/>
          <a:srcRect/>
          <a:stretch>
            <a:fillRect/>
          </a:stretch>
        </p:blipFill>
        <p:spPr bwMode="auto">
          <a:xfrm>
            <a:off x="3478214" y="76201"/>
            <a:ext cx="2187575" cy="774700"/>
          </a:xfrm>
          <a:prstGeom prst="rect">
            <a:avLst/>
          </a:prstGeom>
          <a:noFill/>
          <a:effectLst>
            <a:outerShdw blurRad="63500" sx="102000" sy="102000" algn="ctr" rotWithShape="0">
              <a:prstClr val="black">
                <a:alpha val="40000"/>
              </a:prstClr>
            </a:outerShdw>
          </a:effectLst>
        </p:spPr>
      </p:pic>
      <p:grpSp>
        <p:nvGrpSpPr>
          <p:cNvPr id="2" name="组合 13"/>
          <p:cNvGrpSpPr/>
          <p:nvPr/>
        </p:nvGrpSpPr>
        <p:grpSpPr>
          <a:xfrm>
            <a:off x="392671" y="1133307"/>
            <a:ext cx="1772205" cy="672451"/>
            <a:chOff x="854820" y="1213040"/>
            <a:chExt cx="1772205" cy="504338"/>
          </a:xfrm>
          <a:effectLst>
            <a:outerShdw blurRad="50800" dist="38100" dir="10800000" algn="r" rotWithShape="0">
              <a:prstClr val="black">
                <a:alpha val="40000"/>
              </a:prstClr>
            </a:outerShdw>
          </a:effectLst>
        </p:grpSpPr>
        <p:sp>
          <p:nvSpPr>
            <p:cNvPr id="16" name="圆角矩形 15"/>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课文结构</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8"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53256" name="矩形 1"/>
          <p:cNvSpPr>
            <a:spLocks noChangeArrowheads="1"/>
          </p:cNvSpPr>
          <p:nvPr/>
        </p:nvSpPr>
        <p:spPr bwMode="auto">
          <a:xfrm>
            <a:off x="317501" y="3412068"/>
            <a:ext cx="1954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FF0000"/>
                </a:solidFill>
                <a:latin typeface="Times New Roman" panose="02020603050405020304" pitchFamily="18" charset="0"/>
                <a:ea typeface="黑体" panose="02010609060101010101" pitchFamily="49" charset="-122"/>
              </a:rPr>
              <a:t>  牛 郎 织 女</a:t>
            </a:r>
            <a:r>
              <a:rPr lang="en-US" altLang="zh-CN" sz="2400" b="1">
                <a:solidFill>
                  <a:srgbClr val="FF0000"/>
                </a:solidFill>
                <a:latin typeface="Times New Roman" panose="02020603050405020304" pitchFamily="18" charset="0"/>
                <a:ea typeface="黑体" panose="02010609060101010101" pitchFamily="49" charset="-122"/>
              </a:rPr>
              <a:t>(</a:t>
            </a:r>
            <a:r>
              <a:rPr lang="zh-CN" altLang="en-US" sz="2400" b="1">
                <a:solidFill>
                  <a:srgbClr val="FF0000"/>
                </a:solidFill>
                <a:latin typeface="Times New Roman" panose="02020603050405020304" pitchFamily="18" charset="0"/>
                <a:ea typeface="黑体" panose="02010609060101010101" pitchFamily="49" charset="-122"/>
              </a:rPr>
              <a:t>一</a:t>
            </a:r>
            <a:r>
              <a:rPr lang="en-US" altLang="zh-CN" sz="2400" b="1">
                <a:solidFill>
                  <a:srgbClr val="FF0000"/>
                </a:solidFill>
                <a:latin typeface="Times New Roman" panose="02020603050405020304" pitchFamily="18" charset="0"/>
                <a:ea typeface="黑体" panose="02010609060101010101" pitchFamily="49" charset="-122"/>
              </a:rPr>
              <a:t>)</a:t>
            </a:r>
            <a:endParaRPr lang="zh-CN" altLang="en-US" sz="2400" b="1">
              <a:solidFill>
                <a:srgbClr val="FF0000"/>
              </a:solidFill>
              <a:latin typeface="Times New Roman" panose="02020603050405020304" pitchFamily="18" charset="0"/>
              <a:ea typeface="黑体" panose="02010609060101010101" pitchFamily="49" charset="-122"/>
            </a:endParaRPr>
          </a:p>
        </p:txBody>
      </p:sp>
      <p:sp>
        <p:nvSpPr>
          <p:cNvPr id="11" name="矩形 10"/>
          <p:cNvSpPr>
            <a:spLocks noChangeArrowheads="1"/>
          </p:cNvSpPr>
          <p:nvPr/>
        </p:nvSpPr>
        <p:spPr bwMode="auto">
          <a:xfrm>
            <a:off x="6783389" y="2827867"/>
            <a:ext cx="16273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800" b="1">
                <a:solidFill>
                  <a:srgbClr val="FF0000"/>
                </a:solidFill>
                <a:latin typeface="楷体" panose="02010609060101010101" pitchFamily="49" charset="-122"/>
                <a:ea typeface="楷体" panose="02010609060101010101" pitchFamily="49" charset="-122"/>
              </a:rPr>
              <a:t>勤劳善良</a:t>
            </a:r>
            <a:endParaRPr lang="en-US" altLang="zh-CN" sz="2800" b="1">
              <a:solidFill>
                <a:srgbClr val="FF0000"/>
              </a:solidFill>
              <a:latin typeface="楷体" panose="02010609060101010101" pitchFamily="49" charset="-122"/>
              <a:ea typeface="楷体" panose="02010609060101010101" pitchFamily="49" charset="-122"/>
            </a:endParaRPr>
          </a:p>
          <a:p>
            <a:pPr>
              <a:lnSpc>
                <a:spcPct val="150000"/>
              </a:lnSpc>
            </a:pPr>
            <a:r>
              <a:rPr lang="zh-CN" altLang="en-US" sz="2800" b="1">
                <a:solidFill>
                  <a:srgbClr val="FF0000"/>
                </a:solidFill>
                <a:latin typeface="楷体" panose="02010609060101010101" pitchFamily="49" charset="-122"/>
                <a:ea typeface="楷体" panose="02010609060101010101" pitchFamily="49" charset="-122"/>
              </a:rPr>
              <a:t>善有善报</a:t>
            </a:r>
            <a:endParaRPr lang="zh-CN" altLang="en-US">
              <a:solidFill>
                <a:srgbClr val="FF0000"/>
              </a:solidFill>
              <a:latin typeface="楷体" panose="02010609060101010101" pitchFamily="49" charset="-122"/>
              <a:ea typeface="楷体" panose="02010609060101010101" pitchFamily="49" charset="-122"/>
            </a:endParaRPr>
          </a:p>
        </p:txBody>
      </p:sp>
      <p:sp>
        <p:nvSpPr>
          <p:cNvPr id="53257" name="AutoShape 9"/>
          <p:cNvSpPr/>
          <p:nvPr/>
        </p:nvSpPr>
        <p:spPr bwMode="auto">
          <a:xfrm>
            <a:off x="2170113" y="2142067"/>
            <a:ext cx="190500" cy="3566584"/>
          </a:xfrm>
          <a:prstGeom prst="leftBrace">
            <a:avLst>
              <a:gd name="adj1" fmla="val 70338"/>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AutoShape 9"/>
          <p:cNvSpPr/>
          <p:nvPr/>
        </p:nvSpPr>
        <p:spPr bwMode="auto">
          <a:xfrm flipH="1">
            <a:off x="6588126" y="2106084"/>
            <a:ext cx="161925" cy="3477683"/>
          </a:xfrm>
          <a:prstGeom prst="leftBrace">
            <a:avLst>
              <a:gd name="adj1" fmla="val 69577"/>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 name="组合 28"/>
          <p:cNvGrpSpPr/>
          <p:nvPr/>
        </p:nvGrpSpPr>
        <p:grpSpPr bwMode="auto">
          <a:xfrm>
            <a:off x="2178051" y="2015067"/>
            <a:ext cx="4837113" cy="3785652"/>
            <a:chOff x="2105500" y="1482588"/>
            <a:chExt cx="4836791" cy="2839297"/>
          </a:xfrm>
        </p:grpSpPr>
        <p:sp>
          <p:nvSpPr>
            <p:cNvPr id="26632" name="矩形 1"/>
            <p:cNvSpPr>
              <a:spLocks noChangeArrowheads="1"/>
            </p:cNvSpPr>
            <p:nvPr/>
          </p:nvSpPr>
          <p:spPr bwMode="auto">
            <a:xfrm>
              <a:off x="2105500" y="1482588"/>
              <a:ext cx="4836791" cy="283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buFont typeface="Arial" panose="020B0604020202020204" pitchFamily="34" charset="0"/>
                <a:buNone/>
              </a:pPr>
              <a:r>
                <a:rPr lang="zh-CN" altLang="en-US" sz="2400" b="1" dirty="0">
                  <a:solidFill>
                    <a:srgbClr val="0000FF"/>
                  </a:solidFill>
                  <a:latin typeface="楷体" panose="02010609060101010101" pitchFamily="49" charset="-122"/>
                  <a:ea typeface="楷体" panose="02010609060101010101" pitchFamily="49" charset="-122"/>
                </a:rPr>
                <a:t> 牛郎身世 </a:t>
              </a:r>
              <a:endParaRPr lang="zh-CN" altLang="en-US" sz="2400" b="1" dirty="0">
                <a:solidFill>
                  <a:srgbClr val="0000FF"/>
                </a:solidFill>
                <a:latin typeface="楷体" panose="02010609060101010101" pitchFamily="49" charset="-122"/>
                <a:ea typeface="楷体" panose="02010609060101010101" pitchFamily="49" charset="-122"/>
              </a:endParaRPr>
            </a:p>
            <a:p>
              <a:pPr>
                <a:lnSpc>
                  <a:spcPct val="200000"/>
                </a:lnSpc>
                <a:buFont typeface="Arial" panose="020B0604020202020204" pitchFamily="34" charset="0"/>
                <a:buNone/>
              </a:pPr>
              <a:r>
                <a:rPr lang="zh-CN" altLang="en-US" sz="2400" b="1" dirty="0">
                  <a:solidFill>
                    <a:srgbClr val="0000FF"/>
                  </a:solidFill>
                  <a:latin typeface="楷体" panose="02010609060101010101" pitchFamily="49" charset="-122"/>
                  <a:ea typeface="楷体" panose="02010609060101010101" pitchFamily="49" charset="-122"/>
                </a:rPr>
                <a:t> 照看老牛  无微不至 相依为命</a:t>
              </a:r>
              <a:endParaRPr lang="zh-CN" altLang="en-US" sz="2400" b="1" dirty="0">
                <a:solidFill>
                  <a:srgbClr val="0000FF"/>
                </a:solidFill>
                <a:latin typeface="楷体" panose="02010609060101010101" pitchFamily="49" charset="-122"/>
                <a:ea typeface="楷体" panose="02010609060101010101" pitchFamily="49" charset="-122"/>
              </a:endParaRPr>
            </a:p>
            <a:p>
              <a:pPr>
                <a:lnSpc>
                  <a:spcPct val="200000"/>
                </a:lnSpc>
                <a:buFont typeface="Arial" panose="020B0604020202020204" pitchFamily="34" charset="0"/>
                <a:buNone/>
              </a:pPr>
              <a:r>
                <a:rPr lang="zh-CN" altLang="en-US" sz="2400" b="1" dirty="0">
                  <a:solidFill>
                    <a:srgbClr val="0000FF"/>
                  </a:solidFill>
                  <a:latin typeface="楷体" panose="02010609060101010101" pitchFamily="49" charset="-122"/>
                  <a:ea typeface="楷体" panose="02010609060101010101" pitchFamily="49" charset="-122"/>
                </a:rPr>
                <a:t> 老牛说话  帮助认识织女</a:t>
              </a:r>
              <a:endParaRPr lang="zh-CN" altLang="en-US" sz="2400" b="1" dirty="0">
                <a:solidFill>
                  <a:srgbClr val="0000FF"/>
                </a:solidFill>
                <a:latin typeface="楷体" panose="02010609060101010101" pitchFamily="49" charset="-122"/>
                <a:ea typeface="楷体" panose="02010609060101010101" pitchFamily="49" charset="-122"/>
              </a:endParaRPr>
            </a:p>
            <a:p>
              <a:pPr>
                <a:lnSpc>
                  <a:spcPct val="200000"/>
                </a:lnSpc>
                <a:buFont typeface="Arial" panose="020B0604020202020204" pitchFamily="34" charset="0"/>
                <a:buNone/>
              </a:pPr>
              <a:r>
                <a:rPr lang="zh-CN" altLang="en-US" sz="2400" b="1" dirty="0">
                  <a:solidFill>
                    <a:srgbClr val="0000FF"/>
                  </a:solidFill>
                  <a:latin typeface="楷体" panose="02010609060101010101" pitchFamily="49" charset="-122"/>
                  <a:ea typeface="楷体" panose="02010609060101010101" pitchFamily="49" charset="-122"/>
                </a:rPr>
                <a:t> 织女下凡  没有自由</a:t>
              </a:r>
              <a:endParaRPr lang="zh-CN" altLang="en-US" sz="2400" b="1" dirty="0">
                <a:solidFill>
                  <a:srgbClr val="0000FF"/>
                </a:solidFill>
                <a:latin typeface="楷体" panose="02010609060101010101" pitchFamily="49" charset="-122"/>
                <a:ea typeface="楷体" panose="02010609060101010101" pitchFamily="49" charset="-122"/>
              </a:endParaRPr>
            </a:p>
            <a:p>
              <a:pPr>
                <a:lnSpc>
                  <a:spcPct val="200000"/>
                </a:lnSpc>
                <a:buFont typeface="Arial" panose="020B0604020202020204" pitchFamily="34" charset="0"/>
                <a:buNone/>
              </a:pPr>
              <a:r>
                <a:rPr lang="zh-CN" altLang="en-US" sz="2400" b="1" dirty="0">
                  <a:solidFill>
                    <a:srgbClr val="0000FF"/>
                  </a:solidFill>
                  <a:latin typeface="楷体" panose="02010609060101010101" pitchFamily="49" charset="-122"/>
                  <a:ea typeface="楷体" panose="02010609060101010101" pitchFamily="49" charset="-122"/>
                </a:rPr>
                <a:t> 相识织女 </a:t>
              </a:r>
              <a:endParaRPr lang="zh-CN" altLang="en-US" sz="2400" b="1" dirty="0">
                <a:solidFill>
                  <a:srgbClr val="0000FF"/>
                </a:solidFill>
                <a:latin typeface="楷体" panose="02010609060101010101" pitchFamily="49" charset="-122"/>
                <a:ea typeface="楷体" panose="02010609060101010101" pitchFamily="49" charset="-122"/>
              </a:endParaRPr>
            </a:p>
          </p:txBody>
        </p:sp>
        <p:cxnSp>
          <p:nvCxnSpPr>
            <p:cNvPr id="20" name="直接箭头连接符 19"/>
            <p:cNvCxnSpPr/>
            <p:nvPr/>
          </p:nvCxnSpPr>
          <p:spPr>
            <a:xfrm rot="5400000">
              <a:off x="2791244" y="2112839"/>
              <a:ext cx="233368"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直接箭头连接符 25"/>
            <p:cNvCxnSpPr/>
            <p:nvPr/>
          </p:nvCxnSpPr>
          <p:spPr>
            <a:xfrm rot="5400000">
              <a:off x="2779339" y="2675619"/>
              <a:ext cx="23495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直接箭头连接符 26"/>
            <p:cNvCxnSpPr/>
            <p:nvPr/>
          </p:nvCxnSpPr>
          <p:spPr>
            <a:xfrm rot="5400000">
              <a:off x="2789657" y="3209824"/>
              <a:ext cx="233367"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p:nvPr/>
          </p:nvCxnSpPr>
          <p:spPr>
            <a:xfrm rot="5400000">
              <a:off x="2788863" y="3764666"/>
              <a:ext cx="234955"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6"/>
                                        </p:tgtEl>
                                        <p:attrNameLst>
                                          <p:attrName>style.visibility</p:attrName>
                                        </p:attrNameLst>
                                      </p:cBhvr>
                                      <p:to>
                                        <p:strVal val="visible"/>
                                      </p:to>
                                    </p:set>
                                    <p:animEffect transition="in" filter="wipe(left)">
                                      <p:cBhvr>
                                        <p:cTn id="7" dur="500"/>
                                        <p:tgtEl>
                                          <p:spTgt spid="5325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3257"/>
                                        </p:tgtEl>
                                        <p:attrNameLst>
                                          <p:attrName>style.visibility</p:attrName>
                                        </p:attrNameLst>
                                      </p:cBhvr>
                                      <p:to>
                                        <p:strVal val="visible"/>
                                      </p:to>
                                    </p:set>
                                    <p:animEffect transition="in" filter="wipe(left)">
                                      <p:cBhvr>
                                        <p:cTn id="10" dur="500"/>
                                        <p:tgtEl>
                                          <p:spTgt spid="5325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p:bldP spid="11" grpId="0"/>
      <p:bldP spid="53257"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txBox="1">
            <a:spLocks noChangeArrowheads="1"/>
          </p:cNvSpPr>
          <p:nvPr/>
        </p:nvSpPr>
        <p:spPr bwMode="auto">
          <a:xfrm>
            <a:off x="660400" y="2103967"/>
            <a:ext cx="7786688" cy="323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22300">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zh-CN" altLang="en-US" sz="2400" b="1" dirty="0">
                <a:latin typeface="宋体" panose="02010600030101010101" pitchFamily="2" charset="-122"/>
                <a:sym typeface="Calibri" panose="020F0502020204030204" pitchFamily="34" charset="0"/>
              </a:rPr>
              <a:t>文章叙述了牛郎从童年到成人的痛苦生活和织女在天宫没有自由和欢乐的生活，以及他们在老牛的帮助下结成夫妻的故事，</a:t>
            </a:r>
            <a:r>
              <a:rPr lang="zh-CN" altLang="en-US" sz="2400" b="1" dirty="0">
                <a:solidFill>
                  <a:srgbClr val="C00000"/>
                </a:solidFill>
                <a:latin typeface="宋体" panose="02010600030101010101" pitchFamily="2" charset="-122"/>
                <a:sym typeface="Calibri" panose="020F0502020204030204" pitchFamily="34" charset="0"/>
              </a:rPr>
              <a:t>表现了牛郎和织女善良、诚实、勤劳的品格，反映了人们对美好幸福生活的追求。</a:t>
            </a:r>
            <a:endParaRPr lang="zh-CN" altLang="en-US" sz="2400" b="1" dirty="0">
              <a:solidFill>
                <a:srgbClr val="C00000"/>
              </a:solidFill>
              <a:latin typeface="宋体" panose="02010600030101010101" pitchFamily="2" charset="-122"/>
              <a:sym typeface="Calibri" panose="020F0502020204030204" pitchFamily="34" charset="0"/>
            </a:endParaRPr>
          </a:p>
        </p:txBody>
      </p:sp>
      <p:grpSp>
        <p:nvGrpSpPr>
          <p:cNvPr id="2" name="组合 8"/>
          <p:cNvGrpSpPr/>
          <p:nvPr/>
        </p:nvGrpSpPr>
        <p:grpSpPr>
          <a:xfrm>
            <a:off x="445247" y="1234371"/>
            <a:ext cx="1772205" cy="672451"/>
            <a:chOff x="854820" y="1213040"/>
            <a:chExt cx="1772205" cy="504338"/>
          </a:xfrm>
          <a:effectLst>
            <a:outerShdw blurRad="50800" dist="38100" dir="10800000" algn="r" rotWithShape="0">
              <a:prstClr val="black">
                <a:alpha val="40000"/>
              </a:prstClr>
            </a:outerShdw>
          </a:effectLst>
        </p:grpSpPr>
        <p:sp>
          <p:nvSpPr>
            <p:cNvPr id="10" name="圆角矩形 9"/>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课文主旨</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1"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2"/>
          <p:cNvPicPr>
            <a:picLocks noChangeAspect="1" noChangeArrowheads="1"/>
          </p:cNvPicPr>
          <p:nvPr/>
        </p:nvPicPr>
        <p:blipFill>
          <a:blip r:embed="rId1" cstate="email"/>
          <a:srcRect/>
          <a:stretch>
            <a:fillRect/>
          </a:stretch>
        </p:blipFill>
        <p:spPr bwMode="auto">
          <a:xfrm>
            <a:off x="-58738" y="508001"/>
            <a:ext cx="9001126"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p:nvSpPr>
        <p:spPr bwMode="auto">
          <a:xfrm>
            <a:off x="2668589" y="1210733"/>
            <a:ext cx="3603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dirty="0">
                <a:solidFill>
                  <a:srgbClr val="0066FF"/>
                </a:solidFill>
                <a:latin typeface="黑体" panose="02010609060101010101" pitchFamily="49" charset="-122"/>
                <a:ea typeface="黑体" panose="02010609060101010101" pitchFamily="49" charset="-122"/>
              </a:rPr>
              <a:t>设置故事悬念</a:t>
            </a:r>
            <a:endParaRPr lang="zh-CN" altLang="en-US" sz="2400" b="1" dirty="0">
              <a:solidFill>
                <a:srgbClr val="0066FF"/>
              </a:solidFill>
              <a:latin typeface="黑体" panose="02010609060101010101" pitchFamily="49" charset="-122"/>
              <a:ea typeface="黑体" panose="02010609060101010101" pitchFamily="49" charset="-122"/>
            </a:endParaRPr>
          </a:p>
        </p:txBody>
      </p:sp>
      <p:sp>
        <p:nvSpPr>
          <p:cNvPr id="10" name="矩形 9"/>
          <p:cNvSpPr>
            <a:spLocks noChangeArrowheads="1"/>
          </p:cNvSpPr>
          <p:nvPr/>
        </p:nvSpPr>
        <p:spPr bwMode="auto">
          <a:xfrm>
            <a:off x="344488" y="1896534"/>
            <a:ext cx="8204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000" b="1" dirty="0">
                <a:latin typeface="Times New Roman" panose="02020603050405020304" pitchFamily="18" charset="0"/>
              </a:rPr>
              <a:t>故事“突然听到一声‘牛郎’，是谁在叫他呢？”用了设问句，给人留下许多疑问，吸引着你想读下去知道结果。这叫故事的“爆裂点”，目的就是为了吸引读者或听众注意力，从文学的表现手法说，也叫“设悬念”。故事中不仅有人物出场的悬念，还有内容的悬念，这也可以说为故事的发展埋下伏笔，做好铺垫。正是这一个接一个的“悬念”，让故事情节不断往下推进。讲故事的时候，或者写故事的时候，一定要很好地运用它。</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70"/>
          <p:cNvSpPr>
            <a:spLocks noChangeAspect="1" noChangeArrowheads="1" noTextEdit="1"/>
          </p:cNvSpPr>
          <p:nvPr/>
        </p:nvSpPr>
        <p:spPr bwMode="auto">
          <a:xfrm>
            <a:off x="-3943350" y="713317"/>
            <a:ext cx="1895475"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1266" name="Picture 72"/>
          <p:cNvPicPr>
            <a:picLocks noChangeAspect="1" noChangeArrowheads="1"/>
          </p:cNvPicPr>
          <p:nvPr/>
        </p:nvPicPr>
        <p:blipFill>
          <a:blip r:embed="rId1" cstate="email"/>
          <a:srcRect/>
          <a:stretch>
            <a:fillRect/>
          </a:stretch>
        </p:blipFill>
        <p:spPr bwMode="auto">
          <a:xfrm>
            <a:off x="-3943350" y="713317"/>
            <a:ext cx="1897062"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任意多边形 18"/>
          <p:cNvSpPr>
            <a:spLocks noChangeArrowheads="1"/>
          </p:cNvSpPr>
          <p:nvPr/>
        </p:nvSpPr>
        <p:spPr bwMode="auto">
          <a:xfrm>
            <a:off x="1092200" y="1174751"/>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latin typeface="微软雅黑" panose="020B0503020204020204" pitchFamily="34" charset="-122"/>
                <a:ea typeface="微软雅黑" panose="020B0503020204020204" pitchFamily="34" charset="-122"/>
              </a:rPr>
              <a:t>学习目标</a:t>
            </a:r>
            <a:endParaRPr lang="zh-CN" altLang="zh-CN" sz="28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503138" y="1279026"/>
            <a:ext cx="443625" cy="495183"/>
          </a:xfrm>
          <a:prstGeom prst="roundRect">
            <a:avLst>
              <a:gd name="adj" fmla="val 10000"/>
            </a:avLst>
          </a:prstGeom>
          <a:blipFill>
            <a:blip r:embed="rId2"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
        <p:nvSpPr>
          <p:cNvPr id="27657" name="矩形 9"/>
          <p:cNvSpPr>
            <a:spLocks noChangeArrowheads="1"/>
          </p:cNvSpPr>
          <p:nvPr/>
        </p:nvSpPr>
        <p:spPr bwMode="auto">
          <a:xfrm>
            <a:off x="495301" y="1900767"/>
            <a:ext cx="82216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50000"/>
              </a:lnSpc>
              <a:defRPr/>
            </a:pPr>
            <a:r>
              <a:rPr lang="en-US" altLang="zh-CN" sz="2400" b="1" dirty="0">
                <a:latin typeface="Times New Roman" panose="02020603050405020304" pitchFamily="18" charset="0"/>
                <a:ea typeface="+mj-ea"/>
                <a:cs typeface="Times New Roman" panose="02020603050405020304" pitchFamily="18" charset="0"/>
              </a:rPr>
              <a:t>1. </a:t>
            </a:r>
            <a:r>
              <a:rPr lang="zh-CN" altLang="en-US" sz="2400" b="1" dirty="0">
                <a:latin typeface="Times New Roman" panose="02020603050405020304" pitchFamily="18" charset="0"/>
                <a:ea typeface="+mj-ea"/>
                <a:cs typeface="Times New Roman" panose="02020603050405020304" pitchFamily="18" charset="0"/>
              </a:rPr>
              <a:t>凭借具体的语言材料，感受牛郎、织女的勤劳和善良，体会他们之间的真挚情感。 </a:t>
            </a:r>
            <a:endParaRPr lang="zh-CN" altLang="en-US" sz="2400" b="1" dirty="0">
              <a:latin typeface="Times New Roman" panose="02020603050405020304" pitchFamily="18" charset="0"/>
              <a:ea typeface="+mj-ea"/>
              <a:cs typeface="Times New Roman" panose="02020603050405020304" pitchFamily="18" charset="0"/>
            </a:endParaRPr>
          </a:p>
          <a:p>
            <a:pPr marL="263525" indent="-263525">
              <a:lnSpc>
                <a:spcPct val="150000"/>
              </a:lnSpc>
              <a:defRPr/>
            </a:pPr>
            <a:r>
              <a:rPr lang="en-US" altLang="zh-CN" sz="2400" b="1" dirty="0">
                <a:latin typeface="Times New Roman" panose="02020603050405020304" pitchFamily="18" charset="0"/>
                <a:ea typeface="+mj-ea"/>
                <a:cs typeface="Times New Roman" panose="02020603050405020304" pitchFamily="18" charset="0"/>
              </a:rPr>
              <a:t>2. </a:t>
            </a:r>
            <a:r>
              <a:rPr lang="zh-CN" altLang="en-US" sz="2400" b="1" dirty="0">
                <a:latin typeface="Times New Roman" panose="02020603050405020304" pitchFamily="18" charset="0"/>
                <a:ea typeface="+mj-ea"/>
                <a:cs typeface="Times New Roman" panose="02020603050405020304" pitchFamily="18" charset="0"/>
              </a:rPr>
              <a:t>根据主要信息大胆想象，创造性地表演故事。 </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r>
              <a:rPr lang="zh-CN" altLang="en-US" sz="2400" b="1" dirty="0">
                <a:solidFill>
                  <a:srgbClr val="FF0000"/>
                </a:solidFill>
                <a:latin typeface="Times New Roman" panose="02020603050405020304" pitchFamily="18" charset="0"/>
                <a:ea typeface="+mj-ea"/>
                <a:cs typeface="Times New Roman" panose="02020603050405020304" pitchFamily="18" charset="0"/>
              </a:rPr>
              <a:t>重点</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endParaRPr lang="zh-CN" altLang="en-US" sz="2400" b="1" dirty="0">
              <a:solidFill>
                <a:srgbClr val="FF0000"/>
              </a:solidFill>
              <a:latin typeface="Times New Roman" panose="02020603050405020304" pitchFamily="18" charset="0"/>
              <a:ea typeface="+mj-ea"/>
              <a:cs typeface="Times New Roman" panose="02020603050405020304" pitchFamily="18" charset="0"/>
            </a:endParaRPr>
          </a:p>
          <a:p>
            <a:pPr marL="263525" indent="-263525">
              <a:lnSpc>
                <a:spcPct val="150000"/>
              </a:lnSpc>
              <a:defRPr/>
            </a:pPr>
            <a:r>
              <a:rPr lang="en-US" altLang="zh-CN" sz="2400" b="1" dirty="0">
                <a:latin typeface="Times New Roman" panose="02020603050405020304" pitchFamily="18" charset="0"/>
                <a:ea typeface="+mj-ea"/>
                <a:cs typeface="Times New Roman" panose="02020603050405020304" pitchFamily="18" charset="0"/>
              </a:rPr>
              <a:t>3. </a:t>
            </a:r>
            <a:r>
              <a:rPr lang="zh-CN" altLang="en-US" sz="2400" b="1" dirty="0">
                <a:latin typeface="Times New Roman" panose="02020603050405020304" pitchFamily="18" charset="0"/>
                <a:ea typeface="+mj-ea"/>
                <a:cs typeface="Times New Roman" panose="02020603050405020304" pitchFamily="18" charset="0"/>
              </a:rPr>
              <a:t>通过阅读、想象、交流，了解民间故事的特点，提高对民间故事的欣赏水平，爱上民间故事。</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r>
              <a:rPr lang="zh-CN" altLang="en-US" sz="2400" b="1" dirty="0">
                <a:solidFill>
                  <a:srgbClr val="FF0000"/>
                </a:solidFill>
                <a:latin typeface="Times New Roman" panose="02020603050405020304" pitchFamily="18" charset="0"/>
                <a:ea typeface="+mj-ea"/>
                <a:cs typeface="Times New Roman" panose="02020603050405020304" pitchFamily="18" charset="0"/>
              </a:rPr>
              <a:t>难点</a:t>
            </a:r>
            <a:r>
              <a:rPr lang="en-US" altLang="zh-CN" sz="2400" b="1" dirty="0">
                <a:solidFill>
                  <a:srgbClr val="FF0000"/>
                </a:solidFill>
                <a:latin typeface="Times New Roman" panose="02020603050405020304" pitchFamily="18" charset="0"/>
                <a:ea typeface="+mj-ea"/>
                <a:cs typeface="Times New Roman" panose="02020603050405020304" pitchFamily="18" charset="0"/>
              </a:rPr>
              <a:t>)</a:t>
            </a:r>
            <a:endParaRPr lang="zh-CN" altLang="en-US" sz="2400" b="1" dirty="0">
              <a:solidFill>
                <a:srgbClr val="FF000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wheel(4)">
                                      <p:cBhvr>
                                        <p:cTn id="7" dur="20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55613" y="1094318"/>
            <a:ext cx="1447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a:solidFill>
                  <a:srgbClr val="0066FF"/>
                </a:solidFill>
                <a:latin typeface="黑体" panose="02010609060101010101" pitchFamily="49" charset="-122"/>
                <a:ea typeface="黑体" panose="02010609060101010101" pitchFamily="49" charset="-122"/>
              </a:rPr>
              <a:t>举例：</a:t>
            </a:r>
            <a:r>
              <a:rPr lang="en-US" altLang="zh-CN" sz="2800" b="1">
                <a:solidFill>
                  <a:srgbClr val="0066FF"/>
                </a:solidFill>
                <a:latin typeface="黑体" panose="02010609060101010101" pitchFamily="49" charset="-122"/>
                <a:ea typeface="黑体" panose="02010609060101010101" pitchFamily="49" charset="-122"/>
              </a:rPr>
              <a:t> </a:t>
            </a:r>
            <a:endParaRPr lang="zh-CN" altLang="zh-CN" sz="2800">
              <a:solidFill>
                <a:srgbClr val="0066FF"/>
              </a:solidFill>
              <a:latin typeface="黑体" panose="02010609060101010101" pitchFamily="49" charset="-122"/>
              <a:ea typeface="黑体" panose="02010609060101010101" pitchFamily="49" charset="-122"/>
            </a:endParaRPr>
          </a:p>
        </p:txBody>
      </p:sp>
      <p:sp>
        <p:nvSpPr>
          <p:cNvPr id="6" name="矩形 5"/>
          <p:cNvSpPr>
            <a:spLocks noChangeArrowheads="1"/>
          </p:cNvSpPr>
          <p:nvPr/>
        </p:nvSpPr>
        <p:spPr bwMode="auto">
          <a:xfrm>
            <a:off x="485775" y="1750485"/>
            <a:ext cx="80200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50000"/>
              </a:lnSpc>
              <a:defRPr/>
            </a:pPr>
            <a:r>
              <a:rPr lang="zh-CN" altLang="en-US" sz="2400" b="1" dirty="0">
                <a:solidFill>
                  <a:srgbClr val="000000"/>
                </a:solidFill>
                <a:latin typeface="+mj-ea"/>
                <a:ea typeface="+mj-ea"/>
              </a:rPr>
              <a:t>评书</a:t>
            </a:r>
            <a:r>
              <a:rPr lang="en-US" altLang="zh-CN" sz="2400" b="1" dirty="0">
                <a:solidFill>
                  <a:srgbClr val="000000"/>
                </a:solidFill>
                <a:latin typeface="+mj-ea"/>
                <a:ea typeface="+mj-ea"/>
              </a:rPr>
              <a:t>《</a:t>
            </a:r>
            <a:r>
              <a:rPr lang="zh-CN" altLang="en-US" sz="2400" b="1" dirty="0">
                <a:solidFill>
                  <a:srgbClr val="000000"/>
                </a:solidFill>
                <a:latin typeface="+mj-ea"/>
                <a:ea typeface="+mj-ea"/>
              </a:rPr>
              <a:t>水浒</a:t>
            </a:r>
            <a:r>
              <a:rPr lang="en-US" altLang="zh-CN" sz="2400" b="1" dirty="0">
                <a:solidFill>
                  <a:srgbClr val="000000"/>
                </a:solidFill>
                <a:latin typeface="+mj-ea"/>
                <a:ea typeface="+mj-ea"/>
              </a:rPr>
              <a:t>》</a:t>
            </a:r>
            <a:r>
              <a:rPr lang="zh-CN" altLang="en-US" sz="2400" b="1" dirty="0">
                <a:solidFill>
                  <a:srgbClr val="000000"/>
                </a:solidFill>
                <a:latin typeface="+mj-ea"/>
                <a:ea typeface="+mj-ea"/>
              </a:rPr>
              <a:t>中一个人物出场前的描述：“</a:t>
            </a:r>
            <a:r>
              <a:rPr lang="zh-CN" altLang="en-US" sz="2400" b="1" dirty="0">
                <a:solidFill>
                  <a:srgbClr val="000000"/>
                </a:solidFill>
                <a:latin typeface="楷体" panose="02010609060101010101" pitchFamily="49" charset="-122"/>
                <a:ea typeface="楷体" panose="02010609060101010101" pitchFamily="49" charset="-122"/>
              </a:rPr>
              <a:t>‘身躯凛凛，相貌堂堂。一双眼光射寒星，两弯眉浑如刷漆’</a:t>
            </a:r>
            <a:r>
              <a:rPr lang="zh-CN" altLang="en-US" sz="2400" b="1" dirty="0">
                <a:solidFill>
                  <a:srgbClr val="000000"/>
                </a:solidFill>
                <a:latin typeface="+mj-ea"/>
                <a:ea typeface="+mj-ea"/>
              </a:rPr>
              <a:t>。欲知此人是谁，且听下回分解。” </a:t>
            </a:r>
            <a:endParaRPr lang="zh-CN" altLang="en-US" sz="2400" b="1" dirty="0">
              <a:solidFill>
                <a:srgbClr val="000000"/>
              </a:solidFill>
              <a:latin typeface="+mj-ea"/>
              <a:ea typeface="+mj-ea"/>
            </a:endParaRPr>
          </a:p>
        </p:txBody>
      </p:sp>
      <p:sp>
        <p:nvSpPr>
          <p:cNvPr id="7" name="矩形 6"/>
          <p:cNvSpPr>
            <a:spLocks noChangeArrowheads="1"/>
          </p:cNvSpPr>
          <p:nvPr/>
        </p:nvSpPr>
        <p:spPr bwMode="auto">
          <a:xfrm>
            <a:off x="538163" y="4038601"/>
            <a:ext cx="820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50000"/>
              </a:lnSpc>
            </a:pPr>
            <a:r>
              <a:rPr lang="zh-CN" altLang="en-US" sz="2400" b="1">
                <a:solidFill>
                  <a:srgbClr val="C00000"/>
                </a:solidFill>
                <a:latin typeface="楷体" panose="02010609060101010101" pitchFamily="49" charset="-122"/>
                <a:ea typeface="楷体" panose="02010609060101010101" pitchFamily="49" charset="-122"/>
              </a:rPr>
              <a:t>这段文字让我们这个着急啊，必须等到听下回，于是才知道原来此人名叫</a:t>
            </a:r>
            <a:r>
              <a:rPr lang="en-US" altLang="zh-CN" sz="2400" b="1">
                <a:solidFill>
                  <a:srgbClr val="C00000"/>
                </a:solidFill>
                <a:latin typeface="楷体" panose="02010609060101010101" pitchFamily="49" charset="-122"/>
                <a:ea typeface="楷体" panose="02010609060101010101" pitchFamily="49" charset="-122"/>
              </a:rPr>
              <a:t>——</a:t>
            </a:r>
            <a:r>
              <a:rPr lang="zh-CN" altLang="en-US" sz="2400" b="1">
                <a:solidFill>
                  <a:srgbClr val="C00000"/>
                </a:solidFill>
                <a:latin typeface="楷体" panose="02010609060101010101" pitchFamily="49" charset="-122"/>
                <a:ea typeface="楷体" panose="02010609060101010101" pitchFamily="49" charset="-122"/>
              </a:rPr>
              <a:t>武松。</a:t>
            </a:r>
            <a:endParaRPr lang="zh-CN" altLang="en-US" sz="2400" b="1">
              <a:solidFill>
                <a:srgbClr val="C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619126" y="1418167"/>
            <a:ext cx="18325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0066FF"/>
                </a:solidFill>
                <a:latin typeface="黑体" panose="02010609060101010101" pitchFamily="49" charset="-122"/>
                <a:ea typeface="黑体" panose="02010609060101010101" pitchFamily="49" charset="-122"/>
              </a:rPr>
              <a:t>练一练：</a:t>
            </a:r>
            <a:endParaRPr lang="zh-CN" altLang="en-US" sz="3200" b="1">
              <a:solidFill>
                <a:srgbClr val="0066FF"/>
              </a:solidFill>
              <a:latin typeface="黑体" panose="02010609060101010101" pitchFamily="49" charset="-122"/>
              <a:ea typeface="黑体" panose="02010609060101010101" pitchFamily="49" charset="-122"/>
            </a:endParaRPr>
          </a:p>
        </p:txBody>
      </p:sp>
      <p:sp>
        <p:nvSpPr>
          <p:cNvPr id="5" name="矩形 4"/>
          <p:cNvSpPr>
            <a:spLocks noChangeArrowheads="1"/>
          </p:cNvSpPr>
          <p:nvPr/>
        </p:nvSpPr>
        <p:spPr bwMode="auto">
          <a:xfrm>
            <a:off x="757238" y="2413001"/>
            <a:ext cx="7810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4205">
              <a:lnSpc>
                <a:spcPct val="150000"/>
              </a:lnSpc>
            </a:pPr>
            <a:r>
              <a:rPr lang="zh-CN" altLang="en-US" sz="2800" b="1">
                <a:solidFill>
                  <a:srgbClr val="000000"/>
                </a:solidFill>
                <a:latin typeface="宋体" panose="02010600030101010101" pitchFamily="2" charset="-122"/>
              </a:rPr>
              <a:t>想象哥嫂有一天见到牛郎织女的画面，用上设问的形式写一段话表达哥嫂的惊奇。</a:t>
            </a:r>
            <a:endParaRPr lang="zh-CN" altLang="en-US" sz="2800" b="1">
              <a:solidFill>
                <a:srgbClr val="000000"/>
              </a:solidFill>
              <a:latin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768350" y="1930400"/>
            <a:ext cx="7594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楷体" panose="02010609060101010101" pitchFamily="49" charset="-122"/>
                <a:ea typeface="楷体" panose="02010609060101010101" pitchFamily="49" charset="-122"/>
              </a:rPr>
              <a:t>    这篇课文通过用创造性的表演的方式，以及创造性复述等方法，了解了牛郎从童年到成人的痛苦生活和织女在天宫没有自由和欢乐的生活，以及他们在老牛的帮助下结成夫妻的故事，感受到了牛郎和织女善良、诚实、勤劳的品格，以及人们对美好幸福生活的追求。</a:t>
            </a:r>
            <a:endParaRPr lang="zh-CN" altLang="en-US" sz="2400" b="1" dirty="0">
              <a:latin typeface="楷体" panose="02010609060101010101" pitchFamily="49" charset="-122"/>
              <a:ea typeface="楷体" panose="02010609060101010101" pitchFamily="49" charset="-122"/>
            </a:endParaRPr>
          </a:p>
        </p:txBody>
      </p:sp>
      <p:grpSp>
        <p:nvGrpSpPr>
          <p:cNvPr id="31746" name="组合 3"/>
          <p:cNvGrpSpPr/>
          <p:nvPr/>
        </p:nvGrpSpPr>
        <p:grpSpPr bwMode="auto">
          <a:xfrm>
            <a:off x="428626" y="1221318"/>
            <a:ext cx="2125689" cy="633868"/>
            <a:chOff x="638175" y="996434"/>
            <a:chExt cx="2125723" cy="476250"/>
          </a:xfrm>
        </p:grpSpPr>
        <p:sp>
          <p:nvSpPr>
            <p:cNvPr id="31747" name="矩形 2"/>
            <p:cNvSpPr>
              <a:spLocks noChangeArrowheads="1"/>
            </p:cNvSpPr>
            <p:nvPr/>
          </p:nvSpPr>
          <p:spPr bwMode="auto">
            <a:xfrm>
              <a:off x="1142915" y="996434"/>
              <a:ext cx="1620983" cy="393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课堂小结</a:t>
              </a:r>
              <a:endParaRPr lang="zh-CN" altLang="en-US" sz="28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638175" y="1022866"/>
              <a:ext cx="590465" cy="449818"/>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lide(fromBottom)">
                                      <p:cBhvr>
                                        <p:cTn id="7"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468314" y="3278717"/>
            <a:ext cx="809783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dirty="0">
                <a:solidFill>
                  <a:srgbClr val="0066FF"/>
                </a:solidFill>
                <a:latin typeface="Times New Roman" panose="02020603050405020304" pitchFamily="18" charset="0"/>
                <a:ea typeface="黑体" panose="02010609060101010101" pitchFamily="49" charset="-122"/>
              </a:rPr>
              <a:t>示例：</a:t>
            </a:r>
            <a:r>
              <a:rPr lang="en-US" altLang="zh-CN" sz="2000" b="1" dirty="0">
                <a:solidFill>
                  <a:srgbClr val="C00000"/>
                </a:solidFill>
                <a:latin typeface="Times New Roman" panose="02020603050405020304" pitchFamily="18" charset="0"/>
                <a:ea typeface="楷体" panose="02010609060101010101" pitchFamily="49" charset="-122"/>
              </a:rPr>
              <a:t>《</a:t>
            </a:r>
            <a:r>
              <a:rPr lang="zh-CN" altLang="en-US" sz="2000" b="1" dirty="0">
                <a:solidFill>
                  <a:srgbClr val="C00000"/>
                </a:solidFill>
                <a:latin typeface="Times New Roman" panose="02020603050405020304" pitchFamily="18" charset="0"/>
                <a:ea typeface="楷体" panose="02010609060101010101" pitchFamily="49" charset="-122"/>
              </a:rPr>
              <a:t>孟姜女</a:t>
            </a:r>
            <a:r>
              <a:rPr lang="en-US" altLang="zh-CN" sz="2000" b="1" dirty="0">
                <a:solidFill>
                  <a:srgbClr val="C00000"/>
                </a:solidFill>
                <a:latin typeface="Times New Roman" panose="02020603050405020304" pitchFamily="18" charset="0"/>
                <a:ea typeface="楷体" panose="02010609060101010101" pitchFamily="49" charset="-122"/>
              </a:rPr>
              <a:t>》</a:t>
            </a:r>
            <a:r>
              <a:rPr lang="zh-CN" altLang="en-US" sz="2000" b="1" dirty="0">
                <a:solidFill>
                  <a:srgbClr val="C00000"/>
                </a:solidFill>
                <a:latin typeface="Times New Roman" panose="02020603050405020304" pitchFamily="18" charset="0"/>
                <a:ea typeface="楷体" panose="02010609060101010101" pitchFamily="49" charset="-122"/>
              </a:rPr>
              <a:t>不可思议的地方有四点：</a:t>
            </a:r>
            <a:endParaRPr lang="en-US" altLang="zh-CN" sz="2000" b="1" dirty="0">
              <a:solidFill>
                <a:srgbClr val="C00000"/>
              </a:solidFill>
              <a:latin typeface="Times New Roman" panose="02020603050405020304" pitchFamily="18" charset="0"/>
              <a:ea typeface="楷体" panose="02010609060101010101" pitchFamily="49" charset="-122"/>
            </a:endParaRPr>
          </a:p>
          <a:p>
            <a:pPr>
              <a:lnSpc>
                <a:spcPct val="150000"/>
              </a:lnSpc>
            </a:pPr>
            <a:r>
              <a:rPr lang="en-US" altLang="zh-CN" sz="2000" b="1" dirty="0">
                <a:solidFill>
                  <a:srgbClr val="C00000"/>
                </a:solidFill>
                <a:latin typeface="Times New Roman" panose="02020603050405020304" pitchFamily="18" charset="0"/>
                <a:ea typeface="楷体" panose="02010609060101010101" pitchFamily="49" charset="-122"/>
              </a:rPr>
              <a:t>1. </a:t>
            </a:r>
            <a:r>
              <a:rPr lang="zh-CN" altLang="en-US" sz="2000" b="1" dirty="0">
                <a:solidFill>
                  <a:srgbClr val="C00000"/>
                </a:solidFill>
                <a:latin typeface="Times New Roman" panose="02020603050405020304" pitchFamily="18" charset="0"/>
                <a:ea typeface="楷体" panose="02010609060101010101" pitchFamily="49" charset="-122"/>
              </a:rPr>
              <a:t>孟姜女不是父母生的；</a:t>
            </a:r>
            <a:endParaRPr lang="zh-CN" altLang="en-US" sz="2000" b="1" dirty="0">
              <a:solidFill>
                <a:srgbClr val="C00000"/>
              </a:solidFill>
              <a:latin typeface="Times New Roman" panose="02020603050405020304" pitchFamily="18" charset="0"/>
              <a:ea typeface="楷体" panose="02010609060101010101" pitchFamily="49" charset="-122"/>
            </a:endParaRPr>
          </a:p>
          <a:p>
            <a:pPr>
              <a:lnSpc>
                <a:spcPct val="150000"/>
              </a:lnSpc>
            </a:pPr>
            <a:r>
              <a:rPr lang="en-US" altLang="zh-CN" sz="2000" b="1" dirty="0">
                <a:solidFill>
                  <a:srgbClr val="C00000"/>
                </a:solidFill>
                <a:latin typeface="Times New Roman" panose="02020603050405020304" pitchFamily="18" charset="0"/>
                <a:ea typeface="楷体" panose="02010609060101010101" pitchFamily="49" charset="-122"/>
              </a:rPr>
              <a:t>2.</a:t>
            </a:r>
            <a:r>
              <a:rPr lang="zh-CN" altLang="en-US" sz="2000" b="1" dirty="0">
                <a:solidFill>
                  <a:srgbClr val="C00000"/>
                </a:solidFill>
                <a:latin typeface="Times New Roman" panose="02020603050405020304" pitchFamily="18" charset="0"/>
                <a:ea typeface="楷体" panose="02010609060101010101" pitchFamily="49" charset="-122"/>
              </a:rPr>
              <a:t>孟姜女大哭三天三夜，哭得天昏地暗，连天地都感动了。</a:t>
            </a:r>
            <a:endParaRPr lang="zh-CN" altLang="en-US" sz="2000" b="1" dirty="0">
              <a:solidFill>
                <a:srgbClr val="C00000"/>
              </a:solidFill>
              <a:latin typeface="Times New Roman" panose="02020603050405020304" pitchFamily="18" charset="0"/>
              <a:ea typeface="楷体" panose="02010609060101010101" pitchFamily="49" charset="-122"/>
            </a:endParaRPr>
          </a:p>
          <a:p>
            <a:pPr>
              <a:lnSpc>
                <a:spcPct val="150000"/>
              </a:lnSpc>
            </a:pPr>
            <a:r>
              <a:rPr lang="en-US" altLang="zh-CN" sz="2000" b="1" dirty="0">
                <a:solidFill>
                  <a:srgbClr val="C00000"/>
                </a:solidFill>
                <a:latin typeface="Times New Roman" panose="02020603050405020304" pitchFamily="18" charset="0"/>
                <a:ea typeface="楷体" panose="02010609060101010101" pitchFamily="49" charset="-122"/>
              </a:rPr>
              <a:t>3.</a:t>
            </a:r>
            <a:r>
              <a:rPr lang="zh-CN" altLang="en-US" sz="2000" b="1" dirty="0">
                <a:solidFill>
                  <a:srgbClr val="C00000"/>
                </a:solidFill>
                <a:latin typeface="Times New Roman" panose="02020603050405020304" pitchFamily="18" charset="0"/>
                <a:ea typeface="楷体" panose="02010609060101010101" pitchFamily="49" charset="-122"/>
              </a:rPr>
              <a:t>只听“哗啦”一声，一段长城被哭倒了，露出来的正是范喜良的尸首。</a:t>
            </a:r>
            <a:endParaRPr lang="zh-CN" altLang="en-US" sz="2000" b="1" dirty="0">
              <a:solidFill>
                <a:srgbClr val="C00000"/>
              </a:solidFill>
              <a:latin typeface="Times New Roman" panose="02020603050405020304" pitchFamily="18" charset="0"/>
              <a:ea typeface="楷体" panose="02010609060101010101" pitchFamily="49" charset="-122"/>
            </a:endParaRPr>
          </a:p>
          <a:p>
            <a:pPr>
              <a:lnSpc>
                <a:spcPct val="150000"/>
              </a:lnSpc>
            </a:pPr>
            <a:r>
              <a:rPr lang="en-US" altLang="zh-CN" sz="2000" b="1" dirty="0">
                <a:solidFill>
                  <a:srgbClr val="C00000"/>
                </a:solidFill>
                <a:latin typeface="Times New Roman" panose="02020603050405020304" pitchFamily="18" charset="0"/>
                <a:ea typeface="楷体" panose="02010609060101010101" pitchFamily="49" charset="-122"/>
              </a:rPr>
              <a:t>4.</a:t>
            </a:r>
            <a:r>
              <a:rPr lang="zh-CN" altLang="en-US" sz="2000" b="1" dirty="0">
                <a:solidFill>
                  <a:srgbClr val="C00000"/>
                </a:solidFill>
                <a:latin typeface="Times New Roman" panose="02020603050405020304" pitchFamily="18" charset="0"/>
                <a:ea typeface="楷体" panose="02010609060101010101" pitchFamily="49" charset="-122"/>
              </a:rPr>
              <a:t>跳海之后龙王龙女救她。</a:t>
            </a:r>
            <a:endParaRPr lang="zh-CN" altLang="en-US" sz="2000" b="1" dirty="0">
              <a:solidFill>
                <a:srgbClr val="C00000"/>
              </a:solidFill>
              <a:latin typeface="Times New Roman" panose="02020603050405020304" pitchFamily="18" charset="0"/>
              <a:ea typeface="楷体" panose="02010609060101010101" pitchFamily="49" charset="-122"/>
            </a:endParaRPr>
          </a:p>
        </p:txBody>
      </p:sp>
      <p:grpSp>
        <p:nvGrpSpPr>
          <p:cNvPr id="3" name="组合 4"/>
          <p:cNvGrpSpPr/>
          <p:nvPr/>
        </p:nvGrpSpPr>
        <p:grpSpPr bwMode="auto">
          <a:xfrm>
            <a:off x="6510338" y="899585"/>
            <a:ext cx="2084353" cy="647700"/>
            <a:chOff x="6685397" y="735569"/>
            <a:chExt cx="2110068" cy="643411"/>
          </a:xfrm>
        </p:grpSpPr>
        <p:pic>
          <p:nvPicPr>
            <p:cNvPr id="32771" name="Picture 12" descr="C:\Users\Administrator\Desktop\81c83b3069976615a5dcb33b58b7eb2a.png"/>
            <p:cNvPicPr>
              <a:picLocks noChangeAspect="1" noChangeArrowheads="1"/>
            </p:cNvPicPr>
            <p:nvPr/>
          </p:nvPicPr>
          <p:blipFill>
            <a:blip r:embed="rId1" cstate="email"/>
            <a:srcRect/>
            <a:stretch>
              <a:fillRect/>
            </a:stretch>
          </p:blipFill>
          <p:spPr bwMode="auto">
            <a:xfrm>
              <a:off x="6685397" y="735569"/>
              <a:ext cx="2095639" cy="64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矩形 11"/>
            <p:cNvSpPr>
              <a:spLocks noChangeArrowheads="1"/>
            </p:cNvSpPr>
            <p:nvPr/>
          </p:nvSpPr>
          <p:spPr bwMode="auto">
            <a:xfrm>
              <a:off x="6724473" y="882133"/>
              <a:ext cx="2070992" cy="33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solidFill>
                    <a:srgbClr val="000000"/>
                  </a:solidFill>
                  <a:latin typeface="仿宋" panose="02010609060101010101" pitchFamily="49" charset="-122"/>
                  <a:ea typeface="仿宋" panose="02010609060101010101" pitchFamily="49" charset="-122"/>
                </a:rPr>
                <a:t>这是课后选做题哦！</a:t>
              </a:r>
              <a:endParaRPr lang="zh-CN" altLang="en-US" sz="1600" b="1">
                <a:solidFill>
                  <a:srgbClr val="000000"/>
                </a:solidFill>
                <a:latin typeface="仿宋" panose="02010609060101010101" pitchFamily="49" charset="-122"/>
                <a:ea typeface="仿宋" panose="02010609060101010101" pitchFamily="49" charset="-122"/>
              </a:endParaRPr>
            </a:p>
          </p:txBody>
        </p:sp>
      </p:grpSp>
      <p:sp>
        <p:nvSpPr>
          <p:cNvPr id="32773" name="矩形 3"/>
          <p:cNvSpPr>
            <a:spLocks noChangeArrowheads="1"/>
          </p:cNvSpPr>
          <p:nvPr/>
        </p:nvSpPr>
        <p:spPr bwMode="auto">
          <a:xfrm>
            <a:off x="477838" y="1441451"/>
            <a:ext cx="81470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pPr>
            <a:r>
              <a:rPr lang="zh-CN" altLang="en-US" sz="2000" b="1" dirty="0">
                <a:latin typeface="黑体" panose="02010609060101010101" pitchFamily="49" charset="-122"/>
                <a:ea typeface="黑体" panose="02010609060101010101" pitchFamily="49" charset="-122"/>
              </a:rPr>
              <a:t>课文是民间故事，文中有很多不可思议的地方。让我们读读中国四大民间故事</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含</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牛郎织女</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孟姜女</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梁山伯与祝英台</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白蛇传</a:t>
            </a:r>
            <a:r>
              <a:rPr lang="en-US" altLang="zh-CN" sz="2000" b="1" dirty="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，说说其中一个故事中不可思议的地方。</a:t>
            </a:r>
            <a:endParaRPr lang="zh-CN" altLang="en-US" sz="2000" b="1" dirty="0">
              <a:latin typeface="黑体" panose="02010609060101010101" pitchFamily="49" charset="-122"/>
              <a:ea typeface="黑体" panose="02010609060101010101" pitchFamily="49" charset="-122"/>
            </a:endParaRPr>
          </a:p>
        </p:txBody>
      </p:sp>
      <p:sp>
        <p:nvSpPr>
          <p:cNvPr id="32774" name="矩形 4"/>
          <p:cNvSpPr>
            <a:spLocks noChangeArrowheads="1"/>
          </p:cNvSpPr>
          <p:nvPr/>
        </p:nvSpPr>
        <p:spPr bwMode="auto">
          <a:xfrm>
            <a:off x="3757614" y="857251"/>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0066FF"/>
                </a:solidFill>
                <a:latin typeface="隶书" pitchFamily="49" charset="-122"/>
                <a:ea typeface="隶书" pitchFamily="49" charset="-122"/>
              </a:rPr>
              <a:t>主题延伸</a:t>
            </a:r>
            <a:endParaRPr lang="zh-CN" altLang="en-US" sz="2800" b="1" dirty="0">
              <a:solidFill>
                <a:srgbClr val="0066FF"/>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wipe(left)">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left)">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wipe(left)">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wipe(left)">
                                      <p:cBhvr>
                                        <p:cTn id="3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
          <p:cNvSpPr>
            <a:spLocks noChangeArrowheads="1"/>
          </p:cNvSpPr>
          <p:nvPr/>
        </p:nvSpPr>
        <p:spPr bwMode="auto">
          <a:xfrm>
            <a:off x="488950" y="1839384"/>
            <a:ext cx="81041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古时候，大山脚下有一块平地。平地上有几间茅屋。茅屋里住着一位老妈妈，她的丈夫死去了，剩下三个孩子。老大叫勒墨，老二叫勒堆厄，最小的叫勒惹。</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老妈妈织得一手好壮锦。锦上织的花草鸟兽，活鲜鲜的。人家都买她的壮锦来做背带心，被窝面，床毡子。一家四口，就靠老妈妈的一双手来过日子。</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有一天，老妈妈拿起几幅壮锦到圩上去卖。看见店铺里有一张五彩的画，画得很好。画上有高大的房屋，好看的花园，大片的田地；又</a:t>
            </a:r>
            <a:endParaRPr lang="zh-CN" altLang="en-US" sz="2000" b="1">
              <a:latin typeface="楷体" panose="02010609060101010101" pitchFamily="49" charset="-122"/>
              <a:ea typeface="楷体" panose="02010609060101010101" pitchFamily="49" charset="-122"/>
            </a:endParaRPr>
          </a:p>
        </p:txBody>
      </p:sp>
      <p:pic>
        <p:nvPicPr>
          <p:cNvPr id="11" name="图片 16"/>
          <p:cNvPicPr>
            <a:picLocks noChangeAspect="1" noChangeArrowheads="1"/>
          </p:cNvPicPr>
          <p:nvPr/>
        </p:nvPicPr>
        <p:blipFill>
          <a:blip r:embed="rId1" cstate="email"/>
          <a:srcRect/>
          <a:stretch>
            <a:fillRect/>
          </a:stretch>
        </p:blipFill>
        <p:spPr bwMode="auto">
          <a:xfrm>
            <a:off x="3435350" y="194733"/>
            <a:ext cx="2273300" cy="601133"/>
          </a:xfrm>
          <a:prstGeom prst="rect">
            <a:avLst/>
          </a:prstGeom>
          <a:noFill/>
          <a:ln>
            <a:noFill/>
          </a:ln>
          <a:effectLst>
            <a:outerShdw blurRad="63500" sx="102000" sy="102000" algn="ctr" rotWithShape="0">
              <a:prstClr val="black">
                <a:alpha val="40000"/>
              </a:prstClr>
            </a:outerShdw>
          </a:effectLst>
        </p:spPr>
      </p:pic>
      <p:grpSp>
        <p:nvGrpSpPr>
          <p:cNvPr id="2" name="组合 11"/>
          <p:cNvGrpSpPr/>
          <p:nvPr/>
        </p:nvGrpSpPr>
        <p:grpSpPr>
          <a:xfrm>
            <a:off x="444780" y="1095055"/>
            <a:ext cx="1772205" cy="672451"/>
            <a:chOff x="854820" y="1213040"/>
            <a:chExt cx="1772205" cy="504338"/>
          </a:xfrm>
          <a:effectLst>
            <a:outerShdw blurRad="50800" dist="38100" dir="10800000" algn="r" rotWithShape="0">
              <a:prstClr val="black">
                <a:alpha val="40000"/>
              </a:prstClr>
            </a:outerShdw>
          </a:effectLst>
        </p:grpSpPr>
        <p:sp>
          <p:nvSpPr>
            <p:cNvPr id="13" name="圆角矩形 12"/>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推荐阅读</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4"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3796" name="矩形 1"/>
          <p:cNvSpPr>
            <a:spLocks noChangeArrowheads="1"/>
          </p:cNvSpPr>
          <p:nvPr/>
        </p:nvSpPr>
        <p:spPr bwMode="auto">
          <a:xfrm>
            <a:off x="3786296" y="1098551"/>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a:solidFill>
                  <a:srgbClr val="000000"/>
                </a:solidFill>
                <a:latin typeface="黑体" panose="02010609060101010101" pitchFamily="49" charset="-122"/>
                <a:ea typeface="黑体" panose="02010609060101010101" pitchFamily="49" charset="-122"/>
              </a:rPr>
              <a:t>一幅壮锦</a:t>
            </a:r>
            <a:endParaRPr lang="zh-CN" altLang="en-US" sz="2400" b="1">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p:cNvSpPr>
            <a:spLocks noChangeArrowheads="1"/>
          </p:cNvSpPr>
          <p:nvPr/>
        </p:nvSpPr>
        <p:spPr bwMode="auto">
          <a:xfrm>
            <a:off x="488950" y="988484"/>
            <a:ext cx="81041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有果园、菜园和鱼塘；又有成群的牛羊鸡鸭。她看了又看，心头乐滋滋的。本来卖锦得的钱，打算全都买米的，但因为爱这张画，就少买一点米，把画买了回家。</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在回家的路上，老妈妈几次坐在路边打开画来看。她自言自语地说：“我能生活在这么一个村庄里就好了。”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回到家，她把图画打开给儿子们看，儿子们也看得笑嘻嘻的。</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老妈妈对大儿子说：“勒墨，我们最好住在这么一个村庄里啊！”</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勒墨撇撇嘴说：“阿咪，做梦吧！”</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老妈妈对二儿子说：“勒堆厄，我们住在这么一个村庄里才好啊！”</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勒堆厄也撇撇嘴说：“阿咪，下辈子吧！”</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1"/>
          <p:cNvSpPr>
            <a:spLocks noChangeArrowheads="1"/>
          </p:cNvSpPr>
          <p:nvPr/>
        </p:nvSpPr>
        <p:spPr bwMode="auto">
          <a:xfrm>
            <a:off x="488950" y="872068"/>
            <a:ext cx="81041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20000"/>
              </a:lnSpc>
            </a:pPr>
            <a:r>
              <a:rPr lang="zh-CN" altLang="en-US" sz="2000" b="1">
                <a:latin typeface="楷体" panose="02010609060101010101" pitchFamily="49" charset="-122"/>
                <a:ea typeface="楷体" panose="02010609060101010101" pitchFamily="49" charset="-122"/>
              </a:rPr>
              <a:t>老妈妈皱着眉头对小儿子说：“勒惹，不能住在这样一个村庄里我会闷死的。”说完，长长叹了一口气。</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勒惹想了一想，安慰妈说：“阿咪，你的锦织得很好，锦上的东西活鲜鲜的。你最好把这张图画织在锦上，你看着看着，就和住在美丽的村庄里一样了。”</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老妈妈想了一会，啧啧嘴说：“你说的话很对，我就这样做吧！不然我会闷死的。”</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老妈妈买来五彩丝线，摆正布机，依照图画织起来。</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织了一天又一天，织了一月又一月。</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勒墨和勒堆厄很不满意妈这样做。他们常拉开妈的手说：“阿咪，你尽织不卖，专靠我们砍柴换米吃，我们太辛苦了！”</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1"/>
          <p:cNvSpPr>
            <a:spLocks noChangeArrowheads="1"/>
          </p:cNvSpPr>
          <p:nvPr/>
        </p:nvSpPr>
        <p:spPr bwMode="auto">
          <a:xfrm>
            <a:off x="488950" y="988484"/>
            <a:ext cx="81041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勒惹对大哥、二哥说：“让阿咪织吧，妈不织会闷死的。你们嫌砍柴辛苦，由我一个人去砍好了。”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于是一家人的生活，就由勒惹不分日夜地上山砍柴来维持。</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老妈妈也不分日夜地织锦。晚上用油松燃烧起来照亮。油松的烟很大，把老妈妈的眼睛也熏坏了，红巴渣的。可是，老妈妈还是不肯歇手。一年以后，老妈妈的眼泪滴在锦上，她就在眼泪上织起了清清的小河，织起了圆圆的鱼塘。两年以后，老妈妈的眼血滴在锦上，她就在眼血上织起了红红的太阳，织起了鲜艳的花朵。</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织呀织的，一连织了三年，这幅大壮锦才织成功。</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这幅壮锦真美丽呀！</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1"/>
          <p:cNvSpPr>
            <a:spLocks noChangeArrowheads="1"/>
          </p:cNvSpPr>
          <p:nvPr/>
        </p:nvSpPr>
        <p:spPr bwMode="auto">
          <a:xfrm>
            <a:off x="488950" y="910168"/>
            <a:ext cx="81041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20000"/>
              </a:lnSpc>
            </a:pPr>
            <a:r>
              <a:rPr lang="zh-CN" altLang="en-US" sz="2000" b="1">
                <a:latin typeface="楷体" panose="02010609060101010101" pitchFamily="49" charset="-122"/>
                <a:ea typeface="楷体" panose="02010609060101010101" pitchFamily="49" charset="-122"/>
              </a:rPr>
              <a:t>几间高大的房子，蓝的瓦，青的墙，红的柱子，黄的大门。门前是一座大花园，开着鲜艳的花朵。花园里有鱼塘，金鱼在塘里摆尾巴。房子左边是一座果园，果树结满红红的果子。果树上有各种各样的飞鸟。房子右边是一座菜园，园里满是青青的菜，黄黄的瓜。房子后面是一大片草地。草地上有牛羊棚，鸡鸭笼。牛羊在草地吃草，鸡鸭在草地上啄虫。离房子不远的山脚下，有一大片田地，田地里满是金黄的玉米和稻谷，清清的河水在村前流过，红红的太阳从天空照下来。</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“啧，啧，这幅壮锦真美丽啊！”三个孩子赞叹着。</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老妈妈伸一伸腰，擦着红巴渣的眼睛，咧开嘴巴笑了，笑得好痛快。</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忽然，一阵大风从西方刮过来，“劈卜”一声，把这幅壮锦卷出大门，卷上天空，一直朝东方飞去了。</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1"/>
          <p:cNvSpPr>
            <a:spLocks noChangeArrowheads="1"/>
          </p:cNvSpPr>
          <p:nvPr/>
        </p:nvSpPr>
        <p:spPr bwMode="auto">
          <a:xfrm>
            <a:off x="503239" y="872068"/>
            <a:ext cx="810418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50000"/>
              </a:lnSpc>
            </a:pPr>
            <a:r>
              <a:rPr lang="zh-CN" altLang="en-US" sz="2000" b="1">
                <a:latin typeface="楷体" panose="02010609060101010101" pitchFamily="49" charset="-122"/>
                <a:ea typeface="楷体" panose="02010609060101010101" pitchFamily="49" charset="-122"/>
              </a:rPr>
              <a:t>老妈妈赶忙追了出去，摇摆着双手，仰着头大喊大叫。啊呀！转个眼壮锦不见了。</a:t>
            </a:r>
            <a:endParaRPr lang="zh-CN" altLang="en-US" sz="2000" b="1">
              <a:latin typeface="楷体" panose="02010609060101010101" pitchFamily="49" charset="-122"/>
              <a:ea typeface="楷体" panose="02010609060101010101" pitchFamily="49" charset="-122"/>
            </a:endParaRPr>
          </a:p>
          <a:p>
            <a:pPr indent="363855" latinLnBrk="1">
              <a:lnSpc>
                <a:spcPct val="150000"/>
              </a:lnSpc>
            </a:pPr>
            <a:r>
              <a:rPr lang="zh-CN" altLang="en-US" sz="2000" b="1">
                <a:latin typeface="楷体" panose="02010609060101010101" pitchFamily="49" charset="-122"/>
                <a:ea typeface="楷体" panose="02010609060101010101" pitchFamily="49" charset="-122"/>
              </a:rPr>
              <a:t>老妈妈昏倒在大门外。</a:t>
            </a:r>
            <a:endParaRPr lang="zh-CN" altLang="en-US" sz="2000" b="1">
              <a:latin typeface="楷体" panose="02010609060101010101" pitchFamily="49" charset="-122"/>
              <a:ea typeface="楷体" panose="02010609060101010101" pitchFamily="49" charset="-122"/>
            </a:endParaRPr>
          </a:p>
          <a:p>
            <a:pPr indent="363855" latinLnBrk="1">
              <a:lnSpc>
                <a:spcPct val="150000"/>
              </a:lnSpc>
            </a:pPr>
            <a:r>
              <a:rPr lang="zh-CN" altLang="en-US" sz="2000" b="1">
                <a:latin typeface="楷体" panose="02010609060101010101" pitchFamily="49" charset="-122"/>
                <a:ea typeface="楷体" panose="02010609060101010101" pitchFamily="49" charset="-122"/>
              </a:rPr>
              <a:t>三兄弟把妈扶回来，睡在床上。灌了一碗姜汤，妈慢慢醒过来。她对大儿子说：“勒墨，你去东方寻回壮锦来，它是阿咪的命根啊！”</a:t>
            </a:r>
            <a:endParaRPr lang="zh-CN" altLang="en-US" sz="2000" b="1">
              <a:latin typeface="楷体" panose="02010609060101010101" pitchFamily="49" charset="-122"/>
              <a:ea typeface="楷体" panose="02010609060101010101" pitchFamily="49" charset="-122"/>
            </a:endParaRPr>
          </a:p>
          <a:p>
            <a:pPr indent="363855" latinLnBrk="1">
              <a:lnSpc>
                <a:spcPct val="150000"/>
              </a:lnSpc>
            </a:pPr>
            <a:r>
              <a:rPr lang="zh-CN" altLang="en-US" sz="2000" b="1">
                <a:latin typeface="楷体" panose="02010609060101010101" pitchFamily="49" charset="-122"/>
                <a:ea typeface="楷体" panose="02010609060101010101" pitchFamily="49" charset="-122"/>
              </a:rPr>
              <a:t>勒墨点点头，穿起草鞋，向东方走去，走了一个月，到了大山隘口。</a:t>
            </a:r>
            <a:endParaRPr lang="zh-CN" altLang="en-US" sz="2000" b="1">
              <a:latin typeface="楷体" panose="02010609060101010101" pitchFamily="49" charset="-122"/>
              <a:ea typeface="楷体" panose="02010609060101010101" pitchFamily="49" charset="-122"/>
            </a:endParaRPr>
          </a:p>
          <a:p>
            <a:pPr indent="363855" latinLnBrk="1">
              <a:lnSpc>
                <a:spcPct val="150000"/>
              </a:lnSpc>
            </a:pPr>
            <a:r>
              <a:rPr lang="zh-CN" altLang="en-US" sz="2000" b="1">
                <a:latin typeface="楷体" panose="02010609060101010101" pitchFamily="49" charset="-122"/>
                <a:ea typeface="楷体" panose="02010609060101010101" pitchFamily="49" charset="-122"/>
              </a:rPr>
              <a:t>大山隘口有一间石头砌的屋子，屋子右边有一匹大石马。石马张开嘴巴，想吃身边一蔸红红的杨梅果。屋门口坐着一个白发老奶奶。她看见勒墨走过就问他：“孩子，你去哪里呀？”</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ChangeArrowheads="1"/>
          </p:cNvSpPr>
          <p:nvPr/>
        </p:nvSpPr>
        <p:spPr bwMode="auto">
          <a:xfrm>
            <a:off x="569914" y="1742874"/>
            <a:ext cx="767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zh-CN" altLang="en-US" sz="2800" b="1" dirty="0">
                <a:latin typeface="微软雅黑" panose="020B0503020204020204" pitchFamily="34" charset="-122"/>
                <a:ea typeface="微软雅黑" panose="020B0503020204020204" pitchFamily="34" charset="-122"/>
              </a:rPr>
              <a:t>课文围绕牛郎、织女、牛等写了哪些内容？</a:t>
            </a:r>
            <a:endParaRPr lang="zh-CN" altLang="en-US" sz="2800" b="1" dirty="0">
              <a:latin typeface="微软雅黑" panose="020B0503020204020204" pitchFamily="34" charset="-122"/>
              <a:ea typeface="微软雅黑" panose="020B0503020204020204" pitchFamily="34" charset="-122"/>
            </a:endParaRPr>
          </a:p>
        </p:txBody>
      </p:sp>
      <p:sp>
        <p:nvSpPr>
          <p:cNvPr id="27653" name="矩形 5"/>
          <p:cNvSpPr>
            <a:spLocks noChangeArrowheads="1"/>
          </p:cNvSpPr>
          <p:nvPr/>
        </p:nvSpPr>
        <p:spPr bwMode="auto">
          <a:xfrm>
            <a:off x="1003300" y="2772833"/>
            <a:ext cx="68849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3105" hangingPunct="0">
              <a:lnSpc>
                <a:spcPct val="150000"/>
              </a:lnSpc>
            </a:pPr>
            <a:r>
              <a:rPr lang="zh-CN" altLang="en-US" sz="3200" b="1" dirty="0">
                <a:solidFill>
                  <a:srgbClr val="C00000"/>
                </a:solidFill>
                <a:latin typeface="楷体" panose="02010609060101010101" pitchFamily="49" charset="-122"/>
                <a:ea typeface="楷体" panose="02010609060101010101" pitchFamily="49" charset="-122"/>
              </a:rPr>
              <a:t>牛郎身世</a:t>
            </a:r>
            <a:r>
              <a:rPr lang="en-US" altLang="zh-CN" sz="3200" b="1" dirty="0">
                <a:solidFill>
                  <a:srgbClr val="C00000"/>
                </a:solidFill>
                <a:latin typeface="楷体" panose="02010609060101010101" pitchFamily="49" charset="-122"/>
                <a:ea typeface="楷体" panose="02010609060101010101" pitchFamily="49" charset="-122"/>
              </a:rPr>
              <a:t>——</a:t>
            </a:r>
            <a:r>
              <a:rPr lang="zh-CN" altLang="en-US" sz="3200" b="1" dirty="0">
                <a:solidFill>
                  <a:srgbClr val="C00000"/>
                </a:solidFill>
                <a:latin typeface="楷体" panose="02010609060101010101" pitchFamily="49" charset="-122"/>
                <a:ea typeface="楷体" panose="02010609060101010101" pitchFamily="49" charset="-122"/>
              </a:rPr>
              <a:t>照看老牛</a:t>
            </a:r>
            <a:r>
              <a:rPr lang="en-US" altLang="zh-CN" sz="3200" b="1" dirty="0">
                <a:solidFill>
                  <a:srgbClr val="C00000"/>
                </a:solidFill>
                <a:latin typeface="楷体" panose="02010609060101010101" pitchFamily="49" charset="-122"/>
                <a:ea typeface="楷体" panose="02010609060101010101" pitchFamily="49" charset="-122"/>
              </a:rPr>
              <a:t>——</a:t>
            </a:r>
            <a:r>
              <a:rPr lang="zh-CN" altLang="en-US" sz="3200" b="1" dirty="0">
                <a:solidFill>
                  <a:srgbClr val="C00000"/>
                </a:solidFill>
                <a:latin typeface="楷体" panose="02010609060101010101" pitchFamily="49" charset="-122"/>
                <a:ea typeface="楷体" panose="02010609060101010101" pitchFamily="49" charset="-122"/>
              </a:rPr>
              <a:t>老牛说话</a:t>
            </a:r>
            <a:r>
              <a:rPr lang="en-US" altLang="zh-CN" sz="3200" b="1" dirty="0">
                <a:solidFill>
                  <a:srgbClr val="C00000"/>
                </a:solidFill>
                <a:latin typeface="楷体" panose="02010609060101010101" pitchFamily="49" charset="-122"/>
                <a:ea typeface="楷体" panose="02010609060101010101" pitchFamily="49" charset="-122"/>
              </a:rPr>
              <a:t>——</a:t>
            </a:r>
            <a:r>
              <a:rPr lang="zh-CN" altLang="en-US" sz="3200" b="1" dirty="0">
                <a:solidFill>
                  <a:srgbClr val="C00000"/>
                </a:solidFill>
                <a:latin typeface="楷体" panose="02010609060101010101" pitchFamily="49" charset="-122"/>
                <a:ea typeface="楷体" panose="02010609060101010101" pitchFamily="49" charset="-122"/>
              </a:rPr>
              <a:t>织女下凡</a:t>
            </a:r>
            <a:r>
              <a:rPr lang="en-US" altLang="zh-CN" sz="3200" b="1" dirty="0">
                <a:solidFill>
                  <a:srgbClr val="C00000"/>
                </a:solidFill>
                <a:latin typeface="楷体" panose="02010609060101010101" pitchFamily="49" charset="-122"/>
                <a:ea typeface="楷体" panose="02010609060101010101" pitchFamily="49" charset="-122"/>
              </a:rPr>
              <a:t>——</a:t>
            </a:r>
            <a:r>
              <a:rPr lang="zh-CN" altLang="en-US" sz="3200" b="1" dirty="0">
                <a:solidFill>
                  <a:srgbClr val="C00000"/>
                </a:solidFill>
                <a:latin typeface="楷体" panose="02010609060101010101" pitchFamily="49" charset="-122"/>
                <a:ea typeface="楷体" panose="02010609060101010101" pitchFamily="49" charset="-122"/>
              </a:rPr>
              <a:t>相识织女</a:t>
            </a:r>
            <a:endParaRPr lang="zh-CN" altLang="en-US" sz="3200" b="1" dirty="0">
              <a:solidFill>
                <a:srgbClr val="C00000"/>
              </a:solidFill>
              <a:latin typeface="楷体" panose="02010609060101010101" pitchFamily="49" charset="-122"/>
              <a:ea typeface="楷体" panose="02010609060101010101" pitchFamily="49" charset="-122"/>
            </a:endParaRPr>
          </a:p>
        </p:txBody>
      </p:sp>
      <p:pic>
        <p:nvPicPr>
          <p:cNvPr id="6" name="Picture 2" descr="C:\Users\Administrator\Desktop\可改图标 - 副本\品读释疑.png"/>
          <p:cNvPicPr>
            <a:picLocks noChangeAspect="1" noChangeArrowheads="1"/>
          </p:cNvPicPr>
          <p:nvPr/>
        </p:nvPicPr>
        <p:blipFill>
          <a:blip r:embed="rId1"/>
          <a:srcRect/>
          <a:stretch>
            <a:fillRect/>
          </a:stretch>
        </p:blipFill>
        <p:spPr bwMode="auto">
          <a:xfrm>
            <a:off x="3509963" y="319944"/>
            <a:ext cx="2124075" cy="791633"/>
          </a:xfrm>
          <a:prstGeom prst="rect">
            <a:avLst/>
          </a:prstGeom>
          <a:noFill/>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 calcmode="lin" valueType="num">
                                      <p:cBhvr>
                                        <p:cTn id="12" dur="500" fill="hold"/>
                                        <p:tgtEl>
                                          <p:spTgt spid="27653"/>
                                        </p:tgtEl>
                                        <p:attrNameLst>
                                          <p:attrName>ppt_w</p:attrName>
                                        </p:attrNameLst>
                                      </p:cBhvr>
                                      <p:tavLst>
                                        <p:tav tm="0">
                                          <p:val>
                                            <p:fltVal val="0"/>
                                          </p:val>
                                        </p:tav>
                                        <p:tav tm="100000">
                                          <p:val>
                                            <p:strVal val="#ppt_w"/>
                                          </p:val>
                                        </p:tav>
                                      </p:tavLst>
                                    </p:anim>
                                    <p:anim calcmode="lin" valueType="num">
                                      <p:cBhvr>
                                        <p:cTn id="13" dur="500" fill="hold"/>
                                        <p:tgtEl>
                                          <p:spTgt spid="276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76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1"/>
          <p:cNvSpPr>
            <a:spLocks noChangeArrowheads="1"/>
          </p:cNvSpPr>
          <p:nvPr/>
        </p:nvSpPr>
        <p:spPr bwMode="auto">
          <a:xfrm>
            <a:off x="458788" y="910168"/>
            <a:ext cx="82931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20000"/>
              </a:lnSpc>
            </a:pPr>
            <a:r>
              <a:rPr lang="zh-CN" altLang="en-US" sz="2000" b="1">
                <a:latin typeface="楷体" panose="02010609060101010101" pitchFamily="49" charset="-122"/>
                <a:ea typeface="楷体" panose="02010609060101010101" pitchFamily="49" charset="-122"/>
              </a:rPr>
              <a:t>勒墨说：“我去寻一幅壮锦，是我妈织了三年的东西，被大风刮往东方去了。”</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老奶奶说：“壮锦是东方太阳山的一群仙女要去了。她们见你妈的壮锦织得好，要拿去做样子。到她们那里可不容易哩！先要把你的牙齿敲落两颗，放进我这大石马的嘴巴里。大石马有了牙齿，才会活动，才会吃身边的杨梅果。它吃了十颗杨梅果，你跨到它的背上，它就驮你去太阳山。在路途中要经过熊熊大火的发火山，石马钻过火里，你得咬紧牙根忍耐，不能喊痛；只要喊一声，你就会烧为火炭。越过了发火山，就到汪洋大海。海里风浪很大，会夹着冰块向你身上冲过去。你得咬紧牙根忍耐，不能打冷战；只要打一个冷战，浪头就把你埋下海底。渡过汪洋大海，就可以到达太阳山，向仙女要回你妈的壮锦了。”</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p:cNvSpPr>
            <a:spLocks noChangeArrowheads="1"/>
          </p:cNvSpPr>
          <p:nvPr/>
        </p:nvSpPr>
        <p:spPr bwMode="auto">
          <a:xfrm>
            <a:off x="255589" y="853018"/>
            <a:ext cx="855503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50000"/>
              </a:lnSpc>
            </a:pPr>
            <a:r>
              <a:rPr lang="zh-CN" altLang="en-US" sz="2000" b="1">
                <a:latin typeface="楷体" panose="02010609060101010101" pitchFamily="49" charset="-122"/>
                <a:ea typeface="楷体" panose="02010609060101010101" pitchFamily="49" charset="-122"/>
              </a:rPr>
              <a:t>勒墨摸摸自己的牙齿，想想大火烧身，想想海浪冲激，他脸刷的青起来。</a:t>
            </a:r>
            <a:endParaRPr lang="zh-CN" altLang="en-US" sz="2000" b="1">
              <a:latin typeface="楷体" panose="02010609060101010101" pitchFamily="49" charset="-122"/>
              <a:ea typeface="楷体" panose="02010609060101010101" pitchFamily="49" charset="-122"/>
            </a:endParaRPr>
          </a:p>
          <a:p>
            <a:pPr indent="363855" latinLnBrk="1">
              <a:lnSpc>
                <a:spcPct val="150000"/>
              </a:lnSpc>
            </a:pPr>
            <a:r>
              <a:rPr lang="zh-CN" altLang="en-US" sz="2000" b="1">
                <a:latin typeface="楷体" panose="02010609060101010101" pitchFamily="49" charset="-122"/>
                <a:ea typeface="楷体" panose="02010609060101010101" pitchFamily="49" charset="-122"/>
              </a:rPr>
              <a:t>老奶奶望望他的脸，笑笑地说：“孩子，你经受不起苦难的，不要去吧！我送你一盒金子，你回家好好过生活吧！”</a:t>
            </a:r>
            <a:endParaRPr lang="zh-CN" altLang="en-US" sz="2000" b="1">
              <a:latin typeface="楷体" panose="02010609060101010101" pitchFamily="49" charset="-122"/>
              <a:ea typeface="楷体" panose="02010609060101010101" pitchFamily="49" charset="-122"/>
            </a:endParaRPr>
          </a:p>
          <a:p>
            <a:pPr indent="363855" latinLnBrk="1">
              <a:lnSpc>
                <a:spcPct val="150000"/>
              </a:lnSpc>
            </a:pPr>
            <a:r>
              <a:rPr lang="zh-CN" altLang="en-US" sz="2000" b="1">
                <a:latin typeface="楷体" panose="02010609060101010101" pitchFamily="49" charset="-122"/>
                <a:ea typeface="楷体" panose="02010609060101010101" pitchFamily="49" charset="-122"/>
              </a:rPr>
              <a:t>老奶奶在石屋里拿出一小铁盒金子交给勒墨。勒墨接过小铁盒回身走了。</a:t>
            </a:r>
            <a:endParaRPr lang="zh-CN" altLang="en-US" sz="2000" b="1">
              <a:latin typeface="楷体" panose="02010609060101010101" pitchFamily="49" charset="-122"/>
              <a:ea typeface="楷体" panose="02010609060101010101" pitchFamily="49" charset="-122"/>
            </a:endParaRPr>
          </a:p>
          <a:p>
            <a:pPr indent="363855" latinLnBrk="1">
              <a:lnSpc>
                <a:spcPct val="150000"/>
              </a:lnSpc>
            </a:pPr>
            <a:r>
              <a:rPr lang="zh-CN" altLang="en-US" sz="2000" b="1">
                <a:latin typeface="楷体" panose="02010609060101010101" pitchFamily="49" charset="-122"/>
                <a:ea typeface="楷体" panose="02010609060101010101" pitchFamily="49" charset="-122"/>
              </a:rPr>
              <a:t>勒墨一路走回家，一路想：有这一小盒金子，我的生活就好过了。可不能拿回家呀，四个人享用哪有一个人享用那么舒服呢？想着想着，他就决定不回家，转身向一个大城市走去了。</a:t>
            </a:r>
            <a:endParaRPr lang="zh-CN" altLang="en-US" sz="2000" b="1">
              <a:latin typeface="楷体" panose="02010609060101010101" pitchFamily="49" charset="-122"/>
              <a:ea typeface="楷体" panose="02010609060101010101" pitchFamily="49" charset="-122"/>
            </a:endParaRPr>
          </a:p>
          <a:p>
            <a:pPr indent="363855" latinLnBrk="1">
              <a:lnSpc>
                <a:spcPct val="150000"/>
              </a:lnSpc>
            </a:pPr>
            <a:r>
              <a:rPr lang="zh-CN" altLang="en-US" sz="2000" b="1">
                <a:latin typeface="楷体" panose="02010609060101010101" pitchFamily="49" charset="-122"/>
                <a:ea typeface="楷体" panose="02010609060101010101" pitchFamily="49" charset="-122"/>
              </a:rPr>
              <a:t>老妈妈病得瘦瘦的，躺在床上等了两个月，不见勒墨转回家。她对第二个儿子说：“勒堆厄，你去东方寻回壮锦吧。那幅壮锦是阿咪的命根啊！”</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1"/>
          <p:cNvSpPr>
            <a:spLocks noChangeArrowheads="1"/>
          </p:cNvSpPr>
          <p:nvPr/>
        </p:nvSpPr>
        <p:spPr bwMode="auto">
          <a:xfrm>
            <a:off x="488950" y="988484"/>
            <a:ext cx="81041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勒堆厄点点头，穿起草鞋，向东方走去。走了一个月，到了大山隘口，又遇着老奶奶坐在石屋门口。老奶奶又照样对他说了一番话。勒堆厄摸摸牙齿，想想大火烧身，想想海浪冲激，他脸孔刷的青了。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老奶奶交给他一小铁盒金子。他拿着小铁盒，也和大哥的想法一样，不肯回家，向着大城市走去了。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老妈妈病在床上，又等了两个月，身体瘦得像一根干柴棒。她天天望着门外哭。原来是红巴渣的眼睛，哭呀哭的，就哭瞎了，看不见东西了。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有一天，勒惹对妈说：“阿咪啊！大哥二哥不见回来，大约在路上遇到了什么不好的事情。我去吧，我一定要把壮锦寻回来。”</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1"/>
          <p:cNvSpPr>
            <a:spLocks noChangeArrowheads="1"/>
          </p:cNvSpPr>
          <p:nvPr/>
        </p:nvSpPr>
        <p:spPr bwMode="auto">
          <a:xfrm>
            <a:off x="488950" y="988484"/>
            <a:ext cx="81041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老妈妈想了一想，说：“勒惹你去吧！一路上留心自己的身体啊！附近的邻居会照顾我的。”</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勒惹穿起草鞋，挺起胸脯，大踏步向东方走去。只消半个月就到了大山隘口。在这里又遇见老奶奶坐在石屋门前。</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老奶奶照样对他说了一番话，接着说：“孩子，你大哥、二哥都拿一小盒金子回去了。你也拿一盒回去吧！”</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勒惹拍着胸脯说：“不，我要去拿回壮锦！”随即拾起一块石头，敲下自己两颗牙齿，把牙齿放在大石马嘴里。大石马活动起来，伸嘴就吃杨梅果。勒惹看它吃了十颗，立刻跳上马背，抓住马鬃毛，两腿一夹，石马仰起头长嘶一声，“必里卜碌”地向东方跑去。</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矩形 1"/>
          <p:cNvSpPr>
            <a:spLocks noChangeArrowheads="1"/>
          </p:cNvSpPr>
          <p:nvPr/>
        </p:nvSpPr>
        <p:spPr bwMode="auto">
          <a:xfrm>
            <a:off x="488950" y="988484"/>
            <a:ext cx="81041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跑了三天三夜，到了发火山。红红的火焰向人马扑过来，火烫着皮肤，嗞嗞地响。勒惹伏在马背，咬紧牙根忍受。约莫半天才越过发火山，跳进汪洋大海里。海浪夹着大冰块冲激过来，打得又冷又痛。勒惹伏在马背上咬紧牙根忍受着。半天工夫，跑到了对岸。那里就是太阳山了。太阳暖暖烘烘地照在勒惹的身上，好舒服啊！</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太阳山顶上有一座金碧辉煌的大房子，里面飘出女子的歌唱声和欢笑声。</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勒惹把两腿一夹，石马四脚腾空跃起，转眼到了大房子的门口。勒惹跳下马来，走进大门，看见一大群美丽的仙女围在厅堂里织锦。阿咪的壮锦摆在中间，大家依照它来学织。</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1"/>
          <p:cNvSpPr>
            <a:spLocks noChangeArrowheads="1"/>
          </p:cNvSpPr>
          <p:nvPr/>
        </p:nvSpPr>
        <p:spPr bwMode="auto">
          <a:xfrm>
            <a:off x="488950" y="988484"/>
            <a:ext cx="81041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她们一见勒惹闯进来，吃了一惊。勒惹把来意说明了。一个仙女说：“好，我们今晚上就可以织完了，明天早上还给你。请你在这里等一晚吧。”</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勒惹答应了。仙女拿了许多仙果给他吃。仙果味道真好啊！</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勒惹身体很疲倦，靠在椅子上呼呼睡着了。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夜里，仙女们在厅堂上挂起一颗夜明珠，把厅堂照得明亮亮的。她们就连夜织锦。</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有一个穿红衣的仙女，手脚最伶俐，她第一个织完。她把自己织的和老妈妈织的一比，觉得老妈妈织的好得多：太阳红耀耀的，鱼塘清溜溜的，花朵嫩鲜鲜的，牛羊活灵灵的。</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1"/>
          <p:cNvSpPr>
            <a:spLocks noChangeArrowheads="1"/>
          </p:cNvSpPr>
          <p:nvPr/>
        </p:nvSpPr>
        <p:spPr bwMode="auto">
          <a:xfrm>
            <a:off x="488950" y="950385"/>
            <a:ext cx="81041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20000"/>
              </a:lnSpc>
            </a:pPr>
            <a:r>
              <a:rPr lang="zh-CN" altLang="en-US" sz="2000" b="1">
                <a:latin typeface="楷体" panose="02010609060101010101" pitchFamily="49" charset="-122"/>
                <a:ea typeface="楷体" panose="02010609060101010101" pitchFamily="49" charset="-122"/>
              </a:rPr>
              <a:t>红衣仙女自言自语地说：“我若是能够在这幅壮锦上生活就好了。”她看见别人还没有织完，便顺手拿起丝线，在老妈妈的壮锦上绣上自己的像：站在鱼塘边，看着鲜红的花朵。</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勒惹一觉醒来，已经深夜，仙女们都回房睡觉了。在明亮的珠光下，他看见阿咪的壮锦还摆在桌子上，他想：</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“明天她们若是不把壮锦给我，怎么办呢？阿咪病在床上很久了，不能再拖延了啊！我还是拿起壮锦连夜走吧。”</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勒惹站起来，拿起阿咪的壮锦，折叠起来，藏在里衣袋里。他走出大门，跨上马背，两腿一夹，石马趁着月光，“必里卜碌”地跑了。</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勒惹咬紧牙根，伏在马背上，渡过了汪洋大海，翻过了发火高山，很快又回到大山隘口。</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1"/>
          <p:cNvSpPr>
            <a:spLocks noChangeArrowheads="1"/>
          </p:cNvSpPr>
          <p:nvPr/>
        </p:nvSpPr>
        <p:spPr bwMode="auto">
          <a:xfrm>
            <a:off x="488950" y="931334"/>
            <a:ext cx="81041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20000"/>
              </a:lnSpc>
            </a:pPr>
            <a:r>
              <a:rPr lang="zh-CN" altLang="en-US" sz="2000" b="1">
                <a:latin typeface="楷体" panose="02010609060101010101" pitchFamily="49" charset="-122"/>
                <a:ea typeface="楷体" panose="02010609060101010101" pitchFamily="49" charset="-122"/>
              </a:rPr>
              <a:t>老奶奶站在石屋前笑哈哈地说：“孩子，下马吧！”</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勒惹跳下马来。老奶奶在马嘴里扯出牙齿，安进勒惹的嘴里。石马又站在杨梅树边不动了。</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老奶奶在石屋里拿出一双鹿皮鞋，交给勒惹说：“孩子，穿起鹿皮鞋快回去吧，阿咪快要死了！”</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勒惹穿起鹿皮鞋，两脚一蹬，一转眼就到了家。他看见阿咪睡在床上，瘦得像一根干柴，有气无力地哼着，真的快要死了。</a:t>
            </a:r>
            <a:endParaRPr lang="zh-CN" altLang="en-US" sz="2000" b="1">
              <a:latin typeface="楷体" panose="02010609060101010101" pitchFamily="49" charset="-122"/>
              <a:ea typeface="楷体" panose="02010609060101010101" pitchFamily="49" charset="-122"/>
            </a:endParaRPr>
          </a:p>
          <a:p>
            <a:pPr indent="363855" latinLnBrk="1">
              <a:lnSpc>
                <a:spcPct val="120000"/>
              </a:lnSpc>
            </a:pPr>
            <a:r>
              <a:rPr lang="zh-CN" altLang="en-US" sz="2000" b="1">
                <a:latin typeface="楷体" panose="02010609060101010101" pitchFamily="49" charset="-122"/>
                <a:ea typeface="楷体" panose="02010609060101010101" pitchFamily="49" charset="-122"/>
              </a:rPr>
              <a:t>勒惹走到床前，喊一声“阿咪”，就从胸口拿出壮锦，在阿咪面前一展。那耀眼的光彩，立刻把阿咪的眼睛照亮了。她一骨碌爬起床来，笑眯眯地看着她亲手织了三年的壮锦。她说：“孩子，茅屋里黑墨墨的，我们拿到大门外太阳光下看吧。”</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1"/>
          <p:cNvSpPr>
            <a:spLocks noChangeArrowheads="1"/>
          </p:cNvSpPr>
          <p:nvPr/>
        </p:nvSpPr>
        <p:spPr bwMode="auto">
          <a:xfrm>
            <a:off x="401639" y="1085851"/>
            <a:ext cx="826293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娘儿俩走到门外，把壮锦展开铺在地上。一阵香风吹来，壮锦慢慢地伸宽，伸宽，把几里宽的平地都铺满了。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老妈妈原来住的茅屋不见了。只见几间金碧辉煌的大房子，周围是花园、果园、菜园、田地、牛羊，像锦上织的一模一样。老妈妈和勒惹就站在大房子门前。</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忽然，老妈妈看见花园里鱼塘边有个红衣姑娘在那里看花。老妈妈急忙走过去问。姑娘说，她是仙女，因为像绣在壮锦上面，就被带来了。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老妈妈把仙女邀进屋里，共同住下。</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勒惹和这个美丽的姑娘结了婚，过着幸福的生活。</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1"/>
          <p:cNvSpPr>
            <a:spLocks noChangeArrowheads="1"/>
          </p:cNvSpPr>
          <p:nvPr/>
        </p:nvSpPr>
        <p:spPr bwMode="auto">
          <a:xfrm>
            <a:off x="488950" y="988485"/>
            <a:ext cx="810418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老妈妈又邀附近的穷人也来这个村庄住。因为她在病中，得到他们的照顾。</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有一天，村旁来了两个叫花子。他们就是勒墨和勒堆厄。他们得了老奶奶的金子跑到城里去大吃大喝。不久，金子用完了，只得做叫花子，乞讨过活。</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他们来到这个美丽的村庄，看见阿咪和勒惹夫妻在花园里快快乐乐地唱歌。他们想起过去的事情，没脸进去，拖起乞讨杖跑了。</a:t>
            </a:r>
            <a:endParaRPr lang="zh-CN" altLang="en-US" sz="2000" b="1">
              <a:latin typeface="楷体" panose="02010609060101010101" pitchFamily="49" charset="-122"/>
              <a:ea typeface="楷体" panose="02010609060101010101" pitchFamily="49" charset="-122"/>
            </a:endParaRPr>
          </a:p>
        </p:txBody>
      </p:sp>
      <p:sp>
        <p:nvSpPr>
          <p:cNvPr id="2" name="矩形 1"/>
          <p:cNvSpPr>
            <a:spLocks noChangeArrowheads="1"/>
          </p:cNvSpPr>
          <p:nvPr/>
        </p:nvSpPr>
        <p:spPr bwMode="auto">
          <a:xfrm>
            <a:off x="554039" y="4845051"/>
            <a:ext cx="7864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a:solidFill>
                  <a:srgbClr val="0066FF"/>
                </a:solidFill>
                <a:latin typeface="黑体" panose="02010609060101010101" pitchFamily="49" charset="-122"/>
                <a:ea typeface="黑体" panose="02010609060101010101" pitchFamily="49" charset="-122"/>
              </a:rPr>
              <a:t>思考：</a:t>
            </a:r>
            <a:r>
              <a:rPr lang="en-US" altLang="zh-CN" sz="2000" b="1">
                <a:latin typeface="黑体" panose="02010609060101010101" pitchFamily="49" charset="-122"/>
                <a:ea typeface="黑体" panose="02010609060101010101" pitchFamily="49" charset="-122"/>
              </a:rPr>
              <a:t>1.</a:t>
            </a:r>
            <a:r>
              <a:rPr lang="zh-CN" altLang="en-US" sz="2000" b="1">
                <a:latin typeface="黑体" panose="02010609060101010101" pitchFamily="49" charset="-122"/>
                <a:ea typeface="黑体" panose="02010609060101010101" pitchFamily="49" charset="-122"/>
              </a:rPr>
              <a:t>壮锦被风卷走后，老妈妈分别让谁去寻找？</a:t>
            </a:r>
            <a:endParaRPr lang="en-US" altLang="zh-CN" sz="2000" b="1">
              <a:latin typeface="黑体" panose="02010609060101010101" pitchFamily="49" charset="-122"/>
              <a:ea typeface="黑体" panose="02010609060101010101" pitchFamily="49" charset="-122"/>
            </a:endParaRPr>
          </a:p>
          <a:p>
            <a:pPr>
              <a:lnSpc>
                <a:spcPct val="150000"/>
              </a:lnSpc>
            </a:pPr>
            <a:r>
              <a:rPr lang="en-US" altLang="zh-CN" sz="2000" b="1">
                <a:latin typeface="黑体" panose="02010609060101010101" pitchFamily="49" charset="-122"/>
                <a:ea typeface="黑体" panose="02010609060101010101" pitchFamily="49" charset="-122"/>
              </a:rPr>
              <a:t>      2.</a:t>
            </a:r>
            <a:r>
              <a:rPr lang="zh-CN" altLang="en-US" sz="2000" b="1">
                <a:latin typeface="黑体" panose="02010609060101010101" pitchFamily="49" charset="-122"/>
                <a:ea typeface="黑体" panose="02010609060101010101" pitchFamily="49" charset="-122"/>
              </a:rPr>
              <a:t>最后是谁找到了壮锦？他为什么能找到？</a:t>
            </a:r>
            <a:endParaRPr lang="zh-CN" altLang="en-US" sz="2000" b="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1"/>
          <p:cNvSpPr>
            <a:spLocks noChangeArrowheads="1"/>
          </p:cNvSpPr>
          <p:nvPr/>
        </p:nvSpPr>
        <p:spPr bwMode="auto">
          <a:xfrm>
            <a:off x="871538" y="2434167"/>
            <a:ext cx="7391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latin typeface="微软雅黑" panose="020B0503020204020204" pitchFamily="34" charset="-122"/>
                <a:ea typeface="微软雅黑" panose="020B0503020204020204" pitchFamily="34" charset="-122"/>
              </a:rPr>
              <a:t>      牛郎和老牛是怎样相处的？他和织女怎么认识的？</a:t>
            </a:r>
            <a:endParaRPr lang="zh-CN" altLang="en-US" sz="2800" b="1" dirty="0">
              <a:latin typeface="微软雅黑" panose="020B0503020204020204" pitchFamily="34" charset="-122"/>
              <a:ea typeface="微软雅黑" panose="020B0503020204020204" pitchFamily="34" charset="-122"/>
            </a:endParaRPr>
          </a:p>
        </p:txBody>
      </p:sp>
      <p:sp>
        <p:nvSpPr>
          <p:cNvPr id="11267" name="WordArt 3"/>
          <p:cNvSpPr>
            <a:spLocks noChangeArrowheads="1" noChangeShapeType="1" noTextEdit="1"/>
          </p:cNvSpPr>
          <p:nvPr/>
        </p:nvSpPr>
        <p:spPr bwMode="auto">
          <a:xfrm rot="685608">
            <a:off x="7048501" y="4584700"/>
            <a:ext cx="1109663" cy="156633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4800" b="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a:t>
            </a:r>
            <a:endParaRPr lang="zh-CN" altLang="en-US" sz="4800" b="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grpSp>
        <p:nvGrpSpPr>
          <p:cNvPr id="13315" name="组合 4"/>
          <p:cNvGrpSpPr/>
          <p:nvPr/>
        </p:nvGrpSpPr>
        <p:grpSpPr bwMode="auto">
          <a:xfrm>
            <a:off x="6756400" y="958851"/>
            <a:ext cx="2185558" cy="859367"/>
            <a:chOff x="6685397" y="735569"/>
            <a:chExt cx="2185123" cy="643411"/>
          </a:xfrm>
        </p:grpSpPr>
        <p:pic>
          <p:nvPicPr>
            <p:cNvPr id="13316" name="Picture 12" descr="C:\Users\Administrator\Desktop\81c83b3069976615a5dcb33b58b7eb2a.png"/>
            <p:cNvPicPr>
              <a:picLocks noChangeAspect="1" noChangeArrowheads="1"/>
            </p:cNvPicPr>
            <p:nvPr/>
          </p:nvPicPr>
          <p:blipFill>
            <a:blip r:embed="rId1" cstate="email"/>
            <a:srcRect/>
            <a:stretch>
              <a:fillRect/>
            </a:stretch>
          </p:blipFill>
          <p:spPr bwMode="auto">
            <a:xfrm>
              <a:off x="6685397" y="735569"/>
              <a:ext cx="2095639" cy="64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矩形 7"/>
            <p:cNvSpPr>
              <a:spLocks noChangeArrowheads="1"/>
            </p:cNvSpPr>
            <p:nvPr/>
          </p:nvSpPr>
          <p:spPr bwMode="auto">
            <a:xfrm>
              <a:off x="6709781" y="882133"/>
              <a:ext cx="2160739" cy="2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000000"/>
                  </a:solidFill>
                  <a:latin typeface="仿宋" panose="02010609060101010101" pitchFamily="49" charset="-122"/>
                  <a:ea typeface="仿宋" panose="02010609060101010101" pitchFamily="49" charset="-122"/>
                </a:rPr>
                <a:t>这是课后第</a:t>
              </a:r>
              <a:r>
                <a:rPr lang="en-US" altLang="zh-CN" b="1">
                  <a:solidFill>
                    <a:srgbClr val="000000"/>
                  </a:solidFill>
                  <a:latin typeface="仿宋" panose="02010609060101010101" pitchFamily="49" charset="-122"/>
                  <a:ea typeface="仿宋" panose="02010609060101010101" pitchFamily="49" charset="-122"/>
                </a:rPr>
                <a:t>1</a:t>
              </a:r>
              <a:r>
                <a:rPr lang="zh-CN" altLang="en-US" b="1">
                  <a:solidFill>
                    <a:srgbClr val="000000"/>
                  </a:solidFill>
                  <a:latin typeface="仿宋" panose="02010609060101010101" pitchFamily="49" charset="-122"/>
                  <a:ea typeface="仿宋" panose="02010609060101010101" pitchFamily="49" charset="-122"/>
                </a:rPr>
                <a:t>题哦！</a:t>
              </a:r>
              <a:endParaRPr lang="zh-CN" altLang="en-US" b="1">
                <a:solidFill>
                  <a:srgbClr val="000000"/>
                </a:solidFill>
                <a:latin typeface="仿宋" panose="02010609060101010101" pitchFamily="49" charset="-122"/>
                <a:ea typeface="仿宋" panose="02010609060101010101" pitchFamily="49" charset="-122"/>
              </a:endParaRPr>
            </a:p>
          </p:txBody>
        </p:sp>
      </p:grpSp>
      <p:sp>
        <p:nvSpPr>
          <p:cNvPr id="13318" name="矩形 2"/>
          <p:cNvSpPr>
            <a:spLocks noChangeArrowheads="1"/>
          </p:cNvSpPr>
          <p:nvPr/>
        </p:nvSpPr>
        <p:spPr bwMode="auto">
          <a:xfrm>
            <a:off x="853868" y="1655234"/>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dirty="0">
                <a:solidFill>
                  <a:srgbClr val="36A436"/>
                </a:solidFill>
                <a:latin typeface="微软雅黑" panose="020B0503020204020204" pitchFamily="34" charset="-122"/>
                <a:ea typeface="微软雅黑" panose="020B0503020204020204" pitchFamily="34" charset="-122"/>
              </a:rPr>
              <a:t>讨论交流：</a:t>
            </a:r>
            <a:endParaRPr lang="zh-CN" altLang="en-US" sz="2800" b="1" dirty="0">
              <a:solidFill>
                <a:srgbClr val="36A436"/>
              </a:solidFill>
              <a:latin typeface="微软雅黑" panose="020B0503020204020204" pitchFamily="34" charset="-122"/>
              <a:ea typeface="微软雅黑" panose="020B0503020204020204" pitchFamily="34" charset="-122"/>
            </a:endParaRPr>
          </a:p>
        </p:txBody>
      </p:sp>
      <p:pic>
        <p:nvPicPr>
          <p:cNvPr id="13319" name="图片 24" descr="花盆.png"/>
          <p:cNvPicPr>
            <a:picLocks noChangeAspect="1" noChangeArrowheads="1"/>
          </p:cNvPicPr>
          <p:nvPr/>
        </p:nvPicPr>
        <p:blipFill>
          <a:blip r:embed="rId2" cstate="email"/>
          <a:srcRect/>
          <a:stretch>
            <a:fillRect/>
          </a:stretch>
        </p:blipFill>
        <p:spPr bwMode="auto">
          <a:xfrm>
            <a:off x="517526" y="1678517"/>
            <a:ext cx="390525"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7"/>
                                        </p:tgtEl>
                                        <p:attrNameLst>
                                          <p:attrName>ppt_y</p:attrName>
                                        </p:attrNameLst>
                                      </p:cBhvr>
                                      <p:tavLst>
                                        <p:tav tm="0">
                                          <p:val>
                                            <p:strVal val="#ppt_y"/>
                                          </p:val>
                                        </p:tav>
                                        <p:tav tm="100000">
                                          <p:val>
                                            <p:strVal val="#ppt_y"/>
                                          </p:val>
                                        </p:tav>
                                      </p:tavLst>
                                    </p:anim>
                                    <p:anim calcmode="lin" valueType="num">
                                      <p:cBhvr>
                                        <p:cTn id="9" dur="500" fill="hold"/>
                                        <p:tgtEl>
                                          <p:spTgt spid="1126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1"/>
          <p:cNvSpPr>
            <a:spLocks noChangeArrowheads="1"/>
          </p:cNvSpPr>
          <p:nvPr/>
        </p:nvSpPr>
        <p:spPr bwMode="auto">
          <a:xfrm>
            <a:off x="488950" y="1530351"/>
            <a:ext cx="810418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相传秦朝的时候，有一户姓孟的员外，他家种了一棵瓜，瓜秧顺着墙爬到隔壁的姜家结了瓜。瓜熟了，有个瓜一半在孟家，一半在姜家。老员外将瓜打开一看，里面有个又白又胖的小姑娘，于是就给她取名孟姜女。孟姜女长大成人，方圆十里、八里的老乡亲，谁都知道她是个人好、活好、聪明伶俐，又能弹琴、作诗、写文章的好闺女。孟员外老两口更是把她当成掌上明珠。</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这时候，秦始皇开始到处抓夫修长城。有一个叫范喜良的公子，是个书生，吓得从家里跑了出来。他跑得口干舌燥，刚想歇脚，找点水喝，忽听见一阵人喊马叫和“咚咚”的乱跑声。原来这里也正在抓人</a:t>
            </a:r>
            <a:endParaRPr lang="zh-CN" altLang="en-US" sz="2000" b="1">
              <a:latin typeface="楷体" panose="02010609060101010101" pitchFamily="49" charset="-122"/>
              <a:ea typeface="楷体" panose="02010609060101010101" pitchFamily="49" charset="-122"/>
            </a:endParaRPr>
          </a:p>
        </p:txBody>
      </p:sp>
      <p:sp>
        <p:nvSpPr>
          <p:cNvPr id="50178" name="矩形 1"/>
          <p:cNvSpPr>
            <a:spLocks noChangeArrowheads="1"/>
          </p:cNvSpPr>
          <p:nvPr/>
        </p:nvSpPr>
        <p:spPr bwMode="auto">
          <a:xfrm>
            <a:off x="3476123" y="846667"/>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a:solidFill>
                  <a:srgbClr val="000000"/>
                </a:solidFill>
                <a:latin typeface="黑体" panose="02010609060101010101" pitchFamily="49" charset="-122"/>
                <a:ea typeface="黑体" panose="02010609060101010101" pitchFamily="49" charset="-122"/>
              </a:rPr>
              <a:t>孟姜女哭长城</a:t>
            </a:r>
            <a:endParaRPr lang="zh-CN" altLang="en-US" sz="2400" b="1">
              <a:solidFill>
                <a:srgbClr val="000000"/>
              </a:solidFill>
              <a:latin typeface="黑体" panose="02010609060101010101" pitchFamily="49" charset="-122"/>
              <a:ea typeface="黑体" panose="02010609060101010101" pitchFamily="49" charset="-122"/>
            </a:endParaRPr>
          </a:p>
        </p:txBody>
      </p:sp>
      <p:pic>
        <p:nvPicPr>
          <p:cNvPr id="4" name="推荐阅读：孟姜女.wma">
            <a:hlinkClick r:id="" action="ppaction://media"/>
          </p:cNvPr>
          <p:cNvPicPr>
            <a:picLocks noRot="1" noChangeAspect="1" noChangeArrowheads="1"/>
          </p:cNvPicPr>
          <p:nvPr>
            <a:audioFile r:link="rId1"/>
            <p:extLst>
              <p:ext uri="{DAA4B4D4-6D71-4841-9C94-3DE7FCFB9230}">
                <p14:media xmlns:p14="http://schemas.microsoft.com/office/powerpoint/2010/main" r:link="rId2"/>
              </p:ext>
            </p:extLst>
          </p:nvPr>
        </p:nvPicPr>
        <p:blipFill>
          <a:blip r:embed="rId3">
            <a:extLst>
              <a:ext uri="{28A0092B-C50C-407E-A947-70E740481C1C}">
                <a14:useLocalDpi xmlns:a14="http://schemas.microsoft.com/office/drawing/2010/main" val="0"/>
              </a:ext>
            </a:extLst>
          </a:blip>
          <a:srcRect/>
          <a:stretch>
            <a:fillRect/>
          </a:stretch>
        </p:blipFill>
        <p:spPr bwMode="auto">
          <a:xfrm>
            <a:off x="2824164" y="861485"/>
            <a:ext cx="554037" cy="7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vol="80000" numSld="11">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03239" y="910168"/>
            <a:ext cx="810418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2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哩！他来不及跑了，就跳过了旁边一堵垣墙。原来这垣墙里是孟家的后花园。这时，恰巧赶上孟姜女带着丫环出来逛花园。孟姜女冷不丁地看见丝瓜架下藏着一个人，她和丫环刚一喊，范喜良就赶忙钻了出来，上前打躬施礼哀告说：“小姐，小姐，别喊，别喊，我是逃难的，快救我一命吧！”</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2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孟姜女一看，范喜良是个白面书生模样，长得挺俊秀，就和丫环回去报告孟员外去了。老员外在后花园盘问范喜良的家乡住处，姓甚名谁，何以跳墙入院。范喜良一五一十地回答。老员外见他挺老实，又知书达礼，就答应把他暂时藏在家中。 范喜良在孟家藏了些日子，老两口见他一表人才，举止大方，就商量着招他为婿。跟女儿一商量，女儿也同意。给范喜良一提，范公子也乐意，这门亲事就这样定了。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1"/>
          <p:cNvSpPr>
            <a:spLocks noChangeArrowheads="1"/>
          </p:cNvSpPr>
          <p:nvPr/>
        </p:nvSpPr>
        <p:spPr bwMode="auto">
          <a:xfrm>
            <a:off x="311151" y="891117"/>
            <a:ext cx="848836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那年月，兵荒马乱，三天两头要抓民夫，定了的亲事，谁家也不总撂着。老两口一商量，择了个吉日良辰，请来了亲戚朋友。摆了两桌酒席，欢欢喜喜地闹了一天，俩人就拜堂成亲了。常言说：“人有旦夕祸福，天有不测风云。”小两口成亲还不到三天，突然闯来了一伙衙役，不容分说，就生拉硬扯地把范公子给抓走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这一去明明是凶多吉少，孟姜女成天哭啊，盼啊！可是眼巴巴地盼了一年，不光人没有盼到，信儿也没有盼来。孟姜女实在放心不下，就一连几夜为丈夫赶做寒衣，要亲自去长城寻找丈夫。她爹妈看她那执拗的样子，拦也拦不住，就答应了。孟姜女打点行装，辞别二老，踏上了寻夫的行程。孟姜女一直奔正北走，穿过一道道的山，越过一道道的水。饿了，啃口凉</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84176" y="910168"/>
            <a:ext cx="831056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2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饽饽；渴了，喝口凉水；累了，坐在路边歇歇脚儿。有一天，她问一位打柴的白发老伯伯：“这儿离长城还有多远？”老伯伯说：“在很远很远的地方是幽州，长城还在幽州的北面。”孟姜女心想：“就是长城远在天边，我也要走到天边找我的丈夫！”</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2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孟姜女刮着风也走，下着雨也走。一天，她走到了一个前不着村、后不着店的荒郊野外，天也黑了，人也乏了，就奔破庙去了。破庙挺大，只有半人深的荒草和龇牙咧嘴的神像。她孤零零的一个年轻女子，怕得不得了。可是她也顾不上这些了，找了个旮旯就睡了。夜里她梦见了正在桌前跟着丈夫学书，忽听一阵砸门声，闯进来一帮抓人的衙役。她一下惊醒了，原来是风吹得破庙的门窗在响。她叹了口气，看看天色将明，又背起包裹上路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矩形 1"/>
          <p:cNvSpPr>
            <a:spLocks noChangeArrowheads="1"/>
          </p:cNvSpPr>
          <p:nvPr/>
        </p:nvSpPr>
        <p:spPr bwMode="auto">
          <a:xfrm>
            <a:off x="384176" y="950385"/>
            <a:ext cx="83534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40000"/>
              </a:lnSpc>
            </a:pPr>
            <a:r>
              <a:rPr lang="zh-CN" altLang="en-US" sz="2000" b="1">
                <a:latin typeface="楷体" panose="02010609060101010101" pitchFamily="49" charset="-122"/>
                <a:ea typeface="楷体" panose="02010609060101010101" pitchFamily="49" charset="-122"/>
              </a:rPr>
              <a:t>一天，她走得筋疲力尽，又觉得浑身发冷。她刚想歇歇脚儿，咕咚一下子就昏倒了。她苏醒过来，才发觉自己是躺在老乡家的热炕头上。房东大娘给她擀面，沏红糖姜水，她千恩万谢，感激不尽。她出了点汗，觉得身子轻了一点，就挣扎着起来继续赶路。房东大娘含着泪花拉着她说：“我知道你找丈夫心切，可你身上热得像火炭一样，我能忍心让你走吗！你再看看你那脚，都成了血疙瘩了，哪还是脚呀！”孟姜女一看自己的脚，可不是成了血疙瘩了。她在老大娘家又住了两天，病没好利索就又动身了。老大娘一边掉泪，一边嘴里念道：“这是多好的媳妇呀！老天爷呀，你行行好，让天下的夫妻团聚吧！”</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矩形 1"/>
          <p:cNvSpPr>
            <a:spLocks noChangeArrowheads="1"/>
          </p:cNvSpPr>
          <p:nvPr/>
        </p:nvSpPr>
        <p:spPr bwMode="auto">
          <a:xfrm>
            <a:off x="398463" y="986367"/>
            <a:ext cx="825976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孟姜女终于到了修长城的地方。她打听修长城的民工：您知道范喜良在哪里吗？打听一个，人家说不知道。再打听一个，人家摇摇头。她不知打听了多少人，才打听到了邻村修长城的民工。邻村的民工热情地领着她找和范喜良一块修长城的民工。</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孟姜女问：“各位大哥，你们是和范喜良一块修长城的吗？”</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大伙说：“是！”</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“范喜良呢？”大伙你瞅瞅我，我瞅瞅你。含着泪花谁也不吭声。孟姜女一见这情景，嗡的一声，头发根一乍。她瞪大眼睛急追问：“俺丈夫范喜良呢？”大伙见瞒不过，吞吞吐吐地说：“范喜良上个月就</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就</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累</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累</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累死了！”</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矩形 1"/>
          <p:cNvSpPr>
            <a:spLocks noChangeArrowheads="1"/>
          </p:cNvSpPr>
          <p:nvPr/>
        </p:nvSpPr>
        <p:spPr bwMode="auto">
          <a:xfrm>
            <a:off x="325438" y="910167"/>
            <a:ext cx="84264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“尸首呢？”</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大伙说：“死的人太多，埋不过来，监工的都叫填到长城里头了！”</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大伙话音未落，孟姜女手拍着长城，就失声痛哭起来。她哭哇，哭哇，只哭得成千上万的民工，个个低头掉泪；只哭得日月无光，天昏地暗；只哭得秋风悲号，海水扬波。正哭着，忽然“哗啦啦”一声巨响，长城像天崩地裂似的一下倒塌了一大段，露出了一堆堆的人骨头。那么多的白骨，哪一个是自己的丈夫呢？她忽地记起了小时听母亲讲过的故事：亲人的骨头能渗进亲人的鲜血。她咬破中指，滴血认尸。她又仔细辨认破烂的衣扣，认出了丈夫的尸骨。孟姜女守着丈夫的尸骨，哭得死去活来。</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正哭着，秦始皇带着大队人马，巡察边墙，从这里路过。</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矩形 1"/>
          <p:cNvSpPr>
            <a:spLocks noChangeArrowheads="1"/>
          </p:cNvSpPr>
          <p:nvPr/>
        </p:nvSpPr>
        <p:spPr bwMode="auto">
          <a:xfrm>
            <a:off x="398463" y="929218"/>
            <a:ext cx="825976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秦始皇听说孟姜女哭倒了城墙，立刻火冒三丈，暴跳如雷。他率领三军来到角山之下，要亲自处置孟姜女。可是他一见孟姜女年轻漂亮，眉清目秀，如花似玉，就要霸占孟姜女。孟姜女哪里肯依呢！秦始皇派了几个老婆婆去劝说，又派中书令赵高带着凤冠霞帔去劝说，孟姜女死也不从。最后，秦始皇亲自出面。孟姜女一见秦始皇，恨不得一头撞死在这个无道的暴君面前。但她转念一想，丈夫的冤仇未报，黎民的冤仇没申，怎能白白地死去呢！她强忍着愤怒听秦始皇胡言乱语。秦始皇见她不吭声，以为她是愿意了，就更加眉飞色舞地说上劲了：“你开口吧！只要依从了我，你要什么我给你什么，金山银山都行！”</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孟姜女说：“金山银山我不要，要我依从，只要你答应三件事！”</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矩形 1"/>
          <p:cNvSpPr>
            <a:spLocks noChangeArrowheads="1"/>
          </p:cNvSpPr>
          <p:nvPr/>
        </p:nvSpPr>
        <p:spPr bwMode="auto">
          <a:xfrm>
            <a:off x="398463" y="1064685"/>
            <a:ext cx="82597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秦始皇说：“漫说三件，就是三十件也依你。你说，这头一件！”</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孟姜女说：“头一件，得给我丈夫立碑、修坟，用檀木棺椁装。”</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秦始皇一听说：“好说，好说，应你这一件。快说第二件！”</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“这第二件，要你给我丈夫披麻戴孝，打幡抱罐，跟在灵车后面，率领着文武百官哭着送葬。” </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秦始皇一听，这怎么能行！我堂堂一个皇帝，岂能给一个小民送葬呀！“这件不行，你说第三件吧！”</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孟姜女说：“第二件不行，就没有第三件！”</a:t>
            </a:r>
            <a:endParaRPr lang="zh-CN" altLang="en-US" sz="2000" b="1">
              <a:latin typeface="楷体" panose="02010609060101010101" pitchFamily="49" charset="-122"/>
              <a:ea typeface="楷体" panose="02010609060101010101" pitchFamily="49" charset="-122"/>
            </a:endParaRPr>
          </a:p>
          <a:p>
            <a:pPr indent="363855" latinLnBrk="1">
              <a:lnSpc>
                <a:spcPct val="130000"/>
              </a:lnSpc>
            </a:pPr>
            <a:r>
              <a:rPr lang="zh-CN" altLang="en-US" sz="2000" b="1">
                <a:latin typeface="楷体" panose="02010609060101010101" pitchFamily="49" charset="-122"/>
                <a:ea typeface="楷体" panose="02010609060101010101" pitchFamily="49" charset="-122"/>
              </a:rPr>
              <a:t>秦始皇一看这架势，不答应吧，眼看着到嘴的肥肉摸不着吃；答应吧，</a:t>
            </a:r>
            <a:endParaRPr lang="zh-CN" altLang="en-US" sz="2000" b="1">
              <a:latin typeface="楷体" panose="02010609060101010101" pitchFamily="49" charset="-122"/>
              <a:ea typeface="楷体" panose="020106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98463" y="986367"/>
            <a:ext cx="825976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岂不让天下的人耻笑。又一想：管它耻笑不耻笑，再说谁敢耻笑我，就宰了他。想到这儿，他说：“好！我答应你第二件。快说第三件吧！”</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孟姜女说：“第三件，我要逛三天大海。”</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秦始皇说：“这个容易！好，这三件都依你！”</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秦始皇立刻派人给范喜良立碑、修坟，采购棺椁，准备孝服和招魂的白幡。出殡那天，范喜良的灵车在前，秦始皇紧跟在后，披着麻，戴着孝，真当了孝子了。赶到发丧完了，孟姜女跟秦始皇说：“咱们游海去吧，游完好成亲。”秦始皇可真乐坏了。正美得不知如何是好，忽听“扑通”一声，孟姜女纵身跳海了！</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a:p>
            <a:pPr indent="363855" latinLnBrk="1">
              <a:lnSpc>
                <a:spcPct val="130000"/>
              </a:lnSpc>
              <a:defRPr/>
            </a:pPr>
            <a:r>
              <a:rPr lang="zh-CN" altLang="en-US" sz="2000" b="1" dirty="0">
                <a:latin typeface="楷体" panose="02010609060101010101" pitchFamily="49" charset="-122"/>
                <a:ea typeface="楷体" panose="02010609060101010101" pitchFamily="49" charset="-122"/>
                <a:cs typeface="Times New Roman" panose="02020603050405020304" pitchFamily="18" charset="0"/>
              </a:rPr>
              <a:t>秦始皇一见急了：“快，快，赶快给我下海打捞。”</a:t>
            </a:r>
            <a:endParaRPr lang="zh-CN" altLang="en-US" sz="2000" b="1"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1"/>
          <p:cNvSpPr>
            <a:spLocks noChangeArrowheads="1"/>
          </p:cNvSpPr>
          <p:nvPr/>
        </p:nvSpPr>
        <p:spPr bwMode="auto">
          <a:xfrm>
            <a:off x="449264" y="1813985"/>
            <a:ext cx="61880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楷体" panose="02010609060101010101" pitchFamily="49" charset="-122"/>
                <a:ea typeface="楷体" panose="02010609060101010101" pitchFamily="49" charset="-122"/>
              </a:rPr>
              <a:t>    牛郎照看那头牛挺周到。一来是牛跟他亲密；二来呢，他想，牛那么勤勤恳恳地干活，不好好照看它，怎么对得起它呢？</a:t>
            </a:r>
            <a:endParaRPr lang="zh-CN" altLang="en-US" sz="2400" b="1" dirty="0">
              <a:latin typeface="楷体" panose="02010609060101010101" pitchFamily="49" charset="-122"/>
              <a:ea typeface="楷体" panose="02010609060101010101" pitchFamily="49" charset="-122"/>
            </a:endParaRPr>
          </a:p>
        </p:txBody>
      </p:sp>
      <p:cxnSp>
        <p:nvCxnSpPr>
          <p:cNvPr id="4" name="直接连接符 3"/>
          <p:cNvCxnSpPr/>
          <p:nvPr/>
        </p:nvCxnSpPr>
        <p:spPr>
          <a:xfrm>
            <a:off x="1090614" y="2559051"/>
            <a:ext cx="3368675" cy="2116"/>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4339" name="Rectangle 15"/>
          <p:cNvSpPr>
            <a:spLocks noChangeArrowheads="1"/>
          </p:cNvSpPr>
          <p:nvPr/>
        </p:nvSpPr>
        <p:spPr bwMode="auto">
          <a:xfrm>
            <a:off x="0" y="1201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pic>
        <p:nvPicPr>
          <p:cNvPr id="29710" name="Picture 14"/>
          <p:cNvPicPr>
            <a:picLocks noChangeAspect="1" noChangeArrowheads="1"/>
          </p:cNvPicPr>
          <p:nvPr/>
        </p:nvPicPr>
        <p:blipFill>
          <a:blip r:embed="rId1" cstate="email"/>
          <a:srcRect/>
          <a:stretch>
            <a:fillRect/>
          </a:stretch>
        </p:blipFill>
        <p:spPr bwMode="auto">
          <a:xfrm>
            <a:off x="6534999" y="1968575"/>
            <a:ext cx="2402475" cy="2060864"/>
          </a:xfrm>
          <a:prstGeom prst="ellipse">
            <a:avLst/>
          </a:prstGeom>
          <a:ln>
            <a:noFill/>
          </a:ln>
          <a:effectLst>
            <a:softEdge rad="112500"/>
          </a:effectLst>
        </p:spPr>
      </p:pic>
      <p:grpSp>
        <p:nvGrpSpPr>
          <p:cNvPr id="14341" name="组合 2"/>
          <p:cNvGrpSpPr/>
          <p:nvPr/>
        </p:nvGrpSpPr>
        <p:grpSpPr bwMode="auto">
          <a:xfrm>
            <a:off x="388939" y="1026585"/>
            <a:ext cx="2020887" cy="765274"/>
            <a:chOff x="441643" y="787828"/>
            <a:chExt cx="2223823" cy="573091"/>
          </a:xfrm>
        </p:grpSpPr>
        <p:sp>
          <p:nvSpPr>
            <p:cNvPr id="17" name="矩形 8"/>
            <p:cNvSpPr>
              <a:spLocks noChangeArrowheads="1"/>
            </p:cNvSpPr>
            <p:nvPr/>
          </p:nvSpPr>
          <p:spPr bwMode="auto">
            <a:xfrm>
              <a:off x="441643" y="787828"/>
              <a:ext cx="2223823" cy="573091"/>
            </a:xfrm>
            <a:prstGeom prst="flowChartPunchedTape">
              <a:avLst/>
            </a:prstGeom>
            <a:solidFill>
              <a:schemeClr val="accent6">
                <a:lumMod val="75000"/>
              </a:schemeClr>
            </a:solidFill>
            <a:ln>
              <a:noFill/>
            </a:ln>
          </p:spPr>
          <p:txBody>
            <a:bodyPr>
              <a:spAutoFit/>
            </a:bodyPr>
            <a:lstStyle/>
            <a:p>
              <a:pPr algn="ctr">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557625" y="865165"/>
              <a:ext cx="2031325" cy="461665"/>
            </a:xfrm>
            <a:prstGeom prst="rect">
              <a:avLst/>
            </a:prstGeom>
            <a:noFill/>
            <a:ln>
              <a:noFill/>
            </a:ln>
          </p:spPr>
          <p:txBody>
            <a:bodyPr wrap="none">
              <a:prstTxWarp prst="textWave2">
                <a:avLst/>
              </a:prstTxWarp>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牛郎与老牛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5" name="Rectangle 24"/>
          <p:cNvSpPr>
            <a:spLocks noChangeArrowheads="1"/>
          </p:cNvSpPr>
          <p:nvPr/>
        </p:nvSpPr>
        <p:spPr bwMode="auto">
          <a:xfrm>
            <a:off x="612320" y="5401179"/>
            <a:ext cx="8015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2800" b="1" dirty="0">
                <a:ln>
                  <a:solidFill>
                    <a:schemeClr val="bg1"/>
                  </a:solidFill>
                </a:ln>
                <a:solidFill>
                  <a:srgbClr val="009900"/>
                </a:solidFill>
                <a:latin typeface="微软雅黑" panose="020B0503020204020204" pitchFamily="34" charset="-122"/>
                <a:ea typeface="微软雅黑" panose="020B0503020204020204" pitchFamily="34" charset="-122"/>
                <a:cs typeface="Times New Roman" panose="02020603050405020304" pitchFamily="18" charset="0"/>
              </a:rPr>
              <a:t>从哪些地方，大家感受到了牛郎照看老牛很周到？</a:t>
            </a:r>
            <a:endParaRPr lang="zh-CN" altLang="en-US" sz="2800" b="1" dirty="0">
              <a:ln>
                <a:solidFill>
                  <a:schemeClr val="bg1"/>
                </a:solidFill>
              </a:ln>
              <a:solidFill>
                <a:srgbClr val="0099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Text Box 5"/>
          <p:cNvSpPr txBox="1">
            <a:spLocks noChangeArrowheads="1"/>
          </p:cNvSpPr>
          <p:nvPr/>
        </p:nvSpPr>
        <p:spPr bwMode="auto">
          <a:xfrm>
            <a:off x="1373189" y="4191000"/>
            <a:ext cx="4975225" cy="975784"/>
          </a:xfrm>
          <a:prstGeom prst="callout2">
            <a:avLst>
              <a:gd name="adj1" fmla="val 39279"/>
              <a:gd name="adj2" fmla="val 99652"/>
              <a:gd name="adj3" fmla="val -829"/>
              <a:gd name="adj4" fmla="val 105441"/>
              <a:gd name="adj5" fmla="val -52421"/>
              <a:gd name="adj6" fmla="val 90345"/>
            </a:avLst>
          </a:prstGeom>
          <a:solidFill>
            <a:schemeClr val="accent6">
              <a:lumMod val="20000"/>
              <a:lumOff val="80000"/>
            </a:schemeClr>
          </a:solidFill>
          <a:ln w="19050">
            <a:solidFill>
              <a:schemeClr val="accent6">
                <a:lumMod val="60000"/>
                <a:lumOff val="40000"/>
              </a:schemeClr>
            </a:solidFill>
            <a:prstDash val="sysDot"/>
            <a:miter lim="800000"/>
          </a:ln>
        </p:spPr>
        <p:txBody>
          <a:bodyPr anchor="ctr"/>
          <a:lstStyle/>
          <a:p>
            <a:pPr>
              <a:defRPr/>
            </a:pPr>
            <a:r>
              <a:rPr lang="zh-CN" altLang="en-US" sz="2400" b="1" dirty="0">
                <a:latin typeface="仿宋" panose="02010609060101010101" pitchFamily="49" charset="-122"/>
                <a:ea typeface="仿宋" panose="02010609060101010101" pitchFamily="49" charset="-122"/>
              </a:rPr>
              <a:t>反问句写出牛郎认真照顾牛的原因，也看出牛和牛郎都非常的勤劳。</a:t>
            </a:r>
            <a:endParaRPr lang="zh-CN" altLang="en-US" sz="2400" b="1" dirty="0">
              <a:latin typeface="仿宋" panose="02010609060101010101" pitchFamily="49" charset="-122"/>
              <a:ea typeface="仿宋" panose="02010609060101010101" pitchFamily="49" charset="-122"/>
            </a:endParaRPr>
          </a:p>
        </p:txBody>
      </p:sp>
      <p:sp>
        <p:nvSpPr>
          <p:cNvPr id="8" name="TextBox 7"/>
          <p:cNvSpPr txBox="1"/>
          <p:nvPr/>
        </p:nvSpPr>
        <p:spPr>
          <a:xfrm>
            <a:off x="457200" y="3797300"/>
            <a:ext cx="5132388" cy="369332"/>
          </a:xfrm>
          <a:prstGeom prst="rect">
            <a:avLst/>
          </a:prstGeom>
          <a:noFill/>
        </p:spPr>
        <p:txBody>
          <a:bodyPr>
            <a:spAutoFit/>
          </a:bodyPr>
          <a:lstStyle/>
          <a:p>
            <a:pPr>
              <a:defRPr/>
            </a:pPr>
            <a:r>
              <a:rPr lang="en-US" altLang="zh-CN" spc="-330" dirty="0">
                <a:solidFill>
                  <a:srgbClr val="FF6600"/>
                </a:solidFill>
              </a:rPr>
              <a:t>~~~~~~~~~~~~~~~~~~~~~~~~~~~~~~~~~~~~~~~~~~~~~~~~~~~~~~~~~~~~~~~~~~~~</a:t>
            </a:r>
            <a:endParaRPr lang="zh-CN" altLang="en-US" spc="-330" dirty="0">
              <a:solidFill>
                <a:srgbClr val="FF6600"/>
              </a:solidFill>
            </a:endParaRPr>
          </a:p>
        </p:txBody>
      </p:sp>
      <p:sp>
        <p:nvSpPr>
          <p:cNvPr id="20" name="TextBox 19"/>
          <p:cNvSpPr txBox="1"/>
          <p:nvPr/>
        </p:nvSpPr>
        <p:spPr>
          <a:xfrm>
            <a:off x="1401764" y="3107267"/>
            <a:ext cx="5132387" cy="369332"/>
          </a:xfrm>
          <a:prstGeom prst="rect">
            <a:avLst/>
          </a:prstGeom>
          <a:noFill/>
        </p:spPr>
        <p:txBody>
          <a:bodyPr>
            <a:spAutoFit/>
          </a:bodyPr>
          <a:lstStyle/>
          <a:p>
            <a:pPr>
              <a:defRPr/>
            </a:pPr>
            <a:r>
              <a:rPr lang="en-US" altLang="zh-CN" spc="-330" dirty="0">
                <a:solidFill>
                  <a:srgbClr val="FF6600"/>
                </a:solidFill>
              </a:rPr>
              <a:t>~~~~~~~~~~~~~~~~~~~~~~~~~~~~~~~~~~~~~~~~~~~~~~~~~~~~~~~~~~~~~~~~~~~~</a:t>
            </a:r>
            <a:endParaRPr lang="zh-CN" altLang="en-US" spc="-330"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16" grpId="0" animBg="1"/>
      <p:bldP spid="8"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1"/>
          <p:cNvSpPr>
            <a:spLocks noChangeArrowheads="1"/>
          </p:cNvSpPr>
          <p:nvPr/>
        </p:nvSpPr>
        <p:spPr bwMode="auto">
          <a:xfrm>
            <a:off x="398463" y="986367"/>
            <a:ext cx="825976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63855" latinLnBrk="1">
              <a:lnSpc>
                <a:spcPct val="130000"/>
              </a:lnSpc>
            </a:pPr>
            <a:r>
              <a:rPr lang="zh-CN" altLang="en-US" sz="2000" b="1">
                <a:latin typeface="楷体" panose="02010609060101010101" pitchFamily="49" charset="-122"/>
                <a:ea typeface="楷体" panose="02010609060101010101" pitchFamily="49" charset="-122"/>
              </a:rPr>
              <a:t>打捞的人刚一下海，大海就“哗</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哗</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地掀起了滔天大浪。打捞的人见势不妙，急忙上船。这大浪怎么来得这么巧呢？原来，龙王爷和龙女都同情孟姜女，一见她跳海，就赶紧把她接到龙宫。随后，命令虾兵蟹将，掀起了狂风巨浪。秦始皇幸亏逃得快，要不就被卷到大海里去了。 </a:t>
            </a:r>
            <a:endParaRPr lang="zh-CN" altLang="en-US" sz="2000" b="1">
              <a:latin typeface="楷体" panose="02010609060101010101" pitchFamily="49" charset="-122"/>
              <a:ea typeface="楷体" panose="02010609060101010101" pitchFamily="49" charset="-122"/>
            </a:endParaRPr>
          </a:p>
        </p:txBody>
      </p:sp>
      <p:sp>
        <p:nvSpPr>
          <p:cNvPr id="3" name="矩形 2"/>
          <p:cNvSpPr>
            <a:spLocks noChangeArrowheads="1"/>
          </p:cNvSpPr>
          <p:nvPr/>
        </p:nvSpPr>
        <p:spPr bwMode="auto">
          <a:xfrm>
            <a:off x="506414" y="3829051"/>
            <a:ext cx="7864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000" b="1">
                <a:solidFill>
                  <a:srgbClr val="0066FF"/>
                </a:solidFill>
                <a:latin typeface="黑体" panose="02010609060101010101" pitchFamily="49" charset="-122"/>
                <a:ea typeface="黑体" panose="02010609060101010101" pitchFamily="49" charset="-122"/>
              </a:rPr>
              <a:t>思考：</a:t>
            </a:r>
            <a:r>
              <a:rPr lang="en-US" altLang="zh-CN" sz="2000" b="1">
                <a:latin typeface="黑体" panose="02010609060101010101" pitchFamily="49" charset="-122"/>
                <a:ea typeface="黑体" panose="02010609060101010101" pitchFamily="49" charset="-122"/>
              </a:rPr>
              <a:t>1.</a:t>
            </a:r>
            <a:r>
              <a:rPr lang="zh-CN" altLang="en-US" sz="2000" b="1">
                <a:latin typeface="黑体" panose="02010609060101010101" pitchFamily="49" charset="-122"/>
                <a:ea typeface="黑体" panose="02010609060101010101" pitchFamily="49" charset="-122"/>
              </a:rPr>
              <a:t>孟姜女是个怎样的人？</a:t>
            </a:r>
            <a:endParaRPr lang="en-US" altLang="zh-CN" sz="2000" b="1">
              <a:latin typeface="黑体" panose="02010609060101010101" pitchFamily="49" charset="-122"/>
              <a:ea typeface="黑体" panose="02010609060101010101" pitchFamily="49" charset="-122"/>
            </a:endParaRPr>
          </a:p>
          <a:p>
            <a:pPr>
              <a:lnSpc>
                <a:spcPct val="150000"/>
              </a:lnSpc>
            </a:pPr>
            <a:r>
              <a:rPr lang="en-US" altLang="zh-CN" sz="2000" b="1">
                <a:latin typeface="黑体" panose="02010609060101010101" pitchFamily="49" charset="-122"/>
                <a:ea typeface="黑体" panose="02010609060101010101" pitchFamily="49" charset="-122"/>
              </a:rPr>
              <a:t>      2.</a:t>
            </a:r>
            <a:r>
              <a:rPr lang="zh-CN" altLang="en-US" sz="2000" b="1">
                <a:latin typeface="黑体" panose="02010609060101010101" pitchFamily="49" charset="-122"/>
                <a:ea typeface="黑体" panose="02010609060101010101" pitchFamily="49" charset="-122"/>
              </a:rPr>
              <a:t>孟姜女的传说寄托了人们怎样的情感？</a:t>
            </a:r>
            <a:endParaRPr lang="zh-CN" altLang="en-US" sz="2000" b="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p:cNvPicPr>
            <a:picLocks noChangeAspect="1" noChangeArrowheads="1"/>
          </p:cNvPicPr>
          <p:nvPr/>
        </p:nvPicPr>
        <p:blipFill>
          <a:blip r:embed="rId1" cstate="email"/>
          <a:srcRect/>
          <a:stretch>
            <a:fillRect/>
          </a:stretch>
        </p:blipFill>
        <p:spPr bwMode="auto">
          <a:xfrm>
            <a:off x="3470275" y="99484"/>
            <a:ext cx="2203450" cy="702733"/>
          </a:xfrm>
          <a:prstGeom prst="rect">
            <a:avLst/>
          </a:prstGeom>
          <a:noFill/>
          <a:ln>
            <a:noFill/>
          </a:ln>
          <a:effectLst>
            <a:outerShdw blurRad="63500" sx="102000" sy="102000" algn="ctr" rotWithShape="0">
              <a:prstClr val="black">
                <a:alpha val="40000"/>
              </a:prstClr>
            </a:outerShdw>
          </a:effectLst>
        </p:spPr>
      </p:pic>
      <p:sp>
        <p:nvSpPr>
          <p:cNvPr id="4" name="矩形 3"/>
          <p:cNvSpPr/>
          <p:nvPr/>
        </p:nvSpPr>
        <p:spPr>
          <a:xfrm>
            <a:off x="600076" y="1797051"/>
            <a:ext cx="7648575" cy="4408066"/>
          </a:xfrm>
          <a:prstGeom prst="rect">
            <a:avLst/>
          </a:prstGeom>
        </p:spPr>
        <p:txBody>
          <a:bodyPr>
            <a:spAutoFit/>
          </a:bodyPr>
          <a:lstStyle/>
          <a:p>
            <a:pPr defTabSz="914400">
              <a:lnSpc>
                <a:spcPct val="200000"/>
              </a:lnSpc>
              <a:defRPr/>
            </a:pPr>
            <a:r>
              <a:rPr lang="zh-CN" altLang="en-US" sz="2400" b="1" dirty="0">
                <a:latin typeface="Times New Roman" panose="02020603050405020304" pitchFamily="18" charset="0"/>
                <a:ea typeface="+mj-ea"/>
                <a:cs typeface="Times New Roman" panose="02020603050405020304" pitchFamily="18" charset="0"/>
              </a:rPr>
              <a:t>三、加上适当的词把句子写具体。　</a:t>
            </a:r>
            <a:endParaRPr lang="zh-CN" altLang="en-US" sz="2400" b="1" dirty="0">
              <a:latin typeface="Times New Roman" panose="02020603050405020304" pitchFamily="18" charset="0"/>
              <a:ea typeface="+mj-ea"/>
              <a:cs typeface="Times New Roman" panose="02020603050405020304" pitchFamily="18" charset="0"/>
            </a:endParaRPr>
          </a:p>
          <a:p>
            <a:pPr defTabSz="914400">
              <a:lnSpc>
                <a:spcPct val="200000"/>
              </a:lnSpc>
              <a:defRPr/>
            </a:pPr>
            <a:r>
              <a:rPr lang="en-US" altLang="zh-CN" sz="2400" b="1" dirty="0">
                <a:latin typeface="Times New Roman" panose="02020603050405020304" pitchFamily="18" charset="0"/>
                <a:ea typeface="+mj-ea"/>
                <a:cs typeface="Times New Roman" panose="02020603050405020304" pitchFamily="18" charset="0"/>
              </a:rPr>
              <a:t>1. </a:t>
            </a:r>
            <a:r>
              <a:rPr lang="zh-CN" altLang="en-US" sz="2400" b="1" dirty="0">
                <a:latin typeface="Times New Roman" panose="02020603050405020304" pitchFamily="18" charset="0"/>
                <a:ea typeface="+mj-ea"/>
                <a:cs typeface="Times New Roman" panose="02020603050405020304" pitchFamily="18" charset="0"/>
              </a:rPr>
              <a:t>牛郎照看牛。</a:t>
            </a:r>
            <a:endParaRPr lang="zh-CN" altLang="en-US" sz="2400" b="1" dirty="0">
              <a:latin typeface="Times New Roman" panose="02020603050405020304" pitchFamily="18" charset="0"/>
              <a:ea typeface="+mj-ea"/>
              <a:cs typeface="Times New Roman" panose="02020603050405020304" pitchFamily="18" charset="0"/>
            </a:endParaRPr>
          </a:p>
          <a:p>
            <a:pPr marL="361950" defTabSz="914400">
              <a:lnSpc>
                <a:spcPct val="200000"/>
              </a:lnSpc>
              <a:defRPr/>
            </a:pPr>
            <a:r>
              <a:rPr lang="zh-CN" altLang="en-US" sz="2400" b="1" dirty="0">
                <a:latin typeface="Times New Roman" panose="02020603050405020304" pitchFamily="18" charset="0"/>
                <a:ea typeface="+mj-ea"/>
                <a:cs typeface="Times New Roman" panose="02020603050405020304" pitchFamily="18" charset="0"/>
              </a:rPr>
              <a:t>牛郎</a:t>
            </a:r>
            <a:r>
              <a:rPr lang="en-US" altLang="zh-CN" sz="2400" b="1" dirty="0">
                <a:latin typeface="Times New Roman" panose="02020603050405020304" pitchFamily="18" charset="0"/>
                <a:ea typeface="+mj-ea"/>
                <a:cs typeface="Times New Roman" panose="02020603050405020304" pitchFamily="18" charset="0"/>
              </a:rPr>
              <a:t>(               )</a:t>
            </a:r>
            <a:r>
              <a:rPr lang="zh-CN" altLang="en-US" sz="2400" b="1" dirty="0">
                <a:latin typeface="Times New Roman" panose="02020603050405020304" pitchFamily="18" charset="0"/>
                <a:ea typeface="+mj-ea"/>
                <a:cs typeface="Times New Roman" panose="02020603050405020304" pitchFamily="18" charset="0"/>
              </a:rPr>
              <a:t> 照看</a:t>
            </a:r>
            <a:r>
              <a:rPr lang="en-US" altLang="zh-CN" sz="2400" b="1" dirty="0">
                <a:latin typeface="Times New Roman" panose="02020603050405020304" pitchFamily="18" charset="0"/>
                <a:ea typeface="+mj-ea"/>
                <a:cs typeface="Times New Roman" panose="02020603050405020304" pitchFamily="18" charset="0"/>
              </a:rPr>
              <a:t>(                      )</a:t>
            </a:r>
            <a:r>
              <a:rPr lang="zh-CN" altLang="en-US" sz="2400" b="1" dirty="0">
                <a:latin typeface="Times New Roman" panose="02020603050405020304" pitchFamily="18" charset="0"/>
                <a:ea typeface="+mj-ea"/>
                <a:cs typeface="Times New Roman" panose="02020603050405020304" pitchFamily="18" charset="0"/>
              </a:rPr>
              <a:t> 牛。</a:t>
            </a:r>
            <a:endParaRPr lang="zh-CN" altLang="en-US" sz="2400" b="1" dirty="0">
              <a:latin typeface="Times New Roman" panose="02020603050405020304" pitchFamily="18" charset="0"/>
              <a:ea typeface="+mj-ea"/>
              <a:cs typeface="Times New Roman" panose="02020603050405020304" pitchFamily="18" charset="0"/>
            </a:endParaRPr>
          </a:p>
          <a:p>
            <a:pPr defTabSz="914400">
              <a:lnSpc>
                <a:spcPct val="200000"/>
              </a:lnSpc>
              <a:defRPr/>
            </a:pPr>
            <a:r>
              <a:rPr lang="en-US" altLang="zh-CN" sz="2400" b="1" dirty="0">
                <a:latin typeface="Times New Roman" panose="02020603050405020304" pitchFamily="18" charset="0"/>
                <a:ea typeface="+mj-ea"/>
                <a:cs typeface="Times New Roman" panose="02020603050405020304" pitchFamily="18" charset="0"/>
              </a:rPr>
              <a:t>2. </a:t>
            </a:r>
            <a:r>
              <a:rPr lang="zh-CN" altLang="en-US" sz="2400" b="1" dirty="0">
                <a:latin typeface="Times New Roman" panose="02020603050405020304" pitchFamily="18" charset="0"/>
                <a:ea typeface="+mj-ea"/>
                <a:cs typeface="Times New Roman" panose="02020603050405020304" pitchFamily="18" charset="0"/>
              </a:rPr>
              <a:t>牛郎把织女带回了家。</a:t>
            </a:r>
            <a:endParaRPr lang="zh-CN" altLang="en-US" sz="2400" b="1" dirty="0">
              <a:latin typeface="Times New Roman" panose="02020603050405020304" pitchFamily="18" charset="0"/>
              <a:ea typeface="+mj-ea"/>
              <a:cs typeface="Times New Roman" panose="02020603050405020304" pitchFamily="18" charset="0"/>
            </a:endParaRPr>
          </a:p>
          <a:p>
            <a:pPr marL="361950" defTabSz="914400">
              <a:lnSpc>
                <a:spcPct val="200000"/>
              </a:lnSpc>
              <a:defRPr/>
            </a:pPr>
            <a:r>
              <a:rPr lang="en-US" altLang="zh-CN" sz="2400" b="1" dirty="0">
                <a:latin typeface="Times New Roman" panose="02020603050405020304" pitchFamily="18" charset="0"/>
                <a:ea typeface="+mj-ea"/>
                <a:cs typeface="Times New Roman" panose="02020603050405020304" pitchFamily="18" charset="0"/>
              </a:rPr>
              <a:t>(                     )</a:t>
            </a:r>
            <a:r>
              <a:rPr lang="zh-CN" altLang="en-US" sz="2400" b="1" dirty="0">
                <a:latin typeface="Times New Roman" panose="02020603050405020304" pitchFamily="18" charset="0"/>
                <a:ea typeface="+mj-ea"/>
                <a:cs typeface="Times New Roman" panose="02020603050405020304" pitchFamily="18" charset="0"/>
              </a:rPr>
              <a:t>牛郎把</a:t>
            </a:r>
            <a:r>
              <a:rPr lang="en-US" altLang="zh-CN" sz="2400" b="1" dirty="0">
                <a:latin typeface="Times New Roman" panose="02020603050405020304" pitchFamily="18" charset="0"/>
                <a:ea typeface="+mj-ea"/>
                <a:cs typeface="Times New Roman" panose="02020603050405020304" pitchFamily="18" charset="0"/>
              </a:rPr>
              <a:t>(                      )</a:t>
            </a:r>
            <a:r>
              <a:rPr lang="zh-CN" altLang="en-US" sz="2400" b="1" dirty="0">
                <a:latin typeface="Times New Roman" panose="02020603050405020304" pitchFamily="18" charset="0"/>
                <a:ea typeface="+mj-ea"/>
                <a:cs typeface="Times New Roman" panose="02020603050405020304" pitchFamily="18" charset="0"/>
              </a:rPr>
              <a:t>织女</a:t>
            </a:r>
            <a:r>
              <a:rPr lang="en-US" altLang="zh-CN" sz="2400" b="1" dirty="0">
                <a:latin typeface="Times New Roman" panose="02020603050405020304" pitchFamily="18" charset="0"/>
                <a:ea typeface="+mj-ea"/>
                <a:cs typeface="Times New Roman" panose="02020603050405020304" pitchFamily="18" charset="0"/>
              </a:rPr>
              <a:t>(                      )</a:t>
            </a:r>
            <a:r>
              <a:rPr lang="zh-CN" altLang="en-US" sz="2400" b="1" dirty="0">
                <a:latin typeface="Times New Roman" panose="02020603050405020304" pitchFamily="18" charset="0"/>
                <a:ea typeface="+mj-ea"/>
                <a:cs typeface="Times New Roman" panose="02020603050405020304" pitchFamily="18" charset="0"/>
              </a:rPr>
              <a:t>带回了</a:t>
            </a:r>
            <a:r>
              <a:rPr lang="en-US" altLang="zh-CN" sz="2400" b="1" dirty="0">
                <a:latin typeface="Times New Roman" panose="02020603050405020304" pitchFamily="18" charset="0"/>
                <a:ea typeface="+mj-ea"/>
                <a:cs typeface="Times New Roman" panose="02020603050405020304" pitchFamily="18" charset="0"/>
              </a:rPr>
              <a:t>(                           )</a:t>
            </a:r>
            <a:r>
              <a:rPr lang="zh-CN" altLang="en-US" sz="2400" b="1" dirty="0">
                <a:latin typeface="Times New Roman" panose="02020603050405020304" pitchFamily="18" charset="0"/>
                <a:ea typeface="+mj-ea"/>
                <a:cs typeface="Times New Roman" panose="02020603050405020304" pitchFamily="18" charset="0"/>
              </a:rPr>
              <a:t> 家。</a:t>
            </a:r>
            <a:endParaRPr lang="zh-CN" altLang="en-US" sz="2400" b="1" dirty="0">
              <a:latin typeface="Times New Roman" panose="02020603050405020304" pitchFamily="18" charset="0"/>
              <a:ea typeface="+mj-ea"/>
              <a:cs typeface="Times New Roman" panose="02020603050405020304" pitchFamily="18" charset="0"/>
            </a:endParaRPr>
          </a:p>
        </p:txBody>
      </p:sp>
      <p:sp>
        <p:nvSpPr>
          <p:cNvPr id="6" name="矩形 5"/>
          <p:cNvSpPr>
            <a:spLocks noChangeArrowheads="1"/>
          </p:cNvSpPr>
          <p:nvPr/>
        </p:nvSpPr>
        <p:spPr bwMode="auto">
          <a:xfrm>
            <a:off x="1762125" y="3486152"/>
            <a:ext cx="11128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C00000"/>
                </a:solidFill>
              </a:rPr>
              <a:t>周到地</a:t>
            </a:r>
            <a:endParaRPr lang="zh-CN" altLang="en-US" sz="1600"/>
          </a:p>
        </p:txBody>
      </p:sp>
      <p:sp>
        <p:nvSpPr>
          <p:cNvPr id="7" name="矩形 6"/>
          <p:cNvSpPr>
            <a:spLocks noChangeArrowheads="1"/>
          </p:cNvSpPr>
          <p:nvPr/>
        </p:nvSpPr>
        <p:spPr bwMode="auto">
          <a:xfrm>
            <a:off x="3776663" y="3486152"/>
            <a:ext cx="1731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C00000"/>
                </a:solidFill>
              </a:rPr>
              <a:t>勤勤恳恳的</a:t>
            </a:r>
            <a:endParaRPr lang="zh-CN" altLang="en-US" sz="1600"/>
          </a:p>
        </p:txBody>
      </p:sp>
      <p:sp>
        <p:nvSpPr>
          <p:cNvPr id="8" name="矩形 7"/>
          <p:cNvSpPr>
            <a:spLocks noChangeArrowheads="1"/>
          </p:cNvSpPr>
          <p:nvPr/>
        </p:nvSpPr>
        <p:spPr bwMode="auto">
          <a:xfrm>
            <a:off x="1069976" y="4938185"/>
            <a:ext cx="1731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C00000"/>
                </a:solidFill>
              </a:rPr>
              <a:t>勤劳善良的</a:t>
            </a:r>
            <a:endParaRPr lang="zh-CN" altLang="en-US" sz="1600"/>
          </a:p>
        </p:txBody>
      </p:sp>
      <p:sp>
        <p:nvSpPr>
          <p:cNvPr id="9" name="矩形 8"/>
          <p:cNvSpPr>
            <a:spLocks noChangeArrowheads="1"/>
          </p:cNvSpPr>
          <p:nvPr/>
        </p:nvSpPr>
        <p:spPr bwMode="auto">
          <a:xfrm>
            <a:off x="3846513" y="4931834"/>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C00000"/>
                </a:solidFill>
              </a:rPr>
              <a:t>美丽善良的</a:t>
            </a:r>
            <a:endParaRPr lang="zh-CN" altLang="en-US" sz="1600"/>
          </a:p>
        </p:txBody>
      </p:sp>
      <p:sp>
        <p:nvSpPr>
          <p:cNvPr id="11" name="矩形 10"/>
          <p:cNvSpPr>
            <a:spLocks noChangeArrowheads="1"/>
          </p:cNvSpPr>
          <p:nvPr/>
        </p:nvSpPr>
        <p:spPr bwMode="auto">
          <a:xfrm>
            <a:off x="6327776" y="4919134"/>
            <a:ext cx="1731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C00000"/>
                </a:solidFill>
              </a:rPr>
              <a:t>高高兴兴地</a:t>
            </a:r>
            <a:endParaRPr lang="zh-CN" altLang="en-US"/>
          </a:p>
        </p:txBody>
      </p:sp>
      <p:sp>
        <p:nvSpPr>
          <p:cNvPr id="12" name="矩形 11"/>
          <p:cNvSpPr>
            <a:spLocks noChangeArrowheads="1"/>
          </p:cNvSpPr>
          <p:nvPr/>
        </p:nvSpPr>
        <p:spPr bwMode="auto">
          <a:xfrm>
            <a:off x="2090739" y="5640918"/>
            <a:ext cx="2109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C00000"/>
                </a:solidFill>
              </a:rPr>
              <a:t>贫穷但温暖的 </a:t>
            </a:r>
            <a:endParaRPr lang="zh-CN" altLang="en-US" sz="24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676" y="867833"/>
            <a:ext cx="8124825" cy="5509200"/>
          </a:xfrm>
          <a:prstGeom prst="rect">
            <a:avLst/>
          </a:prstGeom>
        </p:spPr>
        <p:txBody>
          <a:bodyPr>
            <a:spAutoFit/>
          </a:bodyPr>
          <a:lstStyle/>
          <a:p>
            <a:pPr defTabSz="914400">
              <a:lnSpc>
                <a:spcPct val="200000"/>
              </a:lnSpc>
              <a:defRPr/>
            </a:pPr>
            <a:r>
              <a:rPr lang="zh-CN" altLang="en-US" sz="2200" b="1" dirty="0">
                <a:latin typeface="Times New Roman" panose="02020603050405020304" pitchFamily="18" charset="0"/>
                <a:ea typeface="+mj-ea"/>
                <a:cs typeface="Times New Roman" panose="02020603050405020304" pitchFamily="18" charset="0"/>
              </a:rPr>
              <a:t>四、精彩赏析。　</a:t>
            </a:r>
            <a:endParaRPr lang="zh-CN" altLang="en-US" sz="2200" b="1" dirty="0">
              <a:latin typeface="Times New Roman" panose="02020603050405020304" pitchFamily="18" charset="0"/>
              <a:ea typeface="+mj-ea"/>
              <a:cs typeface="Times New Roman" panose="02020603050405020304" pitchFamily="18" charset="0"/>
            </a:endParaRPr>
          </a:p>
          <a:p>
            <a:pPr marL="266700" indent="533400" defTabSz="914400">
              <a:lnSpc>
                <a:spcPct val="200000"/>
              </a:lnSpc>
              <a:defRPr/>
            </a:pPr>
            <a:r>
              <a:rPr lang="zh-CN" altLang="en-US" sz="2200" b="1" dirty="0">
                <a:latin typeface="楷体" panose="02010609060101010101" pitchFamily="49" charset="-122"/>
                <a:ea typeface="楷体" panose="02010609060101010101" pitchFamily="49" charset="-122"/>
                <a:cs typeface="Times New Roman" panose="02020603050405020304" pitchFamily="18" charset="0"/>
              </a:rPr>
              <a:t>一天晚上，他走进草房，忽然听见一声“牛郎”，他从没听见过这个声音。是谁叫他呢？回头一看，微弱的星光下，老牛嘴一张一合的，正在说话。</a:t>
            </a:r>
            <a:endParaRPr lang="zh-CN" altLang="en-US" sz="2200" b="1" dirty="0">
              <a:latin typeface="楷体" panose="02010609060101010101" pitchFamily="49" charset="-122"/>
              <a:ea typeface="楷体" panose="02010609060101010101" pitchFamily="49" charset="-122"/>
              <a:cs typeface="Times New Roman" panose="02020603050405020304" pitchFamily="18" charset="0"/>
            </a:endParaRPr>
          </a:p>
          <a:p>
            <a:pPr marL="266700" defTabSz="914400">
              <a:lnSpc>
                <a:spcPct val="200000"/>
              </a:lnSpc>
              <a:defRPr/>
            </a:pPr>
            <a:r>
              <a:rPr lang="zh-CN" altLang="en-US" sz="2200" b="1" dirty="0">
                <a:latin typeface="Times New Roman" panose="02020603050405020304" pitchFamily="18" charset="0"/>
                <a:ea typeface="+mj-ea"/>
                <a:cs typeface="Times New Roman" panose="02020603050405020304" pitchFamily="18" charset="0"/>
              </a:rPr>
              <a:t>这里运用了</a:t>
            </a:r>
            <a:r>
              <a:rPr lang="en-US" altLang="zh-CN" sz="2200" b="1" dirty="0">
                <a:latin typeface="Times New Roman" panose="02020603050405020304" pitchFamily="18" charset="0"/>
                <a:ea typeface="+mj-ea"/>
                <a:cs typeface="Times New Roman" panose="02020603050405020304" pitchFamily="18" charset="0"/>
              </a:rPr>
              <a:t>__________</a:t>
            </a:r>
            <a:r>
              <a:rPr lang="zh-CN" altLang="en-US" sz="2200" b="1" dirty="0">
                <a:latin typeface="Times New Roman" panose="02020603050405020304" pitchFamily="18" charset="0"/>
                <a:ea typeface="+mj-ea"/>
                <a:cs typeface="Times New Roman" panose="02020603050405020304" pitchFamily="18" charset="0"/>
              </a:rPr>
              <a:t>的修辞方法，这样写能引起读者的阅读兴趣。</a:t>
            </a:r>
            <a:endParaRPr lang="zh-CN" altLang="en-US" sz="2200" b="1" dirty="0">
              <a:latin typeface="Times New Roman" panose="02020603050405020304" pitchFamily="18" charset="0"/>
              <a:ea typeface="+mj-ea"/>
              <a:cs typeface="Times New Roman" panose="02020603050405020304" pitchFamily="18" charset="0"/>
            </a:endParaRPr>
          </a:p>
          <a:p>
            <a:pPr marL="266700" defTabSz="914400">
              <a:lnSpc>
                <a:spcPct val="200000"/>
              </a:lnSpc>
              <a:defRPr/>
            </a:pPr>
            <a:r>
              <a:rPr lang="zh-CN" altLang="en-US" sz="2200" b="1" dirty="0">
                <a:latin typeface="Times New Roman" panose="02020603050405020304" pitchFamily="18" charset="0"/>
                <a:ea typeface="+mj-ea"/>
                <a:cs typeface="Times New Roman" panose="02020603050405020304" pitchFamily="18" charset="0"/>
              </a:rPr>
              <a:t>这里突出了民间故事的一个特点</a:t>
            </a:r>
            <a:r>
              <a:rPr lang="en-US" altLang="zh-CN" sz="2200" b="1" dirty="0">
                <a:latin typeface="Times New Roman" panose="02020603050405020304" pitchFamily="18" charset="0"/>
                <a:ea typeface="+mj-ea"/>
                <a:cs typeface="Times New Roman" panose="02020603050405020304" pitchFamily="18" charset="0"/>
              </a:rPr>
              <a:t>——</a:t>
            </a:r>
            <a:r>
              <a:rPr lang="zh-CN" altLang="en-US" sz="2200" b="1" dirty="0">
                <a:latin typeface="Times New Roman" panose="02020603050405020304" pitchFamily="18" charset="0"/>
                <a:ea typeface="+mj-ea"/>
                <a:cs typeface="Times New Roman" panose="02020603050405020304" pitchFamily="18" charset="0"/>
              </a:rPr>
              <a:t>不可思议，表现在</a:t>
            </a:r>
            <a:r>
              <a:rPr lang="en-US" altLang="zh-CN" sz="2200" b="1" dirty="0">
                <a:latin typeface="Times New Roman" panose="02020603050405020304" pitchFamily="18" charset="0"/>
                <a:ea typeface="+mj-ea"/>
                <a:cs typeface="Times New Roman" panose="02020603050405020304" pitchFamily="18" charset="0"/>
              </a:rPr>
              <a:t>____________________</a:t>
            </a:r>
            <a:r>
              <a:rPr lang="zh-CN" altLang="en-US" sz="2200" b="1" dirty="0" smtClean="0">
                <a:latin typeface="Times New Roman" panose="02020603050405020304" pitchFamily="18" charset="0"/>
                <a:ea typeface="+mj-ea"/>
                <a:cs typeface="Times New Roman" panose="02020603050405020304" pitchFamily="18" charset="0"/>
              </a:rPr>
              <a:t>。 </a:t>
            </a:r>
            <a:endParaRPr lang="zh-CN" altLang="en-US" sz="2200" b="1" dirty="0">
              <a:latin typeface="Times New Roman" panose="02020603050405020304" pitchFamily="18" charset="0"/>
              <a:ea typeface="+mj-ea"/>
              <a:cs typeface="Times New Roman" panose="02020603050405020304" pitchFamily="18" charset="0"/>
            </a:endParaRPr>
          </a:p>
        </p:txBody>
      </p:sp>
      <p:sp>
        <p:nvSpPr>
          <p:cNvPr id="3" name="矩形 2"/>
          <p:cNvSpPr>
            <a:spLocks noChangeArrowheads="1"/>
          </p:cNvSpPr>
          <p:nvPr/>
        </p:nvSpPr>
        <p:spPr bwMode="auto">
          <a:xfrm>
            <a:off x="917576" y="5723468"/>
            <a:ext cx="2803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a:solidFill>
                  <a:srgbClr val="C00000"/>
                </a:solidFill>
              </a:rPr>
              <a:t>老牛突然会说话了</a:t>
            </a:r>
            <a:endParaRPr lang="zh-CN" altLang="en-US" sz="2200" b="1">
              <a:solidFill>
                <a:srgbClr val="C00000"/>
              </a:solidFill>
            </a:endParaRPr>
          </a:p>
        </p:txBody>
      </p:sp>
      <p:sp>
        <p:nvSpPr>
          <p:cNvPr id="4" name="矩形 3"/>
          <p:cNvSpPr>
            <a:spLocks noChangeArrowheads="1"/>
          </p:cNvSpPr>
          <p:nvPr/>
        </p:nvSpPr>
        <p:spPr bwMode="auto">
          <a:xfrm>
            <a:off x="2478089" y="3721101"/>
            <a:ext cx="7521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200" b="1">
                <a:solidFill>
                  <a:srgbClr val="C00000"/>
                </a:solidFill>
              </a:rPr>
              <a:t>设问</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8"/>
          <p:cNvSpPr>
            <a:spLocks noChangeArrowheads="1"/>
          </p:cNvSpPr>
          <p:nvPr/>
        </p:nvSpPr>
        <p:spPr bwMode="auto">
          <a:xfrm>
            <a:off x="596901" y="1009652"/>
            <a:ext cx="79422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0225">
              <a:lnSpc>
                <a:spcPct val="150000"/>
              </a:lnSpc>
            </a:pPr>
            <a:r>
              <a:rPr lang="zh-CN" altLang="en-US" sz="2200" b="1" dirty="0">
                <a:latin typeface="楷体" panose="02010609060101010101" pitchFamily="49" charset="-122"/>
                <a:ea typeface="楷体" panose="02010609060101010101" pitchFamily="49" charset="-122"/>
              </a:rPr>
              <a:t>他总是</a:t>
            </a:r>
            <a:r>
              <a:rPr lang="zh-CN" altLang="en-US" sz="2200" b="1" dirty="0">
                <a:solidFill>
                  <a:srgbClr val="0066FF"/>
                </a:solidFill>
                <a:latin typeface="楷体" panose="02010609060101010101" pitchFamily="49" charset="-122"/>
                <a:ea typeface="楷体" panose="02010609060101010101" pitchFamily="49" charset="-122"/>
              </a:rPr>
              <a:t>挑很好的草地，让牛吃嫩嫩的青草；家里吃的干草，筛得一点儿土也没有。牛渴了，他就牵着它到小溪的上游，让它喝干净的水。夏天天气热，就在树林里休息；冬天天气冷，就在山坡上晒太阳。他把牛身上刷得干干净净，不沾一点儿草叶、土粒。夏天，一把蒲扇不离手，把成群乱转的牛虻都赶跑了。牛棚也打扫得干干净净。</a:t>
            </a:r>
            <a:endParaRPr lang="zh-CN" altLang="en-US" sz="2200" b="1" dirty="0">
              <a:solidFill>
                <a:srgbClr val="0066FF"/>
              </a:solidFill>
              <a:latin typeface="楷体" panose="02010609060101010101" pitchFamily="49" charset="-122"/>
              <a:ea typeface="楷体" panose="02010609060101010101" pitchFamily="49" charset="-122"/>
            </a:endParaRPr>
          </a:p>
        </p:txBody>
      </p:sp>
      <p:grpSp>
        <p:nvGrpSpPr>
          <p:cNvPr id="2" name="组合 6"/>
          <p:cNvGrpSpPr/>
          <p:nvPr/>
        </p:nvGrpSpPr>
        <p:grpSpPr bwMode="auto">
          <a:xfrm>
            <a:off x="4273550" y="5090585"/>
            <a:ext cx="2851150" cy="1204383"/>
            <a:chOff x="3891131" y="1542495"/>
            <a:chExt cx="3341486" cy="1148193"/>
          </a:xfrm>
        </p:grpSpPr>
        <p:sp>
          <p:nvSpPr>
            <p:cNvPr id="10" name="云形标注 9"/>
            <p:cNvSpPr/>
            <p:nvPr/>
          </p:nvSpPr>
          <p:spPr bwMode="auto">
            <a:xfrm>
              <a:off x="3891131" y="1542495"/>
              <a:ext cx="3341486" cy="1148193"/>
            </a:xfrm>
            <a:prstGeom prst="cloudCallout">
              <a:avLst>
                <a:gd name="adj1" fmla="val -32928"/>
                <a:gd name="adj2" fmla="val -76489"/>
              </a:avLst>
            </a:prstGeom>
            <a:solidFill>
              <a:schemeClr val="bg1"/>
            </a:solidFill>
            <a:ln w="9525" cap="flat" cmpd="sng" algn="ctr">
              <a:solidFill>
                <a:schemeClr val="bg2">
                  <a:lumMod val="7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indent="628650">
                <a:lnSpc>
                  <a:spcPct val="150000"/>
                </a:lnSpc>
                <a:defRPr/>
              </a:pPr>
              <a:endParaRPr b="1" dirty="0">
                <a:solidFill>
                  <a:srgbClr val="C00000"/>
                </a:solidFill>
                <a:latin typeface="楷体" panose="02010609060101010101" pitchFamily="49" charset="-122"/>
                <a:ea typeface="楷体" panose="02010609060101010101" pitchFamily="49" charset="-122"/>
              </a:endParaRPr>
            </a:p>
          </p:txBody>
        </p:sp>
        <p:sp>
          <p:nvSpPr>
            <p:cNvPr id="15364" name="矩形 3"/>
            <p:cNvSpPr>
              <a:spLocks noChangeArrowheads="1"/>
            </p:cNvSpPr>
            <p:nvPr/>
          </p:nvSpPr>
          <p:spPr bwMode="auto">
            <a:xfrm>
              <a:off x="4216301" y="1714507"/>
              <a:ext cx="2743939" cy="61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C00000"/>
                  </a:solidFill>
                </a:rPr>
                <a:t>具体写了牛郎怎样周到地照顾老牛。</a:t>
              </a:r>
              <a:endParaRPr lang="zh-CN" altLang="en-US" b="1" dirty="0">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8"/>
          <p:cNvSpPr>
            <a:spLocks noChangeArrowheads="1"/>
          </p:cNvSpPr>
          <p:nvPr/>
        </p:nvSpPr>
        <p:spPr bwMode="auto">
          <a:xfrm>
            <a:off x="628651" y="1329267"/>
            <a:ext cx="79105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nSpc>
                <a:spcPct val="150000"/>
              </a:lnSpc>
            </a:pPr>
            <a:r>
              <a:rPr lang="zh-CN" altLang="en-US" sz="2400" b="1">
                <a:latin typeface="楷体" panose="02010609060101010101" pitchFamily="49" charset="-122"/>
                <a:ea typeface="楷体" panose="02010609060101010101" pitchFamily="49" charset="-122"/>
              </a:rPr>
              <a:t>他想哥哥嫂子既然这样对待他，他又何必恋恋不舍呢？那辆车他不稀罕，幸亏那头老牛归了他，</a:t>
            </a:r>
            <a:r>
              <a:rPr lang="zh-CN" altLang="en-US" sz="2400" b="1">
                <a:solidFill>
                  <a:srgbClr val="0066FF"/>
                </a:solidFill>
                <a:latin typeface="楷体" panose="02010609060101010101" pitchFamily="49" charset="-122"/>
                <a:ea typeface="楷体" panose="02010609060101010101" pitchFamily="49" charset="-122"/>
              </a:rPr>
              <a:t>亲密的伙伴还在一块儿，离不离开家有什么关系？</a:t>
            </a:r>
            <a:endParaRPr lang="zh-CN" altLang="en-US" sz="2400" b="1">
              <a:solidFill>
                <a:srgbClr val="0066FF"/>
              </a:solidFill>
              <a:latin typeface="楷体" panose="02010609060101010101" pitchFamily="49" charset="-122"/>
              <a:ea typeface="楷体" panose="02010609060101010101" pitchFamily="49" charset="-122"/>
            </a:endParaRPr>
          </a:p>
        </p:txBody>
      </p:sp>
      <p:grpSp>
        <p:nvGrpSpPr>
          <p:cNvPr id="2" name="组合 6"/>
          <p:cNvGrpSpPr/>
          <p:nvPr/>
        </p:nvGrpSpPr>
        <p:grpSpPr bwMode="auto">
          <a:xfrm>
            <a:off x="1219200" y="4131734"/>
            <a:ext cx="2592388" cy="1350433"/>
            <a:chOff x="3973881" y="1594686"/>
            <a:chExt cx="3037715" cy="1043812"/>
          </a:xfrm>
        </p:grpSpPr>
        <p:sp>
          <p:nvSpPr>
            <p:cNvPr id="5" name="云形标注 4"/>
            <p:cNvSpPr/>
            <p:nvPr/>
          </p:nvSpPr>
          <p:spPr bwMode="auto">
            <a:xfrm>
              <a:off x="3973881" y="1594686"/>
              <a:ext cx="3037715" cy="1043812"/>
            </a:xfrm>
            <a:prstGeom prst="cloudCallout">
              <a:avLst>
                <a:gd name="adj1" fmla="val 53556"/>
                <a:gd name="adj2" fmla="val -79258"/>
              </a:avLst>
            </a:prstGeom>
            <a:solidFill>
              <a:schemeClr val="bg1"/>
            </a:solidFill>
            <a:ln w="9525" cap="flat" cmpd="sng" algn="ctr">
              <a:solidFill>
                <a:schemeClr val="bg2">
                  <a:lumMod val="75000"/>
                </a:schemeClr>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indent="628650">
                <a:lnSpc>
                  <a:spcPct val="150000"/>
                </a:lnSpc>
                <a:defRPr/>
              </a:pPr>
              <a:endParaRPr b="1" dirty="0">
                <a:solidFill>
                  <a:srgbClr val="FF0000"/>
                </a:solidFill>
                <a:latin typeface="楷体" panose="02010609060101010101" pitchFamily="49" charset="-122"/>
                <a:ea typeface="楷体" panose="02010609060101010101" pitchFamily="49" charset="-122"/>
              </a:endParaRPr>
            </a:p>
          </p:txBody>
        </p:sp>
        <p:sp>
          <p:nvSpPr>
            <p:cNvPr id="16388" name="矩形 3"/>
            <p:cNvSpPr>
              <a:spLocks noChangeArrowheads="1"/>
            </p:cNvSpPr>
            <p:nvPr/>
          </p:nvSpPr>
          <p:spPr bwMode="auto">
            <a:xfrm>
              <a:off x="4199017" y="1756899"/>
              <a:ext cx="2743939" cy="54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C00000"/>
                  </a:solidFill>
                </a:rPr>
                <a:t>反问句看出牛郎与牛的深厚感情。</a:t>
              </a:r>
              <a:endParaRPr lang="zh-CN" altLang="en-US" sz="2000" b="1">
                <a:solidFill>
                  <a:srgbClr val="C00000"/>
                </a:solidFill>
              </a:endParaRPr>
            </a:p>
          </p:txBody>
        </p:sp>
      </p:grpSp>
      <p:pic>
        <p:nvPicPr>
          <p:cNvPr id="31751" name="Picture 7"/>
          <p:cNvPicPr>
            <a:picLocks noChangeAspect="1" noChangeArrowheads="1"/>
          </p:cNvPicPr>
          <p:nvPr/>
        </p:nvPicPr>
        <p:blipFill>
          <a:blip r:embed="rId1"/>
          <a:srcRect/>
          <a:stretch>
            <a:fillRect/>
          </a:stretch>
        </p:blipFill>
        <p:spPr bwMode="auto">
          <a:xfrm>
            <a:off x="5773387" y="3216459"/>
            <a:ext cx="3105149" cy="325334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heel(4)">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1459156" y="2214533"/>
            <a:ext cx="62689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5400" b="1" dirty="0">
                <a:ln>
                  <a:solidFill>
                    <a:schemeClr val="bg1"/>
                  </a:solidFill>
                </a:ln>
                <a:solidFill>
                  <a:srgbClr val="009900"/>
                </a:solidFill>
                <a:latin typeface="微软雅黑" panose="020B0503020204020204" pitchFamily="34" charset="-122"/>
                <a:ea typeface="微软雅黑" panose="020B0503020204020204" pitchFamily="34" charset="-122"/>
                <a:cs typeface="Times New Roman" panose="02020603050405020304" pitchFamily="18" charset="0"/>
              </a:rPr>
              <a:t>老牛对牛郎呢？</a:t>
            </a:r>
            <a:endParaRPr lang="zh-CN" sz="5400" b="1" dirty="0">
              <a:ln>
                <a:solidFill>
                  <a:schemeClr val="bg1"/>
                </a:solidFill>
              </a:ln>
              <a:solidFill>
                <a:srgbClr val="0099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363" name="WordArt 3"/>
          <p:cNvSpPr>
            <a:spLocks noChangeArrowheads="1" noChangeShapeType="1" noTextEdit="1"/>
          </p:cNvSpPr>
          <p:nvPr/>
        </p:nvSpPr>
        <p:spPr bwMode="auto">
          <a:xfrm rot="685608">
            <a:off x="6872288" y="4093634"/>
            <a:ext cx="1109662" cy="156633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4800" b="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a:t>
            </a:r>
            <a:endParaRPr lang="zh-CN" altLang="en-US" sz="4800" b="1">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pic>
        <p:nvPicPr>
          <p:cNvPr id="17411" name="Picture 6" descr="https://ss0.baidu.com/6ONWsjip0QIZ8tyhnq/it/u=3299233491,2410872914&amp;fm=173&amp;s=D420BC1E491353ED56CF396103008063&amp;w=385&amp;h=381&amp;img.JPEG"/>
          <p:cNvPicPr>
            <a:picLocks noChangeAspect="1" noChangeArrowheads="1"/>
          </p:cNvPicPr>
          <p:nvPr/>
        </p:nvPicPr>
        <p:blipFill>
          <a:blip r:embed="rId1" cstate="email"/>
          <a:srcRect/>
          <a:stretch>
            <a:fillRect/>
          </a:stretch>
        </p:blipFill>
        <p:spPr bwMode="auto">
          <a:xfrm>
            <a:off x="227013" y="1166284"/>
            <a:ext cx="1401762" cy="184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3"/>
                                        </p:tgtEl>
                                        <p:attrNameLst>
                                          <p:attrName>ppt_y</p:attrName>
                                        </p:attrNameLst>
                                      </p:cBhvr>
                                      <p:tavLst>
                                        <p:tav tm="0">
                                          <p:val>
                                            <p:strVal val="#ppt_y"/>
                                          </p:val>
                                        </p:tav>
                                        <p:tav tm="100000">
                                          <p:val>
                                            <p:strVal val="#ppt_y"/>
                                          </p:val>
                                        </p:tav>
                                      </p:tavLst>
                                    </p:anim>
                                    <p:anim calcmode="lin" valueType="num">
                                      <p:cBhvr>
                                        <p:cTn id="9" dur="500" fill="hold"/>
                                        <p:tgtEl>
                                          <p:spTgt spid="1536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627064" y="958851"/>
            <a:ext cx="7862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50000"/>
              </a:spcBef>
            </a:pPr>
            <a:r>
              <a:rPr lang="zh-CN" altLang="en-US" sz="2000" b="1">
                <a:latin typeface="楷体" panose="02010609060101010101" pitchFamily="49" charset="-122"/>
                <a:ea typeface="楷体" panose="02010609060101010101" pitchFamily="49" charset="-122"/>
              </a:rPr>
              <a:t>    牛郎随口哼几支小曲儿，没人听他的，可是牛摇摇耳朵闭闭眼，好像听得</a:t>
            </a:r>
            <a:r>
              <a:rPr lang="zh-CN" altLang="en-US" sz="2000" b="1">
                <a:solidFill>
                  <a:srgbClr val="0066FF"/>
                </a:solidFill>
                <a:latin typeface="楷体" panose="02010609060101010101" pitchFamily="49" charset="-122"/>
                <a:ea typeface="楷体" panose="02010609060101010101" pitchFamily="49" charset="-122"/>
              </a:rPr>
              <a:t>挺有味儿</a:t>
            </a:r>
            <a:r>
              <a:rPr lang="zh-CN" altLang="en-US" sz="2000" b="1">
                <a:latin typeface="楷体" panose="02010609060101010101" pitchFamily="49" charset="-122"/>
                <a:ea typeface="楷体" panose="02010609060101010101" pitchFamily="49" charset="-122"/>
              </a:rPr>
              <a:t>。</a:t>
            </a:r>
            <a:endParaRPr lang="zh-CN" altLang="en-US" sz="2000" b="1">
              <a:latin typeface="楷体" panose="02010609060101010101" pitchFamily="49" charset="-122"/>
              <a:ea typeface="楷体" panose="02010609060101010101" pitchFamily="49" charset="-122"/>
            </a:endParaRPr>
          </a:p>
        </p:txBody>
      </p:sp>
      <p:sp>
        <p:nvSpPr>
          <p:cNvPr id="33796" name="Text Box 3"/>
          <p:cNvSpPr txBox="1">
            <a:spLocks noChangeArrowheads="1"/>
          </p:cNvSpPr>
          <p:nvPr/>
        </p:nvSpPr>
        <p:spPr bwMode="auto">
          <a:xfrm>
            <a:off x="615950" y="2260600"/>
            <a:ext cx="787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ct val="50000"/>
              </a:spcBef>
            </a:pPr>
            <a:r>
              <a:rPr lang="zh-CN" altLang="en-US" sz="2000" b="1">
                <a:latin typeface="楷体" panose="02010609060101010101" pitchFamily="49" charset="-122"/>
                <a:ea typeface="楷体" panose="02010609060101010101" pitchFamily="49" charset="-122"/>
              </a:rPr>
              <a:t>    牛郎心里想什么，嘴里就说出来，没人听他的，可是牛咧开嘴，笑嘻嘻的，好像明白他的意思。他常常把看见的、听见的事告诉牛，有时候跟它商量一些事。</a:t>
            </a:r>
            <a:r>
              <a:rPr lang="zh-CN" altLang="en-US" sz="2000" b="1">
                <a:solidFill>
                  <a:srgbClr val="0066FF"/>
                </a:solidFill>
                <a:latin typeface="楷体" panose="02010609060101010101" pitchFamily="49" charset="-122"/>
                <a:ea typeface="楷体" panose="02010609060101010101" pitchFamily="49" charset="-122"/>
              </a:rPr>
              <a:t>牛好像全了解，虽然没说话，可是眉开眼笑的，他也就满意了。</a:t>
            </a:r>
            <a:endParaRPr lang="zh-CN" altLang="en-US" sz="2000" b="1">
              <a:solidFill>
                <a:srgbClr val="0066FF"/>
              </a:solidFill>
              <a:latin typeface="楷体" panose="02010609060101010101" pitchFamily="49" charset="-122"/>
              <a:ea typeface="楷体" panose="02010609060101010101" pitchFamily="49" charset="-122"/>
            </a:endParaRPr>
          </a:p>
        </p:txBody>
      </p:sp>
      <p:sp>
        <p:nvSpPr>
          <p:cNvPr id="16" name="矩形 15"/>
          <p:cNvSpPr/>
          <p:nvPr/>
        </p:nvSpPr>
        <p:spPr>
          <a:xfrm>
            <a:off x="4059238" y="4847168"/>
            <a:ext cx="4214812" cy="1077218"/>
          </a:xfrm>
          <a:prstGeom prst="rect">
            <a:avLst/>
          </a:prstGeom>
          <a:noFill/>
        </p:spPr>
        <p:txBody>
          <a:bodyPr>
            <a:spAutoFit/>
          </a:bodyPr>
          <a:lstStyle/>
          <a:p>
            <a:pPr indent="633730">
              <a:defRPr/>
            </a:pPr>
            <a:r>
              <a:rPr lang="zh-CN" altLang="en-US" sz="3200" b="1" dirty="0">
                <a:ln w="1905"/>
                <a:solidFill>
                  <a:srgbClr val="C00000"/>
                </a:solidFill>
                <a:latin typeface="+mj-ea"/>
                <a:ea typeface="+mj-ea"/>
              </a:rPr>
              <a:t>感受到牛郎与老牛的相依为命。</a:t>
            </a:r>
            <a:endParaRPr lang="zh-CN" altLang="en-US" sz="3200" b="1" dirty="0">
              <a:ln w="1905"/>
              <a:solidFill>
                <a:srgbClr val="C00000"/>
              </a:solidFill>
              <a:latin typeface="+mj-ea"/>
              <a:ea typeface="+mj-ea"/>
            </a:endParaRPr>
          </a:p>
        </p:txBody>
      </p:sp>
      <p:grpSp>
        <p:nvGrpSpPr>
          <p:cNvPr id="8" name="组合 7"/>
          <p:cNvGrpSpPr/>
          <p:nvPr/>
        </p:nvGrpSpPr>
        <p:grpSpPr bwMode="auto">
          <a:xfrm>
            <a:off x="234950" y="4646085"/>
            <a:ext cx="3659188" cy="1416049"/>
            <a:chOff x="678598" y="3847678"/>
            <a:chExt cx="3659494" cy="1063736"/>
          </a:xfrm>
        </p:grpSpPr>
        <p:sp>
          <p:nvSpPr>
            <p:cNvPr id="18437" name="文本框 9"/>
            <p:cNvSpPr txBox="1">
              <a:spLocks noChangeArrowheads="1"/>
            </p:cNvSpPr>
            <p:nvPr/>
          </p:nvSpPr>
          <p:spPr bwMode="auto">
            <a:xfrm>
              <a:off x="1628381" y="4129737"/>
              <a:ext cx="2709711" cy="49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2800" b="1">
                  <a:latin typeface="微软雅黑" panose="020B0503020204020204" pitchFamily="34" charset="-122"/>
                  <a:ea typeface="微软雅黑" panose="020B0503020204020204" pitchFamily="34" charset="-122"/>
                </a:rPr>
                <a:t>你感受到什么？</a:t>
              </a:r>
              <a:endParaRPr lang="zh-CN" altLang="en-US" sz="2800" b="1">
                <a:latin typeface="微软雅黑" panose="020B0503020204020204" pitchFamily="34" charset="-122"/>
                <a:ea typeface="微软雅黑" panose="020B0503020204020204" pitchFamily="34" charset="-122"/>
              </a:endParaRPr>
            </a:p>
          </p:txBody>
        </p:sp>
        <p:pic>
          <p:nvPicPr>
            <p:cNvPr id="18438" name="Picture 9" descr="C:\Users\Administrator\Desktop\道德与法制\e252f8caa5c45daa236bbc27802d0871.png"/>
            <p:cNvPicPr>
              <a:picLocks noChangeAspect="1" noChangeArrowheads="1"/>
            </p:cNvPicPr>
            <p:nvPr/>
          </p:nvPicPr>
          <p:blipFill>
            <a:blip r:embed="rId1" cstate="email"/>
            <a:srcRect/>
            <a:stretch>
              <a:fillRect/>
            </a:stretch>
          </p:blipFill>
          <p:spPr bwMode="auto">
            <a:xfrm>
              <a:off x="678598" y="3847678"/>
              <a:ext cx="1084245" cy="106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slide(fromBottom)">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slide(fromBottom)">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9919</Words>
  <Application>WPS 演示</Application>
  <PresentationFormat>全屏显示(4:3)</PresentationFormat>
  <Paragraphs>320</Paragraphs>
  <Slides>53</Slides>
  <Notes>2</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53</vt:i4>
      </vt:variant>
    </vt:vector>
  </HeadingPairs>
  <TitlesOfParts>
    <vt:vector size="70" baseType="lpstr">
      <vt:lpstr>Arial</vt:lpstr>
      <vt:lpstr>宋体</vt:lpstr>
      <vt:lpstr>Wingdings</vt:lpstr>
      <vt:lpstr>Calibri</vt:lpstr>
      <vt:lpstr>Arial</vt:lpstr>
      <vt:lpstr>Malgun Gothic</vt:lpstr>
      <vt:lpstr>微软雅黑</vt:lpstr>
      <vt:lpstr>Calibri</vt:lpstr>
      <vt:lpstr>黑体</vt:lpstr>
      <vt:lpstr>Gulim</vt:lpstr>
      <vt:lpstr>方正大黑简体</vt:lpstr>
      <vt:lpstr>仿宋</vt:lpstr>
      <vt:lpstr>Times New Roman</vt:lpstr>
      <vt:lpstr>楷体</vt:lpstr>
      <vt:lpstr>Arial Unicode MS</vt:lpstr>
      <vt:lpstr>隶书</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856</cp:revision>
  <dcterms:created xsi:type="dcterms:W3CDTF">2015-12-30T08:03:00Z</dcterms:created>
  <dcterms:modified xsi:type="dcterms:W3CDTF">2019-10-23T09:22:32Z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