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408" r:id="rId1"/>
    <p:sldMasterId id="2147486410" r:id="rId2"/>
  </p:sldMasterIdLst>
  <p:notesMasterIdLst>
    <p:notesMasterId r:id="rId34"/>
  </p:notesMasterIdLst>
  <p:sldIdLst>
    <p:sldId id="492" r:id="rId3"/>
    <p:sldId id="258" r:id="rId4"/>
    <p:sldId id="574" r:id="rId5"/>
    <p:sldId id="493" r:id="rId6"/>
    <p:sldId id="556" r:id="rId7"/>
    <p:sldId id="549" r:id="rId8"/>
    <p:sldId id="563" r:id="rId9"/>
    <p:sldId id="550" r:id="rId10"/>
    <p:sldId id="577" r:id="rId11"/>
    <p:sldId id="551" r:id="rId12"/>
    <p:sldId id="527" r:id="rId13"/>
    <p:sldId id="554" r:id="rId14"/>
    <p:sldId id="528" r:id="rId15"/>
    <p:sldId id="564" r:id="rId16"/>
    <p:sldId id="565" r:id="rId17"/>
    <p:sldId id="575" r:id="rId18"/>
    <p:sldId id="576" r:id="rId19"/>
    <p:sldId id="547" r:id="rId20"/>
    <p:sldId id="288" r:id="rId21"/>
    <p:sldId id="525" r:id="rId22"/>
    <p:sldId id="561" r:id="rId23"/>
    <p:sldId id="560" r:id="rId24"/>
    <p:sldId id="570" r:id="rId25"/>
    <p:sldId id="571" r:id="rId26"/>
    <p:sldId id="291" r:id="rId27"/>
    <p:sldId id="581" r:id="rId28"/>
    <p:sldId id="580" r:id="rId29"/>
    <p:sldId id="514" r:id="rId30"/>
    <p:sldId id="572" r:id="rId31"/>
    <p:sldId id="573" r:id="rId32"/>
    <p:sldId id="582" r:id="rId33"/>
  </p:sldIdLst>
  <p:sldSz cx="9144000" cy="6858000" type="screen4x3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6600"/>
    <a:srgbClr val="FEF1E6"/>
    <a:srgbClr val="FF3300"/>
    <a:srgbClr val="0033CC"/>
    <a:srgbClr val="3333FF"/>
    <a:srgbClr val="00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7" autoAdjust="0"/>
    <p:restoredTop sz="96539" autoAdjust="0"/>
  </p:normalViewPr>
  <p:slideViewPr>
    <p:cSldViewPr snapToGrid="0" snapToObjects="1">
      <p:cViewPr>
        <p:scale>
          <a:sx n="100" d="100"/>
          <a:sy n="100" d="100"/>
        </p:scale>
        <p:origin x="-324" y="-264"/>
      </p:cViewPr>
      <p:guideLst>
        <p:guide orient="horz" pos="2167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4661EFC1-DB58-429F-9E0D-E71AF7FAF48F}" type="datetimeFigureOut">
              <a:rPr lang="zh-CN" altLang="en-US"/>
              <a:pPr>
                <a:defRPr/>
              </a:pPr>
              <a:t>2019/8/17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9C9B7741-A523-4E82-BA88-249F9E74FA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701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4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excel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word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fld id="{151532BC-4F88-4C5F-8566-34242E5130E4}" type="slidenum">
              <a:rPr lang="zh-CN" altLang="en-US" smtClean="0">
                <a:solidFill>
                  <a:srgbClr val="000000"/>
                </a:solidFill>
              </a:rPr>
              <a:pPr eaLnBrk="1" hangingPunct="1">
                <a:buFontTx/>
                <a:buNone/>
              </a:pPr>
              <a:t>1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fld id="{F40545D6-1EBA-4EFA-80C0-21D846744C5D}" type="slidenum">
              <a:rPr lang="zh-CN" altLang="en-US" smtClean="0"/>
              <a:pPr eaLnBrk="1" hangingPunct="1">
                <a:buFontTx/>
                <a:buNone/>
              </a:pPr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fld id="{2B34D7D6-85CD-4992-B3D3-2C235F1BACEE}" type="slidenum">
              <a:rPr lang="zh-CN" altLang="en-US" smtClean="0"/>
              <a:pPr eaLnBrk="1" hangingPunct="1">
                <a:buFontTx/>
                <a:buNone/>
              </a:pPr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fld id="{62473569-9F10-4F91-B3C1-505516EB5546}" type="slidenum">
              <a:rPr lang="zh-CN" altLang="en-US" smtClean="0"/>
              <a:pPr eaLnBrk="1" hangingPunct="1">
                <a:buFontTx/>
                <a:buNone/>
              </a:pPr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fld id="{2B32EC23-A181-47A7-AE54-E8E478935B4F}" type="slidenum">
              <a:rPr lang="zh-CN" altLang="en-US" smtClean="0"/>
              <a:pPr eaLnBrk="1" hangingPunct="1"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C4DDB-F316-4707-863E-64F2BB39E6F0}" type="slidenum">
              <a:rPr lang="zh-CN" altLang="en-US" smtClean="0">
                <a:solidFill>
                  <a:prstClr val="black"/>
                </a:solidFill>
              </a:rPr>
              <a:pPr/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9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42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1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49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2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5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8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6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8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6471344" y="127925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www.1ppt.com/kejian/lishi/    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70064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1" r:id="rId1"/>
    <p:sldLayoutId id="2147486412" r:id="rId2"/>
    <p:sldLayoutId id="2147486413" r:id="rId3"/>
    <p:sldLayoutId id="2147486414" r:id="rId4"/>
    <p:sldLayoutId id="2147486415" r:id="rId5"/>
    <p:sldLayoutId id="2147486416" r:id="rId6"/>
    <p:sldLayoutId id="2147486417" r:id="rId7"/>
    <p:sldLayoutId id="2147486418" r:id="rId8"/>
    <p:sldLayoutId id="2147486419" r:id="rId9"/>
    <p:sldLayoutId id="2147486420" r:id="rId10"/>
    <p:sldLayoutId id="21474864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2019&#31179;\&#23567;&#23398;\6&#24180;&#32423;\&#31532;2&#21333;&#20803;\&#31532;6&#35838;%20&#29436;&#29273;&#23665;&#20116;&#22766;&#22763;\1.&#25945;&#24072;&#25480;&#35838;&#35838;&#20214;\6.&#29436;&#29273;&#23665;&#20116;&#22766;&#22763;&#12304;&#31532;2&#35838;&#26102;&#12305;&#38142;&#25509;&#38899;&#39057;P17.mp3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2019&#31179;\&#23567;&#23398;\6&#24180;&#32423;\&#31532;2&#21333;&#20803;\&#31532;6&#35838;%20&#29436;&#29273;&#23665;&#20116;&#22766;&#22763;\1.&#25945;&#24072;&#25480;&#35838;&#35838;&#20214;\&#25512;&#33616;&#38405;&#35835;&#65306;&#21016;&#32993;&#20848;.mp3" TargetMode="Externa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2019&#31179;\&#23567;&#23398;\6&#24180;&#32423;\&#31532;2&#21333;&#20803;\&#31532;6&#35838;%20&#29436;&#29273;&#23665;&#20116;&#22766;&#22763;\1.&#25945;&#24072;&#25480;&#35838;&#35838;&#20214;\&#25512;&#33616;&#38405;&#35835;&#65306;&#20016;&#30865;.mp3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ziliao/" TargetMode="External"/><Relationship Id="rId18" Type="http://schemas.openxmlformats.org/officeDocument/2006/relationships/hyperlink" Target="http://www.1ppt.cn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image" Target="../media/image24.png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://www.1ppt.com/shiti/" TargetMode="Externa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fanwen/" TargetMode="External"/><Relationship Id="rId10" Type="http://schemas.openxmlformats.org/officeDocument/2006/relationships/hyperlink" Target="http://www.1ppt.com/powerpoint/" TargetMode="External"/><Relationship Id="rId19" Type="http://schemas.openxmlformats.org/officeDocument/2006/relationships/image" Target="../media/image22.png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圆角矩形 66"/>
          <p:cNvSpPr/>
          <p:nvPr/>
        </p:nvSpPr>
        <p:spPr bwMode="auto">
          <a:xfrm>
            <a:off x="958850" y="1885950"/>
            <a:ext cx="7226300" cy="135467"/>
          </a:xfrm>
          <a:prstGeom prst="roundRect">
            <a:avLst/>
          </a:prstGeom>
          <a:gradFill>
            <a:gsLst>
              <a:gs pos="0">
                <a:srgbClr val="369434"/>
              </a:gs>
              <a:gs pos="100000">
                <a:srgbClr val="89C270"/>
              </a:gs>
            </a:gsLst>
          </a:gradFill>
          <a:ln>
            <a:solidFill>
              <a:srgbClr val="539F36"/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  <p:pic>
        <p:nvPicPr>
          <p:cNvPr id="8195" name="Picture 40" descr="구름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503767"/>
            <a:ext cx="1042988" cy="55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组合 13338"/>
          <p:cNvGrpSpPr>
            <a:grpSpLocks/>
          </p:cNvGrpSpPr>
          <p:nvPr/>
        </p:nvGrpSpPr>
        <p:grpSpPr bwMode="auto">
          <a:xfrm>
            <a:off x="1987550" y="700618"/>
            <a:ext cx="5295900" cy="1424516"/>
            <a:chOff x="2379275" y="805449"/>
            <a:chExt cx="4992513" cy="1428065"/>
          </a:xfrm>
        </p:grpSpPr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3664818" y="992180"/>
              <a:ext cx="3706970" cy="83306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4800" b="1" dirty="0">
                  <a:solidFill>
                    <a:srgbClr val="CC0000"/>
                  </a:solidFill>
                  <a:latin typeface="+mn-lt"/>
                  <a:ea typeface="黑体" panose="02010600030101010101" charset="-122"/>
                  <a:cs typeface="黑体" panose="02010600030101010101" charset="-122"/>
                </a:rPr>
                <a:t>狼牙山五壮士</a:t>
              </a:r>
            </a:p>
          </p:txBody>
        </p:sp>
        <p:grpSp>
          <p:nvGrpSpPr>
            <p:cNvPr id="8209" name="组合 13337"/>
            <p:cNvGrpSpPr>
              <a:grpSpLocks/>
            </p:cNvGrpSpPr>
            <p:nvPr/>
          </p:nvGrpSpPr>
          <p:grpSpPr bwMode="auto">
            <a:xfrm>
              <a:off x="2379275" y="805449"/>
              <a:ext cx="1181117" cy="1428065"/>
              <a:chOff x="2533650" y="636824"/>
              <a:chExt cx="1181117" cy="1428065"/>
            </a:xfrm>
          </p:grpSpPr>
          <p:sp>
            <p:nvSpPr>
              <p:cNvPr id="8210" name="AutoShape 11"/>
              <p:cNvSpPr>
                <a:spLocks noChangeArrowheads="1"/>
              </p:cNvSpPr>
              <p:nvPr/>
            </p:nvSpPr>
            <p:spPr bwMode="gray">
              <a:xfrm>
                <a:off x="2533650" y="636824"/>
                <a:ext cx="1181117" cy="1428065"/>
              </a:xfrm>
              <a:prstGeom prst="diamond">
                <a:avLst/>
              </a:prstGeom>
              <a:solidFill>
                <a:srgbClr val="236B2A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 altLang="ko-KR" sz="2800" b="1">
                  <a:solidFill>
                    <a:srgbClr val="FFFFFF"/>
                  </a:solidFill>
                  <a:ea typeface="Gulim" pitchFamily="34" charset="-127"/>
                </a:endParaRPr>
              </a:p>
            </p:txBody>
          </p:sp>
          <p:sp>
            <p:nvSpPr>
              <p:cNvPr id="8211" name="文本框 13"/>
              <p:cNvSpPr txBox="1">
                <a:spLocks noChangeArrowheads="1"/>
              </p:cNvSpPr>
              <p:nvPr/>
            </p:nvSpPr>
            <p:spPr bwMode="auto">
              <a:xfrm>
                <a:off x="2792526" y="676953"/>
                <a:ext cx="675796" cy="1018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buFont typeface="Arial" pitchFamily="34" charset="0"/>
                  <a:buNone/>
                </a:pPr>
                <a:r>
                  <a:rPr lang="en-US" altLang="zh-CN" sz="6000" b="1">
                    <a:solidFill>
                      <a:schemeClr val="bg1"/>
                    </a:solidFill>
                    <a:latin typeface="方正大黑简体" pitchFamily="65" charset="-122"/>
                    <a:ea typeface="方正大黑简体" pitchFamily="65" charset="-122"/>
                  </a:rPr>
                  <a:t>6</a:t>
                </a:r>
                <a:endParaRPr lang="zh-CN" altLang="en-US" sz="6000" b="1">
                  <a:solidFill>
                    <a:schemeClr val="bg1"/>
                  </a:solidFill>
                  <a:latin typeface="方正大黑简体" pitchFamily="65" charset="-122"/>
                  <a:ea typeface="方正大黑简体" pitchFamily="65" charset="-122"/>
                </a:endParaRPr>
              </a:p>
            </p:txBody>
          </p:sp>
        </p:grpSp>
      </p:grpSp>
      <p:grpSp>
        <p:nvGrpSpPr>
          <p:cNvPr id="8197" name="组合 1"/>
          <p:cNvGrpSpPr>
            <a:grpSpLocks/>
          </p:cNvGrpSpPr>
          <p:nvPr/>
        </p:nvGrpSpPr>
        <p:grpSpPr bwMode="auto">
          <a:xfrm>
            <a:off x="352425" y="4623279"/>
            <a:ext cx="8439150" cy="831851"/>
            <a:chOff x="371493" y="4067965"/>
            <a:chExt cx="8438685" cy="623888"/>
          </a:xfrm>
        </p:grpSpPr>
        <p:sp>
          <p:nvSpPr>
            <p:cNvPr id="23" name="任意多边形 22"/>
            <p:cNvSpPr/>
            <p:nvPr/>
          </p:nvSpPr>
          <p:spPr bwMode="auto">
            <a:xfrm>
              <a:off x="1015610" y="4133605"/>
              <a:ext cx="1579673" cy="558248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品读释疑</a:t>
              </a:r>
            </a:p>
          </p:txBody>
        </p:sp>
        <p:sp>
          <p:nvSpPr>
            <p:cNvPr id="25" name="任意多边形 24"/>
            <p:cNvSpPr/>
            <p:nvPr/>
          </p:nvSpPr>
          <p:spPr bwMode="auto">
            <a:xfrm>
              <a:off x="3119194" y="4133605"/>
              <a:ext cx="1655877" cy="558248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结构主旨</a:t>
              </a:r>
            </a:p>
          </p:txBody>
        </p:sp>
        <p:sp>
          <p:nvSpPr>
            <p:cNvPr id="27" name="任意多边形 26"/>
            <p:cNvSpPr/>
            <p:nvPr/>
          </p:nvSpPr>
          <p:spPr bwMode="auto">
            <a:xfrm>
              <a:off x="5179912" y="4116159"/>
              <a:ext cx="1713031" cy="575694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课堂拓展</a:t>
              </a:r>
            </a:p>
          </p:txBody>
        </p:sp>
        <p:pic>
          <p:nvPicPr>
            <p:cNvPr id="8203" name="图片 4" descr="小花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93" y="4067965"/>
              <a:ext cx="775436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图片 4" descr="小花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840" y="4067965"/>
              <a:ext cx="775436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图片 4" descr="小花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886" y="4067965"/>
              <a:ext cx="775436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任意多边形 30"/>
            <p:cNvSpPr/>
            <p:nvPr/>
          </p:nvSpPr>
          <p:spPr bwMode="auto">
            <a:xfrm>
              <a:off x="7097147" y="4116159"/>
              <a:ext cx="1713031" cy="575694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当堂检测</a:t>
              </a:r>
              <a:endParaRPr lang="en-US" altLang="zh-CN" sz="24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8207" name="图片 4" descr="小花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5121" y="4067965"/>
              <a:ext cx="775436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图片 46" descr="枫叶副本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4451" y="2917984"/>
            <a:ext cx="1058863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 bwMode="auto">
          <a:xfrm>
            <a:off x="3055938" y="3057317"/>
            <a:ext cx="3186112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dist">
              <a:defRPr/>
            </a:pPr>
            <a:r>
              <a:rPr lang="zh-CN" altLang="en-US" sz="4000" b="1" dirty="0">
                <a:ln w="17780" cmpd="sng">
                  <a:noFill/>
                  <a:prstDash val="solid"/>
                  <a:miter lim="800000"/>
                </a:ln>
                <a:effectLst>
                  <a:glow rad="304800">
                    <a:schemeClr val="bg1">
                      <a:alpha val="60000"/>
                    </a:schemeClr>
                  </a:glow>
                </a:effectLst>
                <a:latin typeface="微软雅黑" pitchFamily="34" charset="-122"/>
                <a:ea typeface="微软雅黑" pitchFamily="34" charset="-122"/>
                <a:cs typeface="仿宋" panose="02010609060101010101" charset="-122"/>
              </a:rPr>
              <a:t>第 二 课时</a:t>
            </a:r>
          </a:p>
        </p:txBody>
      </p:sp>
      <p:sp>
        <p:nvSpPr>
          <p:cNvPr id="20" name="矩形 19"/>
          <p:cNvSpPr/>
          <p:nvPr/>
        </p:nvSpPr>
        <p:spPr>
          <a:xfrm>
            <a:off x="0" y="5769843"/>
            <a:ext cx="9144000" cy="470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54038" y="1119718"/>
            <a:ext cx="8005762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623888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默读第</a:t>
            </a:r>
            <a:r>
              <a:rPr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自然，思考：准备转移时</a:t>
            </a:r>
            <a:r>
              <a:rPr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摆在五壮士面前的是两条什么样的路</a:t>
            </a:r>
            <a:r>
              <a:rPr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?</a:t>
            </a:r>
            <a:r>
              <a:rPr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他们选择了哪一条</a:t>
            </a:r>
            <a:r>
              <a:rPr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?</a:t>
            </a:r>
            <a:r>
              <a:rPr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为什么？</a:t>
            </a:r>
            <a:r>
              <a:rPr lang="en-US" altLang="zh-CN" sz="2800" b="1" dirty="0">
                <a:solidFill>
                  <a:srgbClr val="0066FF"/>
                </a:solidFill>
                <a:latin typeface="仿宋" pitchFamily="49" charset="-122"/>
                <a:ea typeface="仿宋" pitchFamily="49" charset="-122"/>
              </a:rPr>
              <a:t>(</a:t>
            </a:r>
            <a:r>
              <a:rPr lang="zh-CN" altLang="en-US" sz="2800" b="1" dirty="0">
                <a:solidFill>
                  <a:srgbClr val="0066FF"/>
                </a:solidFill>
                <a:latin typeface="仿宋" pitchFamily="49" charset="-122"/>
                <a:ea typeface="仿宋" pitchFamily="49" charset="-122"/>
              </a:rPr>
              <a:t>串珠问题</a:t>
            </a:r>
            <a:r>
              <a:rPr lang="en-US" altLang="zh-CN" sz="2800" b="1" dirty="0">
                <a:solidFill>
                  <a:srgbClr val="0066FF"/>
                </a:solidFill>
                <a:latin typeface="黑体" pitchFamily="49" charset="-122"/>
                <a:ea typeface="黑体" pitchFamily="49" charset="-122"/>
              </a:rPr>
              <a:t>3)</a:t>
            </a:r>
            <a:endParaRPr lang="zh-CN" altLang="en-US" sz="2800" b="1" dirty="0">
              <a:solidFill>
                <a:srgbClr val="0066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33414" y="3522134"/>
            <a:ext cx="79263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2400" b="1">
                <a:solidFill>
                  <a:srgbClr val="C00000"/>
                </a:solidFill>
              </a:rPr>
              <a:t>一条是通往主力转移的方向，可以活下去，另一条是通向狼牙山的顶峰棋盘陀，那是死路一条。他们选择了后面那一条。因为他们觉得群众和连队的安全更重要。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 descr="C:\Users\Administrator\AppData\Roaming\Tencent\Users\56229019\QQ\WinTemp\RichOle\2{~)U{VK96EIYQH3{EUZW`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6263" y="985378"/>
            <a:ext cx="2802766" cy="20744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矩形 1"/>
          <p:cNvSpPr>
            <a:spLocks noChangeArrowheads="1"/>
          </p:cNvSpPr>
          <p:nvPr/>
        </p:nvSpPr>
        <p:spPr bwMode="auto">
          <a:xfrm>
            <a:off x="614364" y="886885"/>
            <a:ext cx="51276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   班长马宝玉斩钉截铁地说了一声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:“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走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!”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带头向棋盘陀走去。战士们热血沸腾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400" b="1">
                <a:solidFill>
                  <a:srgbClr val="FF6600"/>
                </a:solidFill>
                <a:latin typeface="楷体" pitchFamily="49" charset="-122"/>
                <a:ea typeface="楷体" pitchFamily="49" charset="-122"/>
              </a:rPr>
              <a:t>紧跟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在班长后面。他们知道班长要把敌人引上绝路。</a:t>
            </a:r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688975" y="3748618"/>
            <a:ext cx="77803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30238"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</a:rPr>
              <a:t>班长说的“ 走</a:t>
            </a:r>
            <a:r>
              <a:rPr lang="en-US" altLang="zh-CN" sz="2400" b="1" dirty="0">
                <a:solidFill>
                  <a:srgbClr val="C00000"/>
                </a:solidFill>
                <a:latin typeface="+mj-ea"/>
                <a:ea typeface="+mj-ea"/>
              </a:rPr>
              <a:t>!” </a:t>
            </a: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</a:rPr>
              <a:t>字 铿锵有力、掷地有声，体现出班长态度之坚定、决定之果断，饱含着五壮士高昂的斗志、对人民深切的爱和崇高的自我牺牲精神。“ 紧跟” 则更表现出战士们非常赞成班长的做法，准备把敌人引上绝路，体现出战士们的英雄气概。</a:t>
            </a: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93664" y="2588685"/>
            <a:ext cx="8321675" cy="1418167"/>
            <a:chOff x="678598" y="3847678"/>
            <a:chExt cx="8324001" cy="1063736"/>
          </a:xfrm>
        </p:grpSpPr>
        <p:sp>
          <p:nvSpPr>
            <p:cNvPr id="18438" name="文本框 9"/>
            <p:cNvSpPr txBox="1">
              <a:spLocks noChangeArrowheads="1"/>
            </p:cNvSpPr>
            <p:nvPr/>
          </p:nvSpPr>
          <p:spPr bwMode="auto">
            <a:xfrm>
              <a:off x="1665897" y="4133505"/>
              <a:ext cx="7336702" cy="42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描写班长语言有什么作用？“紧跟”说明了什么？</a:t>
              </a:r>
            </a:p>
          </p:txBody>
        </p:sp>
        <p:pic>
          <p:nvPicPr>
            <p:cNvPr id="18439" name="Picture 9" descr="C:\Users\Administrator\Desktop\道德与法制\e252f8caa5c45daa236bbc27802d087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598" y="3847678"/>
              <a:ext cx="1084245" cy="1063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5"/>
          <p:cNvSpPr>
            <a:spLocks noChangeArrowheads="1"/>
          </p:cNvSpPr>
          <p:nvPr/>
        </p:nvSpPr>
        <p:spPr bwMode="auto">
          <a:xfrm>
            <a:off x="2409825" y="4523318"/>
            <a:ext cx="3695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2400" b="1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04989" y="4656667"/>
            <a:ext cx="430053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latin typeface="+mn-ea"/>
                <a:ea typeface="+mn-ea"/>
              </a:rPr>
              <a:t>     </a:t>
            </a:r>
          </a:p>
        </p:txBody>
      </p:sp>
      <p:pic>
        <p:nvPicPr>
          <p:cNvPr id="19460" name="Picture 9" descr="C:\Users\Administrator\AppData\Roaming\Tencent\Users\56229019\QQ\WinTemp\RichOle\9[2(N0%G~Y4E288~(0]V93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60438" y="-63499"/>
            <a:ext cx="11064876" cy="714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28814" y="931614"/>
            <a:ext cx="16652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 smtClean="0">
                <a:solidFill>
                  <a:srgbClr val="FF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楷体" pitchFamily="49" charset="-122"/>
                <a:ea typeface="楷体" pitchFamily="49" charset="-122"/>
              </a:rPr>
              <a:t>将敌人引向棋盘陀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"/>
          <p:cNvSpPr>
            <a:spLocks noChangeArrowheads="1"/>
          </p:cNvSpPr>
          <p:nvPr/>
        </p:nvSpPr>
        <p:spPr bwMode="auto">
          <a:xfrm>
            <a:off x="750889" y="1030817"/>
            <a:ext cx="504983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石头像雹子一样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带着五位壮士的决心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带着中国人民的仇恨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向敌人头上砸去。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4714" y="1022351"/>
            <a:ext cx="2301875" cy="2588683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688975" y="4489451"/>
            <a:ext cx="77803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30238"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</a:rPr>
              <a:t>把石头比作“雹子”，生动形象地写出了石头砸下时密集、迅猛、有力的特点，充分体现出了五壮士英勇杀敌的决心和与敌人血战到底的英雄气概。</a:t>
            </a: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93664" y="3329518"/>
            <a:ext cx="8321675" cy="1418167"/>
            <a:chOff x="678598" y="3847678"/>
            <a:chExt cx="8324001" cy="1063736"/>
          </a:xfrm>
        </p:grpSpPr>
        <p:sp>
          <p:nvSpPr>
            <p:cNvPr id="20486" name="文本框 9"/>
            <p:cNvSpPr txBox="1">
              <a:spLocks noChangeArrowheads="1"/>
            </p:cNvSpPr>
            <p:nvPr/>
          </p:nvSpPr>
          <p:spPr bwMode="auto">
            <a:xfrm>
              <a:off x="1665897" y="4133505"/>
              <a:ext cx="7336702" cy="42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运用了什么修辞手法，这样写有什么好处？</a:t>
              </a:r>
            </a:p>
          </p:txBody>
        </p:sp>
        <p:pic>
          <p:nvPicPr>
            <p:cNvPr id="20487" name="Picture 9" descr="C:\Users\Administrator\Desktop\道德与法制\e252f8caa5c45daa236bbc27802d0871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598" y="3847678"/>
              <a:ext cx="1084245" cy="1063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4162426" y="2349500"/>
            <a:ext cx="1458913" cy="577851"/>
          </a:xfrm>
          <a:prstGeom prst="roundRect">
            <a:avLst/>
          </a:prstGeom>
          <a:ln w="38100"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507" name="矩形 1"/>
          <p:cNvSpPr>
            <a:spLocks noChangeArrowheads="1"/>
          </p:cNvSpPr>
          <p:nvPr/>
        </p:nvSpPr>
        <p:spPr bwMode="auto">
          <a:xfrm>
            <a:off x="944564" y="2123018"/>
            <a:ext cx="67214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30238">
              <a:lnSpc>
                <a:spcPct val="150000"/>
              </a:lnSpc>
            </a:pPr>
            <a:r>
              <a:rPr lang="zh-CN" altLang="zh-CN" sz="2800" b="1">
                <a:latin typeface="楷体" pitchFamily="49" charset="-122"/>
                <a:ea typeface="楷体" pitchFamily="49" charset="-122"/>
              </a:rPr>
              <a:t>山坡上传来一阵叽里呱啦的叫声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zh-CN" sz="2800" b="1">
                <a:latin typeface="楷体" pitchFamily="49" charset="-122"/>
                <a:ea typeface="楷体" pitchFamily="49" charset="-122"/>
              </a:rPr>
              <a:t>敌人纷纷滚落深谷。</a:t>
            </a:r>
            <a:endParaRPr lang="zh-CN" altLang="en-US" sz="28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5226956" y="1134641"/>
            <a:ext cx="1569609" cy="646986"/>
          </a:xfrm>
          <a:prstGeom prst="wedgeRoundRectCallout">
            <a:avLst>
              <a:gd name="adj1" fmla="val -46651"/>
              <a:gd name="adj2" fmla="val 75494"/>
              <a:gd name="adj3" fmla="val 16667"/>
            </a:avLst>
          </a:prstGeom>
          <a:solidFill>
            <a:srgbClr val="FEF1E6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gradFill>
                  <a:gsLst>
                    <a:gs pos="0">
                      <a:srgbClr val="FF7A00"/>
                    </a:gs>
                    <a:gs pos="77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微软雅黑" pitchFamily="34" charset="-122"/>
                <a:ea typeface="微软雅黑" pitchFamily="34" charset="-122"/>
              </a:rPr>
              <a:t>拟声词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149350" y="4097867"/>
            <a:ext cx="6757988" cy="1341967"/>
          </a:xfrm>
          <a:prstGeom prst="roundRect">
            <a:avLst/>
          </a:prstGeom>
          <a:solidFill>
            <a:srgbClr val="FEF1E6"/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“叽里呱啦”是一个拟声词，形象地写出了敌人被五位战士打得狼狈不堪的情景。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939801" y="2368551"/>
            <a:ext cx="538163" cy="402167"/>
          </a:xfrm>
          <a:prstGeom prst="rect">
            <a:avLst/>
          </a:prstGeom>
          <a:ln w="38100"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462464" y="1109134"/>
            <a:ext cx="592137" cy="444500"/>
          </a:xfrm>
          <a:prstGeom prst="rect">
            <a:avLst/>
          </a:prstGeom>
          <a:ln w="38100"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532" name="矩形 1"/>
          <p:cNvSpPr>
            <a:spLocks noChangeArrowheads="1"/>
          </p:cNvSpPr>
          <p:nvPr/>
        </p:nvSpPr>
        <p:spPr bwMode="auto">
          <a:xfrm>
            <a:off x="600076" y="954617"/>
            <a:ext cx="47529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30238">
              <a:lnSpc>
                <a:spcPct val="150000"/>
              </a:lnSpc>
            </a:pPr>
            <a:r>
              <a:rPr lang="zh-CN" altLang="zh-CN" sz="2000" b="1">
                <a:latin typeface="楷体" pitchFamily="49" charset="-122"/>
                <a:ea typeface="楷体" pitchFamily="49" charset="-122"/>
              </a:rPr>
              <a:t>五位壮士屹立在狼牙山顶峰</a:t>
            </a:r>
            <a:r>
              <a:rPr lang="en-US" altLang="zh-CN" sz="2000" b="1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zh-CN" sz="2000" b="1">
                <a:latin typeface="楷体" pitchFamily="49" charset="-122"/>
                <a:ea typeface="楷体" pitchFamily="49" charset="-122"/>
              </a:rPr>
              <a:t>眺望着群众和部队主力远去的方向。他们回头望望还在向上爬的敌人</a:t>
            </a:r>
            <a:r>
              <a:rPr lang="en-US" altLang="zh-CN" sz="2000" b="1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zh-CN" sz="2000" b="1">
                <a:latin typeface="楷体" pitchFamily="49" charset="-122"/>
                <a:ea typeface="楷体" pitchFamily="49" charset="-122"/>
              </a:rPr>
              <a:t>脸上露出胜利的喜悦。</a:t>
            </a:r>
            <a:endParaRPr lang="zh-CN" altLang="en-US" sz="2000" b="1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7897" name="Picture 9" descr="C:\Users\Administrator\AppData\Roaming\Tencent\Users\56229019\QQ\WinTemp\RichOle\`D8[X8]6IC2ZT(A$3BY)6YH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7506" y="1190254"/>
            <a:ext cx="2876545" cy="2020257"/>
          </a:xfrm>
          <a:prstGeom prst="rect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0" y="3208868"/>
            <a:ext cx="8174038" cy="1172633"/>
            <a:chOff x="772686" y="3876457"/>
            <a:chExt cx="8177645" cy="879120"/>
          </a:xfrm>
        </p:grpSpPr>
        <p:sp>
          <p:nvSpPr>
            <p:cNvPr id="22536" name="文本框 9"/>
            <p:cNvSpPr txBox="1">
              <a:spLocks noChangeArrowheads="1"/>
            </p:cNvSpPr>
            <p:nvPr/>
          </p:nvSpPr>
          <p:spPr bwMode="auto">
            <a:xfrm>
              <a:off x="1613629" y="4090304"/>
              <a:ext cx="7336702" cy="369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sz="2000" b="1">
                  <a:latin typeface="微软雅黑" pitchFamily="34" charset="-122"/>
                  <a:ea typeface="微软雅黑" pitchFamily="34" charset="-122"/>
                </a:rPr>
                <a:t>这里的“眺望”和“望望”能否调换位置</a:t>
              </a:r>
              <a:r>
                <a:rPr lang="en-US" altLang="zh-CN" sz="2000" b="1">
                  <a:latin typeface="微软雅黑" pitchFamily="34" charset="-122"/>
                  <a:ea typeface="微软雅黑" pitchFamily="34" charset="-122"/>
                </a:rPr>
                <a:t>? </a:t>
              </a:r>
              <a:r>
                <a:rPr lang="zh-CN" altLang="en-US" sz="2000" b="1">
                  <a:latin typeface="微软雅黑" pitchFamily="34" charset="-122"/>
                  <a:ea typeface="微软雅黑" pitchFamily="34" charset="-122"/>
                </a:rPr>
                <a:t>为什么？</a:t>
              </a:r>
            </a:p>
          </p:txBody>
        </p:sp>
        <p:pic>
          <p:nvPicPr>
            <p:cNvPr id="22537" name="Picture 9" descr="C:\Users\Administrator\Desktop\道德与法制\e252f8caa5c45daa236bbc27802d087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686" y="3876457"/>
              <a:ext cx="896070" cy="8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46126" y="4176184"/>
            <a:ext cx="77692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/>
            <a:r>
              <a:rPr lang="zh-CN" altLang="en-US" sz="2000" b="1">
                <a:solidFill>
                  <a:srgbClr val="C00000"/>
                </a:solidFill>
              </a:rPr>
              <a:t>不能调换，“眺望”是从高处向远处看，此时，部队主力已经远去，冲出了敌人的包围圈，“眺望”也含有五位战士对部队主力转移成功的喜悦和对革命必胜的信心；“望望”指看不远的地方，此时敌人离五壮士不远，不能用“眺望”，“望望”也含有鄙视敌人的感情色彩，所以不能调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3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950913" y="869951"/>
            <a:ext cx="683712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“打倒日本帝国主义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!”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“中国共产党万岁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这是英雄的中国人民坚强不屈的声音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!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这声音惊天</a:t>
            </a:r>
            <a:endParaRPr lang="en-US" altLang="zh-CN" sz="2400" b="1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动地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气壮山河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!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103939" y="2537884"/>
            <a:ext cx="930275" cy="488949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b="1"/>
          </a:p>
        </p:txBody>
      </p:sp>
      <p:sp>
        <p:nvSpPr>
          <p:cNvPr id="4" name="圆角矩形 3"/>
          <p:cNvSpPr/>
          <p:nvPr/>
        </p:nvSpPr>
        <p:spPr>
          <a:xfrm>
            <a:off x="1046163" y="1013884"/>
            <a:ext cx="3194050" cy="1335616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b="1"/>
          </a:p>
        </p:txBody>
      </p:sp>
      <p:sp>
        <p:nvSpPr>
          <p:cNvPr id="6" name="圆角矩形标注 5"/>
          <p:cNvSpPr/>
          <p:nvPr/>
        </p:nvSpPr>
        <p:spPr>
          <a:xfrm>
            <a:off x="4752975" y="941918"/>
            <a:ext cx="3311525" cy="493183"/>
          </a:xfrm>
          <a:prstGeom prst="wedgeRoundRectCallout">
            <a:avLst>
              <a:gd name="adj1" fmla="val -62243"/>
              <a:gd name="adj2" fmla="val 5844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200" b="1" dirty="0">
                <a:solidFill>
                  <a:srgbClr val="0066FF"/>
                </a:solidFill>
              </a:rPr>
              <a:t>要读出壮烈豪迈的气势！</a:t>
            </a:r>
          </a:p>
        </p:txBody>
      </p:sp>
      <p:sp>
        <p:nvSpPr>
          <p:cNvPr id="12" name="横卷形 11"/>
          <p:cNvSpPr/>
          <p:nvPr/>
        </p:nvSpPr>
        <p:spPr>
          <a:xfrm>
            <a:off x="835025" y="4275667"/>
            <a:ext cx="7615238" cy="2171700"/>
          </a:xfrm>
          <a:prstGeom prst="horizontalScroll">
            <a:avLst/>
          </a:prstGeom>
          <a:solidFill>
            <a:srgbClr val="FEF1E6"/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充分体现出五壮士对日本帝国主义的仇恨，对党和人民的热爱与忠诚，表现了中国人民将抗战进行到底的决心和不怕牺牲的英雄气概。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164139" y="3253317"/>
            <a:ext cx="3406775" cy="999067"/>
          </a:xfrm>
          <a:prstGeom prst="callout1">
            <a:avLst>
              <a:gd name="adj1" fmla="val -1242"/>
              <a:gd name="adj2" fmla="val 46446"/>
              <a:gd name="adj3" fmla="val -20213"/>
              <a:gd name="adj4" fmla="val 38705"/>
            </a:avLst>
          </a:prstGeom>
          <a:solidFill>
            <a:srgbClr val="FEF1E6"/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defPPr>
              <a:defRPr lang="zh-CN"/>
            </a:defPPr>
            <a:lvl1pPr>
              <a:defRPr sz="2400" b="1">
                <a:solidFill>
                  <a:srgbClr val="C00000"/>
                </a:solidFill>
                <a:latin typeface="仿宋" pitchFamily="49" charset="-122"/>
                <a:ea typeface="仿宋" pitchFamily="49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指的是五壮士跳崖时呼喊的壮烈豪迈的口号。</a:t>
            </a:r>
            <a:endParaRPr lang="zh-CN" altLang="en-US" dirty="0"/>
          </a:p>
        </p:txBody>
      </p:sp>
      <p:pic>
        <p:nvPicPr>
          <p:cNvPr id="2" name="6.狼牙山五壮士【第2课时】链接音频P1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9" y="1073151"/>
            <a:ext cx="50323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4" grpId="0" animBg="1"/>
      <p:bldP spid="6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"/>
          <p:cNvSpPr>
            <a:spLocks noChangeArrowheads="1"/>
          </p:cNvSpPr>
          <p:nvPr/>
        </p:nvSpPr>
        <p:spPr bwMode="auto">
          <a:xfrm>
            <a:off x="539751" y="939800"/>
            <a:ext cx="8042275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3888">
              <a:lnSpc>
                <a:spcPct val="13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五壮士在任务胜利完成后选择了跳崖，这表现出了他们怎样的精神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?</a:t>
            </a:r>
            <a:r>
              <a:rPr lang="en-US" altLang="zh-CN" sz="2800" b="1">
                <a:solidFill>
                  <a:srgbClr val="0066FF"/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(</a:t>
            </a:r>
            <a:r>
              <a:rPr lang="zh-CN" altLang="en-US" sz="2800" b="1">
                <a:solidFill>
                  <a:srgbClr val="0066FF"/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串珠问题</a:t>
            </a:r>
            <a:r>
              <a:rPr lang="en-US" altLang="zh-CN" sz="2800" b="1">
                <a:solidFill>
                  <a:srgbClr val="0066FF"/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4)</a:t>
            </a:r>
            <a:endParaRPr lang="zh-CN" altLang="en-US" sz="2800" b="1">
              <a:solidFill>
                <a:srgbClr val="0066FF"/>
              </a:solidFill>
              <a:latin typeface="Times New Roman" pitchFamily="18" charset="0"/>
              <a:ea typeface="仿宋" pitchFamily="49" charset="-122"/>
              <a:cs typeface="Times New Roman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57225" y="2429934"/>
            <a:ext cx="78676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2400" b="1">
                <a:solidFill>
                  <a:srgbClr val="C00000"/>
                </a:solidFill>
              </a:rPr>
              <a:t> 面对绝境，他们态度从容，脚步坚定，大义凛然。 他们好像不是走向死亡，而是又投身于一场新的战斗。 “说” “砸” “走” “ 跳” “昂首挺胸”等词准确生动地描摹了五壮士跳崖时的无畏与悲壮，表现出了他们英勇顽强、宁死不屈、视死如归的英雄气概。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左大括号 2"/>
          <p:cNvSpPr/>
          <p:nvPr/>
        </p:nvSpPr>
        <p:spPr>
          <a:xfrm>
            <a:off x="2840038" y="2561168"/>
            <a:ext cx="215900" cy="315383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197600" y="3469218"/>
            <a:ext cx="1962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惊天动地</a:t>
            </a:r>
            <a:endParaRPr lang="en-US" altLang="zh-CN" sz="2800" b="1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气壮山河</a:t>
            </a:r>
          </a:p>
        </p:txBody>
      </p:sp>
      <p:sp>
        <p:nvSpPr>
          <p:cNvPr id="9" name="左大括号 8"/>
          <p:cNvSpPr/>
          <p:nvPr/>
        </p:nvSpPr>
        <p:spPr>
          <a:xfrm rot="10800000">
            <a:off x="5981700" y="2571751"/>
            <a:ext cx="215900" cy="319828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044825" y="2465918"/>
            <a:ext cx="3306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接受任务，拖住敌人</a:t>
            </a:r>
            <a:endParaRPr lang="en-US" altLang="zh-CN" sz="2400" b="1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044825" y="3329517"/>
            <a:ext cx="3306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诱敌进山，痛歼敌人</a:t>
            </a:r>
            <a:endParaRPr lang="en-US" altLang="zh-CN" sz="2400" b="1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3044825" y="4193118"/>
            <a:ext cx="3306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再入绝峰，浴血奋战</a:t>
            </a:r>
            <a:endParaRPr lang="en-US" altLang="zh-CN" sz="2400" b="1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3044825" y="5058834"/>
            <a:ext cx="3306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英勇跳崖，壮烈献身</a:t>
            </a:r>
            <a:endParaRPr lang="en-US" altLang="zh-CN" sz="2400" b="1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8140" name="矩形 1"/>
          <p:cNvSpPr>
            <a:spLocks noChangeArrowheads="1"/>
          </p:cNvSpPr>
          <p:nvPr/>
        </p:nvSpPr>
        <p:spPr bwMode="auto">
          <a:xfrm>
            <a:off x="1241425" y="3475567"/>
            <a:ext cx="16273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坚贞不屈</a:t>
            </a:r>
            <a:endParaRPr lang="en-US" altLang="zh-CN" sz="2800" b="1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不畏牺牲</a:t>
            </a:r>
          </a:p>
        </p:txBody>
      </p:sp>
      <p:pic>
        <p:nvPicPr>
          <p:cNvPr id="16" name="Picture 6" descr="C:\Users\Administrator\Desktop\可改图标 - 副本\结构主旨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8214" y="76201"/>
            <a:ext cx="2187575" cy="7747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组合 13"/>
          <p:cNvGrpSpPr/>
          <p:nvPr/>
        </p:nvGrpSpPr>
        <p:grpSpPr>
          <a:xfrm>
            <a:off x="392672" y="1133307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课文结构</a:t>
              </a:r>
            </a:p>
          </p:txBody>
        </p:sp>
        <p:sp>
          <p:nvSpPr>
            <p:cNvPr id="24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5612" name="组合 16"/>
          <p:cNvGrpSpPr>
            <a:grpSpLocks/>
          </p:cNvGrpSpPr>
          <p:nvPr/>
        </p:nvGrpSpPr>
        <p:grpSpPr bwMode="auto">
          <a:xfrm>
            <a:off x="2900364" y="1413934"/>
            <a:ext cx="3297237" cy="677333"/>
            <a:chOff x="3276924" y="1304925"/>
            <a:chExt cx="4865994" cy="507635"/>
          </a:xfrm>
        </p:grpSpPr>
        <p:sp>
          <p:nvSpPr>
            <p:cNvPr id="26" name="圆角矩形 25"/>
            <p:cNvSpPr/>
            <p:nvPr/>
          </p:nvSpPr>
          <p:spPr>
            <a:xfrm>
              <a:off x="3276924" y="1347757"/>
              <a:ext cx="4865994" cy="46480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614" name="矩形 1"/>
            <p:cNvSpPr>
              <a:spLocks noChangeArrowheads="1"/>
            </p:cNvSpPr>
            <p:nvPr/>
          </p:nvSpPr>
          <p:spPr bwMode="auto">
            <a:xfrm>
              <a:off x="3452700" y="1304925"/>
              <a:ext cx="4476338" cy="392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>
                <a:buFont typeface="Arial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6 </a:t>
              </a:r>
              <a:r>
                <a:rPr lang="zh-CN" altLang="en-US" sz="2800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狼牙山五壮士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/>
      <p:bldP spid="9" grpId="0" bldLvl="0" animBg="1"/>
      <p:bldP spid="18" grpId="0"/>
      <p:bldP spid="20" grpId="0"/>
      <p:bldP spid="21" grpId="0"/>
      <p:bldP spid="22" grpId="0"/>
      <p:bldP spid="481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内容占位符 2"/>
          <p:cNvSpPr txBox="1">
            <a:spLocks noChangeArrowheads="1"/>
          </p:cNvSpPr>
          <p:nvPr/>
        </p:nvSpPr>
        <p:spPr bwMode="auto">
          <a:xfrm>
            <a:off x="425450" y="1888067"/>
            <a:ext cx="8356600" cy="410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6223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 这篇课文记叙了抗日战争时期，八路军某部七连六班的五个战士，为了掩护群众和连队转移，诱敌上山，英勇杀敌，最后把敌人引上狼牙山顶峰，英勇跳崖的故事。表现了五壮士热爱祖国、热爱人民、仇恨敌人、勇于牺牲的革命精神和英雄气概。 </a:t>
            </a:r>
            <a:endParaRPr lang="zh-CN" altLang="zh-CN" sz="2800" b="1" dirty="0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7" name="组合 8"/>
          <p:cNvGrpSpPr/>
          <p:nvPr/>
        </p:nvGrpSpPr>
        <p:grpSpPr>
          <a:xfrm>
            <a:off x="369048" y="1140027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8" name="圆角矩形 7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课文主旨</a:t>
              </a:r>
            </a:p>
          </p:txBody>
        </p:sp>
        <p:sp>
          <p:nvSpPr>
            <p:cNvPr id="9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70"/>
          <p:cNvSpPr>
            <a:spLocks noChangeAspect="1" noChangeArrowheads="1" noTextEdit="1"/>
          </p:cNvSpPr>
          <p:nvPr/>
        </p:nvSpPr>
        <p:spPr bwMode="auto">
          <a:xfrm>
            <a:off x="-3943350" y="713317"/>
            <a:ext cx="1895475" cy="181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9219" name="Picture 7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43350" y="713317"/>
            <a:ext cx="1897062" cy="181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876301" y="2110318"/>
            <a:ext cx="76247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</a:t>
            </a:r>
            <a:r>
              <a:rPr lang="zh-CN" altLang="en-US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复习所学内容，说五壮士的事迹。</a:t>
            </a:r>
          </a:p>
          <a:p>
            <a:pPr marL="363538" indent="-363538">
              <a:lnSpc>
                <a:spcPct val="150000"/>
              </a:lnSpc>
              <a:defRPr/>
            </a:pPr>
            <a:r>
              <a:rPr lang="en-US" altLang="zh-CN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</a:t>
            </a:r>
            <a:r>
              <a:rPr lang="zh-CN" altLang="en-US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感悟壮士们英勇顽强、毫不畏惧和舍生取义的精神。</a:t>
            </a:r>
          </a:p>
        </p:txBody>
      </p:sp>
      <p:sp>
        <p:nvSpPr>
          <p:cNvPr id="9221" name="任意多边形 18"/>
          <p:cNvSpPr>
            <a:spLocks/>
          </p:cNvSpPr>
          <p:nvPr/>
        </p:nvSpPr>
        <p:spPr bwMode="auto">
          <a:xfrm>
            <a:off x="1292226" y="1293285"/>
            <a:ext cx="1826141" cy="584775"/>
          </a:xfrm>
          <a:custGeom>
            <a:avLst/>
            <a:gdLst>
              <a:gd name="T0" fmla="*/ 0 w 258980"/>
              <a:gd name="T1" fmla="*/ 0 h 54733"/>
              <a:gd name="T2" fmla="*/ 2147483647 w 258980"/>
              <a:gd name="T3" fmla="*/ 0 h 54733"/>
              <a:gd name="T4" fmla="*/ 2147483647 w 258980"/>
              <a:gd name="T5" fmla="*/ 2147483647 h 54733"/>
              <a:gd name="T6" fmla="*/ 0 w 258980"/>
              <a:gd name="T7" fmla="*/ 2147483647 h 54733"/>
              <a:gd name="T8" fmla="*/ 0 w 258980"/>
              <a:gd name="T9" fmla="*/ 0 h 547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8980"/>
              <a:gd name="T16" fmla="*/ 0 h 54733"/>
              <a:gd name="T17" fmla="*/ 258980 w 258980"/>
              <a:gd name="T18" fmla="*/ 54733 h 547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8980" h="54733">
                <a:moveTo>
                  <a:pt x="0" y="0"/>
                </a:moveTo>
                <a:lnTo>
                  <a:pt x="258980" y="0"/>
                </a:lnTo>
                <a:lnTo>
                  <a:pt x="258980" y="54733"/>
                </a:lnTo>
                <a:lnTo>
                  <a:pt x="0" y="547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学习目标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687393" y="1457131"/>
            <a:ext cx="443625" cy="495183"/>
          </a:xfrm>
          <a:prstGeom prst="roundRect">
            <a:avLst>
              <a:gd name="adj" fmla="val 1000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9" y="584200"/>
            <a:ext cx="8181975" cy="570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11"/>
          <p:cNvSpPr>
            <a:spLocks noChangeArrowheads="1"/>
          </p:cNvSpPr>
          <p:nvPr/>
        </p:nvSpPr>
        <p:spPr bwMode="auto">
          <a:xfrm>
            <a:off x="1593850" y="1219200"/>
            <a:ext cx="5803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0066FF"/>
                </a:solidFill>
                <a:latin typeface="黑体" pitchFamily="49" charset="-122"/>
                <a:ea typeface="黑体" pitchFamily="49" charset="-122"/>
              </a:rPr>
              <a:t>点面结合描写人物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52463" y="1888067"/>
            <a:ext cx="779145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2000" b="1" dirty="0">
                <a:latin typeface="Times New Roman" pitchFamily="18" charset="0"/>
                <a:cs typeface="Times New Roman" pitchFamily="18" charset="0"/>
              </a:rPr>
              <a:t> 本文最大的写作特色是“点面结合”描写群体人物的写作方法。课文既表现了七连六班这个英雄集体的壮举，又突出描述了班长马宝玉的动作、神态和语言，英雄事迹感人肺腑，人物形象高大鲜明。班长马宝玉“点”的详细描写，使得班长马宝玉的形象更加高大；七连六班这个集体的“面”的概括性叙述或描写突出了他们面对强敌毫不畏惧、英勇顽强、宁死不屈的革命英雄主义精神和忠于党、忠于人民、忠于祖国的精神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2"/>
          <p:cNvSpPr>
            <a:spLocks noChangeArrowheads="1"/>
          </p:cNvSpPr>
          <p:nvPr/>
        </p:nvSpPr>
        <p:spPr bwMode="auto">
          <a:xfrm>
            <a:off x="566738" y="889001"/>
            <a:ext cx="1447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rgbClr val="0066FF"/>
                </a:solidFill>
                <a:latin typeface="黑体" pitchFamily="49" charset="-122"/>
                <a:ea typeface="黑体" pitchFamily="49" charset="-122"/>
              </a:rPr>
              <a:t>举例：</a:t>
            </a:r>
            <a:r>
              <a:rPr lang="en-US" altLang="zh-CN" sz="2800" b="1">
                <a:solidFill>
                  <a:srgbClr val="0066FF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zh-CN" sz="2800">
              <a:solidFill>
                <a:srgbClr val="0066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92139" y="1553634"/>
            <a:ext cx="823118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4500">
              <a:lnSpc>
                <a:spcPct val="150000"/>
              </a:lnSpc>
              <a:defRPr/>
            </a:pPr>
            <a:r>
              <a:rPr lang="zh-CN" altLang="en-US" sz="2600" b="1" dirty="0">
                <a:solidFill>
                  <a:srgbClr val="000000"/>
                </a:solidFill>
                <a:latin typeface="+mj-ea"/>
                <a:ea typeface="+mj-ea"/>
              </a:rPr>
              <a:t>课文中采用白描的手法，将五壮士杀敌的样子逐一作了勾勒，使其形象鲜明。 课文中还对五壮士进行了群体描写，如</a:t>
            </a:r>
            <a:r>
              <a:rPr lang="en-US" altLang="zh-CN" sz="2600" b="1" dirty="0">
                <a:solidFill>
                  <a:srgbClr val="000000"/>
                </a:solidFill>
                <a:latin typeface="+mj-ea"/>
                <a:ea typeface="+mj-ea"/>
              </a:rPr>
              <a:t>:</a:t>
            </a:r>
            <a:r>
              <a:rPr lang="en-US" altLang="zh-CN" sz="2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6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五位壮士屹立在狼牙山顶峰，眺望着群众和部队主力远去的方向。他们回头望望还在向上爬的敌人，脸上露出胜利的喜悦。”</a:t>
            </a:r>
            <a:r>
              <a:rPr lang="zh-CN" altLang="en-US" sz="2600" b="1" dirty="0">
                <a:solidFill>
                  <a:srgbClr val="000000"/>
                </a:solidFill>
                <a:latin typeface="+mj-ea"/>
                <a:ea typeface="+mj-ea"/>
              </a:rPr>
              <a:t>群体塑像与个人形象相结合，文章的层次感就突出了。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2"/>
          <p:cNvSpPr>
            <a:spLocks noChangeArrowheads="1"/>
          </p:cNvSpPr>
          <p:nvPr/>
        </p:nvSpPr>
        <p:spPr bwMode="auto">
          <a:xfrm>
            <a:off x="750889" y="1526118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66FF"/>
                </a:solidFill>
                <a:latin typeface="黑体" pitchFamily="49" charset="-122"/>
                <a:ea typeface="黑体" pitchFamily="49" charset="-122"/>
              </a:rPr>
              <a:t>练一练：</a:t>
            </a:r>
          </a:p>
        </p:txBody>
      </p:sp>
      <p:sp>
        <p:nvSpPr>
          <p:cNvPr id="4" name="矩形 3"/>
          <p:cNvSpPr/>
          <p:nvPr/>
        </p:nvSpPr>
        <p:spPr>
          <a:xfrm>
            <a:off x="835025" y="2294467"/>
            <a:ext cx="7456488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623888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+mj-ea"/>
                <a:ea typeface="+mj-ea"/>
                <a:cs typeface="Times New Roman" pitchFamily="18" charset="0"/>
              </a:rPr>
              <a:t>请你仿照课文点面结合的方法，写一写自己熟悉的人物。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"/>
          <p:cNvSpPr>
            <a:spLocks noChangeArrowheads="1"/>
          </p:cNvSpPr>
          <p:nvPr/>
        </p:nvSpPr>
        <p:spPr bwMode="auto">
          <a:xfrm>
            <a:off x="403225" y="897467"/>
            <a:ext cx="82502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2400" b="1">
                <a:solidFill>
                  <a:srgbClr val="0066FF"/>
                </a:solidFill>
              </a:rPr>
              <a:t>示例：</a:t>
            </a:r>
            <a:r>
              <a:rPr lang="en-US" altLang="zh-CN" sz="2400" b="1">
                <a:solidFill>
                  <a:srgbClr val="0066FF"/>
                </a:solidFill>
              </a:rPr>
              <a:t>                                       </a:t>
            </a: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大扫除</a:t>
            </a:r>
          </a:p>
          <a:p>
            <a:pPr>
              <a:lnSpc>
                <a:spcPct val="110000"/>
              </a:lnSpc>
            </a:pP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2400" b="1">
                <a:latin typeface="楷体" pitchFamily="49" charset="-122"/>
                <a:ea typeface="楷体" pitchFamily="49" charset="-122"/>
              </a:rPr>
              <a:t>为了给大家一个舒适的学习环境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zh-CN" sz="2400" b="1">
                <a:latin typeface="楷体" pitchFamily="49" charset="-122"/>
                <a:ea typeface="楷体" pitchFamily="49" charset="-122"/>
              </a:rPr>
              <a:t>下午第三节课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zh-CN" sz="2400" b="1">
                <a:latin typeface="楷体" pitchFamily="49" charset="-122"/>
                <a:ea typeface="楷体" pitchFamily="49" charset="-122"/>
              </a:rPr>
              <a:t>我们学校举行了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sz="2400" b="1">
                <a:latin typeface="楷体" pitchFamily="49" charset="-122"/>
                <a:ea typeface="楷体" pitchFamily="49" charset="-122"/>
              </a:rPr>
              <a:t>大扫除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zh-CN" sz="2400" b="1">
                <a:latin typeface="楷体" pitchFamily="49" charset="-122"/>
                <a:ea typeface="楷体" pitchFamily="49" charset="-122"/>
              </a:rPr>
              <a:t>活动。</a:t>
            </a:r>
          </a:p>
          <a:p>
            <a:pPr>
              <a:lnSpc>
                <a:spcPct val="110000"/>
              </a:lnSpc>
            </a:pP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2400" b="1">
                <a:latin typeface="楷体" pitchFamily="49" charset="-122"/>
                <a:ea typeface="楷体" pitchFamily="49" charset="-122"/>
              </a:rPr>
              <a:t>活动开始了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zh-CN" sz="2400" b="1">
                <a:latin typeface="楷体" pitchFamily="49" charset="-122"/>
                <a:ea typeface="楷体" pitchFamily="49" charset="-122"/>
              </a:rPr>
              <a:t>我们班的同学拿着抹布、筷子、垃圾袋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zh-CN" sz="2400" b="1">
                <a:latin typeface="楷体" pitchFamily="49" charset="-122"/>
                <a:ea typeface="楷体" pitchFamily="49" charset="-122"/>
              </a:rPr>
              <a:t>窝蜂似地冲进目的地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zh-CN" sz="2400" b="1">
                <a:latin typeface="楷体" pitchFamily="49" charset="-122"/>
                <a:ea typeface="楷体" pitchFamily="49" charset="-122"/>
              </a:rPr>
              <a:t>停车场。</a:t>
            </a:r>
          </a:p>
          <a:p>
            <a:pPr>
              <a:lnSpc>
                <a:spcPct val="110000"/>
              </a:lnSpc>
            </a:pP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2400" b="1">
                <a:latin typeface="楷体" pitchFamily="49" charset="-122"/>
                <a:ea typeface="楷体" pitchFamily="49" charset="-122"/>
              </a:rPr>
              <a:t>到了停车场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zh-CN" sz="2400" b="1">
                <a:latin typeface="楷体" pitchFamily="49" charset="-122"/>
                <a:ea typeface="楷体" pitchFamily="49" charset="-122"/>
              </a:rPr>
              <a:t>大伙儿们便忙了起来。你看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!</a:t>
            </a:r>
            <a:r>
              <a:rPr lang="zh-CN" altLang="zh-CN" sz="2400" b="1">
                <a:latin typeface="楷体" pitchFamily="49" charset="-122"/>
                <a:ea typeface="楷体" pitchFamily="49" charset="-122"/>
              </a:rPr>
              <a:t>他们几个干得多起劲啊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!</a:t>
            </a:r>
            <a:r>
              <a:rPr lang="zh-CN" altLang="zh-CN" sz="2400" b="1">
                <a:latin typeface="楷体" pitchFamily="49" charset="-122"/>
                <a:ea typeface="楷体" pitchFamily="49" charset="-122"/>
              </a:rPr>
              <a:t>他们拿着筷子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zh-CN" sz="2400" b="1">
                <a:latin typeface="楷体" pitchFamily="49" charset="-122"/>
                <a:ea typeface="楷体" pitchFamily="49" charset="-122"/>
              </a:rPr>
              <a:t>配上铲子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zh-CN" sz="2400" b="1">
                <a:latin typeface="楷体" pitchFamily="49" charset="-122"/>
                <a:ea typeface="楷体" pitchFamily="49" charset="-122"/>
              </a:rPr>
              <a:t>将地上的小纸屑、石子、泥沙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zh-CN" sz="2400" b="1">
                <a:latin typeface="楷体" pitchFamily="49" charset="-122"/>
                <a:ea typeface="楷体" pitchFamily="49" charset="-122"/>
              </a:rPr>
              <a:t>统统铲入了垃圾带。我也不甘示弱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zh-CN" sz="2400" b="1">
                <a:latin typeface="楷体" pitchFamily="49" charset="-122"/>
                <a:ea typeface="楷体" pitchFamily="49" charset="-122"/>
              </a:rPr>
              <a:t>拿起筷子夹起垃圾来。突然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zh-CN" sz="2400" b="1">
                <a:latin typeface="楷体" pitchFamily="49" charset="-122"/>
                <a:ea typeface="楷体" pitchFamily="49" charset="-122"/>
              </a:rPr>
              <a:t>我发现一个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sz="2400" b="1">
                <a:latin typeface="楷体" pitchFamily="49" charset="-122"/>
                <a:ea typeface="楷体" pitchFamily="49" charset="-122"/>
              </a:rPr>
              <a:t>家伙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”———</a:t>
            </a:r>
            <a:r>
              <a:rPr lang="zh-CN" altLang="zh-CN" sz="2400" b="1">
                <a:latin typeface="楷体" pitchFamily="49" charset="-122"/>
                <a:ea typeface="楷体" pitchFamily="49" charset="-122"/>
              </a:rPr>
              <a:t>大塑料袋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zh-CN" sz="2400" b="1">
                <a:latin typeface="楷体" pitchFamily="49" charset="-122"/>
                <a:ea typeface="楷体" pitchFamily="49" charset="-122"/>
              </a:rPr>
              <a:t>它被几块大石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压着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极难拉出来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怎么办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?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放弃铲除这个“家伙”么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?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"/>
          <p:cNvSpPr>
            <a:spLocks noChangeArrowheads="1"/>
          </p:cNvSpPr>
          <p:nvPr/>
        </p:nvSpPr>
        <p:spPr bwMode="auto">
          <a:xfrm>
            <a:off x="455614" y="1051984"/>
            <a:ext cx="8250237" cy="380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300" b="1">
                <a:latin typeface="楷体" pitchFamily="49" charset="-122"/>
                <a:ea typeface="楷体" pitchFamily="49" charset="-122"/>
              </a:rPr>
              <a:t>不行</a:t>
            </a:r>
            <a:r>
              <a:rPr lang="en-US" altLang="zh-CN" sz="2300" b="1">
                <a:latin typeface="楷体" pitchFamily="49" charset="-122"/>
                <a:ea typeface="楷体" pitchFamily="49" charset="-122"/>
              </a:rPr>
              <a:t>!</a:t>
            </a:r>
            <a:r>
              <a:rPr lang="zh-CN" altLang="zh-CN" sz="2300" b="1">
                <a:latin typeface="楷体" pitchFamily="49" charset="-122"/>
                <a:ea typeface="楷体" pitchFamily="49" charset="-122"/>
              </a:rPr>
              <a:t>塑料不会腐烂</a:t>
            </a:r>
            <a:r>
              <a:rPr lang="en-US" altLang="zh-CN" sz="2300" b="1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zh-CN" sz="2300" b="1">
                <a:latin typeface="楷体" pitchFamily="49" charset="-122"/>
                <a:ea typeface="楷体" pitchFamily="49" charset="-122"/>
              </a:rPr>
              <a:t>会破坏我们的土质</a:t>
            </a:r>
            <a:r>
              <a:rPr lang="en-US" altLang="zh-CN" sz="2300" b="1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zh-CN" sz="2300" b="1">
                <a:latin typeface="楷体" pitchFamily="49" charset="-122"/>
                <a:ea typeface="楷体" pitchFamily="49" charset="-122"/>
              </a:rPr>
              <a:t>影响植物的生长</a:t>
            </a:r>
            <a:r>
              <a:rPr lang="en-US" altLang="zh-CN" sz="2300" b="1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zh-CN" sz="2300" b="1">
                <a:latin typeface="楷体" pitchFamily="49" charset="-122"/>
                <a:ea typeface="楷体" pitchFamily="49" charset="-122"/>
              </a:rPr>
              <a:t>想到这儿</a:t>
            </a:r>
            <a:r>
              <a:rPr lang="en-US" altLang="zh-CN" sz="2300" b="1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zh-CN" sz="2300" b="1">
                <a:latin typeface="楷体" pitchFamily="49" charset="-122"/>
                <a:ea typeface="楷体" pitchFamily="49" charset="-122"/>
              </a:rPr>
              <a:t>我召来几个小伙伴</a:t>
            </a:r>
            <a:r>
              <a:rPr lang="en-US" altLang="zh-CN" sz="2300" b="1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zh-CN" sz="2300" b="1">
                <a:latin typeface="楷体" pitchFamily="49" charset="-122"/>
                <a:ea typeface="楷体" pitchFamily="49" charset="-122"/>
              </a:rPr>
              <a:t>大家一起使劲</a:t>
            </a:r>
            <a:r>
              <a:rPr lang="en-US" altLang="zh-CN" sz="2300" b="1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zh-CN" sz="2300" b="1">
                <a:latin typeface="楷体" pitchFamily="49" charset="-122"/>
                <a:ea typeface="楷体" pitchFamily="49" charset="-122"/>
              </a:rPr>
              <a:t>只听一声</a:t>
            </a:r>
            <a:r>
              <a:rPr lang="en-US" altLang="zh-CN" sz="2300" b="1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sz="2300" b="1">
                <a:latin typeface="楷体" pitchFamily="49" charset="-122"/>
                <a:ea typeface="楷体" pitchFamily="49" charset="-122"/>
              </a:rPr>
              <a:t>轰</a:t>
            </a:r>
            <a:r>
              <a:rPr lang="en-US" altLang="zh-CN" sz="2300" b="1">
                <a:latin typeface="楷体" pitchFamily="49" charset="-122"/>
                <a:ea typeface="楷体" pitchFamily="49" charset="-122"/>
              </a:rPr>
              <a:t>”,</a:t>
            </a:r>
            <a:r>
              <a:rPr lang="zh-CN" altLang="zh-CN" sz="2300" b="1">
                <a:latin typeface="楷体" pitchFamily="49" charset="-122"/>
                <a:ea typeface="楷体" pitchFamily="49" charset="-122"/>
              </a:rPr>
              <a:t>大石头被我们推开了。</a:t>
            </a:r>
            <a:r>
              <a:rPr lang="en-US" altLang="zh-CN" sz="2300" b="1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sz="2300" b="1">
                <a:latin typeface="楷体" pitchFamily="49" charset="-122"/>
                <a:ea typeface="楷体" pitchFamily="49" charset="-122"/>
              </a:rPr>
              <a:t>耶</a:t>
            </a:r>
            <a:r>
              <a:rPr lang="en-US" altLang="zh-CN" sz="2300" b="1">
                <a:latin typeface="楷体" pitchFamily="49" charset="-122"/>
                <a:ea typeface="楷体" pitchFamily="49" charset="-122"/>
              </a:rPr>
              <a:t>!</a:t>
            </a:r>
            <a:r>
              <a:rPr lang="zh-CN" altLang="zh-CN" sz="2300" b="1">
                <a:latin typeface="楷体" pitchFamily="49" charset="-122"/>
                <a:ea typeface="楷体" pitchFamily="49" charset="-122"/>
              </a:rPr>
              <a:t>太棒了</a:t>
            </a:r>
            <a:r>
              <a:rPr lang="en-US" altLang="zh-CN" sz="2300" b="1">
                <a:latin typeface="楷体" pitchFamily="49" charset="-122"/>
                <a:ea typeface="楷体" pitchFamily="49" charset="-122"/>
              </a:rPr>
              <a:t>!</a:t>
            </a:r>
            <a:r>
              <a:rPr lang="zh-CN" altLang="zh-CN" sz="2300" b="1">
                <a:latin typeface="楷体" pitchFamily="49" charset="-122"/>
                <a:ea typeface="楷体" pitchFamily="49" charset="-122"/>
              </a:rPr>
              <a:t>酷</a:t>
            </a:r>
            <a:r>
              <a:rPr lang="en-US" altLang="zh-CN" sz="2300" b="1">
                <a:latin typeface="楷体" pitchFamily="49" charset="-122"/>
                <a:ea typeface="楷体" pitchFamily="49" charset="-122"/>
              </a:rPr>
              <a:t>!</a:t>
            </a:r>
            <a:r>
              <a:rPr lang="zh-CN" altLang="zh-CN" sz="2300" b="1">
                <a:latin typeface="楷体" pitchFamily="49" charset="-122"/>
                <a:ea typeface="楷体" pitchFamily="49" charset="-122"/>
              </a:rPr>
              <a:t>酷</a:t>
            </a:r>
            <a:r>
              <a:rPr lang="en-US" altLang="zh-CN" sz="2300" b="1">
                <a:latin typeface="楷体" pitchFamily="49" charset="-122"/>
                <a:ea typeface="楷体" pitchFamily="49" charset="-122"/>
              </a:rPr>
              <a:t>!</a:t>
            </a:r>
            <a:r>
              <a:rPr lang="zh-CN" altLang="zh-CN" sz="2300" b="1">
                <a:latin typeface="楷体" pitchFamily="49" charset="-122"/>
                <a:ea typeface="楷体" pitchFamily="49" charset="-122"/>
              </a:rPr>
              <a:t>酷</a:t>
            </a:r>
            <a:r>
              <a:rPr lang="en-US" altLang="zh-CN" sz="2300" b="1">
                <a:latin typeface="楷体" pitchFamily="49" charset="-122"/>
                <a:ea typeface="楷体" pitchFamily="49" charset="-122"/>
              </a:rPr>
              <a:t>!……”</a:t>
            </a:r>
            <a:r>
              <a:rPr lang="zh-CN" altLang="zh-CN" sz="2300" b="1">
                <a:latin typeface="楷体" pitchFamily="49" charset="-122"/>
                <a:ea typeface="楷体" pitchFamily="49" charset="-122"/>
              </a:rPr>
              <a:t>我捡起塑料袋</a:t>
            </a:r>
            <a:r>
              <a:rPr lang="en-US" altLang="zh-CN" sz="2300" b="1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zh-CN" sz="2300" b="1">
                <a:latin typeface="楷体" pitchFamily="49" charset="-122"/>
                <a:ea typeface="楷体" pitchFamily="49" charset="-122"/>
              </a:rPr>
              <a:t>将它扔进垃圾筒</a:t>
            </a:r>
            <a:r>
              <a:rPr lang="en-US" altLang="zh-CN" sz="2300" b="1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zh-CN" sz="2300" b="1">
                <a:latin typeface="楷体" pitchFamily="49" charset="-122"/>
                <a:ea typeface="楷体" pitchFamily="49" charset="-122"/>
              </a:rPr>
              <a:t>又继续执行起捡垃圾的任务。</a:t>
            </a:r>
          </a:p>
          <a:p>
            <a:pPr>
              <a:lnSpc>
                <a:spcPct val="150000"/>
              </a:lnSpc>
            </a:pPr>
            <a:r>
              <a:rPr lang="en-US" altLang="zh-CN" sz="2300" b="1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2300" b="1">
                <a:latin typeface="楷体" pitchFamily="49" charset="-122"/>
                <a:ea typeface="楷体" pitchFamily="49" charset="-122"/>
              </a:rPr>
              <a:t>经过半个多小时的清理</a:t>
            </a:r>
            <a:r>
              <a:rPr lang="en-US" altLang="zh-CN" sz="2300" b="1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zh-CN" sz="2300" b="1">
                <a:latin typeface="楷体" pitchFamily="49" charset="-122"/>
                <a:ea typeface="楷体" pitchFamily="49" charset="-122"/>
              </a:rPr>
              <a:t>学校大变样了</a:t>
            </a:r>
            <a:r>
              <a:rPr lang="en-US" altLang="zh-CN" sz="2300" b="1">
                <a:latin typeface="楷体" pitchFamily="49" charset="-122"/>
                <a:ea typeface="楷体" pitchFamily="49" charset="-122"/>
              </a:rPr>
              <a:t>!</a:t>
            </a:r>
            <a:r>
              <a:rPr lang="zh-CN" altLang="zh-CN" sz="2300" b="1">
                <a:latin typeface="楷体" pitchFamily="49" charset="-122"/>
                <a:ea typeface="楷体" pitchFamily="49" charset="-122"/>
              </a:rPr>
              <a:t>变得干净、美丽</a:t>
            </a:r>
            <a:r>
              <a:rPr lang="en-US" altLang="zh-CN" sz="2300" b="1">
                <a:latin typeface="楷体" pitchFamily="49" charset="-122"/>
                <a:ea typeface="楷体" pitchFamily="49" charset="-122"/>
              </a:rPr>
              <a:t>!</a:t>
            </a:r>
            <a:r>
              <a:rPr lang="zh-CN" altLang="zh-CN" sz="2300" b="1">
                <a:latin typeface="楷体" pitchFamily="49" charset="-122"/>
                <a:ea typeface="楷体" pitchFamily="49" charset="-122"/>
              </a:rPr>
              <a:t>欣赏着我们劳动的成果</a:t>
            </a:r>
            <a:r>
              <a:rPr lang="en-US" altLang="zh-CN" sz="2300" b="1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zh-CN" sz="2300" b="1">
                <a:latin typeface="楷体" pitchFamily="49" charset="-122"/>
                <a:ea typeface="楷体" pitchFamily="49" charset="-122"/>
              </a:rPr>
              <a:t>同学们擦擦额头上的汗水</a:t>
            </a:r>
            <a:r>
              <a:rPr lang="en-US" altLang="zh-CN" sz="2300" b="1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zh-CN" sz="2300" b="1">
                <a:latin typeface="楷体" pitchFamily="49" charset="-122"/>
                <a:ea typeface="楷体" pitchFamily="49" charset="-122"/>
              </a:rPr>
              <a:t>开心地笑了</a:t>
            </a:r>
            <a:r>
              <a:rPr lang="en-US" altLang="zh-CN" sz="2300" b="1">
                <a:latin typeface="楷体" pitchFamily="49" charset="-122"/>
                <a:ea typeface="楷体" pitchFamily="49" charset="-122"/>
              </a:rPr>
              <a:t>!</a:t>
            </a:r>
            <a:r>
              <a:rPr lang="zh-CN" altLang="zh-CN" sz="2300" b="1">
                <a:latin typeface="楷体" pitchFamily="49" charset="-122"/>
                <a:ea typeface="楷体" pitchFamily="49" charset="-122"/>
              </a:rPr>
              <a:t>胸前的红领巾也似乎更加鲜艳</a:t>
            </a:r>
            <a:r>
              <a:rPr lang="en-US" altLang="zh-CN" sz="2300" b="1">
                <a:latin typeface="楷体" pitchFamily="49" charset="-122"/>
                <a:ea typeface="楷体" pitchFamily="49" charset="-122"/>
              </a:rPr>
              <a:t>!</a:t>
            </a:r>
            <a:endParaRPr lang="zh-CN" altLang="en-US" sz="2300" b="1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"/>
          <p:cNvSpPr>
            <a:spLocks noChangeArrowheads="1"/>
          </p:cNvSpPr>
          <p:nvPr/>
        </p:nvSpPr>
        <p:spPr bwMode="auto">
          <a:xfrm>
            <a:off x="3836989" y="1138767"/>
            <a:ext cx="1462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刘胡兰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8" name="图片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5350" y="194733"/>
            <a:ext cx="2273300" cy="60113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grpSp>
        <p:nvGrpSpPr>
          <p:cNvPr id="9" name="组合 11"/>
          <p:cNvGrpSpPr/>
          <p:nvPr/>
        </p:nvGrpSpPr>
        <p:grpSpPr>
          <a:xfrm>
            <a:off x="444781" y="1095055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0" name="圆角矩形 9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推荐阅读</a:t>
              </a:r>
            </a:p>
          </p:txBody>
        </p:sp>
        <p:sp>
          <p:nvSpPr>
            <p:cNvPr id="11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2773" name="矩形 1"/>
          <p:cNvSpPr>
            <a:spLocks noChangeArrowheads="1"/>
          </p:cNvSpPr>
          <p:nvPr/>
        </p:nvSpPr>
        <p:spPr bwMode="auto">
          <a:xfrm>
            <a:off x="458788" y="1854201"/>
            <a:ext cx="8132762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1947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年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月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12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日，天阴沉沉的，寒风吹到脸上像刀割一样。国民党反动派的军队包围了云周西村。由于叛徒的出卖，年轻的共产党员刘胡兰被捕了，关在一座庙里。</a:t>
            </a:r>
          </a:p>
          <a:p>
            <a:pPr indent="457200">
              <a:lnSpc>
                <a:spcPct val="130000"/>
              </a:lnSpc>
            </a:pP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敌人想收买刘胡兰，便对她说：“告诉我，村子里谁是共产党员，说出一个，给你一百块银元。”刘胡兰大声回答：“我不知道！”敌人又威胁她说：“不说就枪毙你！”刘胡兰愤怒地回答：“不知道，就是不知道！”敌人从刘胡兰口里得不到什么，把她打得鲜血直流。刘胡兰像钢铁铸成似的，一点儿也不动摇。</a:t>
            </a:r>
          </a:p>
        </p:txBody>
      </p:sp>
      <p:pic>
        <p:nvPicPr>
          <p:cNvPr id="3" name="推荐阅读：刘胡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1094317"/>
            <a:ext cx="60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numSld="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"/>
          <p:cNvSpPr>
            <a:spLocks noChangeArrowheads="1"/>
          </p:cNvSpPr>
          <p:nvPr/>
        </p:nvSpPr>
        <p:spPr bwMode="auto">
          <a:xfrm>
            <a:off x="458788" y="939801"/>
            <a:ext cx="813276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敌人把刘胡兰拉到庙门口的广场上，当着她和乡亲们的面，铡死了被捕的六个民兵。敌人指着血淋淋的铡刀说：“不说，也铡死你！”刘胡兰挺起胸膛说：“要杀要砍由你们，怕死不是共产党员！”她迎着呼呼的北风，踏着烈士的鲜血，走到铡刀跟前。刘胡兰光荣地牺牲了，那年她才十五岁。</a:t>
            </a:r>
          </a:p>
          <a:p>
            <a:pPr indent="457200">
              <a:lnSpc>
                <a:spcPct val="150000"/>
              </a:lnSpc>
            </a:pP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1947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年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月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26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日，毛泽东主席听到这个消息，为刘胡兰亲笔题词：“生的伟大，死的光荣！”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00064" y="5425017"/>
            <a:ext cx="6423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000" b="1">
                <a:solidFill>
                  <a:srgbClr val="0066FF"/>
                </a:solidFill>
                <a:latin typeface="黑体" pitchFamily="49" charset="-122"/>
                <a:ea typeface="黑体" pitchFamily="49" charset="-122"/>
              </a:rPr>
              <a:t>思考：</a:t>
            </a:r>
            <a:r>
              <a:rPr lang="zh-CN" altLang="en-US" sz="2000" b="1">
                <a:latin typeface="黑体" pitchFamily="49" charset="-122"/>
                <a:ea typeface="黑体" pitchFamily="49" charset="-122"/>
              </a:rPr>
              <a:t>读完这篇文章你想对刘胡兰同志说些什么？</a:t>
            </a:r>
            <a:endParaRPr lang="zh-CN" altLang="zh-CN" sz="2000" b="1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矩形 1"/>
          <p:cNvSpPr>
            <a:spLocks noChangeArrowheads="1"/>
          </p:cNvSpPr>
          <p:nvPr/>
        </p:nvSpPr>
        <p:spPr bwMode="auto">
          <a:xfrm>
            <a:off x="411164" y="783167"/>
            <a:ext cx="8123237" cy="441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丰碑</a:t>
            </a:r>
          </a:p>
          <a:p>
            <a:pPr indent="457200">
              <a:lnSpc>
                <a:spcPct val="130000"/>
              </a:lnSpc>
              <a:defRPr/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红军队伍在冰天雪地里艰难地前进。严寒把云中山冻成了一个大冰坨。狂风呼啸，大雪纷飞，似乎要吞掉这支装备很差的队伍。</a:t>
            </a:r>
          </a:p>
          <a:p>
            <a:pPr indent="457200">
              <a:lnSpc>
                <a:spcPct val="130000"/>
              </a:lnSpc>
              <a:defRPr/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将军早把他的马让给了重伤员。他率领战士们向前挺进，在冰雪中为后续部队开辟一条通路。等待着他们的是恶劣的环境和残酷的战斗，可能吃不上饭，可能睡雪窝，可能一天要走一百几十里路，可能遭到敌人的突然袭击。这支队伍能不能经受住这样严峻的考验呢？将军思索着。　　</a:t>
            </a:r>
          </a:p>
        </p:txBody>
      </p:sp>
      <p:pic>
        <p:nvPicPr>
          <p:cNvPr id="2" name="推荐阅读：丰碑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874185"/>
            <a:ext cx="503238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numSld="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1"/>
          <p:cNvSpPr>
            <a:spLocks noChangeArrowheads="1"/>
          </p:cNvSpPr>
          <p:nvPr/>
        </p:nvSpPr>
        <p:spPr bwMode="auto">
          <a:xfrm>
            <a:off x="323850" y="880534"/>
            <a:ext cx="84201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    队伍忽然放慢了速度，前面有许多人围在一起，不知在干什么。</a:t>
            </a:r>
          </a:p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　　将军边走边喊：“不要停下来，快速前进！”</a:t>
            </a:r>
          </a:p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　　“前面有人冻死了。”警卫员跑回来告诉他。</a:t>
            </a:r>
          </a:p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　　将军愣了一下，什么话也没说，快步朝前走去。</a:t>
            </a:r>
          </a:p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　　一个冻僵的老战士，倚靠光秃秃的树干坐着。他一动不动，好似一尊塑像，身上落满了雪，无法辨认他的面目，但可以看出，他的神态十分镇定，十分安祥：右手的中指和食指间还夹着半截纸卷的旱烟，火已被雪打灭；左手微微向前伸着，好像在向战友借火。单薄破旧的衣服紧紧地贴在他的身上。　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1"/>
          <p:cNvSpPr>
            <a:spLocks noChangeArrowheads="1"/>
          </p:cNvSpPr>
          <p:nvPr/>
        </p:nvSpPr>
        <p:spPr bwMode="auto">
          <a:xfrm>
            <a:off x="381000" y="880534"/>
            <a:ext cx="82867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    将军的脸色顿时严峻起来，嘴角边的肌肉抽动着。忽然他转过脸向身边的人吼道：“把军需处长给我叫来！为什么不给他发棉衣？”</a:t>
            </a:r>
          </a:p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　　呼啸的狂风淹没了将军的话音。没有人回答他，也没有人走开。他红着眼睛，像一头发怒的豹子，样子十分可怕。</a:t>
            </a:r>
          </a:p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　　“听见没有，警卫员？叫军需处长跑步过来！”将军两腮的肌肉抖动着。</a:t>
            </a:r>
          </a:p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　　这时候，有人小声告诉将军：“他就是军需处长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……”</a:t>
            </a:r>
          </a:p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　　将军愣住了，久久地站在雪地里。他的眼睛湿润了。他深深吸了一口气，缓缓地举起右手，举到齐眉处，向那位跟云中山化为一体的军需处长敬了一个军礼。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690563" y="1107018"/>
            <a:ext cx="7612062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3888"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通过上节课的学习，你知道这篇课文主要讲了什么内容吗？ </a:t>
            </a:r>
            <a:endParaRPr lang="en-US" altLang="zh-CN" sz="28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93751" y="2749552"/>
            <a:ext cx="75088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这篇课文记叙了抗日战争时期，八路军某部七连六班的五个战士，为了掩护群众和连队转移，诱敌上山，英勇杀敌，最后把敌人引上狼牙山顶峰，英勇跳崖的故事。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"/>
          <p:cNvSpPr>
            <a:spLocks noChangeArrowheads="1"/>
          </p:cNvSpPr>
          <p:nvPr/>
        </p:nvSpPr>
        <p:spPr bwMode="auto">
          <a:xfrm>
            <a:off x="457200" y="1183218"/>
            <a:ext cx="8229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8650">
              <a:lnSpc>
                <a:spcPct val="15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风更狂了，雪更大了。大雪很快地覆盖了军需处长的身体，他成了一座晶莹的丰碑。</a:t>
            </a:r>
          </a:p>
          <a:p>
            <a:pPr indent="628650">
              <a:lnSpc>
                <a:spcPct val="15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将军什么话也没说，大步走进漫天的风雪中。他听见无数沉重而坚定的脚步声。那声音似乎在告诉人们：如果胜利不属于这样的队伍，还会属于谁呢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？ 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84189" y="4885268"/>
            <a:ext cx="79406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>
              <a:lnSpc>
                <a:spcPct val="150000"/>
              </a:lnSpc>
            </a:pPr>
            <a:r>
              <a:rPr lang="zh-CN" altLang="en-US" sz="2000" b="1">
                <a:solidFill>
                  <a:srgbClr val="0066FF"/>
                </a:solidFill>
                <a:latin typeface="黑体" pitchFamily="49" charset="-122"/>
                <a:ea typeface="黑体" pitchFamily="49" charset="-122"/>
              </a:rPr>
              <a:t>根据文章内容回答：</a:t>
            </a:r>
            <a:r>
              <a:rPr lang="zh-CN" altLang="en-US" sz="2000" b="1">
                <a:latin typeface="黑体" pitchFamily="49" charset="-122"/>
                <a:ea typeface="黑体" pitchFamily="49" charset="-122"/>
              </a:rPr>
              <a:t>“呼啸的狂风淹没了将军的话音。没有人回答他，也没有人走开”是因为什么？</a:t>
            </a:r>
            <a:endParaRPr lang="zh-CN" altLang="zh-CN" sz="2000" b="1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7664" y="4437112"/>
            <a:ext cx="6455579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www.1ppt.com/ziliao/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www.1ppt.com/fanwen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998275"/>
            <a:ext cx="9144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2" y="315180"/>
            <a:ext cx="7711638" cy="2681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8313" y="3097345"/>
            <a:ext cx="4103687" cy="1618679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2000" y="3097345"/>
            <a:ext cx="4103688" cy="154667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05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001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9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2463" y="2079625"/>
            <a:ext cx="7300912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11200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接受任务→</a:t>
            </a:r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       </a:t>
            </a:r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→</a:t>
            </a:r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       </a:t>
            </a:r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→</a:t>
            </a:r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       </a:t>
            </a:r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→跳下悬崖</a:t>
            </a:r>
          </a:p>
        </p:txBody>
      </p:sp>
      <p:sp>
        <p:nvSpPr>
          <p:cNvPr id="11267" name="矩形 1"/>
          <p:cNvSpPr>
            <a:spLocks noChangeArrowheads="1"/>
          </p:cNvSpPr>
          <p:nvPr/>
        </p:nvSpPr>
        <p:spPr bwMode="auto">
          <a:xfrm>
            <a:off x="593726" y="1279525"/>
            <a:ext cx="5376863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根据课文内容填一填。</a:t>
            </a:r>
            <a:endParaRPr lang="en-US" altLang="zh-CN" sz="28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1268" name="组合 4"/>
          <p:cNvGrpSpPr>
            <a:grpSpLocks/>
          </p:cNvGrpSpPr>
          <p:nvPr/>
        </p:nvGrpSpPr>
        <p:grpSpPr bwMode="auto">
          <a:xfrm>
            <a:off x="6648450" y="1260476"/>
            <a:ext cx="2185558" cy="859367"/>
            <a:chOff x="6685397" y="735569"/>
            <a:chExt cx="2185123" cy="643411"/>
          </a:xfrm>
        </p:grpSpPr>
        <p:pic>
          <p:nvPicPr>
            <p:cNvPr id="11274" name="Picture 12" descr="C:\Users\Administrator\Desktop\81c83b3069976615a5dcb33b58b7eb2a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5397" y="735569"/>
              <a:ext cx="2095639" cy="643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5" name="矩形 7"/>
            <p:cNvSpPr>
              <a:spLocks noChangeArrowheads="1"/>
            </p:cNvSpPr>
            <p:nvPr/>
          </p:nvSpPr>
          <p:spPr bwMode="auto">
            <a:xfrm>
              <a:off x="6709781" y="882133"/>
              <a:ext cx="2160739" cy="276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000000"/>
                  </a:solidFill>
                  <a:latin typeface="仿宋" pitchFamily="49" charset="-122"/>
                  <a:ea typeface="仿宋" pitchFamily="49" charset="-122"/>
                </a:rPr>
                <a:t>这是课后第</a:t>
              </a:r>
              <a:r>
                <a:rPr lang="en-US" altLang="zh-CN" b="1">
                  <a:solidFill>
                    <a:srgbClr val="000000"/>
                  </a:solidFill>
                  <a:latin typeface="仿宋" pitchFamily="49" charset="-122"/>
                  <a:ea typeface="仿宋" pitchFamily="49" charset="-122"/>
                </a:rPr>
                <a:t>1</a:t>
              </a:r>
              <a:r>
                <a:rPr lang="zh-CN" altLang="en-US" b="1">
                  <a:solidFill>
                    <a:srgbClr val="000000"/>
                  </a:solidFill>
                  <a:latin typeface="仿宋" pitchFamily="49" charset="-122"/>
                  <a:ea typeface="仿宋" pitchFamily="49" charset="-122"/>
                </a:rPr>
                <a:t>题哦！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70263" y="2198158"/>
            <a:ext cx="1814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痛击敌人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68963" y="2198158"/>
            <a:ext cx="1816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引上绝路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84276" y="3076576"/>
            <a:ext cx="181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顶峰歼敌</a:t>
            </a:r>
          </a:p>
        </p:txBody>
      </p:sp>
      <p:sp>
        <p:nvSpPr>
          <p:cNvPr id="17" name="矩形 16"/>
          <p:cNvSpPr/>
          <p:nvPr/>
        </p:nvSpPr>
        <p:spPr>
          <a:xfrm>
            <a:off x="593726" y="3868209"/>
            <a:ext cx="7954963" cy="209288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阅读方法解密   列小标题</a:t>
            </a:r>
            <a:endParaRPr lang="en-US" altLang="zh-CN" sz="20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+mj-ea"/>
                <a:ea typeface="+mj-ea"/>
              </a:rPr>
              <a:t>概念：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我们知道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文章的题目叫做标题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那么每个段落的段意加以提炼而成的小题目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就叫小标题。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+mj-ea"/>
                <a:ea typeface="+mj-ea"/>
              </a:rPr>
              <a:t>方法：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①寻找重点词句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加以提炼。②概括各段段意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加以浓缩。③找准文章中心线索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并加以贯穿。</a:t>
            </a:r>
          </a:p>
        </p:txBody>
      </p:sp>
      <p:pic>
        <p:nvPicPr>
          <p:cNvPr id="18" name="Picture 2" descr="C:\Users\Administrator\Desktop\可改图标 - 副本\品读释疑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9964" y="152402"/>
            <a:ext cx="2124075" cy="7916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"/>
          <p:cNvSpPr>
            <a:spLocks noChangeArrowheads="1"/>
          </p:cNvSpPr>
          <p:nvPr/>
        </p:nvSpPr>
        <p:spPr bwMode="auto">
          <a:xfrm>
            <a:off x="549275" y="1291167"/>
            <a:ext cx="8027988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3888"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自由读第一自然段，思考五壮士是在什么情况下接受掩护任务的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?</a:t>
            </a:r>
            <a:r>
              <a:rPr lang="zh-CN" altLang="en-US" sz="28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这说明了什么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?</a:t>
            </a:r>
            <a:r>
              <a:rPr lang="en-US" altLang="zh-CN" sz="2800" b="1" dirty="0">
                <a:solidFill>
                  <a:srgbClr val="0066FF"/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(</a:t>
            </a:r>
            <a:r>
              <a:rPr lang="zh-CN" altLang="en-US" sz="2800" b="1" dirty="0">
                <a:solidFill>
                  <a:srgbClr val="0066FF"/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串珠问题</a:t>
            </a:r>
            <a:r>
              <a:rPr lang="en-US" altLang="zh-CN" sz="2800" b="1" dirty="0">
                <a:solidFill>
                  <a:srgbClr val="0066FF"/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1)</a:t>
            </a:r>
          </a:p>
        </p:txBody>
      </p:sp>
      <p:sp>
        <p:nvSpPr>
          <p:cNvPr id="29700" name="矩形 1"/>
          <p:cNvSpPr>
            <a:spLocks noChangeArrowheads="1"/>
          </p:cNvSpPr>
          <p:nvPr/>
        </p:nvSpPr>
        <p:spPr bwMode="auto">
          <a:xfrm>
            <a:off x="711201" y="3128434"/>
            <a:ext cx="76485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</a:rPr>
              <a:t>五壮士是在敌众我寡的情况下接受掩护任务的。这说明了任务十分危险艰巨。</a:t>
            </a:r>
            <a:endParaRPr lang="zh-CN" altLang="zh-CN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97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6034089" y="1388534"/>
            <a:ext cx="1393825" cy="601133"/>
          </a:xfrm>
          <a:prstGeom prst="roundRect">
            <a:avLst/>
          </a:prstGeom>
          <a:ln w="38100"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b="1"/>
          </a:p>
        </p:txBody>
      </p:sp>
      <p:sp>
        <p:nvSpPr>
          <p:cNvPr id="17" name="圆角矩形 16"/>
          <p:cNvSpPr/>
          <p:nvPr/>
        </p:nvSpPr>
        <p:spPr>
          <a:xfrm>
            <a:off x="5245101" y="2233084"/>
            <a:ext cx="1393825" cy="660400"/>
          </a:xfrm>
          <a:prstGeom prst="roundRect">
            <a:avLst/>
          </a:prstGeom>
          <a:ln w="38100"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b="1"/>
          </a:p>
        </p:txBody>
      </p:sp>
      <p:sp>
        <p:nvSpPr>
          <p:cNvPr id="13316" name="矩形 1"/>
          <p:cNvSpPr>
            <a:spLocks noChangeArrowheads="1"/>
          </p:cNvSpPr>
          <p:nvPr/>
        </p:nvSpPr>
        <p:spPr bwMode="auto">
          <a:xfrm>
            <a:off x="2960689" y="1189567"/>
            <a:ext cx="57038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1941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年秋</a:t>
            </a:r>
            <a:r>
              <a: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,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日寇集中兵力</a:t>
            </a:r>
            <a:r>
              <a: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,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向我晋察冀根据地大举进犯。</a:t>
            </a:r>
          </a:p>
        </p:txBody>
      </p:sp>
      <p:pic>
        <p:nvPicPr>
          <p:cNvPr id="11269" name="Picture 9" descr="C:\Users\Administrator\AppData\Roaming\Tencent\Users\56229019\QQ\WinTemp\RichOle\F[~8GJ67AW_2IKC29}1ID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132142"/>
            <a:ext cx="2579837" cy="183677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509589" y="4207933"/>
            <a:ext cx="81248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30238">
              <a:lnSpc>
                <a:spcPct val="150000"/>
              </a:lnSpc>
            </a:pPr>
            <a:r>
              <a:rPr lang="zh-CN" altLang="en-US" sz="2800" b="1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从“集中兵力”“大举进犯”可看出敌人兵力强大，敌众我寡，五个战士接受的任务十分艰巨。</a:t>
            </a: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93664" y="2929467"/>
            <a:ext cx="8321675" cy="1418167"/>
            <a:chOff x="678598" y="3847678"/>
            <a:chExt cx="8324001" cy="1063736"/>
          </a:xfrm>
        </p:grpSpPr>
        <p:sp>
          <p:nvSpPr>
            <p:cNvPr id="13320" name="文本框 9"/>
            <p:cNvSpPr txBox="1">
              <a:spLocks noChangeArrowheads="1"/>
            </p:cNvSpPr>
            <p:nvPr/>
          </p:nvSpPr>
          <p:spPr bwMode="auto">
            <a:xfrm>
              <a:off x="1665897" y="4133505"/>
              <a:ext cx="7336702" cy="459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sz="2600" b="1" dirty="0">
                  <a:latin typeface="微软雅黑" pitchFamily="34" charset="-122"/>
                  <a:ea typeface="微软雅黑" pitchFamily="34" charset="-122"/>
                </a:rPr>
                <a:t>从这两个词可以看出什么？</a:t>
              </a:r>
            </a:p>
          </p:txBody>
        </p:sp>
        <p:pic>
          <p:nvPicPr>
            <p:cNvPr id="13321" name="Picture 9" descr="C:\Users\Administrator\Desktop\道德与法制\e252f8caa5c45daa236bbc27802d087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598" y="3847678"/>
              <a:ext cx="1084245" cy="1063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44488" y="897467"/>
            <a:ext cx="8259762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623888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默读第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自然，找一找五位壮士接受任务后具体是怎样做的？把相关的句子画出来，读给大家听。</a:t>
            </a:r>
            <a:r>
              <a:rPr lang="en-US" altLang="zh-CN" sz="2400" b="1" dirty="0">
                <a:solidFill>
                  <a:srgbClr val="0066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</a:t>
            </a:r>
            <a:r>
              <a:rPr lang="zh-CN" altLang="en-US" sz="2400" b="1" dirty="0">
                <a:solidFill>
                  <a:srgbClr val="0066FF"/>
                </a:solidFill>
                <a:latin typeface="仿宋" pitchFamily="49" charset="-122"/>
                <a:ea typeface="仿宋" pitchFamily="49" charset="-122"/>
                <a:cs typeface="Times New Roman" pitchFamily="18" charset="0"/>
              </a:rPr>
              <a:t>串珠问题</a:t>
            </a:r>
            <a:r>
              <a:rPr lang="en-US" altLang="zh-CN" sz="2400" b="1" dirty="0">
                <a:solidFill>
                  <a:srgbClr val="0066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2)</a:t>
            </a:r>
            <a:endParaRPr lang="zh-CN" altLang="en-US" sz="2400" b="1" dirty="0">
              <a:solidFill>
                <a:srgbClr val="0066FF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71476" y="2258485"/>
            <a:ext cx="8232775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9750">
              <a:lnSpc>
                <a:spcPct val="14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班长马宝玉沉着地指挥战斗，让敌人走近了，才下命令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          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。副班长葛振林打一枪就大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一声，好象细小的枪口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不完他的满腔怒火。战士宋学义扔手榴弹总要把胳膊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一个圈，好使出全身的力气。胡德林和胡福才这两个小战士把脸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     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紧紧的，全神贯注地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      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敌人射击。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25489" y="3031067"/>
            <a:ext cx="1684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狠狠地打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197600" y="3031067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吼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179638" y="3714751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喷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185988" y="4375151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抡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678238" y="5052484"/>
            <a:ext cx="1047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绷得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583488" y="5073651"/>
            <a:ext cx="996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瞄准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 txBox="1">
            <a:spLocks noRot="1" noChangeArrowheads="1"/>
          </p:cNvSpPr>
          <p:nvPr/>
        </p:nvSpPr>
        <p:spPr bwMode="auto">
          <a:xfrm>
            <a:off x="454025" y="1435100"/>
            <a:ext cx="854075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从这些词语中，你们能感受到什么？</a:t>
            </a: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 bwMode="auto">
          <a:xfrm>
            <a:off x="977900" y="2512484"/>
            <a:ext cx="741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8096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C00000"/>
                </a:solidFill>
              </a:rPr>
              <a:t>对日寇的痛恨、一定要完成任务的坚定信念。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309563" y="897467"/>
            <a:ext cx="854075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这段话，运用了哪些描写方法？有什么作用？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60401" y="1691217"/>
            <a:ext cx="80041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这段话描写了五个战士痛击敌人的战斗场面。文中“ 吼” “ 抡” “ 瞄准” 是动作描写，“沉着”“把脸绷得紧紧的”“全神贯注”是神态描写，表现出了战士们消灭敌人的决心和对侵略者的无比仇恨。“始终不能前进一步”说明了敌人的进攻受到重挫，“横七竖八”“许多”写出了敌人伤亡惨重，反衬出五个战士英勇顽强的精神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6162</TotalTime>
  <Pages>0</Pages>
  <Words>3952</Words>
  <Characters>0</Characters>
  <Application>Microsoft Office PowerPoint</Application>
  <DocSecurity>0</DocSecurity>
  <PresentationFormat>全屏显示(4:3)</PresentationFormat>
  <Lines>0</Lines>
  <Paragraphs>143</Paragraphs>
  <Slides>31</Slides>
  <Notes>6</Notes>
  <HiddenSlides>0</HiddenSlides>
  <MMClips>3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Calibri</vt:lpstr>
      <vt:lpstr>宋体</vt:lpstr>
      <vt:lpstr>Arial</vt:lpstr>
      <vt:lpstr>黑体</vt:lpstr>
      <vt:lpstr>Gulim</vt:lpstr>
      <vt:lpstr>方正大黑简体</vt:lpstr>
      <vt:lpstr>Times New Roman</vt:lpstr>
      <vt:lpstr>楷体</vt:lpstr>
      <vt:lpstr>微软雅黑</vt:lpstr>
      <vt:lpstr>仿宋</vt:lpstr>
      <vt:lpstr>第一PPT模板网-WWW.1PPT.COM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cp:lastModifiedBy>123</cp:lastModifiedBy>
  <cp:revision>589</cp:revision>
  <dcterms:created xsi:type="dcterms:W3CDTF">2015-12-30T08:03:25Z</dcterms:created>
  <dcterms:modified xsi:type="dcterms:W3CDTF">2019-08-17T06:34:00Z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2052-10.1.0.5554</vt:lpwstr>
  </property>
</Properties>
</file>