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5" r:id="rId4"/>
    <p:sldMasterId id="2147483677" r:id="rId5"/>
  </p:sldMasterIdLst>
  <p:notesMasterIdLst>
    <p:notesMasterId r:id="rId7"/>
  </p:notesMasterIdLst>
  <p:handoutMasterIdLst>
    <p:handoutMasterId r:id="rId38"/>
  </p:handoutMasterIdLst>
  <p:sldIdLst>
    <p:sldId id="316" r:id="rId6"/>
    <p:sldId id="317" r:id="rId8"/>
    <p:sldId id="318" r:id="rId9"/>
    <p:sldId id="322" r:id="rId10"/>
    <p:sldId id="319" r:id="rId11"/>
    <p:sldId id="321" r:id="rId12"/>
    <p:sldId id="320" r:id="rId13"/>
    <p:sldId id="256" r:id="rId14"/>
    <p:sldId id="290" r:id="rId15"/>
    <p:sldId id="264" r:id="rId16"/>
    <p:sldId id="265" r:id="rId17"/>
    <p:sldId id="267" r:id="rId18"/>
    <p:sldId id="297" r:id="rId19"/>
    <p:sldId id="313" r:id="rId20"/>
    <p:sldId id="314" r:id="rId21"/>
    <p:sldId id="266" r:id="rId22"/>
    <p:sldId id="281" r:id="rId23"/>
    <p:sldId id="269" r:id="rId24"/>
    <p:sldId id="270" r:id="rId25"/>
    <p:sldId id="271" r:id="rId26"/>
    <p:sldId id="278" r:id="rId27"/>
    <p:sldId id="279" r:id="rId28"/>
    <p:sldId id="274" r:id="rId29"/>
    <p:sldId id="292" r:id="rId30"/>
    <p:sldId id="275" r:id="rId31"/>
    <p:sldId id="300" r:id="rId32"/>
    <p:sldId id="301" r:id="rId33"/>
    <p:sldId id="323" r:id="rId34"/>
    <p:sldId id="325" r:id="rId35"/>
    <p:sldId id="326" r:id="rId36"/>
    <p:sldId id="327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9900"/>
    <a:srgbClr val="FF0066"/>
    <a:srgbClr val="FFFF00"/>
    <a:srgbClr val="FF00FF"/>
    <a:srgbClr val="009999"/>
    <a:srgbClr val="66FF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5" autoAdjust="0"/>
    <p:restoredTop sz="9460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8A92F7D-F3B3-4309-97CD-90D5580ABCC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3D5CD0A-F068-4729-BFD5-A9488EAF98EA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页脚占位符 1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4036" name="页眉占位符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98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9875" name="页眉占位符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9876" name="页脚占位符 4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9877" name="灯片编号占位符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937D64-1301-4917-8EDC-EC4611DEF4A1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819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1923" name="页眉占位符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/>
              <a:t> </a:t>
            </a:r>
            <a:endParaRPr lang="en-US" altLang="zh-CN" smtClean="0"/>
          </a:p>
        </p:txBody>
      </p:sp>
      <p:sp>
        <p:nvSpPr>
          <p:cNvPr id="81924" name="页脚占位符 4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/>
              <a:t> </a:t>
            </a:r>
            <a:endParaRPr lang="en-US" altLang="zh-CN" smtClean="0"/>
          </a:p>
        </p:txBody>
      </p:sp>
      <p:sp>
        <p:nvSpPr>
          <p:cNvPr id="81925" name="灯片编号占位符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1CE5E4-A435-48E5-8F88-4509673CEB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839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3971" name="页眉占位符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83972" name="页脚占位符 4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83973" name="灯片编号占位符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66B5D9-CF07-4ADB-AFF2-FCF282A9B6E3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页眉占位符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6084" name="页脚占位符 4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6085" name="灯片编号占位符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530DAF-3D3B-43CB-A1E3-54890CD104E3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91E9C4E-823C-4201-8B17-91852028F14A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CD0A-F068-4729-BFD5-A9488EAF98EA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3" name="页眉占位符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51204" name="页脚占位符 4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51205" name="灯片编号占位符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8E94D0-A6C5-471A-84B5-A407567D1F0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1" name="页眉占位符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53252" name="页脚占位符 4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53253" name="灯片编号占位符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15F2A8A-563D-4180-BA63-7B1E5FF25D80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页眉占位符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55300" name="页脚占位符 4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55301" name="灯片编号占位符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EFB1A31-CFA3-4894-AD93-D75768636E53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95E538-67EE-4146-A1F7-2609923CFFA1}" type="slidenum">
              <a:rPr lang="en-US" altLang="zh-CN"/>
            </a:fld>
            <a:endParaRPr lang="en-US" altLang="zh-CN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 idx="4294967295"/>
          </p:nvPr>
        </p:nvSpPr>
        <p:spPr/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2BB09F-D890-4E9D-BF6D-6A3207174656}" type="slidenum">
              <a:rPr lang="en-US" altLang="zh-CN"/>
            </a:fld>
            <a:endParaRPr lang="en-US" altLang="zh-CN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 idx="4294967295"/>
          </p:nvPr>
        </p:nvSpPr>
        <p:spPr/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emf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emf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B3CC4-E397-459B-A909-2E9ED3F9295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4E2D3-14C5-4CC7-8250-682507897C5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0BA27-8ECA-4A65-ADEC-2AAEC2825DE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FB17C-34AC-4EBC-9266-BA3D9464C12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97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8100" y="0"/>
            <a:ext cx="14859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54563"/>
            <a:ext cx="15097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8100" y="4787900"/>
            <a:ext cx="14859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3131" y="1414123"/>
            <a:ext cx="4757738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581" y="3909813"/>
            <a:ext cx="1476837" cy="2936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64533" y="2602402"/>
            <a:ext cx="5214938" cy="774215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61074" y="3376612"/>
            <a:ext cx="3421856" cy="5332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5D463EA3-A193-4D9D-B71E-98362F39BC6D}" type="datetimeFigureOut">
              <a:rPr lang="zh-CN" altLang="en-US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4B88E-5CAD-47CB-8C18-8F2EE5E5EF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A3C1774B-84CA-447C-B7DF-A1BC8AE0C6B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73622-57E0-4007-A24A-1B733FE4C8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324225"/>
            <a:ext cx="257175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03625"/>
            <a:ext cx="23717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2275" y="0"/>
            <a:ext cx="23939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2158" y="3276603"/>
            <a:ext cx="5119688" cy="71437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07396" y="4017968"/>
            <a:ext cx="5129213" cy="8096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916D01CE-CB4C-476F-BE6D-9094A4EAA5B2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1DCC6-FFDA-4E58-9B32-A4408E936C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C2DBAA4B-357C-442D-BA82-2CFF53CC5CE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AC13-30A7-4761-99ED-5F41DCF776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738E-7FE9-4EE8-9817-0B9DEF76B5C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814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759825"/>
            <a:ext cx="3868340" cy="3429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814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759825"/>
            <a:ext cx="3887391" cy="3429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90127556-2813-41CF-8A3E-19B63B3C67C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BDE74-33D1-4AFD-9333-8D9ADB2261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97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8100" y="0"/>
            <a:ext cx="14859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54563"/>
            <a:ext cx="15097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8100" y="4787900"/>
            <a:ext cx="14859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3131" y="1414123"/>
            <a:ext cx="4757738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581" y="3909813"/>
            <a:ext cx="1476837" cy="293641"/>
          </a:xfrm>
          <a:prstGeom prst="rect">
            <a:avLst/>
          </a:prstGeom>
        </p:spPr>
      </p:pic>
      <p:sp>
        <p:nvSpPr>
          <p:cNvPr id="23" name="标题 1"/>
          <p:cNvSpPr>
            <a:spLocks noGrp="1"/>
          </p:cNvSpPr>
          <p:nvPr>
            <p:ph type="ctrTitle"/>
          </p:nvPr>
        </p:nvSpPr>
        <p:spPr>
          <a:xfrm>
            <a:off x="1964533" y="2510326"/>
            <a:ext cx="5214938" cy="86629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7" name="副标题 2"/>
          <p:cNvSpPr>
            <a:spLocks noGrp="1"/>
          </p:cNvSpPr>
          <p:nvPr>
            <p:ph type="subTitle" idx="1"/>
          </p:nvPr>
        </p:nvSpPr>
        <p:spPr>
          <a:xfrm>
            <a:off x="2732487" y="3376612"/>
            <a:ext cx="3679031" cy="5332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EFAEC80A-8E41-4FB7-BBA2-42E7853A0EA4}" type="datetimeFigureOut">
              <a:rPr lang="zh-CN" altLang="en-US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6AA3B-BF36-49EB-9544-5003617DC4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AC569A09-8006-48E9-B162-E757E578A65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E16AE-36EB-4330-960D-311624E411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647705"/>
            <a:ext cx="2949178" cy="1409699"/>
          </a:xfrm>
        </p:spPr>
        <p:txBody>
          <a:bodyPr anchor="t"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647701"/>
            <a:ext cx="4629150" cy="52133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E849FD71-9A30-4681-ABC2-FEAB039FCE2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15EE7-F0DB-46BE-8B40-8E1B9B02DE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DA1165F1-DD00-45BB-B14C-71668257DA9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A0EEC-4877-4F3E-BBCC-3370C7AD66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57200"/>
            <a:ext cx="7886700" cy="5695950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94545EA4-9E42-451B-AC98-908E56C2A42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853F7D-7D59-4CEA-93B4-12895556B9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ED506-257A-48E4-9D7C-7ABD4F9EA01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A764-42F3-476A-883C-DD2AEC19972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16074-474E-41CD-AFB5-B71D4079BEC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FF945-5ABA-4ABF-A05C-FB1422CC021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AA4B-1B99-48A0-86E9-6DF0B5749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211F2-A2FA-4EB1-BF46-F71AE9F9909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ECB91-FED1-4DD9-9F95-9F9B053D3D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73F540B-7BC3-417A-AEBA-C3B6C960295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8625" y="714375"/>
            <a:ext cx="8286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8625" y="6356350"/>
            <a:ext cx="82867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7267A7-CFC3-47C5-9800-DD0AA65E21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黑体" panose="02010609060101010101" pitchFamily="49" charset="-122"/>
              </a:defRPr>
            </a:lvl1pPr>
          </a:lstStyle>
          <a:p>
            <a:fld id="{7692DE56-1522-40EF-B484-820AAC96F3BA}" type="slidenum">
              <a:rPr lang="zh-CN" altLang="en-US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165100"/>
            <a:ext cx="2771775" cy="287338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4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ransition spd="slow">
    <p:random/>
  </p:transition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slide" Target="slide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2.xml"/><Relationship Id="rId4" Type="http://schemas.openxmlformats.org/officeDocument/2006/relationships/slide" Target="slide21.xml"/><Relationship Id="rId3" Type="http://schemas.openxmlformats.org/officeDocument/2006/relationships/slide" Target="slide20.xml"/><Relationship Id="rId2" Type="http://schemas.openxmlformats.org/officeDocument/2006/relationships/image" Target="../media/image22.png"/><Relationship Id="rId1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9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>
            <a:spLocks noChangeArrowheads="1"/>
          </p:cNvSpPr>
          <p:nvPr/>
        </p:nvSpPr>
        <p:spPr bwMode="auto">
          <a:xfrm>
            <a:off x="0" y="914466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6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白 鹭</a:t>
            </a:r>
            <a:endParaRPr lang="zh-CN" altLang="en-US" sz="6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3010" name="直线连接符 21"/>
          <p:cNvSpPr>
            <a:spLocks noChangeShapeType="1"/>
          </p:cNvSpPr>
          <p:nvPr/>
        </p:nvSpPr>
        <p:spPr bwMode="auto">
          <a:xfrm>
            <a:off x="2109786" y="1989138"/>
            <a:ext cx="4679950" cy="0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395288" y="645318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en-US" altLang="zh-CN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3012" name="Picture 3" descr="图片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30412" y="2352580"/>
            <a:ext cx="5083175" cy="338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文本框 1"/>
          <p:cNvSpPr txBox="1">
            <a:spLocks noChangeArrowheads="1"/>
          </p:cNvSpPr>
          <p:nvPr/>
        </p:nvSpPr>
        <p:spPr bwMode="auto">
          <a:xfrm>
            <a:off x="3302000" y="2520950"/>
            <a:ext cx="254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   </a:t>
            </a:r>
            <a:endParaRPr lang="zh-CN" altLang="en-US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 descr="bl21"/>
          <p:cNvPicPr>
            <a:picLocks noChangeAspect="1" noChangeArrowheads="1"/>
          </p:cNvPicPr>
          <p:nvPr/>
        </p:nvPicPr>
        <p:blipFill>
          <a:blip r:embed="rId1">
            <a:lum contrast="36000"/>
          </a:blip>
          <a:srcRect/>
          <a:stretch>
            <a:fillRect/>
          </a:stretch>
        </p:blipFill>
        <p:spPr bwMode="auto">
          <a:xfrm>
            <a:off x="152400" y="685800"/>
            <a:ext cx="881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438400" y="609600"/>
            <a:ext cx="5791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隶书" pitchFamily="49" charset="-122"/>
              </a:rPr>
              <a:t>白鹭是一首精巧的诗。</a:t>
            </a:r>
            <a:endParaRPr lang="zh-CN" altLang="en-US" sz="3600" dirty="0">
              <a:solidFill>
                <a:srgbClr val="FF0066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3600" dirty="0">
              <a:solidFill>
                <a:srgbClr val="FF0066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5638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FF99"/>
                </a:solidFill>
                <a:latin typeface="隶书" pitchFamily="49" charset="-122"/>
                <a:ea typeface="隶书" pitchFamily="49" charset="-122"/>
              </a:rPr>
              <a:t>起句用一个比喻从总体上赞美白鹭。</a:t>
            </a:r>
            <a:endParaRPr lang="zh-CN" altLang="en-US">
              <a:solidFill>
                <a:srgbClr val="FFFF99"/>
              </a:solidFill>
              <a:latin typeface="隶书" pitchFamily="49" charset="-122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FF99"/>
                </a:solidFill>
                <a:latin typeface="隶书" pitchFamily="49" charset="-122"/>
                <a:ea typeface="隶书" pitchFamily="49" charset="-122"/>
              </a:rPr>
              <a:t>比喻新奇、贴切。</a:t>
            </a:r>
            <a:endParaRPr lang="zh-CN" altLang="en-US">
              <a:solidFill>
                <a:srgbClr val="FFFF99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495800" y="4843463"/>
            <a:ext cx="4648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FF99"/>
                </a:solidFill>
                <a:latin typeface="隶书" pitchFamily="49" charset="-122"/>
                <a:ea typeface="隶书" pitchFamily="49" charset="-122"/>
              </a:rPr>
              <a:t>精巧 ：精致、小巧、美妙。</a:t>
            </a:r>
            <a:endParaRPr lang="zh-CN" altLang="en-US">
              <a:solidFill>
                <a:srgbClr val="FFFF99"/>
              </a:solidFill>
              <a:latin typeface="隶书" pitchFamily="49" charset="-122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FF99"/>
                </a:solidFill>
                <a:latin typeface="隶书" pitchFamily="49" charset="-122"/>
                <a:ea typeface="隶书" pitchFamily="49" charset="-122"/>
              </a:rPr>
              <a:t>诗：富有韵味、极耐品味。</a:t>
            </a:r>
            <a:endParaRPr lang="zh-CN" altLang="en-US">
              <a:solidFill>
                <a:srgbClr val="FFFF99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381000" y="609600"/>
            <a:ext cx="8458200" cy="58674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5800" y="914400"/>
            <a:ext cx="693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隶书" pitchFamily="49" charset="-122"/>
              </a:rPr>
              <a:t>“</a:t>
            </a:r>
            <a:r>
              <a:rPr lang="zh-CN" altLang="en-US" sz="32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色素的配合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隶书" pitchFamily="49" charset="-122"/>
              </a:rPr>
              <a:t>”</a:t>
            </a:r>
            <a:r>
              <a:rPr lang="zh-CN" altLang="en-US" sz="32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从哪里可以体现出？</a:t>
            </a:r>
            <a:endParaRPr lang="zh-CN" altLang="en-US" sz="32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32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作者如何评价？</a:t>
            </a:r>
            <a:endParaRPr lang="zh-CN" altLang="en-US" sz="24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85800" y="21336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雪白的蓑毛、铁色的长喙、青色的脚。</a:t>
            </a:r>
            <a:endParaRPr lang="zh-CN" altLang="en-US" sz="3200" dirty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素之一忽则嫌白，黛之一忽则嫌黑。</a:t>
            </a:r>
            <a:endParaRPr lang="zh-CN" altLang="en-US" sz="32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71513" y="3505200"/>
            <a:ext cx="8015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隶书" pitchFamily="49" charset="-122"/>
              </a:rPr>
              <a:t>“</a:t>
            </a:r>
            <a:r>
              <a:rPr lang="zh-CN" altLang="en-US" sz="32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身段的大小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隶书" pitchFamily="49" charset="-122"/>
              </a:rPr>
              <a:t>”</a:t>
            </a:r>
            <a:r>
              <a:rPr lang="zh-CN" altLang="en-US" sz="32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从哪里可以体现出？</a:t>
            </a:r>
            <a:endParaRPr lang="zh-CN" altLang="en-US" sz="32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32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作者如何评价？</a:t>
            </a:r>
            <a:endParaRPr lang="zh-CN" altLang="en-US" sz="32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9397" name="Picture 6" descr="bl5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391400" y="600075"/>
            <a:ext cx="14478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685800" y="48768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全身的流线型结构，增之一分则嫌长，减之一分则嫌短。</a:t>
            </a:r>
            <a:endParaRPr lang="zh-CN" altLang="en-US" sz="3200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3" grpId="0"/>
      <p:bldP spid="532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04800" y="609600"/>
            <a:ext cx="8382000" cy="58674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zh-CN" b="1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14400" y="5715000"/>
            <a:ext cx="5873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白鹤、朱鹭、苍鹭与它相比呢？</a:t>
            </a:r>
            <a:b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</a:b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隶书" pitchFamily="49" charset="-122"/>
                <a:ea typeface="隶书" pitchFamily="49" charset="-122"/>
              </a:rPr>
              <a:t>白鹭：适宜</a:t>
            </a:r>
            <a:endParaRPr lang="zh-CN" altLang="en-US" b="1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2743200" y="457200"/>
            <a:ext cx="2438400" cy="1160463"/>
            <a:chOff x="1728" y="1056"/>
            <a:chExt cx="1536" cy="731"/>
          </a:xfrm>
        </p:grpSpPr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1968" y="1056"/>
              <a:ext cx="1296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隶书" pitchFamily="49" charset="-122"/>
                  <a:ea typeface="隶书" pitchFamily="49" charset="-122"/>
                </a:rPr>
                <a:t>色素的配合</a:t>
              </a:r>
              <a:endParaRPr lang="zh-CN" altLang="en-US" b="1">
                <a:latin typeface="隶书" pitchFamily="49" charset="-122"/>
                <a:ea typeface="隶书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b="1">
                  <a:latin typeface="隶书" pitchFamily="49" charset="-122"/>
                  <a:ea typeface="隶书" pitchFamily="49" charset="-122"/>
                </a:rPr>
                <a:t>身段的大小</a:t>
              </a:r>
              <a:endParaRPr lang="zh-CN" altLang="en-US" b="1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60422" name="AutoShape 14"/>
            <p:cNvSpPr/>
            <p:nvPr/>
          </p:nvSpPr>
          <p:spPr bwMode="auto">
            <a:xfrm>
              <a:off x="1728" y="1200"/>
              <a:ext cx="240" cy="528"/>
            </a:xfrm>
            <a:prstGeom prst="leftBrace">
              <a:avLst>
                <a:gd name="adj1" fmla="val 1830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9"/>
          <p:cNvGrpSpPr/>
          <p:nvPr/>
        </p:nvGrpSpPr>
        <p:grpSpPr bwMode="auto">
          <a:xfrm>
            <a:off x="5105400" y="685800"/>
            <a:ext cx="1676400" cy="838200"/>
            <a:chOff x="3216" y="1200"/>
            <a:chExt cx="1056" cy="528"/>
          </a:xfrm>
        </p:grpSpPr>
        <p:sp>
          <p:nvSpPr>
            <p:cNvPr id="60424" name="AutoShape 15"/>
            <p:cNvSpPr/>
            <p:nvPr/>
          </p:nvSpPr>
          <p:spPr bwMode="auto">
            <a:xfrm>
              <a:off x="3216" y="1200"/>
              <a:ext cx="192" cy="528"/>
            </a:xfrm>
            <a:prstGeom prst="rightBrace">
              <a:avLst>
                <a:gd name="adj1" fmla="val 228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5" name="Text Box 16"/>
            <p:cNvSpPr txBox="1">
              <a:spLocks noChangeArrowheads="1"/>
            </p:cNvSpPr>
            <p:nvPr/>
          </p:nvSpPr>
          <p:spPr bwMode="auto">
            <a:xfrm>
              <a:off x="3456" y="1248"/>
              <a:ext cx="8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latin typeface="Times New Roman" panose="02020603050405020304" pitchFamily="18" charset="0"/>
                  <a:ea typeface="隶书" pitchFamily="49" charset="-122"/>
                </a:rPr>
                <a:t>常见</a:t>
              </a:r>
              <a:endParaRPr lang="zh-CN" altLang="en-US" sz="3200"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</p:grpSp>
      <p:grpSp>
        <p:nvGrpSpPr>
          <p:cNvPr id="4" name="Group 25"/>
          <p:cNvGrpSpPr/>
          <p:nvPr/>
        </p:nvGrpSpPr>
        <p:grpSpPr bwMode="auto">
          <a:xfrm>
            <a:off x="2081213" y="1814513"/>
            <a:ext cx="4175125" cy="3748087"/>
            <a:chOff x="1311" y="1863"/>
            <a:chExt cx="2630" cy="2361"/>
          </a:xfrm>
        </p:grpSpPr>
        <p:sp>
          <p:nvSpPr>
            <p:cNvPr id="60427" name="Text Box 23"/>
            <p:cNvSpPr txBox="1">
              <a:spLocks noChangeArrowheads="1"/>
            </p:cNvSpPr>
            <p:nvPr/>
          </p:nvSpPr>
          <p:spPr bwMode="auto">
            <a:xfrm>
              <a:off x="3408" y="2832"/>
              <a:ext cx="533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</a:rPr>
                <a:t>白</a:t>
              </a:r>
              <a:endParaRPr lang="zh-CN" altLang="en-US" sz="2400" b="1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</a:rPr>
                <a:t>鹭</a:t>
              </a:r>
              <a:endParaRPr lang="zh-CN" altLang="en-US" sz="2400" b="1">
                <a:latin typeface="Times New Roman" panose="02020603050405020304" pitchFamily="18" charset="0"/>
              </a:endParaRPr>
            </a:p>
          </p:txBody>
        </p:sp>
        <p:pic>
          <p:nvPicPr>
            <p:cNvPr id="60428" name="Picture 24" descr="xx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311" y="1863"/>
              <a:ext cx="1874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457200" y="838200"/>
            <a:ext cx="8305800" cy="57150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zh-CN" b="1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1981200" y="7620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白鹤与白鹭对比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533650" y="1600200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latin typeface="隶书" pitchFamily="49" charset="-122"/>
                <a:ea typeface="隶书" pitchFamily="49" charset="-122"/>
              </a:rPr>
              <a:t>白鹤</a:t>
            </a:r>
            <a:endParaRPr lang="zh-CN" altLang="en-US" b="1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3448050" y="1295400"/>
            <a:ext cx="1276350" cy="1160463"/>
            <a:chOff x="1104" y="2496"/>
            <a:chExt cx="804" cy="731"/>
          </a:xfrm>
        </p:grpSpPr>
        <p:sp>
          <p:nvSpPr>
            <p:cNvPr id="61445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564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隶书" pitchFamily="49" charset="-122"/>
                  <a:ea typeface="隶书" pitchFamily="49" charset="-122"/>
                </a:rPr>
                <a:t>太大</a:t>
              </a:r>
              <a:endParaRPr lang="zh-CN" altLang="en-US" b="1">
                <a:latin typeface="隶书" pitchFamily="49" charset="-122"/>
                <a:ea typeface="隶书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b="1">
                  <a:latin typeface="隶书" pitchFamily="49" charset="-122"/>
                  <a:ea typeface="隶书" pitchFamily="49" charset="-122"/>
                </a:rPr>
                <a:t>生硬</a:t>
              </a:r>
              <a:endParaRPr lang="zh-CN" altLang="en-US" b="1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61446" name="AutoShape 14"/>
            <p:cNvSpPr/>
            <p:nvPr/>
          </p:nvSpPr>
          <p:spPr bwMode="auto">
            <a:xfrm>
              <a:off x="1104" y="2640"/>
              <a:ext cx="240" cy="480"/>
            </a:xfrm>
            <a:prstGeom prst="leftBrace">
              <a:avLst>
                <a:gd name="adj1" fmla="val 1663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98327" name="Picture 23" descr="未命名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95475" y="2533650"/>
            <a:ext cx="38957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381000" y="609600"/>
            <a:ext cx="8382000" cy="59436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zh-CN" b="1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762000" y="76200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朱鹭、苍鹭与白鹭对比</a:t>
            </a:r>
            <a:b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</a:b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5470525" y="533400"/>
            <a:ext cx="3368675" cy="1281113"/>
            <a:chOff x="3446" y="336"/>
            <a:chExt cx="2122" cy="807"/>
          </a:xfrm>
        </p:grpSpPr>
        <p:sp>
          <p:nvSpPr>
            <p:cNvPr id="62468" name="Rectangle 5"/>
            <p:cNvSpPr>
              <a:spLocks noChangeArrowheads="1"/>
            </p:cNvSpPr>
            <p:nvPr/>
          </p:nvSpPr>
          <p:spPr bwMode="auto">
            <a:xfrm>
              <a:off x="3446" y="384"/>
              <a:ext cx="624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隶书" pitchFamily="49" charset="-122"/>
                  <a:ea typeface="隶书" pitchFamily="49" charset="-122"/>
                </a:rPr>
                <a:t>朱鹭</a:t>
              </a:r>
              <a:endParaRPr lang="zh-CN" altLang="en-US" b="1">
                <a:latin typeface="隶书" pitchFamily="49" charset="-122"/>
                <a:ea typeface="隶书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b="1">
                  <a:latin typeface="隶书" pitchFamily="49" charset="-122"/>
                  <a:ea typeface="隶书" pitchFamily="49" charset="-122"/>
                </a:rPr>
                <a:t>苍鹭</a:t>
              </a:r>
              <a:endParaRPr lang="zh-CN" altLang="en-US" b="1"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62469" name="Group 6"/>
            <p:cNvGrpSpPr/>
            <p:nvPr/>
          </p:nvGrpSpPr>
          <p:grpSpPr bwMode="auto">
            <a:xfrm>
              <a:off x="4166" y="336"/>
              <a:ext cx="1344" cy="672"/>
              <a:chOff x="3072" y="2448"/>
              <a:chExt cx="1344" cy="672"/>
            </a:xfrm>
          </p:grpSpPr>
          <p:sp>
            <p:nvSpPr>
              <p:cNvPr id="62470" name="AutoShape 7"/>
              <p:cNvSpPr/>
              <p:nvPr/>
            </p:nvSpPr>
            <p:spPr bwMode="auto">
              <a:xfrm>
                <a:off x="3072" y="2592"/>
                <a:ext cx="144" cy="528"/>
              </a:xfrm>
              <a:prstGeom prst="leftBrace">
                <a:avLst>
                  <a:gd name="adj1" fmla="val 3050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71" name="Rectangle 8"/>
              <p:cNvSpPr>
                <a:spLocks noChangeArrowheads="1"/>
              </p:cNvSpPr>
              <p:nvPr/>
            </p:nvSpPr>
            <p:spPr bwMode="auto">
              <a:xfrm>
                <a:off x="3264" y="2448"/>
                <a:ext cx="1152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b="1">
                    <a:latin typeface="隶书" pitchFamily="49" charset="-122"/>
                    <a:ea typeface="隶书" pitchFamily="49" charset="-122"/>
                  </a:rPr>
                  <a:t>大了一些</a:t>
                </a:r>
                <a:endParaRPr lang="zh-CN" altLang="en-US" b="1">
                  <a:latin typeface="隶书" pitchFamily="49" charset="-122"/>
                  <a:ea typeface="隶书" pitchFamily="49" charset="-122"/>
                </a:endParaRPr>
              </a:p>
              <a:p>
                <a:endParaRPr lang="en-US" altLang="zh-CN" b="1">
                  <a:latin typeface="隶书" pitchFamily="49" charset="-122"/>
                  <a:ea typeface="隶书" pitchFamily="49" charset="-122"/>
                </a:endParaRPr>
              </a:p>
            </p:txBody>
          </p:sp>
        </p:grpSp>
        <p:sp>
          <p:nvSpPr>
            <p:cNvPr id="62472" name="Text Box 9"/>
            <p:cNvSpPr txBox="1">
              <a:spLocks noChangeArrowheads="1"/>
            </p:cNvSpPr>
            <p:nvPr/>
          </p:nvSpPr>
          <p:spPr bwMode="auto">
            <a:xfrm>
              <a:off x="4358" y="816"/>
              <a:ext cx="121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latin typeface="Times New Roman" panose="02020603050405020304" pitchFamily="18" charset="0"/>
                  <a:ea typeface="隶书" pitchFamily="49" charset="-122"/>
                </a:rPr>
                <a:t>太不寻常</a:t>
              </a:r>
              <a:endParaRPr lang="zh-CN" altLang="en-US"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</p:grpSp>
      <p:grpSp>
        <p:nvGrpSpPr>
          <p:cNvPr id="4" name="Group 10"/>
          <p:cNvGrpSpPr/>
          <p:nvPr/>
        </p:nvGrpSpPr>
        <p:grpSpPr bwMode="auto">
          <a:xfrm>
            <a:off x="3505200" y="2592388"/>
            <a:ext cx="5257800" cy="3960812"/>
            <a:chOff x="2208" y="1633"/>
            <a:chExt cx="3387" cy="2495"/>
          </a:xfrm>
        </p:grpSpPr>
        <p:sp>
          <p:nvSpPr>
            <p:cNvPr id="62474" name="Text Box 11"/>
            <p:cNvSpPr txBox="1">
              <a:spLocks noChangeArrowheads="1"/>
            </p:cNvSpPr>
            <p:nvPr/>
          </p:nvSpPr>
          <p:spPr bwMode="auto">
            <a:xfrm>
              <a:off x="2993" y="1633"/>
              <a:ext cx="21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             </a:t>
              </a:r>
              <a:r>
                <a:rPr lang="zh-CN" altLang="en-US" b="1">
                  <a:latin typeface="Times New Roman" panose="02020603050405020304" pitchFamily="18" charset="0"/>
                </a:rPr>
                <a:t>朱      鹭</a:t>
              </a:r>
              <a:endParaRPr lang="zh-CN" altLang="en-US" b="1">
                <a:latin typeface="Times New Roman" panose="02020603050405020304" pitchFamily="18" charset="0"/>
              </a:endParaRPr>
            </a:p>
          </p:txBody>
        </p:sp>
        <p:pic>
          <p:nvPicPr>
            <p:cNvPr id="62475" name="Picture 12" descr="未命名11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208" y="1997"/>
              <a:ext cx="3387" cy="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/>
          <p:nvPr/>
        </p:nvGrpSpPr>
        <p:grpSpPr bwMode="auto">
          <a:xfrm>
            <a:off x="400050" y="1600200"/>
            <a:ext cx="3028950" cy="4953000"/>
            <a:chOff x="252" y="1008"/>
            <a:chExt cx="1908" cy="3120"/>
          </a:xfrm>
        </p:grpSpPr>
        <p:pic>
          <p:nvPicPr>
            <p:cNvPr id="62477" name="Picture 14" descr="苍鹭大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2" y="1584"/>
              <a:ext cx="1908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8" name="Text Box 15"/>
            <p:cNvSpPr txBox="1">
              <a:spLocks noChangeArrowheads="1"/>
            </p:cNvSpPr>
            <p:nvPr/>
          </p:nvSpPr>
          <p:spPr bwMode="auto">
            <a:xfrm>
              <a:off x="672" y="1008"/>
              <a:ext cx="14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/>
                <a:t>苍   鹭</a:t>
              </a:r>
              <a:endParaRPr lang="zh-CN" altLang="en-US" b="1"/>
            </a:p>
          </p:txBody>
        </p:sp>
      </p:grp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ChangeArrowheads="1"/>
          </p:cNvSpPr>
          <p:nvPr/>
        </p:nvSpPr>
        <p:spPr bwMode="auto">
          <a:xfrm>
            <a:off x="304800" y="609600"/>
            <a:ext cx="8458200" cy="57150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400050" y="3886200"/>
            <a:ext cx="60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白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鹤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3581400" y="1143000"/>
            <a:ext cx="533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</a:rPr>
              <a:t>白</a:t>
            </a:r>
            <a:endParaRPr lang="zh-CN" altLang="en-US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</a:rPr>
              <a:t>鹤</a:t>
            </a:r>
            <a:endParaRPr lang="zh-CN" altLang="en-US" b="1">
              <a:latin typeface="Times New Roman" panose="02020603050405020304" pitchFamily="18" charset="0"/>
            </a:endParaRPr>
          </a:p>
        </p:txBody>
      </p:sp>
      <p:pic>
        <p:nvPicPr>
          <p:cNvPr id="63492" name="Picture 6" descr="苍鹭大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400800" y="762000"/>
            <a:ext cx="213201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4951413" y="228600"/>
            <a:ext cx="6111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         </a:t>
            </a:r>
            <a:r>
              <a:rPr lang="zh-CN" altLang="en-US" b="1">
                <a:latin typeface="Times New Roman" panose="02020603050405020304" pitchFamily="18" charset="0"/>
              </a:rPr>
              <a:t>苍       鹭</a:t>
            </a:r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63494" name="Text Box 8"/>
          <p:cNvSpPr txBox="1">
            <a:spLocks noChangeArrowheads="1"/>
          </p:cNvSpPr>
          <p:nvPr/>
        </p:nvSpPr>
        <p:spPr bwMode="auto">
          <a:xfrm>
            <a:off x="5943600" y="2819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3495" name="Text Box 9"/>
          <p:cNvSpPr txBox="1">
            <a:spLocks noChangeArrowheads="1"/>
          </p:cNvSpPr>
          <p:nvPr/>
        </p:nvSpPr>
        <p:spPr bwMode="auto">
          <a:xfrm>
            <a:off x="4343400" y="4862513"/>
            <a:ext cx="457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朱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鹭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63496" name="Group 10"/>
          <p:cNvGrpSpPr/>
          <p:nvPr/>
        </p:nvGrpSpPr>
        <p:grpSpPr bwMode="auto">
          <a:xfrm>
            <a:off x="933450" y="3792538"/>
            <a:ext cx="1276350" cy="1160462"/>
            <a:chOff x="1104" y="2496"/>
            <a:chExt cx="804" cy="731"/>
          </a:xfrm>
        </p:grpSpPr>
        <p:sp>
          <p:nvSpPr>
            <p:cNvPr id="63497" name="Rectangle 11"/>
            <p:cNvSpPr>
              <a:spLocks noChangeArrowheads="1"/>
            </p:cNvSpPr>
            <p:nvPr/>
          </p:nvSpPr>
          <p:spPr bwMode="auto">
            <a:xfrm>
              <a:off x="1344" y="2496"/>
              <a:ext cx="564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隶书" pitchFamily="49" charset="-122"/>
                  <a:ea typeface="隶书" pitchFamily="49" charset="-122"/>
                </a:rPr>
                <a:t>太大</a:t>
              </a:r>
              <a:endParaRPr lang="zh-CN" altLang="en-US" b="1">
                <a:latin typeface="隶书" pitchFamily="49" charset="-122"/>
                <a:ea typeface="隶书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b="1">
                  <a:latin typeface="隶书" pitchFamily="49" charset="-122"/>
                  <a:ea typeface="隶书" pitchFamily="49" charset="-122"/>
                </a:rPr>
                <a:t>生硬</a:t>
              </a:r>
              <a:endParaRPr lang="zh-CN" altLang="en-US" b="1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63498" name="AutoShape 12"/>
            <p:cNvSpPr/>
            <p:nvPr/>
          </p:nvSpPr>
          <p:spPr bwMode="auto">
            <a:xfrm>
              <a:off x="1104" y="2640"/>
              <a:ext cx="240" cy="480"/>
            </a:xfrm>
            <a:prstGeom prst="leftBrace">
              <a:avLst>
                <a:gd name="adj1" fmla="val 1663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3499" name="Group 13"/>
          <p:cNvGrpSpPr/>
          <p:nvPr/>
        </p:nvGrpSpPr>
        <p:grpSpPr bwMode="auto">
          <a:xfrm>
            <a:off x="304800" y="5029200"/>
            <a:ext cx="3368675" cy="1295400"/>
            <a:chOff x="192" y="3168"/>
            <a:chExt cx="2122" cy="816"/>
          </a:xfrm>
        </p:grpSpPr>
        <p:sp>
          <p:nvSpPr>
            <p:cNvPr id="63500" name="Rectangle 14"/>
            <p:cNvSpPr>
              <a:spLocks noChangeArrowheads="1"/>
            </p:cNvSpPr>
            <p:nvPr/>
          </p:nvSpPr>
          <p:spPr bwMode="auto">
            <a:xfrm>
              <a:off x="192" y="3216"/>
              <a:ext cx="624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隶书" pitchFamily="49" charset="-122"/>
                  <a:ea typeface="隶书" pitchFamily="49" charset="-122"/>
                </a:rPr>
                <a:t>朱鹭</a:t>
              </a:r>
              <a:endParaRPr lang="zh-CN" altLang="en-US" b="1">
                <a:latin typeface="隶书" pitchFamily="49" charset="-122"/>
                <a:ea typeface="隶书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b="1">
                  <a:latin typeface="隶书" pitchFamily="49" charset="-122"/>
                  <a:ea typeface="隶书" pitchFamily="49" charset="-122"/>
                </a:rPr>
                <a:t>苍鹭</a:t>
              </a:r>
              <a:endParaRPr lang="zh-CN" altLang="en-US" b="1"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63501" name="Group 15"/>
            <p:cNvGrpSpPr/>
            <p:nvPr/>
          </p:nvGrpSpPr>
          <p:grpSpPr bwMode="auto">
            <a:xfrm>
              <a:off x="912" y="3168"/>
              <a:ext cx="1344" cy="672"/>
              <a:chOff x="3072" y="2448"/>
              <a:chExt cx="1344" cy="672"/>
            </a:xfrm>
          </p:grpSpPr>
          <p:sp>
            <p:nvSpPr>
              <p:cNvPr id="63502" name="AutoShape 16"/>
              <p:cNvSpPr/>
              <p:nvPr/>
            </p:nvSpPr>
            <p:spPr bwMode="auto">
              <a:xfrm>
                <a:off x="3072" y="2592"/>
                <a:ext cx="144" cy="528"/>
              </a:xfrm>
              <a:prstGeom prst="leftBrace">
                <a:avLst>
                  <a:gd name="adj1" fmla="val 3050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503" name="Rectangle 17"/>
              <p:cNvSpPr>
                <a:spLocks noChangeArrowheads="1"/>
              </p:cNvSpPr>
              <p:nvPr/>
            </p:nvSpPr>
            <p:spPr bwMode="auto">
              <a:xfrm>
                <a:off x="3264" y="2448"/>
                <a:ext cx="1152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b="1">
                    <a:latin typeface="隶书" pitchFamily="49" charset="-122"/>
                    <a:ea typeface="隶书" pitchFamily="49" charset="-122"/>
                  </a:rPr>
                  <a:t>大了一些</a:t>
                </a:r>
                <a:endParaRPr lang="zh-CN" altLang="en-US" b="1">
                  <a:latin typeface="隶书" pitchFamily="49" charset="-122"/>
                  <a:ea typeface="隶书" pitchFamily="49" charset="-122"/>
                </a:endParaRPr>
              </a:p>
              <a:p>
                <a:endParaRPr lang="en-US" altLang="zh-CN" b="1">
                  <a:latin typeface="隶书" pitchFamily="49" charset="-122"/>
                  <a:ea typeface="隶书" pitchFamily="49" charset="-122"/>
                </a:endParaRPr>
              </a:p>
            </p:txBody>
          </p:sp>
        </p:grpSp>
        <p:sp>
          <p:nvSpPr>
            <p:cNvPr id="63504" name="Text Box 18"/>
            <p:cNvSpPr txBox="1">
              <a:spLocks noChangeArrowheads="1"/>
            </p:cNvSpPr>
            <p:nvPr/>
          </p:nvSpPr>
          <p:spPr bwMode="auto">
            <a:xfrm>
              <a:off x="1104" y="3657"/>
              <a:ext cx="121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latin typeface="Times New Roman" panose="02020603050405020304" pitchFamily="18" charset="0"/>
                  <a:ea typeface="隶书" pitchFamily="49" charset="-122"/>
                </a:rPr>
                <a:t>太不寻常</a:t>
              </a:r>
              <a:endParaRPr lang="zh-CN" altLang="en-US"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</p:grp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2819400" y="3581400"/>
            <a:ext cx="19621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反   衬</a:t>
            </a:r>
            <a:endParaRPr kumimoji="1" lang="zh-CN" altLang="en-US" sz="40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3506" name="Picture 20" descr="未命名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688975"/>
            <a:ext cx="28956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7" name="Picture 21" descr="未命名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843338"/>
            <a:ext cx="38862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228600" y="685800"/>
            <a:ext cx="8610600" cy="60198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4514" name="Picture 3" descr="bl5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8600" y="4572000"/>
            <a:ext cx="18288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838200" cy="1801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静   </a:t>
            </a:r>
            <a:endParaRPr kumimoji="1" lang="zh-CN" altLang="en-US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态  </a:t>
            </a:r>
            <a:endParaRPr kumimoji="1" lang="zh-CN" altLang="en-US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美</a:t>
            </a:r>
            <a:endParaRPr kumimoji="1" lang="zh-CN" altLang="en-US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286000" y="1143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447800" y="1524000"/>
            <a:ext cx="6172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色 素 美</a:t>
            </a:r>
            <a:endParaRPr kumimoji="1"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6764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身 段 美</a:t>
            </a:r>
            <a:endParaRPr kumimoji="1"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2" name="Group 22"/>
          <p:cNvGrpSpPr/>
          <p:nvPr/>
        </p:nvGrpSpPr>
        <p:grpSpPr bwMode="auto">
          <a:xfrm>
            <a:off x="3352800" y="914400"/>
            <a:ext cx="3276600" cy="1828800"/>
            <a:chOff x="2112" y="576"/>
            <a:chExt cx="2064" cy="1152"/>
          </a:xfrm>
        </p:grpSpPr>
        <p:sp>
          <p:nvSpPr>
            <p:cNvPr id="64520" name="AutoShape 8"/>
            <p:cNvSpPr/>
            <p:nvPr/>
          </p:nvSpPr>
          <p:spPr bwMode="auto">
            <a:xfrm>
              <a:off x="2112" y="672"/>
              <a:ext cx="144" cy="1008"/>
            </a:xfrm>
            <a:prstGeom prst="leftBrace">
              <a:avLst>
                <a:gd name="adj1" fmla="val 582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2256" y="576"/>
              <a:ext cx="1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隶书" pitchFamily="49" charset="-122"/>
                  <a:ea typeface="隶书" pitchFamily="49" charset="-122"/>
                </a:rPr>
                <a:t>雪白的蓑毛</a:t>
              </a:r>
              <a:endParaRPr lang="zh-CN" altLang="en-US" sz="2400" b="1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2256" y="1008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隶书" pitchFamily="49" charset="-122"/>
                  <a:ea typeface="隶书" pitchFamily="49" charset="-122"/>
                </a:rPr>
                <a:t>铁色的长喙</a:t>
              </a:r>
              <a:endParaRPr lang="zh-CN" altLang="en-US" sz="2400" b="1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2256" y="1440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隶书" pitchFamily="49" charset="-122"/>
                  <a:ea typeface="隶书" pitchFamily="49" charset="-122"/>
                </a:rPr>
                <a:t>青色的脚</a:t>
              </a:r>
              <a:endParaRPr lang="zh-CN" altLang="en-US" sz="2400" b="1">
                <a:latin typeface="隶书" pitchFamily="49" charset="-122"/>
                <a:ea typeface="隶书" pitchFamily="49" charset="-122"/>
              </a:endParaRPr>
            </a:p>
          </p:txBody>
        </p:sp>
      </p:grpSp>
      <p:sp>
        <p:nvSpPr>
          <p:cNvPr id="54285" name="AutoShape 13"/>
          <p:cNvSpPr/>
          <p:nvPr/>
        </p:nvSpPr>
        <p:spPr bwMode="auto">
          <a:xfrm>
            <a:off x="1371600" y="1752600"/>
            <a:ext cx="381000" cy="2667000"/>
          </a:xfrm>
          <a:prstGeom prst="leftBrace">
            <a:avLst>
              <a:gd name="adj1" fmla="val 5823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sz="2400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3" name="Group 24"/>
          <p:cNvGrpSpPr/>
          <p:nvPr/>
        </p:nvGrpSpPr>
        <p:grpSpPr bwMode="auto">
          <a:xfrm>
            <a:off x="3429000" y="3581400"/>
            <a:ext cx="2743200" cy="1676400"/>
            <a:chOff x="2160" y="2256"/>
            <a:chExt cx="1728" cy="1056"/>
          </a:xfrm>
        </p:grpSpPr>
        <p:sp>
          <p:nvSpPr>
            <p:cNvPr id="64526" name="AutoShape 12"/>
            <p:cNvSpPr/>
            <p:nvPr/>
          </p:nvSpPr>
          <p:spPr bwMode="auto">
            <a:xfrm>
              <a:off x="2160" y="2400"/>
              <a:ext cx="96" cy="86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7" name="Text Box 14"/>
            <p:cNvSpPr txBox="1">
              <a:spLocks noChangeArrowheads="1"/>
            </p:cNvSpPr>
            <p:nvPr/>
          </p:nvSpPr>
          <p:spPr bwMode="auto">
            <a:xfrm>
              <a:off x="2304" y="2256"/>
              <a:ext cx="1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隶书" pitchFamily="49" charset="-122"/>
                  <a:ea typeface="隶书" pitchFamily="49" charset="-122"/>
                </a:rPr>
                <a:t>身段的大小</a:t>
              </a:r>
              <a:endParaRPr lang="zh-CN" altLang="en-US" sz="2400" b="1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64528" name="Text Box 15"/>
            <p:cNvSpPr txBox="1">
              <a:spLocks noChangeArrowheads="1"/>
            </p:cNvSpPr>
            <p:nvPr/>
          </p:nvSpPr>
          <p:spPr bwMode="auto">
            <a:xfrm>
              <a:off x="2304" y="3024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隶书" pitchFamily="49" charset="-122"/>
                  <a:ea typeface="隶书" pitchFamily="49" charset="-122"/>
                </a:rPr>
                <a:t>流线型结构</a:t>
              </a:r>
              <a:endParaRPr lang="zh-CN" altLang="en-US" sz="2400" b="1">
                <a:latin typeface="隶书" pitchFamily="49" charset="-122"/>
                <a:ea typeface="隶书" pitchFamily="49" charset="-122"/>
              </a:endParaRPr>
            </a:p>
          </p:txBody>
        </p:sp>
      </p:grpSp>
      <p:grpSp>
        <p:nvGrpSpPr>
          <p:cNvPr id="4" name="Group 25"/>
          <p:cNvGrpSpPr/>
          <p:nvPr/>
        </p:nvGrpSpPr>
        <p:grpSpPr bwMode="auto">
          <a:xfrm>
            <a:off x="5715000" y="3657600"/>
            <a:ext cx="3048000" cy="1524000"/>
            <a:chOff x="3600" y="2304"/>
            <a:chExt cx="1920" cy="960"/>
          </a:xfrm>
        </p:grpSpPr>
        <p:sp>
          <p:nvSpPr>
            <p:cNvPr id="64530" name="AutoShape 16"/>
            <p:cNvSpPr/>
            <p:nvPr/>
          </p:nvSpPr>
          <p:spPr bwMode="auto">
            <a:xfrm>
              <a:off x="3600" y="2352"/>
              <a:ext cx="144" cy="912"/>
            </a:xfrm>
            <a:prstGeom prst="rightBrace">
              <a:avLst>
                <a:gd name="adj1" fmla="val 526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1" name="Text Box 17"/>
            <p:cNvSpPr txBox="1">
              <a:spLocks noChangeArrowheads="1"/>
            </p:cNvSpPr>
            <p:nvPr/>
          </p:nvSpPr>
          <p:spPr bwMode="auto">
            <a:xfrm>
              <a:off x="3840" y="2304"/>
              <a:ext cx="1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隶书" pitchFamily="49" charset="-122"/>
                  <a:ea typeface="隶书" pitchFamily="49" charset="-122"/>
                </a:rPr>
                <a:t>增之一分则嫌长</a:t>
              </a:r>
              <a:endParaRPr lang="zh-CN" altLang="en-US" sz="2400" b="1">
                <a:latin typeface="隶书" pitchFamily="49" charset="-122"/>
                <a:ea typeface="隶书" pitchFamily="49" charset="-122"/>
              </a:endParaRPr>
            </a:p>
          </p:txBody>
        </p:sp>
      </p:grp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6096000" y="4572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隶书" pitchFamily="49" charset="-122"/>
                <a:ea typeface="隶书" pitchFamily="49" charset="-122"/>
              </a:rPr>
              <a:t>减之一分则嫌短</a:t>
            </a:r>
            <a:endParaRPr lang="zh-CN" altLang="en-US" sz="2400" b="1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5" name="Group 23"/>
          <p:cNvGrpSpPr/>
          <p:nvPr/>
        </p:nvGrpSpPr>
        <p:grpSpPr bwMode="auto">
          <a:xfrm>
            <a:off x="5715000" y="1066800"/>
            <a:ext cx="2971800" cy="1600200"/>
            <a:chOff x="3600" y="672"/>
            <a:chExt cx="1872" cy="1008"/>
          </a:xfrm>
        </p:grpSpPr>
        <p:sp>
          <p:nvSpPr>
            <p:cNvPr id="64534" name="AutoShape 19"/>
            <p:cNvSpPr/>
            <p:nvPr/>
          </p:nvSpPr>
          <p:spPr bwMode="auto">
            <a:xfrm>
              <a:off x="3600" y="672"/>
              <a:ext cx="96" cy="1008"/>
            </a:xfrm>
            <a:prstGeom prst="rightBrace">
              <a:avLst>
                <a:gd name="adj1" fmla="val 8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5" name="Text Box 20"/>
            <p:cNvSpPr txBox="1">
              <a:spLocks noChangeArrowheads="1"/>
            </p:cNvSpPr>
            <p:nvPr/>
          </p:nvSpPr>
          <p:spPr bwMode="auto">
            <a:xfrm>
              <a:off x="3888" y="672"/>
              <a:ext cx="1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隶书" pitchFamily="49" charset="-122"/>
                  <a:ea typeface="隶书" pitchFamily="49" charset="-122"/>
                </a:rPr>
                <a:t>素之一忽则嫌白</a:t>
              </a:r>
              <a:endParaRPr lang="zh-CN" altLang="en-US" sz="2400" b="1">
                <a:latin typeface="隶书" pitchFamily="49" charset="-122"/>
                <a:ea typeface="隶书" pitchFamily="49" charset="-122"/>
              </a:endParaRPr>
            </a:p>
          </p:txBody>
        </p:sp>
      </p:grp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172200" y="1981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隶书" pitchFamily="49" charset="-122"/>
                <a:ea typeface="隶书" pitchFamily="49" charset="-122"/>
              </a:rPr>
              <a:t>黛之一忽则嫌黑</a:t>
            </a:r>
            <a:endParaRPr lang="zh-CN" altLang="en-US" sz="2400" b="1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  <p:bldP spid="54285" grpId="0" animBg="1"/>
      <p:bldP spid="54290" grpId="0"/>
      <p:bldP spid="542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2"/>
          <p:cNvSpPr>
            <a:spLocks noChangeArrowheads="1"/>
          </p:cNvSpPr>
          <p:nvPr/>
        </p:nvSpPr>
        <p:spPr bwMode="auto">
          <a:xfrm>
            <a:off x="250825" y="2205038"/>
            <a:ext cx="1008063" cy="3455987"/>
          </a:xfrm>
          <a:prstGeom prst="flowChartMultidocumen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i="1">
                <a:solidFill>
                  <a:srgbClr val="0000FF"/>
                </a:solidFill>
                <a:ea typeface="方正姚体" pitchFamily="2" charset="-122"/>
              </a:rPr>
              <a:t>美</a:t>
            </a:r>
            <a:endParaRPr lang="zh-CN" altLang="en-US" i="1">
              <a:solidFill>
                <a:srgbClr val="0000FF"/>
              </a:solidFill>
              <a:ea typeface="方正姚体" pitchFamily="2" charset="-122"/>
            </a:endParaRPr>
          </a:p>
          <a:p>
            <a:pPr algn="ctr"/>
            <a:r>
              <a:rPr lang="zh-CN" altLang="en-US" i="1">
                <a:solidFill>
                  <a:srgbClr val="0000FF"/>
                </a:solidFill>
                <a:ea typeface="方正姚体" pitchFamily="2" charset="-122"/>
              </a:rPr>
              <a:t>在</a:t>
            </a:r>
            <a:endParaRPr lang="zh-CN" altLang="en-US" i="1">
              <a:solidFill>
                <a:srgbClr val="0000FF"/>
              </a:solidFill>
              <a:ea typeface="方正姚体" pitchFamily="2" charset="-122"/>
            </a:endParaRPr>
          </a:p>
          <a:p>
            <a:pPr algn="ctr"/>
            <a:r>
              <a:rPr lang="zh-CN" altLang="en-US" sz="4000" b="1">
                <a:solidFill>
                  <a:srgbClr val="FF6600"/>
                </a:solidFill>
                <a:ea typeface="方正舒体" pitchFamily="2" charset="-122"/>
              </a:rPr>
              <a:t>适</a:t>
            </a:r>
            <a:endParaRPr lang="zh-CN" altLang="en-US" sz="4000" b="1">
              <a:solidFill>
                <a:srgbClr val="FF6600"/>
              </a:solidFill>
              <a:ea typeface="方正舒体" pitchFamily="2" charset="-122"/>
            </a:endParaRPr>
          </a:p>
          <a:p>
            <a:pPr algn="ctr"/>
            <a:r>
              <a:rPr lang="zh-CN" altLang="en-US" sz="4000" b="1">
                <a:solidFill>
                  <a:srgbClr val="FF6600"/>
                </a:solidFill>
                <a:ea typeface="方正舒体" pitchFamily="2" charset="-122"/>
              </a:rPr>
              <a:t>宜</a:t>
            </a:r>
            <a:endParaRPr lang="zh-CN" altLang="en-US" sz="4000" b="1">
              <a:solidFill>
                <a:srgbClr val="FF6600"/>
              </a:solidFill>
              <a:ea typeface="方正舒体" pitchFamily="2" charset="-122"/>
            </a:endParaRPr>
          </a:p>
        </p:txBody>
      </p:sp>
      <p:pic>
        <p:nvPicPr>
          <p:cNvPr id="74755" name="Picture 3" descr="适宜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31913" y="1125538"/>
            <a:ext cx="6840537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适宜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549275"/>
            <a:ext cx="42481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237288"/>
            <a:ext cx="647700" cy="6207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1331913" y="6338888"/>
            <a:ext cx="2160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i="1">
                <a:solidFill>
                  <a:srgbClr val="99FF66"/>
                </a:solidFill>
                <a:ea typeface="黑体" panose="02010609060101010101" pitchFamily="49" charset="-122"/>
              </a:rPr>
              <a:t>色素</a:t>
            </a:r>
            <a:endParaRPr lang="zh-CN" altLang="en-US" b="1" i="1">
              <a:solidFill>
                <a:srgbClr val="99FF66"/>
              </a:solidFill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228600" y="685800"/>
            <a:ext cx="8686800" cy="58674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09600" y="2971800"/>
            <a:ext cx="81534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隶书" pitchFamily="49" charset="-122"/>
                <a:ea typeface="隶书" pitchFamily="49" charset="-122"/>
              </a:rPr>
              <a:t>世界上并不缺少美，缺少的只是发现美的眼睛。</a:t>
            </a:r>
            <a:endParaRPr lang="zh-CN" altLang="en-US" b="1">
              <a:latin typeface="隶书" pitchFamily="49" charset="-122"/>
              <a:ea typeface="隶书" pitchFamily="49" charset="-122"/>
            </a:endParaRPr>
          </a:p>
          <a:p>
            <a:pPr eaLnBrk="0" hangingPunct="0"/>
            <a:endParaRPr lang="zh-CN" altLang="en-US" sz="1400">
              <a:latin typeface="隶书" pitchFamily="49" charset="-122"/>
              <a:ea typeface="隶书" pitchFamily="49" charset="-122"/>
            </a:endParaRPr>
          </a:p>
          <a:p>
            <a:pPr eaLnBrk="0" hangingPunct="0"/>
            <a:r>
              <a:rPr lang="zh-CN" altLang="en-US" b="1">
                <a:latin typeface="隶书" pitchFamily="49" charset="-122"/>
                <a:ea typeface="隶书" pitchFamily="49" charset="-122"/>
              </a:rPr>
              <a:t>要善于从自然中发现美。</a:t>
            </a:r>
            <a:endParaRPr lang="zh-CN" altLang="en-US" b="1">
              <a:latin typeface="隶书" pitchFamily="49" charset="-122"/>
              <a:ea typeface="隶书" pitchFamily="49" charset="-122"/>
            </a:endParaRPr>
          </a:p>
          <a:p>
            <a:pPr eaLnBrk="0" hangingPunct="0"/>
            <a:endParaRPr lang="zh-CN" altLang="en-US" b="1">
              <a:latin typeface="隶书" pitchFamily="49" charset="-122"/>
              <a:ea typeface="隶书" pitchFamily="49" charset="-122"/>
            </a:endParaRPr>
          </a:p>
          <a:p>
            <a:pPr eaLnBrk="0" hangingPunct="0"/>
            <a:r>
              <a:rPr lang="zh-CN" altLang="en-US" b="1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本文是一曲自然美的赞歌。</a:t>
            </a:r>
            <a:endParaRPr lang="zh-CN" altLang="en-US" b="1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latin typeface="隶书" pitchFamily="49" charset="-122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b="1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6563" name="Picture 4" descr="bl5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162800" y="4419600"/>
            <a:ext cx="17526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隶书" pitchFamily="49" charset="-122"/>
              </a:rPr>
              <a:t>然而白鹭却因为它的常见，而被人忘却了它的美。</a:t>
            </a:r>
            <a:endParaRPr lang="zh-CN" altLang="en-US" b="1"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28600" y="1981200"/>
            <a:ext cx="556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b="1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作者告诉我们怎样的哲理？</a:t>
            </a:r>
            <a:endParaRPr lang="zh-CN" altLang="en-US" b="1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eaLnBrk="0" hangingPunct="0"/>
            <a:endParaRPr lang="en-US" altLang="zh-CN" b="1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allAtOnce"/>
      <p:bldP spid="57349" grpId="0"/>
      <p:bldP spid="573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381000" y="685800"/>
            <a:ext cx="8305800" cy="59436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altLang="zh-CN" sz="1800" b="1">
              <a:solidFill>
                <a:srgbClr val="003300"/>
              </a:solidFill>
            </a:endParaRPr>
          </a:p>
          <a:p>
            <a:pPr algn="ctr"/>
            <a:endParaRPr lang="en-US" altLang="zh-CN" sz="1800"/>
          </a:p>
        </p:txBody>
      </p:sp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279525" y="533400"/>
            <a:ext cx="5492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38175" y="228600"/>
            <a:ext cx="733425" cy="632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6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</a:rPr>
              <a:t>            </a:t>
            </a:r>
            <a:r>
              <a:rPr kumimoji="1"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动     态      美</a:t>
            </a:r>
            <a:endParaRPr kumimoji="1" lang="zh-CN" alt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905000" y="2011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隶书" pitchFamily="49" charset="-122"/>
              </a:rPr>
              <a:t>图画之美：</a:t>
            </a:r>
            <a:endParaRPr lang="zh-CN" altLang="en-US" sz="3200" b="1">
              <a:solidFill>
                <a:srgbClr val="003300"/>
              </a:solidFill>
              <a:latin typeface="宋体" panose="02010600030101010101" pitchFamily="2" charset="-122"/>
              <a:ea typeface="隶书" pitchFamily="49" charset="-122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905000" y="3306763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隶书" pitchFamily="49" charset="-122"/>
              </a:rPr>
              <a:t>悠然之美：</a:t>
            </a:r>
            <a:endParaRPr lang="zh-CN" altLang="en-US" sz="3200" b="1">
              <a:latin typeface="宋体" panose="02010600030101010101" pitchFamily="2" charset="-122"/>
              <a:ea typeface="隶书" pitchFamily="49" charset="-122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905000" y="4754563"/>
            <a:ext cx="22098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latin typeface="Times New Roman" panose="02020603050405020304" pitchFamily="18" charset="0"/>
                <a:ea typeface="隶书" pitchFamily="49" charset="-122"/>
              </a:rPr>
              <a:t>清澄之美：</a:t>
            </a:r>
            <a:endParaRPr kumimoji="1"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隶书" pitchFamily="49" charset="-122"/>
            </a:endParaRPr>
          </a:p>
        </p:txBody>
      </p:sp>
      <p:pic>
        <p:nvPicPr>
          <p:cNvPr id="67591" name="Picture 9" descr="bl59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762000"/>
            <a:ext cx="16764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62400" y="2011363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sng">
                <a:solidFill>
                  <a:srgbClr val="009999"/>
                </a:solidFill>
              </a:rPr>
              <a:t>清田独钓</a:t>
            </a:r>
            <a:endParaRPr lang="zh-CN" altLang="en-US" sz="3200" b="1" u="sng">
              <a:solidFill>
                <a:srgbClr val="009999"/>
              </a:solidFill>
            </a:endParaRPr>
          </a:p>
        </p:txBody>
      </p:sp>
      <p:sp>
        <p:nvSpPr>
          <p:cNvPr id="58380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962400" y="33067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sng">
                <a:solidFill>
                  <a:srgbClr val="009999"/>
                </a:solidFill>
              </a:rPr>
              <a:t>清晨望哨</a:t>
            </a:r>
            <a:endParaRPr lang="zh-CN" altLang="en-US" sz="3200" b="1" u="sng">
              <a:solidFill>
                <a:srgbClr val="009999"/>
              </a:solidFill>
            </a:endParaRPr>
          </a:p>
        </p:txBody>
      </p:sp>
      <p:sp>
        <p:nvSpPr>
          <p:cNvPr id="58381" name="Text 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898900" y="4754563"/>
            <a:ext cx="18161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200" b="1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黄昏低飞</a:t>
            </a:r>
            <a:endParaRPr kumimoji="1" lang="zh-CN" altLang="en-US" sz="3200" b="1" u="sng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/>
      <p:bldP spid="58375" grpId="0"/>
      <p:bldP spid="58379" grpId="0"/>
      <p:bldP spid="58380" grpId="0"/>
      <p:bldP spid="583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5"/>
          <p:cNvSpPr txBox="1">
            <a:spLocks noChangeArrowheads="1"/>
          </p:cNvSpPr>
          <p:nvPr/>
        </p:nvSpPr>
        <p:spPr bwMode="auto">
          <a:xfrm>
            <a:off x="381000" y="2203450"/>
            <a:ext cx="8001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认识“鹭、嫌”等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个生字，会写“素、宜”等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11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个字，会写“精巧、色素”等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18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个词语。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有感情地朗读课文。说说从哪些地方可以感受到“白鹭是一首精巧的诗”。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（重点）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想象课文第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6~8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自然段描绘的三幅优美的图画，感受白鹭的美，体会作者对白鹭的喜爱与赞美之情。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（重点）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背诵课文。抄写自己喜欢的自然段。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（难点）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252413" y="981075"/>
            <a:ext cx="2008187" cy="536575"/>
          </a:xfrm>
          <a:prstGeom prst="round2SameRect">
            <a:avLst/>
          </a:prstGeom>
          <a:pattFill prst="pct5">
            <a:fgClr>
              <a:schemeClr val="accent5">
                <a:lumMod val="40000"/>
                <a:lumOff val="6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学习目标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950" y="1628775"/>
            <a:ext cx="2371725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 descr="bl23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>
            <a:off x="381000" y="687388"/>
            <a:ext cx="8229600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04800" y="4575175"/>
            <a:ext cx="8229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br>
              <a:rPr lang="en-US" altLang="zh-CN" sz="2400">
                <a:latin typeface="Times New Roman" panose="02020603050405020304" pitchFamily="18" charset="0"/>
              </a:rPr>
            </a:br>
            <a:r>
              <a:rPr lang="zh-CN" altLang="en-US" sz="2400">
                <a:solidFill>
                  <a:srgbClr val="FFFF66"/>
                </a:solidFill>
                <a:latin typeface="宋体" panose="02010600030101010101" pitchFamily="2" charset="-122"/>
                <a:ea typeface="隶书" pitchFamily="49" charset="-122"/>
                <a:sym typeface="Times New Roman" panose="02020603050405020304" pitchFamily="18" charset="0"/>
              </a:rPr>
              <a:t>作者联想丰富，用</a:t>
            </a:r>
            <a:r>
              <a:rPr lang="zh-CN" altLang="en-US" sz="2400">
                <a:solidFill>
                  <a:srgbClr val="FF0066"/>
                </a:solidFill>
                <a:latin typeface="宋体" panose="02010600030101010101" pitchFamily="2" charset="-122"/>
                <a:ea typeface="隶书" pitchFamily="49" charset="-122"/>
                <a:sym typeface="Times New Roman" panose="02020603050405020304" pitchFamily="18" charset="0"/>
              </a:rPr>
              <a:t>拟人</a:t>
            </a:r>
            <a:r>
              <a:rPr lang="zh-CN" altLang="en-US" sz="2400">
                <a:solidFill>
                  <a:srgbClr val="FFFF66"/>
                </a:solidFill>
                <a:latin typeface="宋体" panose="02010600030101010101" pitchFamily="2" charset="-122"/>
                <a:ea typeface="隶书" pitchFamily="49" charset="-122"/>
                <a:sym typeface="Times New Roman" panose="02020603050405020304" pitchFamily="18" charset="0"/>
              </a:rPr>
              <a:t>的手法将捕鱼的白鹭想象成在钓鱼，以</a:t>
            </a:r>
            <a:r>
              <a:rPr lang="zh-CN" altLang="en-US" sz="2400">
                <a:solidFill>
                  <a:srgbClr val="FF0066"/>
                </a:solidFill>
                <a:latin typeface="宋体" panose="02010600030101010101" pitchFamily="2" charset="-122"/>
                <a:ea typeface="隶书" pitchFamily="49" charset="-122"/>
                <a:sym typeface="Times New Roman" panose="02020603050405020304" pitchFamily="18" charset="0"/>
              </a:rPr>
              <a:t>比喻</a:t>
            </a:r>
            <a:r>
              <a:rPr lang="zh-CN" altLang="en-US" sz="2400">
                <a:solidFill>
                  <a:srgbClr val="FFFF66"/>
                </a:solidFill>
                <a:latin typeface="宋体" panose="02010600030101010101" pitchFamily="2" charset="-122"/>
                <a:ea typeface="隶书" pitchFamily="49" charset="-122"/>
                <a:sym typeface="Times New Roman" panose="02020603050405020304" pitchFamily="18" charset="0"/>
              </a:rPr>
              <a:t>的方法把整个清水田想象成嵌在玻璃框里的画，生动地描绘出白鹭在清水田里觅食时的迷人景象，韵味十足。</a:t>
            </a:r>
            <a:br>
              <a:rPr lang="zh-CN" altLang="en-US" sz="2400">
                <a:solidFill>
                  <a:srgbClr val="FFFF66"/>
                </a:solidFill>
                <a:latin typeface="Times New Roman" panose="02020603050405020304" pitchFamily="18" charset="0"/>
                <a:ea typeface="隶书" pitchFamily="49" charset="-122"/>
                <a:sym typeface="Times New Roman" panose="02020603050405020304" pitchFamily="18" charset="0"/>
              </a:rPr>
            </a:br>
            <a:br>
              <a:rPr lang="zh-CN" altLang="en-US" sz="2400">
                <a:solidFill>
                  <a:srgbClr val="FFFF66"/>
                </a:solidFill>
                <a:latin typeface="Times New Roman" panose="02020603050405020304" pitchFamily="18" charset="0"/>
                <a:ea typeface="隶书" pitchFamily="49" charset="-122"/>
                <a:sym typeface="Times New Roman" panose="02020603050405020304" pitchFamily="18" charset="0"/>
              </a:rPr>
            </a:br>
            <a:endParaRPr lang="zh-CN" altLang="en-US" sz="2400">
              <a:solidFill>
                <a:srgbClr val="FFFF66"/>
              </a:solidFill>
              <a:latin typeface="Times New Roman" panose="02020603050405020304" pitchFamily="18" charset="0"/>
              <a:ea typeface="隶书" pitchFamily="49" charset="-122"/>
              <a:sym typeface="Times New Roman" panose="02020603050405020304" pitchFamily="18" charset="0"/>
            </a:endParaRP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7772400" y="762000"/>
            <a:ext cx="7175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3300"/>
                </a:solidFill>
                <a:hlinkClick r:id="rId2" action="ppaction://hlinksldjump"/>
              </a:rPr>
              <a:t>清</a:t>
            </a:r>
            <a:endParaRPr lang="zh-CN" altLang="en-US" sz="3600" b="1">
              <a:solidFill>
                <a:srgbClr val="003300"/>
              </a:solidFill>
            </a:endParaRPr>
          </a:p>
          <a:p>
            <a:r>
              <a:rPr lang="zh-CN" altLang="en-US" sz="3600" b="1">
                <a:solidFill>
                  <a:srgbClr val="003300"/>
                </a:solidFill>
                <a:hlinkClick r:id="rId2" action="ppaction://hlinksldjump"/>
              </a:rPr>
              <a:t>田</a:t>
            </a:r>
            <a:endParaRPr lang="zh-CN" altLang="en-US" sz="3600" b="1">
              <a:solidFill>
                <a:srgbClr val="003300"/>
              </a:solidFill>
            </a:endParaRPr>
          </a:p>
          <a:p>
            <a:r>
              <a:rPr lang="zh-CN" altLang="en-US" sz="3600" b="1">
                <a:solidFill>
                  <a:srgbClr val="003300"/>
                </a:solidFill>
                <a:hlinkClick r:id="rId2" action="ppaction://hlinksldjump"/>
              </a:rPr>
              <a:t>独</a:t>
            </a:r>
            <a:endParaRPr lang="zh-CN" altLang="en-US" sz="3600" b="1">
              <a:solidFill>
                <a:srgbClr val="003300"/>
              </a:solidFill>
            </a:endParaRPr>
          </a:p>
          <a:p>
            <a:r>
              <a:rPr lang="zh-CN" altLang="en-US" sz="3600" b="1">
                <a:solidFill>
                  <a:srgbClr val="003300"/>
                </a:solidFill>
                <a:hlinkClick r:id="rId2" action="ppaction://hlinksldjump"/>
              </a:rPr>
              <a:t>钓</a:t>
            </a:r>
            <a:endParaRPr lang="zh-CN" altLang="en-US" sz="3600" b="1">
              <a:solidFill>
                <a:srgbClr val="003300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7"/>
          <p:cNvGrpSpPr/>
          <p:nvPr/>
        </p:nvGrpSpPr>
        <p:grpSpPr bwMode="auto">
          <a:xfrm>
            <a:off x="304800" y="762000"/>
            <a:ext cx="8610600" cy="5638800"/>
            <a:chOff x="288" y="192"/>
            <a:chExt cx="5184" cy="3695"/>
          </a:xfrm>
        </p:grpSpPr>
        <p:pic>
          <p:nvPicPr>
            <p:cNvPr id="69635" name="Picture 4" descr="悠然（孤立树梢）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88" y="192"/>
              <a:ext cx="5184" cy="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36" name="Rectangle 5"/>
            <p:cNvSpPr>
              <a:spLocks noChangeArrowheads="1"/>
            </p:cNvSpPr>
            <p:nvPr/>
          </p:nvSpPr>
          <p:spPr bwMode="auto">
            <a:xfrm>
              <a:off x="2976" y="288"/>
              <a:ext cx="110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hlinkClick r:id="rId2" action="ppaction://hlinksldjump"/>
                </a:rPr>
                <a:t>清晨望哨</a:t>
              </a:r>
              <a:endParaRPr lang="zh-CN" altLang="en-US" sz="3600" b="1"/>
            </a:p>
          </p:txBody>
        </p:sp>
        <p:sp>
          <p:nvSpPr>
            <p:cNvPr id="69637" name="Rectangle 6"/>
            <p:cNvSpPr>
              <a:spLocks noChangeArrowheads="1"/>
            </p:cNvSpPr>
            <p:nvPr/>
          </p:nvSpPr>
          <p:spPr bwMode="auto">
            <a:xfrm>
              <a:off x="288" y="2389"/>
              <a:ext cx="5184" cy="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0000CC"/>
                  </a:solidFill>
                  <a:sym typeface="Times New Roman" panose="02020603050405020304" pitchFamily="18" charset="0"/>
                </a:rPr>
                <a:t>       </a:t>
              </a:r>
              <a:r>
                <a:rPr lang="zh-CN" altLang="en-US" sz="3200" b="1">
                  <a:solidFill>
                    <a:srgbClr val="FFFF00"/>
                  </a:solidFill>
                  <a:sym typeface="Times New Roman" panose="02020603050405020304" pitchFamily="18" charset="0"/>
                </a:rPr>
                <a:t>画面富有诗意：孤独、站在小树的绝顶、看来</a:t>
              </a:r>
              <a:endParaRPr lang="zh-CN" altLang="en-US" sz="3200" b="1">
                <a:solidFill>
                  <a:srgbClr val="FFFF00"/>
                </a:solidFill>
                <a:sym typeface="Times New Roman" panose="02020603050405020304" pitchFamily="18" charset="0"/>
              </a:endParaRPr>
            </a:p>
            <a:p>
              <a:r>
                <a:rPr lang="zh-CN" altLang="en-US" sz="3200" b="1">
                  <a:solidFill>
                    <a:srgbClr val="FFFF00"/>
                  </a:solidFill>
                  <a:sym typeface="Times New Roman" panose="02020603050405020304" pitchFamily="18" charset="0"/>
                </a:rPr>
                <a:t>不大安稳、却很悠然、一种嗜好。白鹭孤独站立在小树绝顶悠然自得的独特的美。</a:t>
              </a:r>
              <a:br>
                <a:rPr lang="zh-CN" altLang="en-US" sz="1800" b="1">
                  <a:solidFill>
                    <a:srgbClr val="FFFF00"/>
                  </a:solidFill>
                  <a:sym typeface="Times New Roman" panose="02020603050405020304" pitchFamily="18" charset="0"/>
                </a:rPr>
              </a:br>
              <a:endParaRPr lang="zh-CN" altLang="en-US" sz="1800" b="1">
                <a:solidFill>
                  <a:srgbClr val="FFFF00"/>
                </a:solidFill>
                <a:sym typeface="Times New Roman" panose="02020603050405020304" pitchFamily="18" charset="0"/>
              </a:endParaRPr>
            </a:p>
          </p:txBody>
        </p:sp>
      </p:grpSp>
      <p:sp>
        <p:nvSpPr>
          <p:cNvPr id="9" name="内容占位符 8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 descr="白鹭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609600"/>
            <a:ext cx="84582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6"/>
          <p:cNvSpPr>
            <a:spLocks noChangeArrowheads="1"/>
          </p:cNvSpPr>
          <p:nvPr/>
        </p:nvSpPr>
        <p:spPr bwMode="auto">
          <a:xfrm>
            <a:off x="381000" y="49530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FF66"/>
                </a:solidFill>
              </a:rPr>
              <a:t>乡居的生活中因为有了白鹭而充满了生机，寂静的天空因为有了白鹭而显得具有生命活力。</a:t>
            </a:r>
            <a:endParaRPr lang="zh-CN" altLang="en-US" sz="3200">
              <a:solidFill>
                <a:srgbClr val="FFFF66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57800" y="533400"/>
            <a:ext cx="3276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黄昏低飞</a:t>
            </a:r>
            <a:endParaRPr kumimoji="1" lang="zh-CN" altLang="en-US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 descr="bl3"/>
          <p:cNvPicPr>
            <a:picLocks noChangeAspect="1" noChangeArrowheads="1"/>
          </p:cNvPicPr>
          <p:nvPr/>
        </p:nvPicPr>
        <p:blipFill>
          <a:blip r:embed="rId1">
            <a:lum bright="12000" contrast="66000"/>
          </a:blip>
          <a:srcRect/>
          <a:stretch>
            <a:fillRect/>
          </a:stretch>
        </p:blipFill>
        <p:spPr bwMode="auto">
          <a:xfrm>
            <a:off x="381000" y="685800"/>
            <a:ext cx="838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638800" y="2743200"/>
            <a:ext cx="3505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b="1">
                <a:solidFill>
                  <a:srgbClr val="FFFF99"/>
                </a:solidFill>
                <a:latin typeface="宋体" panose="02010600030101010101" pitchFamily="2" charset="-122"/>
              </a:rPr>
              <a:t>  </a:t>
            </a:r>
            <a:endParaRPr kumimoji="1" lang="en-US" altLang="zh-CN" sz="36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7200" y="2438400"/>
            <a:ext cx="2209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99"/>
                </a:solidFill>
                <a:latin typeface="Times New Roman" panose="02020603050405020304" pitchFamily="18" charset="0"/>
                <a:ea typeface="隶书" pitchFamily="49" charset="-122"/>
              </a:rPr>
              <a:t>美在无声</a:t>
            </a:r>
            <a:endParaRPr lang="zh-CN" altLang="en-US" b="1">
              <a:solidFill>
                <a:srgbClr val="FFFF99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99"/>
                </a:solidFill>
                <a:latin typeface="Times New Roman" panose="02020603050405020304" pitchFamily="18" charset="0"/>
                <a:ea typeface="隶书" pitchFamily="49" charset="-122"/>
              </a:rPr>
              <a:t>美在自然</a:t>
            </a:r>
            <a:endParaRPr lang="zh-CN" altLang="en-US" b="1">
              <a:solidFill>
                <a:srgbClr val="FFFF99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99"/>
                </a:solidFill>
                <a:latin typeface="Times New Roman" panose="02020603050405020304" pitchFamily="18" charset="0"/>
                <a:ea typeface="隶书" pitchFamily="49" charset="-122"/>
              </a:rPr>
              <a:t>美在含蓄</a:t>
            </a:r>
            <a:endParaRPr lang="zh-CN" altLang="en-US" b="1">
              <a:solidFill>
                <a:srgbClr val="FFFF99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99"/>
                </a:solidFill>
                <a:latin typeface="Times New Roman" panose="02020603050405020304" pitchFamily="18" charset="0"/>
                <a:ea typeface="隶书" pitchFamily="49" charset="-122"/>
              </a:rPr>
              <a:t>美在骨子里</a:t>
            </a:r>
            <a:endParaRPr lang="zh-CN" altLang="en-US" b="1">
              <a:solidFill>
                <a:srgbClr val="FFFF99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anose="02020603050405020304" pitchFamily="18" charset="0"/>
                <a:ea typeface="隶书" pitchFamily="49" charset="-122"/>
                <a:hlinkClick r:id="rId2" action="ppaction://hlinksldjump"/>
              </a:rPr>
              <a:t>白鹭之</a:t>
            </a:r>
            <a:r>
              <a:rPr lang="zh-CN" altLang="en-US" sz="3600" u="sng">
                <a:solidFill>
                  <a:schemeClr val="hlink"/>
                </a:solidFill>
                <a:latin typeface="Times New Roman" panose="02020603050405020304" pitchFamily="18" charset="0"/>
                <a:ea typeface="隶书" pitchFamily="49" charset="-122"/>
              </a:rPr>
              <a:t>美</a:t>
            </a:r>
            <a:r>
              <a:rPr lang="en-US" altLang="zh-CN" sz="3600">
                <a:solidFill>
                  <a:schemeClr val="hlink"/>
                </a:solidFill>
                <a:latin typeface="Times New Roman" panose="02020603050405020304" pitchFamily="18" charset="0"/>
                <a:ea typeface="隶书" pitchFamily="49" charset="-122"/>
              </a:rPr>
              <a:t>——</a:t>
            </a:r>
            <a:endParaRPr lang="en-US" altLang="zh-CN" sz="3600">
              <a:solidFill>
                <a:schemeClr val="hlink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白鹭8"/>
          <p:cNvPicPr>
            <a:picLocks noChangeAspect="1" noChangeArrowheads="1"/>
          </p:cNvPicPr>
          <p:nvPr/>
        </p:nvPicPr>
        <p:blipFill>
          <a:blip r:embed="rId1">
            <a:lum bright="2000" contrast="4000"/>
          </a:blip>
          <a:srcRect/>
          <a:stretch>
            <a:fillRect/>
          </a:stretch>
        </p:blipFill>
        <p:spPr bwMode="auto">
          <a:xfrm>
            <a:off x="304800" y="6096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0581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华文新魏" pitchFamily="2" charset="-122"/>
              </a:rPr>
              <a:t>合作探究</a:t>
            </a:r>
            <a:endParaRPr lang="zh-CN" altLang="en-US" sz="4800" b="1" u="sng" dirty="0">
              <a:solidFill>
                <a:srgbClr val="FF0066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r>
              <a:rPr lang="en-US" altLang="zh-CN" sz="4000" dirty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1</a:t>
            </a:r>
            <a:r>
              <a:rPr lang="zh-CN" altLang="en-US" sz="4000" dirty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、文章的开头和结尾有什么特点？</a:t>
            </a:r>
            <a:endParaRPr lang="zh-CN" altLang="en-US" sz="4000" dirty="0">
              <a:solidFill>
                <a:schemeClr val="accent2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4000" dirty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又有什么不同？</a:t>
            </a:r>
            <a:endParaRPr lang="zh-CN" altLang="en-US" sz="4000" dirty="0">
              <a:solidFill>
                <a:schemeClr val="accent2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7924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</a:rPr>
              <a:t>白鹭是一首精巧的诗。</a:t>
            </a:r>
            <a:endParaRPr lang="zh-CN" altLang="en-US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</a:rPr>
              <a:t>白鹭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实在</a:t>
            </a:r>
            <a:r>
              <a:rPr lang="zh-CN" altLang="en-US" b="1">
                <a:latin typeface="Times New Roman" panose="02020603050405020304" pitchFamily="18" charset="0"/>
              </a:rPr>
              <a:t>是一首诗，一首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韵在骨子里</a:t>
            </a:r>
            <a:r>
              <a:rPr lang="zh-CN" altLang="en-US" b="1">
                <a:latin typeface="Times New Roman" panose="02020603050405020304" pitchFamily="18" charset="0"/>
              </a:rPr>
              <a:t>的散文诗。</a:t>
            </a:r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53253" name="AutoShape 7"/>
          <p:cNvSpPr>
            <a:spLocks noChangeArrowheads="1"/>
          </p:cNvSpPr>
          <p:nvPr/>
        </p:nvSpPr>
        <p:spPr bwMode="auto">
          <a:xfrm flipH="1" flipV="1">
            <a:off x="304800" y="3886200"/>
            <a:ext cx="5867400" cy="1447800"/>
          </a:xfrm>
          <a:prstGeom prst="wedgeEllipseCallout">
            <a:avLst>
              <a:gd name="adj1" fmla="val 28704"/>
              <a:gd name="adj2" fmla="val 50106"/>
            </a:avLst>
          </a:prstGeom>
          <a:noFill/>
          <a:ln w="381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pPr algn="ctr"/>
            <a:endParaRPr lang="zh-CN" altLang="zh-CN" sz="2000">
              <a:solidFill>
                <a:srgbClr val="66FF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914400" y="4098925"/>
            <a:ext cx="464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66"/>
                </a:solidFill>
                <a:latin typeface="Times New Roman" panose="02020603050405020304" pitchFamily="18" charset="0"/>
              </a:rPr>
              <a:t>对上文描写的一个总结，既突出作者的认识和感觉，表现了作者对白鹭的喜爱和赞赏；又呼应开头，使文章浑然一体。</a:t>
            </a:r>
            <a:endParaRPr lang="zh-CN" altLang="en-US" sz="20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4724400" y="22860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66"/>
                </a:solidFill>
                <a:latin typeface="Times New Roman" panose="02020603050405020304" pitchFamily="18" charset="0"/>
              </a:rPr>
              <a:t>自然而成，平凡而不易被人发现</a:t>
            </a:r>
            <a:endParaRPr lang="zh-CN" altLang="en-US" sz="20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228600" y="5332413"/>
            <a:ext cx="8077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开头句的比喻旨在点出作者的发现，引出下文；结尾处两句比喻是对全文的总结，在上文描写的基础上进一步提示出白鹭美的本质。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4572000" y="2209800"/>
            <a:ext cx="2590800" cy="914400"/>
          </a:xfrm>
          <a:prstGeom prst="wedgeRoundRectCallout">
            <a:avLst>
              <a:gd name="adj1" fmla="val -24634"/>
              <a:gd name="adj2" fmla="val 62500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zh-CN" sz="240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allAtOnce"/>
      <p:bldP spid="53253" grpId="0" animBg="1"/>
      <p:bldP spid="93192" grpId="0"/>
      <p:bldP spid="93193" grpId="0"/>
      <p:bldP spid="93194" grpId="0"/>
      <p:bldP spid="931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bl5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742950"/>
            <a:ext cx="81534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WordArt 8"/>
          <p:cNvSpPr>
            <a:spLocks noChangeArrowheads="1" noChangeShapeType="1" noTextEdit="1"/>
          </p:cNvSpPr>
          <p:nvPr/>
        </p:nvSpPr>
        <p:spPr bwMode="auto">
          <a:xfrm>
            <a:off x="990600" y="762000"/>
            <a:ext cx="6096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i="1" kern="10">
                <a:ln w="9525">
                  <a:solidFill>
                    <a:srgbClr val="CC99FF"/>
                  </a:solidFill>
                  <a:rou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白鹭实在是一首诗，</a:t>
            </a:r>
            <a:endParaRPr lang="zh-CN" altLang="en-US" sz="3600" i="1" kern="10">
              <a:ln w="9525">
                <a:solidFill>
                  <a:srgbClr val="CC99FF"/>
                </a:solidFill>
                <a:round/>
              </a:ln>
              <a:solidFill>
                <a:srgbClr val="80008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3731" name="WordArt 9"/>
          <p:cNvSpPr>
            <a:spLocks noChangeArrowheads="1" noChangeShapeType="1" noTextEdit="1"/>
          </p:cNvSpPr>
          <p:nvPr/>
        </p:nvSpPr>
        <p:spPr bwMode="auto">
          <a:xfrm>
            <a:off x="990600" y="1752600"/>
            <a:ext cx="73152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i="1" kern="10">
                <a:ln w="9525">
                  <a:solidFill>
                    <a:srgbClr val="CC99FF"/>
                  </a:solidFill>
                  <a:round/>
                </a:ln>
                <a:solidFill>
                  <a:srgbClr val="66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一首韵在骨子里的散文的诗。</a:t>
            </a:r>
            <a:endParaRPr lang="zh-CN" altLang="en-US" sz="3600" i="1" kern="10">
              <a:ln w="9525">
                <a:solidFill>
                  <a:srgbClr val="CC99FF"/>
                </a:solidFill>
                <a:round/>
              </a:ln>
              <a:solidFill>
                <a:srgbClr val="66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989" name="WordArt 11"/>
          <p:cNvSpPr>
            <a:spLocks noTextEdit="1"/>
          </p:cNvSpPr>
          <p:nvPr/>
        </p:nvSpPr>
        <p:spPr>
          <a:xfrm rot="5400000">
            <a:off x="2133598" y="3886199"/>
            <a:ext cx="2133601" cy="1219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>
              <a:defRPr/>
            </a:pPr>
            <a:r>
              <a:rPr lang="zh-CN" altLang="en-US" sz="3600" i="1" noProof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总结全文</a:t>
            </a:r>
            <a:endParaRPr lang="zh-CN" altLang="en-US" sz="3600" i="1" noProof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3600" i="1" noProof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呼应开头</a:t>
            </a:r>
            <a:endParaRPr lang="zh-CN" altLang="en-US" sz="3600" i="1" noProof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915400" cy="152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CN" sz="3600" dirty="0" smtClean="0">
                <a:solidFill>
                  <a:srgbClr val="FF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600" dirty="0" smtClean="0">
                <a:solidFill>
                  <a:srgbClr val="FF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3600" dirty="0" smtClean="0">
                <a:solidFill>
                  <a:srgbClr val="FF00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3600" dirty="0" smtClean="0">
                <a:solidFill>
                  <a:srgbClr val="FF00FF"/>
                </a:solidFill>
                <a:latin typeface="宋体" panose="02010600030101010101" pitchFamily="2" charset="-122"/>
              </a:rPr>
              <a:t>白鹭</a:t>
            </a:r>
            <a:r>
              <a:rPr lang="en-US" altLang="zh-CN" sz="3600" dirty="0" smtClean="0">
                <a:solidFill>
                  <a:srgbClr val="FF00FF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3600" dirty="0" smtClean="0">
                <a:solidFill>
                  <a:srgbClr val="FF00FF"/>
                </a:solidFill>
                <a:latin typeface="宋体" panose="02010600030101010101" pitchFamily="2" charset="-122"/>
              </a:rPr>
              <a:t>一文体现了作者怎样的思想</a:t>
            </a:r>
            <a:endParaRPr lang="zh-CN" altLang="en-US" sz="3600" dirty="0" smtClean="0">
              <a:solidFill>
                <a:srgbClr val="FF00FF"/>
              </a:solidFill>
              <a:latin typeface="宋体" panose="02010600030101010101" pitchFamily="2" charset="-122"/>
            </a:endParaRPr>
          </a:p>
          <a:p>
            <a:pPr marL="609600" indent="-609600" eaLnBrk="1" hangingPunct="1">
              <a:buFontTx/>
              <a:buNone/>
            </a:pPr>
            <a:r>
              <a:rPr lang="zh-CN" altLang="en-US" sz="3600" dirty="0" smtClean="0">
                <a:solidFill>
                  <a:srgbClr val="FF00FF"/>
                </a:solidFill>
                <a:latin typeface="宋体" panose="02010600030101010101" pitchFamily="2" charset="-122"/>
              </a:rPr>
              <a:t>感情？</a:t>
            </a:r>
            <a:endParaRPr lang="zh-CN" altLang="en-US" sz="3600" dirty="0" smtClean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861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</a:rPr>
              <a:t>这篇散文通过对白鹭的歌颂，讴歌了那些</a:t>
            </a:r>
            <a:endParaRPr lang="zh-CN" altLang="en-US" sz="3600" dirty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</a:rPr>
              <a:t>“因为它常见，而被人忘却了”的美。</a:t>
            </a:r>
            <a:endParaRPr lang="zh-CN" altLang="en-US" sz="3600" dirty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382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endParaRPr lang="zh-CN" altLang="en-US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、不象通常的咏物散文那样对描写对象作详尽细</a:t>
            </a:r>
            <a:endParaRPr lang="zh-CN" altLang="en-US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致的客观描述，而是以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粗线条的勾勒和大写意的手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法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表现歌咏的对象。</a:t>
            </a:r>
            <a:endParaRPr lang="zh-CN" altLang="en-US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、巧用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衬托比较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的方法。</a:t>
            </a:r>
            <a:endParaRPr lang="zh-CN" altLang="en-US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6802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2296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b="1" dirty="0" smtClean="0">
                <a:solidFill>
                  <a:srgbClr val="FF00FF"/>
                </a:solidFill>
              </a:rPr>
              <a:t>2</a:t>
            </a:r>
            <a:r>
              <a:rPr lang="zh-CN" altLang="en-US" sz="3600" b="1" dirty="0" smtClean="0">
                <a:solidFill>
                  <a:srgbClr val="FF00FF"/>
                </a:solidFill>
              </a:rPr>
              <a:t>、</a:t>
            </a:r>
            <a:r>
              <a:rPr lang="en-US" altLang="zh-CN" sz="3600" b="1" dirty="0" smtClean="0">
                <a:solidFill>
                  <a:srgbClr val="FF00FF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00FF"/>
                </a:solidFill>
              </a:rPr>
              <a:t>白鹭</a:t>
            </a:r>
            <a:r>
              <a:rPr lang="en-US" altLang="zh-CN" sz="3600" b="1" dirty="0" smtClean="0">
                <a:solidFill>
                  <a:srgbClr val="FF00FF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00FF"/>
                </a:solidFill>
              </a:rPr>
              <a:t>是一篇诗性的散文，不同</a:t>
            </a:r>
            <a:endParaRPr lang="zh-CN" altLang="en-US" sz="3600" b="1" dirty="0" smtClean="0">
              <a:solidFill>
                <a:srgbClr val="FF00FF"/>
              </a:solidFill>
            </a:endParaRPr>
          </a:p>
          <a:p>
            <a:pPr eaLnBrk="1" hangingPunct="1">
              <a:buFontTx/>
              <a:buNone/>
            </a:pPr>
            <a:r>
              <a:rPr lang="zh-CN" altLang="en-US" sz="3600" b="1" dirty="0" smtClean="0">
                <a:solidFill>
                  <a:srgbClr val="FF00FF"/>
                </a:solidFill>
              </a:rPr>
              <a:t>于一般的咏物抒情的散文。能归纳出本</a:t>
            </a:r>
            <a:endParaRPr lang="zh-CN" altLang="en-US" sz="3600" b="1" dirty="0" smtClean="0">
              <a:solidFill>
                <a:srgbClr val="FF00FF"/>
              </a:solidFill>
            </a:endParaRPr>
          </a:p>
          <a:p>
            <a:pPr eaLnBrk="1" hangingPunct="1">
              <a:buFontTx/>
              <a:buNone/>
            </a:pPr>
            <a:r>
              <a:rPr lang="zh-CN" altLang="en-US" sz="3600" b="1" dirty="0" smtClean="0">
                <a:solidFill>
                  <a:srgbClr val="FF00FF"/>
                </a:solidFill>
              </a:rPr>
              <a:t>文鲜明的特点吗？</a:t>
            </a:r>
            <a:endParaRPr lang="zh-CN" altLang="en-US" sz="3600" b="1" dirty="0" smtClean="0">
              <a:solidFill>
                <a:srgbClr val="FF00FF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/>
          <p:cNvSpPr/>
          <p:nvPr/>
        </p:nvSpPr>
        <p:spPr>
          <a:xfrm>
            <a:off x="252413" y="981075"/>
            <a:ext cx="2374900" cy="536575"/>
          </a:xfrm>
          <a:prstGeom prst="round2SameRect">
            <a:avLst/>
          </a:prstGeom>
          <a:pattFill prst="pct5">
            <a:fgClr>
              <a:schemeClr val="accent5">
                <a:lumMod val="40000"/>
                <a:lumOff val="6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思考并交流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950" y="1628775"/>
            <a:ext cx="29511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2889250"/>
            <a:ext cx="1444625" cy="2368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矩形 3"/>
          <p:cNvSpPr>
            <a:spLocks noChangeArrowheads="1"/>
          </p:cNvSpPr>
          <p:nvPr/>
        </p:nvSpPr>
        <p:spPr bwMode="auto">
          <a:xfrm>
            <a:off x="322263" y="1770063"/>
            <a:ext cx="86407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说说你从哪些地方感受到“白鹭是一首精巧的诗”。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390" name="矩形 4"/>
          <p:cNvSpPr>
            <a:spLocks noChangeArrowheads="1"/>
          </p:cNvSpPr>
          <p:nvPr/>
        </p:nvSpPr>
        <p:spPr bwMode="auto">
          <a:xfrm>
            <a:off x="1917700" y="2978150"/>
            <a:ext cx="6769100" cy="2554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solidFill>
                  <a:schemeClr val="accent3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3200" dirty="0">
                <a:solidFill>
                  <a:schemeClr val="accent3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白鹭外形精巧、匀称、和谐如诗；（</a:t>
            </a:r>
            <a:r>
              <a:rPr lang="en-US" altLang="zh-CN" sz="3200" dirty="0">
                <a:solidFill>
                  <a:schemeClr val="accent3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>
                <a:solidFill>
                  <a:schemeClr val="accent3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）白鹭水田钓鱼画面美如诗；（</a:t>
            </a:r>
            <a:r>
              <a:rPr lang="en-US" altLang="zh-CN" sz="3200" dirty="0">
                <a:solidFill>
                  <a:schemeClr val="accent3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dirty="0">
                <a:solidFill>
                  <a:schemeClr val="accent3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）白鹭枝头眺望悠闲如诗；（</a:t>
            </a:r>
            <a:r>
              <a:rPr lang="en-US" altLang="zh-CN" sz="3200" dirty="0">
                <a:solidFill>
                  <a:schemeClr val="accent3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dirty="0">
                <a:solidFill>
                  <a:schemeClr val="accent3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）白鹭黄昏低飞意境如诗；（</a:t>
            </a:r>
            <a:r>
              <a:rPr lang="en-US" altLang="zh-CN" sz="3200" dirty="0">
                <a:solidFill>
                  <a:schemeClr val="accent3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dirty="0">
                <a:solidFill>
                  <a:schemeClr val="accent3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）白鹭如歌又不张扬，质朴、含蓄如诗。</a:t>
            </a:r>
            <a:endParaRPr lang="zh-CN" altLang="en-US" sz="3200" dirty="0">
              <a:solidFill>
                <a:schemeClr val="accent3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513" y="765175"/>
            <a:ext cx="2019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直线连接符 21"/>
          <p:cNvSpPr>
            <a:spLocks noChangeShapeType="1"/>
          </p:cNvSpPr>
          <p:nvPr/>
        </p:nvSpPr>
        <p:spPr bwMode="auto">
          <a:xfrm flipV="1">
            <a:off x="-36513" y="1343025"/>
            <a:ext cx="2073276" cy="6350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876425"/>
            <a:ext cx="74104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3075" y="908050"/>
            <a:ext cx="84201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39750" y="1312863"/>
            <a:ext cx="4375150" cy="5187950"/>
            <a:chOff x="626990" y="1188113"/>
            <a:chExt cx="6611625" cy="4680520"/>
          </a:xfrm>
        </p:grpSpPr>
        <p:sp>
          <p:nvSpPr>
            <p:cNvPr id="4" name="矩形 3"/>
            <p:cNvSpPr/>
            <p:nvPr/>
          </p:nvSpPr>
          <p:spPr>
            <a:xfrm>
              <a:off x="626990" y="1188113"/>
              <a:ext cx="6611625" cy="4680520"/>
            </a:xfrm>
            <a:prstGeom prst="rect">
              <a:avLst/>
            </a:prstGeom>
            <a:solidFill>
              <a:srgbClr val="FFFF00">
                <a:alpha val="45098"/>
              </a:srgb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7108" name="Rectangle 7"/>
            <p:cNvSpPr>
              <a:spLocks noChangeArrowheads="1"/>
            </p:cNvSpPr>
            <p:nvPr/>
          </p:nvSpPr>
          <p:spPr bwMode="auto">
            <a:xfrm>
              <a:off x="883280" y="2462431"/>
              <a:ext cx="6336703" cy="213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    </a:t>
              </a:r>
              <a:r>
                <a:rPr lang="zh-CN" altLang="en-US" sz="2100" dirty="0">
                  <a:solidFill>
                    <a:srgbClr val="FF0000"/>
                  </a:solidFill>
                  <a:ea typeface="黑体" panose="02010609060101010101" pitchFamily="49" charset="-122"/>
                  <a:sym typeface="+mn-ea"/>
                </a:rPr>
                <a:t>郭沫若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（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1892—1978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）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,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原名郭开贞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,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四川乐山人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,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中国现代著名诗人、作家、历史学家。代表作品有诗集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《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女神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》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、历史剧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《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屈原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》《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虎符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》《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棠棣之花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》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等，有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《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郭沫若全集</a:t>
              </a:r>
              <a:r>
                <a:rPr lang="en-US" altLang="zh-CN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》</a:t>
              </a:r>
              <a:r>
                <a:rPr lang="zh-CN" altLang="en-US" sz="2100" dirty="0">
                  <a:solidFill>
                    <a:srgbClr val="002060"/>
                  </a:solidFill>
                  <a:ea typeface="黑体" panose="02010609060101010101" pitchFamily="49" charset="-122"/>
                  <a:sym typeface="+mn-ea"/>
                </a:rPr>
                <a:t>行世。</a:t>
              </a:r>
              <a:endParaRPr lang="zh-CN" altLang="en-US" sz="2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47109" name="Picture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85788"/>
            <a:ext cx="17827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76400"/>
            <a:ext cx="3197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直线连接符 21"/>
          <p:cNvSpPr>
            <a:spLocks noChangeShapeType="1"/>
          </p:cNvSpPr>
          <p:nvPr/>
        </p:nvSpPr>
        <p:spPr bwMode="auto">
          <a:xfrm flipV="1">
            <a:off x="323850" y="1627188"/>
            <a:ext cx="2073275" cy="9525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2946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5438" y="1052513"/>
            <a:ext cx="2019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9750" y="2709863"/>
            <a:ext cx="792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</a:rPr>
              <a:t>　　</a:t>
            </a:r>
            <a:endParaRPr lang="zh-CN" altLang="zh-CN" sz="3200" b="1">
              <a:solidFill>
                <a:srgbClr val="FFFFFF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513" y="19161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FFFF"/>
                </a:solidFill>
                <a:latin typeface="宋体" panose="02010600030101010101" pitchFamily="2" charset="-122"/>
              </a:rPr>
              <a:t>    </a:t>
            </a:r>
            <a:endParaRPr lang="zh-CN" altLang="en-US" sz="32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82949" name="矩形 2"/>
          <p:cNvSpPr>
            <a:spLocks noChangeArrowheads="1"/>
          </p:cNvSpPr>
          <p:nvPr/>
        </p:nvSpPr>
        <p:spPr bwMode="auto">
          <a:xfrm>
            <a:off x="539750" y="2058988"/>
            <a:ext cx="8064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宋体" panose="02010600030101010101" pitchFamily="2" charset="-122"/>
              </a:rPr>
              <a:t>    </a:t>
            </a:r>
            <a:endParaRPr lang="zh-CN" altLang="en-US" sz="32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82950" name="矩形 3"/>
          <p:cNvSpPr>
            <a:spLocks noChangeArrowheads="1"/>
          </p:cNvSpPr>
          <p:nvPr/>
        </p:nvSpPr>
        <p:spPr bwMode="auto">
          <a:xfrm>
            <a:off x="539750" y="2057400"/>
            <a:ext cx="80645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2E2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本文生动地描绘了白鹭精巧的外形和充满韵味的生活，赞美白鹭是一首韵在骨子里的散文诗，表达了作者对白鹭的喜爱和赞美之情，以及对大自然、对生活的热爱。</a:t>
            </a:r>
            <a:endParaRPr lang="zh-CN" altLang="en-US" sz="3200" dirty="0">
              <a:solidFill>
                <a:srgbClr val="2C0C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 bldLvl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9575" y="836613"/>
            <a:ext cx="2019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直线连接符 21"/>
          <p:cNvSpPr>
            <a:spLocks noChangeShapeType="1"/>
          </p:cNvSpPr>
          <p:nvPr/>
        </p:nvSpPr>
        <p:spPr bwMode="auto">
          <a:xfrm flipV="1">
            <a:off x="482600" y="1604963"/>
            <a:ext cx="2073275" cy="7937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995" name="矩形 3"/>
          <p:cNvSpPr>
            <a:spLocks noChangeArrowheads="1"/>
          </p:cNvSpPr>
          <p:nvPr/>
        </p:nvSpPr>
        <p:spPr bwMode="auto">
          <a:xfrm>
            <a:off x="539750" y="2057400"/>
            <a:ext cx="8064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2E2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改写句子。</a:t>
            </a:r>
            <a:endParaRPr lang="en-US" altLang="zh-CN" sz="3200" dirty="0">
              <a:solidFill>
                <a:srgbClr val="2E2E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>
                <a:solidFill>
                  <a:srgbClr val="2E2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rgbClr val="2E2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白鹭本身不就是一首很优美的歌吗？（改为陈述句）</a:t>
            </a:r>
            <a:endParaRPr lang="en-US" altLang="zh-CN" sz="3200" dirty="0">
              <a:solidFill>
                <a:srgbClr val="2E2E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200" dirty="0">
              <a:solidFill>
                <a:srgbClr val="2E2E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>
                <a:solidFill>
                  <a:srgbClr val="2E2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rgbClr val="2E2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白鹭实在是一首诗，一首韵在骨子里的散文诗。（改为反问句）</a:t>
            </a:r>
            <a:r>
              <a:rPr lang="en-US" altLang="zh-CN" sz="3200" dirty="0">
                <a:solidFill>
                  <a:srgbClr val="2E2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200" dirty="0">
              <a:solidFill>
                <a:srgbClr val="2E2E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>
                <a:solidFill>
                  <a:srgbClr val="2E2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</a:t>
            </a:r>
            <a:endParaRPr lang="zh-CN" altLang="en-US" sz="3200" dirty="0">
              <a:solidFill>
                <a:srgbClr val="2C0C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579438" y="3530600"/>
            <a:ext cx="5821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白鹭本身就是一首很优美的歌。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533400" y="51054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难到白鹭不是一首诗，一首韵在骨子里的散文诗吗</a:t>
            </a:r>
            <a:r>
              <a:rPr lang="zh-CN" altLang="en-US" sz="3200" dirty="0" smtClean="0">
                <a:solidFill>
                  <a:srgbClr val="FF0000"/>
                </a:solidFill>
              </a:rPr>
              <a:t>？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XCB1300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1143000"/>
            <a:ext cx="83534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17827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6213" y="614363"/>
            <a:ext cx="2019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8" name="组合 5"/>
          <p:cNvGrpSpPr/>
          <p:nvPr/>
        </p:nvGrpSpPr>
        <p:grpSpPr bwMode="auto">
          <a:xfrm>
            <a:off x="119063" y="614363"/>
            <a:ext cx="2073275" cy="661987"/>
            <a:chOff x="0" y="0"/>
            <a:chExt cx="2071702" cy="661806"/>
          </a:xfrm>
        </p:grpSpPr>
        <p:sp>
          <p:nvSpPr>
            <p:cNvPr id="50179" name="直线连接符 21"/>
            <p:cNvSpPr>
              <a:spLocks noChangeShapeType="1"/>
            </p:cNvSpPr>
            <p:nvPr/>
          </p:nvSpPr>
          <p:spPr bwMode="auto">
            <a:xfrm flipV="1">
              <a:off x="0" y="656052"/>
              <a:ext cx="2071702" cy="5754"/>
            </a:xfrm>
            <a:prstGeom prst="line">
              <a:avLst/>
            </a:prstGeom>
            <a:noFill/>
            <a:ln w="38100">
              <a:solidFill>
                <a:srgbClr val="93B3D7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779913" y="968514"/>
            <a:ext cx="187205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ln w="22225">
                  <a:solidFill>
                    <a:srgbClr val="F07474"/>
                  </a:solidFill>
                  <a:prstDash val="solid"/>
                </a:ln>
                <a:solidFill>
                  <a:srgbClr val="F07474">
                    <a:lumMod val="40000"/>
                    <a:lumOff val="60000"/>
                  </a:srgbClr>
                </a:solidFill>
                <a:ea typeface="微软雅黑" panose="020B0503020204020204" pitchFamily="34" charset="-122"/>
                <a:cs typeface="+mn-ea"/>
              </a:rPr>
              <a:t>我会写</a:t>
            </a:r>
            <a:endParaRPr lang="zh-CN" altLang="en-US" sz="4000" noProof="1">
              <a:ln w="22225">
                <a:solidFill>
                  <a:srgbClr val="F07474"/>
                </a:solidFill>
                <a:prstDash val="solid"/>
              </a:ln>
              <a:solidFill>
                <a:srgbClr val="F07474">
                  <a:lumMod val="40000"/>
                  <a:lumOff val="60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433388" y="1747838"/>
            <a:ext cx="2163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sù</a:t>
            </a:r>
            <a:endParaRPr lang="zh-CN" altLang="en-US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50182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324100"/>
            <a:ext cx="8413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750" y="2324100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文本框 6"/>
          <p:cNvSpPr txBox="1">
            <a:spLocks noChangeArrowheads="1"/>
          </p:cNvSpPr>
          <p:nvPr/>
        </p:nvSpPr>
        <p:spPr bwMode="auto">
          <a:xfrm>
            <a:off x="3605213" y="2398713"/>
            <a:ext cx="2732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宜（适宜）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85" name="TextBox 23"/>
          <p:cNvSpPr txBox="1">
            <a:spLocks noChangeArrowheads="1"/>
          </p:cNvSpPr>
          <p:nvPr/>
        </p:nvSpPr>
        <p:spPr bwMode="auto">
          <a:xfrm>
            <a:off x="3563938" y="1747838"/>
            <a:ext cx="2033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yí</a:t>
            </a:r>
            <a:endParaRPr lang="zh-CN" altLang="en-US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50186" name="文本框 6"/>
          <p:cNvSpPr txBox="1">
            <a:spLocks noChangeArrowheads="1"/>
          </p:cNvSpPr>
          <p:nvPr/>
        </p:nvSpPr>
        <p:spPr bwMode="auto">
          <a:xfrm>
            <a:off x="419100" y="2395538"/>
            <a:ext cx="273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素 （缀满）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87" name="TextBox 3"/>
          <p:cNvSpPr txBox="1">
            <a:spLocks noChangeArrowheads="1"/>
          </p:cNvSpPr>
          <p:nvPr/>
        </p:nvSpPr>
        <p:spPr bwMode="auto">
          <a:xfrm>
            <a:off x="323850" y="3302000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xián</a:t>
            </a:r>
            <a:endParaRPr lang="zh-CN" altLang="en-US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50188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9088" y="3860800"/>
            <a:ext cx="8413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文本框 6"/>
          <p:cNvSpPr txBox="1">
            <a:spLocks noChangeArrowheads="1"/>
          </p:cNvSpPr>
          <p:nvPr/>
        </p:nvSpPr>
        <p:spPr bwMode="auto">
          <a:xfrm>
            <a:off x="307975" y="3932238"/>
            <a:ext cx="273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嫌（嫌弃）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0190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51575" y="3844925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文本框 6"/>
          <p:cNvSpPr txBox="1">
            <a:spLocks noChangeArrowheads="1"/>
          </p:cNvSpPr>
          <p:nvPr/>
        </p:nvSpPr>
        <p:spPr bwMode="auto">
          <a:xfrm>
            <a:off x="6413500" y="3894138"/>
            <a:ext cx="2500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嵌（镶嵌）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92" name="TextBox 23"/>
          <p:cNvSpPr txBox="1">
            <a:spLocks noChangeArrowheads="1"/>
          </p:cNvSpPr>
          <p:nvPr/>
        </p:nvSpPr>
        <p:spPr bwMode="auto">
          <a:xfrm>
            <a:off x="6210300" y="3173413"/>
            <a:ext cx="3330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qiàn</a:t>
            </a:r>
            <a:endParaRPr lang="zh-CN" altLang="en-US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50193" name="TextBox 3"/>
          <p:cNvSpPr txBox="1">
            <a:spLocks noChangeArrowheads="1"/>
          </p:cNvSpPr>
          <p:nvPr/>
        </p:nvSpPr>
        <p:spPr bwMode="auto">
          <a:xfrm>
            <a:off x="6151563" y="1676400"/>
            <a:ext cx="230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hè</a:t>
            </a:r>
            <a:endParaRPr lang="zh-CN" altLang="en-US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50194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4588" y="2252663"/>
            <a:ext cx="8413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5" name="文本框 6"/>
          <p:cNvSpPr txBox="1">
            <a:spLocks noChangeArrowheads="1"/>
          </p:cNvSpPr>
          <p:nvPr/>
        </p:nvSpPr>
        <p:spPr bwMode="auto">
          <a:xfrm>
            <a:off x="6221413" y="2324100"/>
            <a:ext cx="2733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鹤（白鹤）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96" name="TextBox 3"/>
          <p:cNvSpPr txBox="1">
            <a:spLocks noChangeArrowheads="1"/>
          </p:cNvSpPr>
          <p:nvPr/>
        </p:nvSpPr>
        <p:spPr bwMode="auto">
          <a:xfrm>
            <a:off x="3492500" y="3254375"/>
            <a:ext cx="1300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zhū</a:t>
            </a:r>
            <a:endParaRPr lang="zh-CN" altLang="en-US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50197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9175" y="3884613"/>
            <a:ext cx="8413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8" name="文本框 6"/>
          <p:cNvSpPr txBox="1">
            <a:spLocks noChangeArrowheads="1"/>
          </p:cNvSpPr>
          <p:nvPr/>
        </p:nvSpPr>
        <p:spPr bwMode="auto">
          <a:xfrm>
            <a:off x="3711575" y="3956050"/>
            <a:ext cx="2500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朱（朱红）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6213" y="614363"/>
            <a:ext cx="2019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6" name="组合 5"/>
          <p:cNvGrpSpPr/>
          <p:nvPr/>
        </p:nvGrpSpPr>
        <p:grpSpPr bwMode="auto">
          <a:xfrm>
            <a:off x="119063" y="614363"/>
            <a:ext cx="2073275" cy="661987"/>
            <a:chOff x="0" y="0"/>
            <a:chExt cx="2071702" cy="661806"/>
          </a:xfrm>
        </p:grpSpPr>
        <p:sp>
          <p:nvSpPr>
            <p:cNvPr id="52227" name="直线连接符 21"/>
            <p:cNvSpPr>
              <a:spLocks noChangeShapeType="1"/>
            </p:cNvSpPr>
            <p:nvPr/>
          </p:nvSpPr>
          <p:spPr bwMode="auto">
            <a:xfrm flipV="1">
              <a:off x="0" y="656052"/>
              <a:ext cx="2071702" cy="5754"/>
            </a:xfrm>
            <a:prstGeom prst="line">
              <a:avLst/>
            </a:prstGeom>
            <a:noFill/>
            <a:ln w="38100">
              <a:solidFill>
                <a:srgbClr val="93B3D7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779913" y="542788"/>
            <a:ext cx="187205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ln w="22225">
                  <a:solidFill>
                    <a:srgbClr val="F07474"/>
                  </a:solidFill>
                  <a:prstDash val="solid"/>
                </a:ln>
                <a:solidFill>
                  <a:srgbClr val="F07474">
                    <a:lumMod val="40000"/>
                    <a:lumOff val="60000"/>
                  </a:srgbClr>
                </a:solidFill>
                <a:ea typeface="微软雅黑" panose="020B0503020204020204" pitchFamily="34" charset="-122"/>
                <a:cs typeface="+mn-ea"/>
              </a:rPr>
              <a:t>我会写</a:t>
            </a:r>
            <a:endParaRPr lang="zh-CN" altLang="en-US" sz="4000" noProof="1">
              <a:ln w="22225">
                <a:solidFill>
                  <a:srgbClr val="F07474"/>
                </a:solidFill>
                <a:prstDash val="solid"/>
              </a:ln>
              <a:solidFill>
                <a:srgbClr val="F07474">
                  <a:lumMod val="40000"/>
                  <a:lumOff val="60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52229" name="TextBox 3"/>
          <p:cNvSpPr txBox="1">
            <a:spLocks noChangeArrowheads="1"/>
          </p:cNvSpPr>
          <p:nvPr/>
        </p:nvSpPr>
        <p:spPr bwMode="auto">
          <a:xfrm>
            <a:off x="331788" y="3862388"/>
            <a:ext cx="1871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ēn</a:t>
            </a:r>
            <a:endParaRPr lang="zh-CN" altLang="en-US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52230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025" y="4421188"/>
            <a:ext cx="8413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文本框 6"/>
          <p:cNvSpPr txBox="1">
            <a:spLocks noChangeArrowheads="1"/>
          </p:cNvSpPr>
          <p:nvPr/>
        </p:nvSpPr>
        <p:spPr bwMode="auto">
          <a:xfrm>
            <a:off x="315913" y="4492625"/>
            <a:ext cx="2733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恩（恩惠）</a:t>
            </a:r>
            <a:endParaRPr lang="zh-CN" altLang="en-US" sz="3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32" name="TextBox 3"/>
          <p:cNvSpPr txBox="1">
            <a:spLocks noChangeArrowheads="1"/>
          </p:cNvSpPr>
          <p:nvPr/>
        </p:nvSpPr>
        <p:spPr bwMode="auto">
          <a:xfrm>
            <a:off x="3500438" y="3814763"/>
            <a:ext cx="1300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yùn</a:t>
            </a:r>
            <a:endParaRPr lang="zh-CN" altLang="en-US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52233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7113" y="4445000"/>
            <a:ext cx="8413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文本框 6"/>
          <p:cNvSpPr txBox="1">
            <a:spLocks noChangeArrowheads="1"/>
          </p:cNvSpPr>
          <p:nvPr/>
        </p:nvSpPr>
        <p:spPr bwMode="auto">
          <a:xfrm>
            <a:off x="3719513" y="4516438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韵（韵味）</a:t>
            </a:r>
            <a:endParaRPr lang="zh-CN" altLang="en-US" sz="3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35" name="TextBox 3"/>
          <p:cNvSpPr txBox="1">
            <a:spLocks noChangeArrowheads="1"/>
          </p:cNvSpPr>
          <p:nvPr/>
        </p:nvSpPr>
        <p:spPr bwMode="auto">
          <a:xfrm>
            <a:off x="320675" y="1881188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kuàng</a:t>
            </a:r>
            <a:endParaRPr lang="zh-CN" altLang="en-US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52236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5913" y="2439988"/>
            <a:ext cx="8413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文本框 6"/>
          <p:cNvSpPr txBox="1">
            <a:spLocks noChangeArrowheads="1"/>
          </p:cNvSpPr>
          <p:nvPr/>
        </p:nvSpPr>
        <p:spPr bwMode="auto">
          <a:xfrm>
            <a:off x="304800" y="2511425"/>
            <a:ext cx="2733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框（镜框）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2238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2424113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文本框 6"/>
          <p:cNvSpPr txBox="1">
            <a:spLocks noChangeArrowheads="1"/>
          </p:cNvSpPr>
          <p:nvPr/>
        </p:nvSpPr>
        <p:spPr bwMode="auto">
          <a:xfrm>
            <a:off x="6410325" y="2473325"/>
            <a:ext cx="2500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哨（望哨）</a:t>
            </a:r>
            <a:endParaRPr lang="zh-CN" altLang="en-US" sz="3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40" name="TextBox 23"/>
          <p:cNvSpPr txBox="1">
            <a:spLocks noChangeArrowheads="1"/>
          </p:cNvSpPr>
          <p:nvPr/>
        </p:nvSpPr>
        <p:spPr bwMode="auto">
          <a:xfrm>
            <a:off x="6207125" y="1752600"/>
            <a:ext cx="3330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kěng</a:t>
            </a:r>
            <a:endParaRPr lang="zh-CN" altLang="en-US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52241" name="TextBox 3"/>
          <p:cNvSpPr txBox="1">
            <a:spLocks noChangeArrowheads="1"/>
          </p:cNvSpPr>
          <p:nvPr/>
        </p:nvSpPr>
        <p:spPr bwMode="auto">
          <a:xfrm>
            <a:off x="3489325" y="1833563"/>
            <a:ext cx="1300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xiá</a:t>
            </a:r>
            <a:endParaRPr lang="zh-CN" altLang="en-US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52242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6000" y="2463800"/>
            <a:ext cx="8413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3" name="文本框 6"/>
          <p:cNvSpPr txBox="1">
            <a:spLocks noChangeArrowheads="1"/>
          </p:cNvSpPr>
          <p:nvPr/>
        </p:nvSpPr>
        <p:spPr bwMode="auto">
          <a:xfrm>
            <a:off x="3708400" y="2535238"/>
            <a:ext cx="2500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匣（镜匣）</a:t>
            </a:r>
            <a:endParaRPr lang="zh-CN" altLang="en-US" sz="3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6213" y="908050"/>
            <a:ext cx="2019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4" name="组合 5"/>
          <p:cNvGrpSpPr/>
          <p:nvPr/>
        </p:nvGrpSpPr>
        <p:grpSpPr bwMode="auto">
          <a:xfrm>
            <a:off x="119063" y="908050"/>
            <a:ext cx="2073275" cy="661988"/>
            <a:chOff x="0" y="0"/>
            <a:chExt cx="2071702" cy="661806"/>
          </a:xfrm>
        </p:grpSpPr>
        <p:sp>
          <p:nvSpPr>
            <p:cNvPr id="54275" name="直线连接符 21"/>
            <p:cNvSpPr>
              <a:spLocks noChangeShapeType="1"/>
            </p:cNvSpPr>
            <p:nvPr/>
          </p:nvSpPr>
          <p:spPr bwMode="auto">
            <a:xfrm flipV="1">
              <a:off x="0" y="656052"/>
              <a:ext cx="2071702" cy="5754"/>
            </a:xfrm>
            <a:prstGeom prst="line">
              <a:avLst/>
            </a:prstGeom>
            <a:noFill/>
            <a:ln w="38100">
              <a:solidFill>
                <a:srgbClr val="93B3D7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320179" y="1522502"/>
            <a:ext cx="288012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ln w="22225">
                  <a:solidFill>
                    <a:srgbClr val="F07474"/>
                  </a:solidFill>
                  <a:prstDash val="solid"/>
                </a:ln>
                <a:solidFill>
                  <a:srgbClr val="F07474">
                    <a:lumMod val="40000"/>
                    <a:lumOff val="60000"/>
                  </a:srgbClr>
                </a:solidFill>
                <a:ea typeface="微软雅黑" panose="020B0503020204020204" pitchFamily="34" charset="-122"/>
                <a:cs typeface="+mn-ea"/>
              </a:rPr>
              <a:t>我会读</a:t>
            </a:r>
            <a:endParaRPr lang="zh-CN" altLang="en-US" sz="4000" noProof="1">
              <a:ln w="22225">
                <a:solidFill>
                  <a:srgbClr val="F07474"/>
                </a:solidFill>
                <a:prstDash val="solid"/>
              </a:ln>
              <a:solidFill>
                <a:srgbClr val="F07474">
                  <a:lumMod val="40000"/>
                  <a:lumOff val="60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54277" name="文本框 9"/>
          <p:cNvSpPr txBox="1">
            <a:spLocks noChangeArrowheads="1"/>
          </p:cNvSpPr>
          <p:nvPr/>
        </p:nvSpPr>
        <p:spPr bwMode="auto">
          <a:xfrm>
            <a:off x="512763" y="2316163"/>
            <a:ext cx="108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bái   lù</a:t>
            </a:r>
            <a:endParaRPr lang="en-US" altLang="zh-CN" sz="20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54278" name="TextBox 1"/>
          <p:cNvSpPr txBox="1">
            <a:spLocks noChangeArrowheads="1"/>
          </p:cNvSpPr>
          <p:nvPr/>
        </p:nvSpPr>
        <p:spPr bwMode="auto">
          <a:xfrm>
            <a:off x="584200" y="2819400"/>
            <a:ext cx="143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 鹭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79" name="TextBox 20"/>
          <p:cNvSpPr txBox="1">
            <a:spLocks noChangeArrowheads="1"/>
          </p:cNvSpPr>
          <p:nvPr/>
        </p:nvSpPr>
        <p:spPr bwMode="auto">
          <a:xfrm>
            <a:off x="585788" y="34671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qiàn  r ù</a:t>
            </a:r>
            <a:endParaRPr lang="en-US" altLang="zh-CN" sz="20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54280" name="TextBox 24"/>
          <p:cNvSpPr txBox="1">
            <a:spLocks noChangeArrowheads="1"/>
          </p:cNvSpPr>
          <p:nvPr/>
        </p:nvSpPr>
        <p:spPr bwMode="auto">
          <a:xfrm>
            <a:off x="439738" y="3971925"/>
            <a:ext cx="1493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嵌 入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81" name="TextBox 5"/>
          <p:cNvSpPr txBox="1">
            <a:spLocks noChangeArrowheads="1"/>
          </p:cNvSpPr>
          <p:nvPr/>
        </p:nvSpPr>
        <p:spPr bwMode="auto">
          <a:xfrm>
            <a:off x="2024063" y="2749550"/>
            <a:ext cx="151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嫌 弃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82" name="TextBox 5"/>
          <p:cNvSpPr txBox="1">
            <a:spLocks noChangeArrowheads="1"/>
          </p:cNvSpPr>
          <p:nvPr/>
        </p:nvSpPr>
        <p:spPr bwMode="auto">
          <a:xfrm>
            <a:off x="4114800" y="2728913"/>
            <a:ext cx="151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长 喙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83" name="TextBox 2"/>
          <p:cNvSpPr txBox="1">
            <a:spLocks noChangeArrowheads="1"/>
          </p:cNvSpPr>
          <p:nvPr/>
        </p:nvSpPr>
        <p:spPr bwMode="auto">
          <a:xfrm>
            <a:off x="2024063" y="3467100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 jìng  xiá</a:t>
            </a:r>
            <a:endParaRPr lang="en-US" altLang="zh-CN" sz="200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54284" name="TextBox 5"/>
          <p:cNvSpPr txBox="1">
            <a:spLocks noChangeArrowheads="1"/>
          </p:cNvSpPr>
          <p:nvPr/>
        </p:nvSpPr>
        <p:spPr bwMode="auto">
          <a:xfrm>
            <a:off x="2024063" y="3952875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镜 匣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85" name="TextBox 2"/>
          <p:cNvSpPr txBox="1">
            <a:spLocks noChangeArrowheads="1"/>
          </p:cNvSpPr>
          <p:nvPr/>
        </p:nvSpPr>
        <p:spPr bwMode="auto">
          <a:xfrm>
            <a:off x="3895725" y="3467100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shì    hào</a:t>
            </a:r>
            <a:endParaRPr lang="en-US" altLang="zh-CN" sz="20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54286" name="TextBox 2"/>
          <p:cNvSpPr txBox="1">
            <a:spLocks noChangeArrowheads="1"/>
          </p:cNvSpPr>
          <p:nvPr/>
        </p:nvSpPr>
        <p:spPr bwMode="auto">
          <a:xfrm>
            <a:off x="5911850" y="3467100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qīng chéng</a:t>
            </a:r>
            <a:endParaRPr lang="en-US" altLang="zh-CN" sz="200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54287" name="TextBox 5"/>
          <p:cNvSpPr txBox="1">
            <a:spLocks noChangeArrowheads="1"/>
          </p:cNvSpPr>
          <p:nvPr/>
        </p:nvSpPr>
        <p:spPr bwMode="auto">
          <a:xfrm>
            <a:off x="3824288" y="3952875"/>
            <a:ext cx="1944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嗜 好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88" name="TextBox 5"/>
          <p:cNvSpPr txBox="1">
            <a:spLocks noChangeArrowheads="1"/>
          </p:cNvSpPr>
          <p:nvPr/>
        </p:nvSpPr>
        <p:spPr bwMode="auto">
          <a:xfrm>
            <a:off x="5805488" y="3952875"/>
            <a:ext cx="1474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 澄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89" name="TextBox 18"/>
          <p:cNvSpPr txBox="1">
            <a:spLocks noChangeArrowheads="1"/>
          </p:cNvSpPr>
          <p:nvPr/>
        </p:nvSpPr>
        <p:spPr bwMode="auto">
          <a:xfrm>
            <a:off x="6056313" y="2747963"/>
            <a:ext cx="1728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粉 黛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90" name="文本框 9"/>
          <p:cNvSpPr txBox="1">
            <a:spLocks noChangeArrowheads="1"/>
          </p:cNvSpPr>
          <p:nvPr/>
        </p:nvSpPr>
        <p:spPr bwMode="auto">
          <a:xfrm>
            <a:off x="2173288" y="23145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xián qì</a:t>
            </a:r>
            <a:endParaRPr lang="en-US" altLang="zh-CN" sz="20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54291" name="文本框 9"/>
          <p:cNvSpPr txBox="1">
            <a:spLocks noChangeArrowheads="1"/>
          </p:cNvSpPr>
          <p:nvPr/>
        </p:nvSpPr>
        <p:spPr bwMode="auto">
          <a:xfrm>
            <a:off x="4117975" y="2314575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cháng huì</a:t>
            </a:r>
            <a:endParaRPr lang="en-US" altLang="zh-CN" sz="20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54292" name="文本框 9"/>
          <p:cNvSpPr txBox="1">
            <a:spLocks noChangeArrowheads="1"/>
          </p:cNvSpPr>
          <p:nvPr/>
        </p:nvSpPr>
        <p:spPr bwMode="auto">
          <a:xfrm>
            <a:off x="5918200" y="2274888"/>
            <a:ext cx="1176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fěn   dài</a:t>
            </a:r>
            <a:endParaRPr lang="en-US" altLang="zh-CN" sz="20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81268" y="212986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c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953000" y="609600"/>
            <a:ext cx="35052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44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4400" dirty="0" smtClean="0">
                <a:solidFill>
                  <a:srgbClr val="0000CC"/>
                </a:solidFill>
              </a:rPr>
              <a:t>白衣少女</a:t>
            </a:r>
            <a:endParaRPr lang="zh-CN" altLang="en-US" sz="4400" dirty="0" smtClean="0"/>
          </a:p>
          <a:p>
            <a:pPr eaLnBrk="1" hangingPunct="1">
              <a:lnSpc>
                <a:spcPct val="80000"/>
              </a:lnSpc>
            </a:pPr>
            <a:r>
              <a:rPr lang="zh-CN" altLang="en-US" sz="4400" dirty="0" smtClean="0">
                <a:solidFill>
                  <a:srgbClr val="FF3300"/>
                </a:solidFill>
              </a:rPr>
              <a:t>天使猎人</a:t>
            </a:r>
            <a:endParaRPr lang="zh-CN" altLang="en-US" sz="44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4400" dirty="0" smtClean="0">
                <a:solidFill>
                  <a:srgbClr val="990099"/>
                </a:solidFill>
              </a:rPr>
              <a:t>模范夫妻</a:t>
            </a:r>
            <a:endParaRPr lang="zh-CN" altLang="en-US" sz="4400" dirty="0" smtClean="0">
              <a:solidFill>
                <a:srgbClr val="99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4400" dirty="0" smtClean="0">
              <a:solidFill>
                <a:srgbClr val="0000CC"/>
              </a:solidFill>
            </a:endParaRPr>
          </a:p>
        </p:txBody>
      </p:sp>
      <p:sp>
        <p:nvSpPr>
          <p:cNvPr id="36867" name="WordArt 14"/>
          <p:cNvSpPr>
            <a:spLocks noChangeArrowheads="1" noChangeShapeType="1" noTextEdit="1"/>
          </p:cNvSpPr>
          <p:nvPr/>
        </p:nvSpPr>
        <p:spPr bwMode="auto">
          <a:xfrm>
            <a:off x="4724400" y="5334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三大美誉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832" name="Picture 16" descr="图片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6200" y="685800"/>
            <a:ext cx="47244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581400"/>
            <a:ext cx="47244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19" descr="图片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81400"/>
            <a:ext cx="4340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424815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华文新魏" pitchFamily="2" charset="-122"/>
              </a:rPr>
              <a:t>感知文章</a:t>
            </a:r>
            <a:endParaRPr lang="zh-CN" altLang="en-US" sz="4800" b="1" u="sng" dirty="0">
              <a:solidFill>
                <a:srgbClr val="FF0066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endParaRPr lang="zh-CN" altLang="en-US" sz="4000" dirty="0">
              <a:latin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</a:rPr>
              <a:t>1</a:t>
            </a:r>
            <a:r>
              <a:rPr lang="zh-CN" altLang="en-US" sz="4000" dirty="0">
                <a:latin typeface="Times New Roman" panose="02020603050405020304" pitchFamily="18" charset="0"/>
              </a:rPr>
              <a:t>、画出描写白鹭</a:t>
            </a:r>
            <a:endParaRPr lang="zh-CN" altLang="en-US" sz="4000" dirty="0">
              <a:latin typeface="Times New Roman" panose="02020603050405020304" pitchFamily="18" charset="0"/>
            </a:endParaRPr>
          </a:p>
          <a:p>
            <a:r>
              <a:rPr lang="zh-CN" altLang="en-US" sz="4000" dirty="0">
                <a:latin typeface="Times New Roman" panose="02020603050405020304" pitchFamily="18" charset="0"/>
              </a:rPr>
              <a:t>独特的美的句子。</a:t>
            </a:r>
            <a:endParaRPr lang="zh-CN" altLang="en-US" sz="4000" dirty="0">
              <a:latin typeface="Times New Roman" panose="02020603050405020304" pitchFamily="18" charset="0"/>
            </a:endParaRPr>
          </a:p>
          <a:p>
            <a:endParaRPr lang="zh-CN" altLang="en-US" sz="4000" dirty="0">
              <a:latin typeface="Times New Roman" panose="02020603050405020304" pitchFamily="18" charset="0"/>
            </a:endParaRPr>
          </a:p>
          <a:p>
            <a:endParaRPr lang="zh-CN" altLang="en-US" sz="4000" dirty="0">
              <a:latin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</a:rPr>
              <a:t>2</a:t>
            </a:r>
            <a:r>
              <a:rPr lang="zh-CN" altLang="en-US" sz="4000" dirty="0">
                <a:latin typeface="Times New Roman" panose="02020603050405020304" pitchFamily="18" charset="0"/>
              </a:rPr>
              <a:t>、说说你对白鹭</a:t>
            </a:r>
            <a:endParaRPr lang="zh-CN" altLang="en-US" sz="4000" dirty="0">
              <a:latin typeface="Times New Roman" panose="02020603050405020304" pitchFamily="18" charset="0"/>
            </a:endParaRPr>
          </a:p>
          <a:p>
            <a:r>
              <a:rPr lang="zh-CN" altLang="en-US" sz="4000" dirty="0">
                <a:latin typeface="Times New Roman" panose="02020603050405020304" pitchFamily="18" charset="0"/>
              </a:rPr>
              <a:t>的整体印象。</a:t>
            </a:r>
            <a:endParaRPr lang="zh-CN" altLang="en-US" sz="4000" dirty="0">
              <a:latin typeface="Times New Roman" panose="02020603050405020304" pitchFamily="18" charset="0"/>
            </a:endParaRPr>
          </a:p>
        </p:txBody>
      </p:sp>
      <p:pic>
        <p:nvPicPr>
          <p:cNvPr id="57346" name="Picture 4" descr="图片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876800" y="533400"/>
            <a:ext cx="4267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3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TEMPLATE_THUMBS_INDEX" val="1、6、8、9、11、15、16、17、7、20、22、25、27、32、34、36、37、38"/>
  <p:tag name="KSO_WM_BEAUTIFY_FLAG" val="#wm#"/>
</p:tagLst>
</file>

<file path=ppt/tags/tag4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 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模板网-WWW.1PPT.COM    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2795</Words>
  <Application>WPS 演示</Application>
  <PresentationFormat>全屏显示(4:3)</PresentationFormat>
  <Paragraphs>349</Paragraphs>
  <Slides>31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黑体</vt:lpstr>
      <vt:lpstr>Calibri Light</vt:lpstr>
      <vt:lpstr>Impact</vt:lpstr>
      <vt:lpstr>微软雅黑</vt:lpstr>
      <vt:lpstr>Calibri</vt:lpstr>
      <vt:lpstr>楷体</vt:lpstr>
      <vt:lpstr>方正中等线简体</vt:lpstr>
      <vt:lpstr>Segoe Print</vt:lpstr>
      <vt:lpstr>Times New Roman</vt:lpstr>
      <vt:lpstr>华文新魏</vt:lpstr>
      <vt:lpstr>隶书</vt:lpstr>
      <vt:lpstr>Arial Unicode MS</vt:lpstr>
      <vt:lpstr>方正姚体</vt:lpstr>
      <vt:lpstr>方正舒体</vt:lpstr>
      <vt:lpstr>华文行楷</vt:lpstr>
      <vt:lpstr>楷体_GB2312</vt:lpstr>
      <vt:lpstr>新宋体</vt:lpstr>
      <vt:lpstr>Arial</vt:lpstr>
      <vt:lpstr>第一PPT模板网-WWW.1PPT.COM</vt:lpstr>
      <vt:lpstr>第一PPT模板网-WWW.1PPT.COM </vt:lpstr>
      <vt:lpstr> 第一PPT模板网-WWW.1PPT.COM</vt:lpstr>
      <vt:lpstr>第一PPT模板网-WWW.1PPT.COM    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49</cp:revision>
  <dcterms:created xsi:type="dcterms:W3CDTF">2019-06-23T00:08:00Z</dcterms:created>
  <dcterms:modified xsi:type="dcterms:W3CDTF">2019-10-23T06:55:22Z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2052-11.1.0.9058</vt:lpwstr>
  </property>
</Properties>
</file>