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handoutMasterIdLst>
    <p:handoutMasterId r:id="rId47"/>
  </p:handoutMasterIdLst>
  <p:sldIdLst>
    <p:sldId id="257" r:id="rId3"/>
    <p:sldId id="258" r:id="rId4"/>
    <p:sldId id="259" r:id="rId5"/>
    <p:sldId id="260" r:id="rId6"/>
    <p:sldId id="261" r:id="rId7"/>
    <p:sldId id="262" r:id="rId8"/>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067" autoAdjust="0"/>
  </p:normalViewPr>
  <p:slideViewPr>
    <p:cSldViewPr snapToGrid="0">
      <p:cViewPr>
        <p:scale>
          <a:sx n="100" d="100"/>
          <a:sy n="100" d="100"/>
        </p:scale>
        <p:origin x="-366" y="-26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0" Type="http://schemas.openxmlformats.org/officeDocument/2006/relationships/tableStyles" Target="tableStyles.xml"/><Relationship Id="rId5" Type="http://schemas.openxmlformats.org/officeDocument/2006/relationships/slide" Target="slides/slide3.xml"/><Relationship Id="rId49" Type="http://schemas.openxmlformats.org/officeDocument/2006/relationships/viewProps" Target="viewProps.xml"/><Relationship Id="rId48" Type="http://schemas.openxmlformats.org/officeDocument/2006/relationships/presProps" Target="presProps.xml"/><Relationship Id="rId47" Type="http://schemas.openxmlformats.org/officeDocument/2006/relationships/handoutMaster" Target="handoutMasters/handoutMaster1.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9" Type="http://schemas.openxmlformats.org/officeDocument/2006/relationships/hyperlink" Target="http://www.1ppt.com/word/" TargetMode="External"/><Relationship Id="rId8" Type="http://schemas.openxmlformats.org/officeDocument/2006/relationships/hyperlink" Target="http://www.1ppt.com/powerpoint/" TargetMode="External"/><Relationship Id="rId7" Type="http://schemas.openxmlformats.org/officeDocument/2006/relationships/hyperlink" Target="http://www.1ppt.com/xiazai/" TargetMode="External"/><Relationship Id="rId6" Type="http://schemas.openxmlformats.org/officeDocument/2006/relationships/hyperlink" Target="http://www.1ppt.com/tubiao/" TargetMode="External"/><Relationship Id="rId5" Type="http://schemas.openxmlformats.org/officeDocument/2006/relationships/hyperlink" Target="http://www.1ppt.com/beijing/" TargetMode="External"/><Relationship Id="rId4" Type="http://schemas.openxmlformats.org/officeDocument/2006/relationships/hyperlink" Target="http://www.1ppt.com/sucai/" TargetMode="External"/><Relationship Id="rId3" Type="http://schemas.openxmlformats.org/officeDocument/2006/relationships/hyperlink" Target="http://www.1ppt.com/moban/" TargetMode="External"/><Relationship Id="rId24" Type="http://schemas.openxmlformats.org/officeDocument/2006/relationships/hyperlink" Target="http://www.1ppt.com/kejian/lishi/" TargetMode="External"/><Relationship Id="rId23" Type="http://schemas.openxmlformats.org/officeDocument/2006/relationships/hyperlink" Target="http://www.1ppt.com/kejian/dili/" TargetMode="External"/><Relationship Id="rId22" Type="http://schemas.openxmlformats.org/officeDocument/2006/relationships/hyperlink" Target="http://www.1ppt.com/kejian/shengwu/" TargetMode="External"/><Relationship Id="rId21" Type="http://schemas.openxmlformats.org/officeDocument/2006/relationships/hyperlink" Target="http://www.1ppt.com/kejian/huaxue/" TargetMode="External"/><Relationship Id="rId20" Type="http://schemas.openxmlformats.org/officeDocument/2006/relationships/hyperlink" Target="http://www.1ppt.com/kejian/wuli/" TargetMode="External"/><Relationship Id="rId2" Type="http://schemas.openxmlformats.org/officeDocument/2006/relationships/notesMaster" Target="../notesMasters/notesMaster1.xml"/><Relationship Id="rId19" Type="http://schemas.openxmlformats.org/officeDocument/2006/relationships/hyperlink" Target="http://www.1ppt.com/kejian/kexue/" TargetMode="External"/><Relationship Id="rId18" Type="http://schemas.openxmlformats.org/officeDocument/2006/relationships/hyperlink" Target="http://www.1ppt.com/kejian/meishu/" TargetMode="External"/><Relationship Id="rId17" Type="http://schemas.openxmlformats.org/officeDocument/2006/relationships/hyperlink" Target="http://www.1ppt.com/kejian/yingyu/" TargetMode="External"/><Relationship Id="rId16" Type="http://schemas.openxmlformats.org/officeDocument/2006/relationships/hyperlink" Target="http://www.1ppt.com/kejian/shuxue/" TargetMode="External"/><Relationship Id="rId15" Type="http://schemas.openxmlformats.org/officeDocument/2006/relationships/hyperlink" Target="http://www.1ppt.com/kejian/yuwen/" TargetMode="External"/><Relationship Id="rId14" Type="http://schemas.openxmlformats.org/officeDocument/2006/relationships/hyperlink" Target="http://www.1ppt.com/kejian/" TargetMode="External"/><Relationship Id="rId13" Type="http://schemas.openxmlformats.org/officeDocument/2006/relationships/hyperlink" Target="http://www.1ppt.com/jianli/" TargetMode="External"/><Relationship Id="rId12" Type="http://schemas.openxmlformats.org/officeDocument/2006/relationships/hyperlink" Target="http://www.1ppt.com/jiaoan/" TargetMode="External"/><Relationship Id="rId11" Type="http://schemas.openxmlformats.org/officeDocument/2006/relationships/hyperlink" Target="http://www.1ppt.com/shiti/" TargetMode="External"/><Relationship Id="rId10" Type="http://schemas.openxmlformats.org/officeDocument/2006/relationships/hyperlink" Target="http://www.1ppt.com/excel/" TargetMode="External"/><Relationship Id="rId1"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600" dirty="0" smtClean="0">
                <a:solidFill>
                  <a:srgbClr val="EEECE1">
                    <a:lumMod val="25000"/>
                  </a:srgbClr>
                </a:solidFill>
              </a:rPr>
              <a:t>PPT</a:t>
            </a:r>
            <a:r>
              <a:rPr lang="zh-CN" altLang="en-US" sz="1600" dirty="0" smtClean="0">
                <a:solidFill>
                  <a:srgbClr val="EEECE1">
                    <a:lumMod val="25000"/>
                  </a:srgbClr>
                </a:solidFill>
              </a:rPr>
              <a:t>模板：</a:t>
            </a:r>
            <a:r>
              <a:rPr lang="en-US" altLang="zh-CN" sz="1600" dirty="0" smtClean="0">
                <a:solidFill>
                  <a:srgbClr val="EEECE1">
                    <a:lumMod val="25000"/>
                  </a:srgbClr>
                </a:solidFill>
                <a:hlinkClick r:id="rId3"/>
              </a:rPr>
              <a:t>www.1ppt.com/moban/</a:t>
            </a:r>
            <a:r>
              <a:rPr lang="en-US" altLang="zh-CN" sz="1600" dirty="0" smtClean="0">
                <a:solidFill>
                  <a:srgbClr val="EEECE1">
                    <a:lumMod val="25000"/>
                  </a:srgbClr>
                </a:solidFill>
              </a:rPr>
              <a:t>                  PPT</a:t>
            </a:r>
            <a:r>
              <a:rPr lang="zh-CN" altLang="en-US" sz="1600" dirty="0" smtClean="0">
                <a:solidFill>
                  <a:srgbClr val="EEECE1">
                    <a:lumMod val="25000"/>
                  </a:srgbClr>
                </a:solidFill>
              </a:rPr>
              <a:t>素材：</a:t>
            </a:r>
            <a:r>
              <a:rPr lang="en-US" altLang="zh-CN" sz="1600" dirty="0" smtClean="0">
                <a:solidFill>
                  <a:srgbClr val="EEECE1">
                    <a:lumMod val="25000"/>
                  </a:srgbClr>
                </a:solidFill>
                <a:hlinkClick r:id="rId4"/>
              </a:rPr>
              <a:t>www.1ppt.com/sucai/</a:t>
            </a:r>
            <a:endParaRPr lang="en-US" altLang="zh-CN" sz="1600" dirty="0" smtClean="0">
              <a:solidFill>
                <a:srgbClr val="EEECE1">
                  <a:lumMod val="25000"/>
                </a:srgbClr>
              </a:solidFill>
            </a:endParaRPr>
          </a:p>
          <a:p>
            <a:r>
              <a:rPr lang="en-US" altLang="zh-CN" sz="1600" dirty="0" smtClean="0">
                <a:solidFill>
                  <a:srgbClr val="EEECE1">
                    <a:lumMod val="25000"/>
                  </a:srgbClr>
                </a:solidFill>
              </a:rPr>
              <a:t>PPT</a:t>
            </a:r>
            <a:r>
              <a:rPr lang="zh-CN" altLang="en-US" sz="1600" dirty="0" smtClean="0">
                <a:solidFill>
                  <a:srgbClr val="EEECE1">
                    <a:lumMod val="25000"/>
                  </a:srgbClr>
                </a:solidFill>
              </a:rPr>
              <a:t>背景：</a:t>
            </a:r>
            <a:r>
              <a:rPr lang="en-US" altLang="zh-CN" sz="1600" dirty="0" smtClean="0">
                <a:solidFill>
                  <a:srgbClr val="EEECE1">
                    <a:lumMod val="25000"/>
                  </a:srgbClr>
                </a:solidFill>
                <a:hlinkClick r:id="rId5"/>
              </a:rPr>
              <a:t>www.1ppt.com/beijing/</a:t>
            </a:r>
            <a:r>
              <a:rPr lang="en-US" altLang="zh-CN" sz="1600" dirty="0" smtClean="0">
                <a:solidFill>
                  <a:srgbClr val="EEECE1">
                    <a:lumMod val="25000"/>
                  </a:srgbClr>
                </a:solidFill>
              </a:rPr>
              <a:t>                   PPT</a:t>
            </a:r>
            <a:r>
              <a:rPr lang="zh-CN" altLang="en-US" sz="1600" dirty="0" smtClean="0">
                <a:solidFill>
                  <a:srgbClr val="EEECE1">
                    <a:lumMod val="25000"/>
                  </a:srgbClr>
                </a:solidFill>
              </a:rPr>
              <a:t>图表：</a:t>
            </a:r>
            <a:r>
              <a:rPr lang="en-US" altLang="zh-CN" sz="1600" dirty="0" smtClean="0">
                <a:solidFill>
                  <a:srgbClr val="EEECE1">
                    <a:lumMod val="25000"/>
                  </a:srgbClr>
                </a:solidFill>
                <a:hlinkClick r:id="rId6"/>
              </a:rPr>
              <a:t>www.1ppt.com/tubiao/</a:t>
            </a:r>
            <a:r>
              <a:rPr lang="en-US" altLang="zh-CN" sz="1600" dirty="0" smtClean="0">
                <a:solidFill>
                  <a:srgbClr val="EEECE1">
                    <a:lumMod val="25000"/>
                  </a:srgbClr>
                </a:solidFill>
              </a:rPr>
              <a:t>      </a:t>
            </a:r>
            <a:endParaRPr lang="en-US" altLang="zh-CN" sz="1600" dirty="0" smtClean="0">
              <a:solidFill>
                <a:srgbClr val="EEECE1">
                  <a:lumMod val="25000"/>
                </a:srgbClr>
              </a:solidFill>
            </a:endParaRPr>
          </a:p>
          <a:p>
            <a:r>
              <a:rPr lang="en-US" altLang="zh-CN" sz="1600" dirty="0" smtClean="0">
                <a:solidFill>
                  <a:srgbClr val="EEECE1">
                    <a:lumMod val="25000"/>
                  </a:srgbClr>
                </a:solidFill>
              </a:rPr>
              <a:t>PPT</a:t>
            </a:r>
            <a:r>
              <a:rPr lang="zh-CN" altLang="en-US" sz="1600" dirty="0" smtClean="0">
                <a:solidFill>
                  <a:srgbClr val="EEECE1">
                    <a:lumMod val="25000"/>
                  </a:srgbClr>
                </a:solidFill>
              </a:rPr>
              <a:t>下载：</a:t>
            </a:r>
            <a:r>
              <a:rPr lang="en-US" altLang="zh-CN" sz="1600" dirty="0" smtClean="0">
                <a:solidFill>
                  <a:srgbClr val="EEECE1">
                    <a:lumMod val="25000"/>
                  </a:srgbClr>
                </a:solidFill>
                <a:hlinkClick r:id="rId7"/>
              </a:rPr>
              <a:t>www.1ppt.com/xiazai/</a:t>
            </a:r>
            <a:r>
              <a:rPr lang="en-US" altLang="zh-CN" sz="1600" dirty="0" smtClean="0">
                <a:solidFill>
                  <a:srgbClr val="EEECE1">
                    <a:lumMod val="25000"/>
                  </a:srgbClr>
                </a:solidFill>
              </a:rPr>
              <a:t>                     PPT</a:t>
            </a:r>
            <a:r>
              <a:rPr lang="zh-CN" altLang="en-US" sz="1600" dirty="0" smtClean="0">
                <a:solidFill>
                  <a:srgbClr val="EEECE1">
                    <a:lumMod val="25000"/>
                  </a:srgbClr>
                </a:solidFill>
              </a:rPr>
              <a:t>教程： </a:t>
            </a:r>
            <a:r>
              <a:rPr lang="en-US" altLang="zh-CN" sz="1600" dirty="0" smtClean="0">
                <a:solidFill>
                  <a:srgbClr val="EEECE1">
                    <a:lumMod val="25000"/>
                  </a:srgbClr>
                </a:solidFill>
                <a:hlinkClick r:id="rId8"/>
              </a:rPr>
              <a:t>www.1ppt.com/powerpoint/</a:t>
            </a:r>
            <a:r>
              <a:rPr lang="en-US" altLang="zh-CN" sz="1600" dirty="0" smtClean="0">
                <a:solidFill>
                  <a:srgbClr val="EEECE1">
                    <a:lumMod val="25000"/>
                  </a:srgbClr>
                </a:solidFill>
              </a:rPr>
              <a:t>      </a:t>
            </a:r>
            <a:endParaRPr lang="en-US" altLang="zh-CN" sz="1600" dirty="0" smtClean="0">
              <a:solidFill>
                <a:srgbClr val="EEECE1">
                  <a:lumMod val="25000"/>
                </a:srgbClr>
              </a:solidFill>
            </a:endParaRPr>
          </a:p>
          <a:p>
            <a:r>
              <a:rPr lang="en-US" altLang="zh-CN" sz="1600" dirty="0" smtClean="0">
                <a:solidFill>
                  <a:srgbClr val="EEECE1">
                    <a:lumMod val="25000"/>
                  </a:srgbClr>
                </a:solidFill>
              </a:rPr>
              <a:t>Word</a:t>
            </a:r>
            <a:r>
              <a:rPr lang="zh-CN" altLang="en-US" sz="1600" dirty="0" smtClean="0">
                <a:solidFill>
                  <a:srgbClr val="EEECE1">
                    <a:lumMod val="25000"/>
                  </a:srgbClr>
                </a:solidFill>
              </a:rPr>
              <a:t>模板：</a:t>
            </a:r>
            <a:r>
              <a:rPr lang="en-US" altLang="zh-CN" sz="1600" dirty="0" smtClean="0">
                <a:solidFill>
                  <a:srgbClr val="EEECE1">
                    <a:lumMod val="25000"/>
                  </a:srgbClr>
                </a:solidFill>
                <a:hlinkClick r:id="rId9"/>
              </a:rPr>
              <a:t>www.1ppt.com/word/</a:t>
            </a:r>
            <a:r>
              <a:rPr lang="en-US" altLang="zh-CN" sz="1600" dirty="0" smtClean="0">
                <a:solidFill>
                  <a:srgbClr val="EEECE1">
                    <a:lumMod val="25000"/>
                  </a:srgbClr>
                </a:solidFill>
              </a:rPr>
              <a:t>                    Excel</a:t>
            </a:r>
            <a:r>
              <a:rPr lang="zh-CN" altLang="en-US" sz="1600" dirty="0" smtClean="0">
                <a:solidFill>
                  <a:srgbClr val="EEECE1">
                    <a:lumMod val="25000"/>
                  </a:srgbClr>
                </a:solidFill>
              </a:rPr>
              <a:t>模板：</a:t>
            </a:r>
            <a:r>
              <a:rPr lang="en-US" altLang="zh-CN" sz="1600" dirty="0" smtClean="0">
                <a:solidFill>
                  <a:srgbClr val="EEECE1">
                    <a:lumMod val="25000"/>
                  </a:srgbClr>
                </a:solidFill>
                <a:hlinkClick r:id="rId10"/>
              </a:rPr>
              <a:t>www.1ppt.com/excel/</a:t>
            </a:r>
            <a:r>
              <a:rPr lang="en-US" altLang="zh-CN" sz="1600" dirty="0" smtClean="0">
                <a:solidFill>
                  <a:srgbClr val="EEECE1">
                    <a:lumMod val="25000"/>
                  </a:srgbClr>
                </a:solidFill>
              </a:rPr>
              <a:t>              </a:t>
            </a:r>
            <a:endParaRPr lang="en-US" altLang="zh-CN" sz="1600" dirty="0" smtClean="0">
              <a:solidFill>
                <a:srgbClr val="EEECE1">
                  <a:lumMod val="25000"/>
                </a:srgbClr>
              </a:solidFill>
            </a:endParaRPr>
          </a:p>
          <a:p>
            <a:r>
              <a:rPr lang="zh-CN" altLang="en-US" sz="1600" dirty="0" smtClean="0">
                <a:solidFill>
                  <a:srgbClr val="EEECE1">
                    <a:lumMod val="25000"/>
                  </a:srgbClr>
                </a:solidFill>
              </a:rPr>
              <a:t>试卷下载：</a:t>
            </a:r>
            <a:r>
              <a:rPr lang="en-US" altLang="zh-CN" sz="1600" dirty="0" smtClean="0">
                <a:solidFill>
                  <a:srgbClr val="EEECE1">
                    <a:lumMod val="25000"/>
                  </a:srgbClr>
                </a:solidFill>
                <a:hlinkClick r:id="rId11"/>
              </a:rPr>
              <a:t>www.1ppt.com/shiti/</a:t>
            </a:r>
            <a:r>
              <a:rPr lang="en-US" altLang="zh-CN" sz="1600" dirty="0" smtClean="0">
                <a:solidFill>
                  <a:srgbClr val="EEECE1">
                    <a:lumMod val="25000"/>
                  </a:srgbClr>
                </a:solidFill>
              </a:rPr>
              <a:t>                    </a:t>
            </a:r>
            <a:r>
              <a:rPr lang="zh-CN" altLang="en-US" sz="1600" dirty="0" smtClean="0">
                <a:solidFill>
                  <a:srgbClr val="EEECE1">
                    <a:lumMod val="25000"/>
                  </a:srgbClr>
                </a:solidFill>
              </a:rPr>
              <a:t>教案下载：</a:t>
            </a:r>
            <a:r>
              <a:rPr lang="en-US" altLang="zh-CN" sz="1600" dirty="0" smtClean="0">
                <a:solidFill>
                  <a:srgbClr val="EEECE1">
                    <a:lumMod val="25000"/>
                  </a:srgbClr>
                </a:solidFill>
                <a:hlinkClick r:id="rId12"/>
              </a:rPr>
              <a:t>www.1ppt.com/jiaoan/</a:t>
            </a:r>
            <a:r>
              <a:rPr lang="en-US" altLang="zh-CN" sz="1600" dirty="0" smtClean="0">
                <a:solidFill>
                  <a:srgbClr val="EEECE1">
                    <a:lumMod val="25000"/>
                  </a:srgbClr>
                </a:solidFill>
              </a:rPr>
              <a:t>               </a:t>
            </a:r>
            <a:endParaRPr lang="en-US" altLang="zh-CN" sz="1600" dirty="0" smtClean="0">
              <a:solidFill>
                <a:srgbClr val="EEECE1">
                  <a:lumMod val="25000"/>
                </a:srgbClr>
              </a:solidFill>
            </a:endParaRPr>
          </a:p>
          <a:p>
            <a:r>
              <a:rPr lang="zh-CN" altLang="en-US" sz="1600" dirty="0" smtClean="0">
                <a:solidFill>
                  <a:srgbClr val="EEECE1">
                    <a:lumMod val="25000"/>
                  </a:srgbClr>
                </a:solidFill>
              </a:rPr>
              <a:t>个人简历：</a:t>
            </a:r>
            <a:r>
              <a:rPr lang="en-US" altLang="zh-CN" sz="1600" dirty="0" smtClean="0">
                <a:solidFill>
                  <a:srgbClr val="EEECE1">
                    <a:lumMod val="25000"/>
                  </a:srgbClr>
                </a:solidFill>
                <a:hlinkClick r:id="rId13"/>
              </a:rPr>
              <a:t>www.1ppt.com/jianli/</a:t>
            </a:r>
            <a:r>
              <a:rPr lang="en-US" altLang="zh-CN" sz="1600" dirty="0" smtClean="0">
                <a:solidFill>
                  <a:srgbClr val="EEECE1">
                    <a:lumMod val="25000"/>
                  </a:srgbClr>
                </a:solidFill>
              </a:rPr>
              <a:t>                    PPT</a:t>
            </a:r>
            <a:r>
              <a:rPr lang="zh-CN" altLang="en-US" sz="1600" dirty="0" smtClean="0">
                <a:solidFill>
                  <a:srgbClr val="EEECE1">
                    <a:lumMod val="25000"/>
                  </a:srgbClr>
                </a:solidFill>
              </a:rPr>
              <a:t>课件：</a:t>
            </a:r>
            <a:r>
              <a:rPr lang="en-US" altLang="zh-CN" sz="1600" dirty="0" smtClean="0">
                <a:solidFill>
                  <a:srgbClr val="EEECE1">
                    <a:lumMod val="25000"/>
                  </a:srgbClr>
                </a:solidFill>
                <a:hlinkClick r:id="rId14"/>
              </a:rPr>
              <a:t>www.1ppt.com/kejian/</a:t>
            </a:r>
            <a:r>
              <a:rPr lang="en-US" altLang="zh-CN" sz="1600" dirty="0" smtClean="0">
                <a:solidFill>
                  <a:srgbClr val="EEECE1">
                    <a:lumMod val="25000"/>
                  </a:srgbClr>
                </a:solidFill>
              </a:rPr>
              <a:t> </a:t>
            </a:r>
            <a:endParaRPr lang="en-US" altLang="zh-CN" sz="1600" dirty="0" smtClean="0">
              <a:solidFill>
                <a:srgbClr val="EEECE1">
                  <a:lumMod val="25000"/>
                </a:srgbClr>
              </a:solidFill>
            </a:endParaRPr>
          </a:p>
          <a:p>
            <a:r>
              <a:rPr lang="zh-CN" altLang="en-US" sz="1600" dirty="0" smtClean="0">
                <a:solidFill>
                  <a:srgbClr val="EEECE1">
                    <a:lumMod val="25000"/>
                  </a:srgbClr>
                </a:solidFill>
              </a:rPr>
              <a:t>语文课件：</a:t>
            </a:r>
            <a:r>
              <a:rPr lang="en-US" altLang="zh-CN" sz="1600" dirty="0" smtClean="0">
                <a:solidFill>
                  <a:srgbClr val="EEECE1">
                    <a:lumMod val="25000"/>
                  </a:srgbClr>
                </a:solidFill>
                <a:hlinkClick r:id="rId15"/>
              </a:rPr>
              <a:t>www.1ppt.com/kejian/yuwen/</a:t>
            </a:r>
            <a:r>
              <a:rPr lang="en-US" altLang="zh-CN" sz="1600" dirty="0" smtClean="0">
                <a:solidFill>
                  <a:srgbClr val="EEECE1">
                    <a:lumMod val="25000"/>
                  </a:srgbClr>
                </a:solidFill>
              </a:rPr>
              <a:t>    </a:t>
            </a:r>
            <a:r>
              <a:rPr lang="zh-CN" altLang="en-US" sz="1600" dirty="0" smtClean="0">
                <a:solidFill>
                  <a:srgbClr val="EEECE1">
                    <a:lumMod val="25000"/>
                  </a:srgbClr>
                </a:solidFill>
              </a:rPr>
              <a:t>数学课件：</a:t>
            </a:r>
            <a:r>
              <a:rPr lang="en-US" altLang="zh-CN" sz="1600" dirty="0" smtClean="0">
                <a:solidFill>
                  <a:srgbClr val="EEECE1">
                    <a:lumMod val="25000"/>
                  </a:srgbClr>
                </a:solidFill>
                <a:hlinkClick r:id="rId16"/>
              </a:rPr>
              <a:t>www.1ppt.com/kejian/shuxue/</a:t>
            </a:r>
            <a:r>
              <a:rPr lang="en-US" altLang="zh-CN" sz="1600" dirty="0" smtClean="0">
                <a:solidFill>
                  <a:srgbClr val="EEECE1">
                    <a:lumMod val="25000"/>
                  </a:srgbClr>
                </a:solidFill>
              </a:rPr>
              <a:t> </a:t>
            </a:r>
            <a:endParaRPr lang="en-US" altLang="zh-CN" sz="1600" dirty="0" smtClean="0">
              <a:solidFill>
                <a:srgbClr val="EEECE1">
                  <a:lumMod val="25000"/>
                </a:srgbClr>
              </a:solidFill>
            </a:endParaRPr>
          </a:p>
          <a:p>
            <a:r>
              <a:rPr lang="zh-CN" altLang="en-US" sz="1600" dirty="0" smtClean="0">
                <a:solidFill>
                  <a:srgbClr val="EEECE1">
                    <a:lumMod val="25000"/>
                  </a:srgbClr>
                </a:solidFill>
              </a:rPr>
              <a:t>英语课件：</a:t>
            </a:r>
            <a:r>
              <a:rPr lang="en-US" altLang="zh-CN" sz="1600" dirty="0" smtClean="0">
                <a:solidFill>
                  <a:srgbClr val="EEECE1">
                    <a:lumMod val="25000"/>
                  </a:srgbClr>
                </a:solidFill>
                <a:hlinkClick r:id="rId17"/>
              </a:rPr>
              <a:t>www.1ppt.com/kejian/yingyu/</a:t>
            </a:r>
            <a:r>
              <a:rPr lang="en-US" altLang="zh-CN" sz="1600" dirty="0" smtClean="0">
                <a:solidFill>
                  <a:srgbClr val="EEECE1">
                    <a:lumMod val="25000"/>
                  </a:srgbClr>
                </a:solidFill>
              </a:rPr>
              <a:t>    </a:t>
            </a:r>
            <a:r>
              <a:rPr lang="zh-CN" altLang="en-US" sz="1600" dirty="0" smtClean="0">
                <a:solidFill>
                  <a:srgbClr val="EEECE1">
                    <a:lumMod val="25000"/>
                  </a:srgbClr>
                </a:solidFill>
              </a:rPr>
              <a:t>美术课件：</a:t>
            </a:r>
            <a:r>
              <a:rPr lang="en-US" altLang="zh-CN" sz="1600" dirty="0" smtClean="0">
                <a:solidFill>
                  <a:srgbClr val="EEECE1">
                    <a:lumMod val="25000"/>
                  </a:srgbClr>
                </a:solidFill>
                <a:hlinkClick r:id="rId18"/>
              </a:rPr>
              <a:t>www.1ppt.com/kejian/meishu/</a:t>
            </a:r>
            <a:r>
              <a:rPr lang="en-US" altLang="zh-CN" sz="1600" dirty="0" smtClean="0">
                <a:solidFill>
                  <a:srgbClr val="EEECE1">
                    <a:lumMod val="25000"/>
                  </a:srgbClr>
                </a:solidFill>
              </a:rPr>
              <a:t> </a:t>
            </a:r>
            <a:endParaRPr lang="en-US" altLang="zh-CN" sz="1600" dirty="0" smtClean="0">
              <a:solidFill>
                <a:srgbClr val="EEECE1">
                  <a:lumMod val="25000"/>
                </a:srgbClr>
              </a:solidFill>
            </a:endParaRPr>
          </a:p>
          <a:p>
            <a:r>
              <a:rPr lang="zh-CN" altLang="en-US" sz="1600" dirty="0" smtClean="0">
                <a:solidFill>
                  <a:srgbClr val="EEECE1">
                    <a:lumMod val="25000"/>
                  </a:srgbClr>
                </a:solidFill>
              </a:rPr>
              <a:t>科学课件：</a:t>
            </a:r>
            <a:r>
              <a:rPr lang="en-US" altLang="zh-CN" sz="1600" dirty="0" smtClean="0">
                <a:solidFill>
                  <a:srgbClr val="EEECE1">
                    <a:lumMod val="25000"/>
                  </a:srgbClr>
                </a:solidFill>
                <a:hlinkClick r:id="rId19"/>
              </a:rPr>
              <a:t>www.1ppt.com/kejian/kexue/</a:t>
            </a:r>
            <a:r>
              <a:rPr lang="en-US" altLang="zh-CN" sz="1600" dirty="0" smtClean="0">
                <a:solidFill>
                  <a:srgbClr val="EEECE1">
                    <a:lumMod val="25000"/>
                  </a:srgbClr>
                </a:solidFill>
              </a:rPr>
              <a:t>     </a:t>
            </a:r>
            <a:r>
              <a:rPr lang="zh-CN" altLang="en-US" sz="1600" dirty="0" smtClean="0">
                <a:solidFill>
                  <a:srgbClr val="EEECE1">
                    <a:lumMod val="25000"/>
                  </a:srgbClr>
                </a:solidFill>
              </a:rPr>
              <a:t>物理课件：</a:t>
            </a:r>
            <a:r>
              <a:rPr lang="en-US" altLang="zh-CN" sz="1600" dirty="0" smtClean="0">
                <a:solidFill>
                  <a:srgbClr val="EEECE1">
                    <a:lumMod val="25000"/>
                  </a:srgbClr>
                </a:solidFill>
                <a:hlinkClick r:id="rId20"/>
              </a:rPr>
              <a:t>www.1ppt.com/kejian/wuli/</a:t>
            </a:r>
            <a:r>
              <a:rPr lang="en-US" altLang="zh-CN" sz="1600" dirty="0" smtClean="0">
                <a:solidFill>
                  <a:srgbClr val="EEECE1">
                    <a:lumMod val="25000"/>
                  </a:srgbClr>
                </a:solidFill>
              </a:rPr>
              <a:t> </a:t>
            </a:r>
            <a:endParaRPr lang="en-US" altLang="zh-CN" sz="1600" dirty="0" smtClean="0">
              <a:solidFill>
                <a:srgbClr val="EEECE1">
                  <a:lumMod val="25000"/>
                </a:srgbClr>
              </a:solidFill>
            </a:endParaRPr>
          </a:p>
          <a:p>
            <a:r>
              <a:rPr lang="zh-CN" altLang="en-US" sz="1600" dirty="0" smtClean="0">
                <a:solidFill>
                  <a:srgbClr val="EEECE1">
                    <a:lumMod val="25000"/>
                  </a:srgbClr>
                </a:solidFill>
              </a:rPr>
              <a:t>化学课件：</a:t>
            </a:r>
            <a:r>
              <a:rPr lang="en-US" altLang="zh-CN" sz="1600" dirty="0" smtClean="0">
                <a:solidFill>
                  <a:srgbClr val="EEECE1">
                    <a:lumMod val="25000"/>
                  </a:srgbClr>
                </a:solidFill>
                <a:hlinkClick r:id="rId21"/>
              </a:rPr>
              <a:t>www.1ppt.com/kejian/huaxue/</a:t>
            </a:r>
            <a:r>
              <a:rPr lang="en-US" altLang="zh-CN" sz="1600" dirty="0" smtClean="0">
                <a:solidFill>
                  <a:srgbClr val="EEECE1">
                    <a:lumMod val="25000"/>
                  </a:srgbClr>
                </a:solidFill>
              </a:rPr>
              <a:t>  </a:t>
            </a:r>
            <a:r>
              <a:rPr lang="zh-CN" altLang="en-US" sz="1600" dirty="0" smtClean="0">
                <a:solidFill>
                  <a:srgbClr val="EEECE1">
                    <a:lumMod val="25000"/>
                  </a:srgbClr>
                </a:solidFill>
              </a:rPr>
              <a:t>生物课件：</a:t>
            </a:r>
            <a:r>
              <a:rPr lang="en-US" altLang="zh-CN" sz="1600" dirty="0" smtClean="0">
                <a:solidFill>
                  <a:srgbClr val="EEECE1">
                    <a:lumMod val="25000"/>
                  </a:srgbClr>
                </a:solidFill>
                <a:hlinkClick r:id="rId22"/>
              </a:rPr>
              <a:t>www.1ppt.com/kejian/shengwu/</a:t>
            </a:r>
            <a:r>
              <a:rPr lang="en-US" altLang="zh-CN" sz="1600" dirty="0" smtClean="0">
                <a:solidFill>
                  <a:srgbClr val="EEECE1">
                    <a:lumMod val="25000"/>
                  </a:srgbClr>
                </a:solidFill>
              </a:rPr>
              <a:t> </a:t>
            </a:r>
            <a:endParaRPr lang="en-US" altLang="zh-CN" sz="1600" dirty="0" smtClean="0">
              <a:solidFill>
                <a:srgbClr val="EEECE1">
                  <a:lumMod val="25000"/>
                </a:srgbClr>
              </a:solidFill>
            </a:endParaRPr>
          </a:p>
          <a:p>
            <a:r>
              <a:rPr lang="zh-CN" altLang="en-US" sz="1600" dirty="0" smtClean="0">
                <a:solidFill>
                  <a:srgbClr val="EEECE1">
                    <a:lumMod val="25000"/>
                  </a:srgbClr>
                </a:solidFill>
              </a:rPr>
              <a:t>地理课件：</a:t>
            </a:r>
            <a:r>
              <a:rPr lang="en-US" altLang="zh-CN" sz="1600" dirty="0" smtClean="0">
                <a:solidFill>
                  <a:srgbClr val="EEECE1">
                    <a:lumMod val="25000"/>
                  </a:srgbClr>
                </a:solidFill>
                <a:hlinkClick r:id="rId23"/>
              </a:rPr>
              <a:t>www.1ppt.com/kejian/dili/</a:t>
            </a:r>
            <a:r>
              <a:rPr lang="en-US" altLang="zh-CN" sz="1600" dirty="0" smtClean="0">
                <a:solidFill>
                  <a:srgbClr val="EEECE1">
                    <a:lumMod val="25000"/>
                  </a:srgbClr>
                </a:solidFill>
              </a:rPr>
              <a:t>          </a:t>
            </a:r>
            <a:r>
              <a:rPr lang="zh-CN" altLang="en-US" sz="1600" dirty="0" smtClean="0">
                <a:solidFill>
                  <a:srgbClr val="EEECE1">
                    <a:lumMod val="25000"/>
                  </a:srgbClr>
                </a:solidFill>
              </a:rPr>
              <a:t>历史课件：</a:t>
            </a:r>
            <a:r>
              <a:rPr lang="en-US" altLang="zh-CN" sz="1600" dirty="0" smtClean="0">
                <a:solidFill>
                  <a:srgbClr val="EEECE1">
                    <a:lumMod val="25000"/>
                  </a:srgbClr>
                </a:solidFill>
                <a:hlinkClick r:id="rId24"/>
              </a:rPr>
              <a:t>www.1ppt.com/kejian/lishi/</a:t>
            </a:r>
            <a:r>
              <a:rPr lang="en-US" altLang="zh-CN" sz="1600" dirty="0" smtClean="0">
                <a:solidFill>
                  <a:srgbClr val="EEECE1">
                    <a:lumMod val="25000"/>
                  </a:srgbClr>
                </a:solidFill>
              </a:rPr>
              <a:t>  </a:t>
            </a:r>
            <a:endParaRPr lang="en-US" altLang="zh-CN" sz="1600" dirty="0" smtClean="0">
              <a:solidFill>
                <a:srgbClr val="EEECE1">
                  <a:lumMod val="25000"/>
                </a:srgbClr>
              </a:solidFill>
            </a:endParaRPr>
          </a:p>
          <a:p>
            <a:endParaRPr lang="zh-CN" altLang="en-US" dirty="0"/>
          </a:p>
        </p:txBody>
      </p:sp>
      <p:sp>
        <p:nvSpPr>
          <p:cNvPr id="4" name="灯片编号占位符 3"/>
          <p:cNvSpPr>
            <a:spLocks noGrp="1"/>
          </p:cNvSpPr>
          <p:nvPr>
            <p:ph type="sldNum" sz="quarter" idx="10"/>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371600" y="1143000"/>
            <a:ext cx="4114800" cy="3086100"/>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371600" y="1143000"/>
            <a:ext cx="4114800" cy="3086100"/>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502412" y="2588282"/>
            <a:ext cx="8139178"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502412" y="3566160"/>
            <a:ext cx="8139178"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502448" y="952508"/>
            <a:ext cx="8139178"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502412" y="2588282"/>
            <a:ext cx="8139178"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12" y="432000"/>
            <a:ext cx="8139178"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502412" y="1296000"/>
            <a:ext cx="8139178"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48" y="3808731"/>
            <a:ext cx="8139178"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502444" y="4511676"/>
            <a:ext cx="8139178"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12" y="432000"/>
            <a:ext cx="8139178"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502447" y="1296000"/>
            <a:ext cx="396243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4679158" y="1296000"/>
            <a:ext cx="396243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12" y="432000"/>
            <a:ext cx="8139178"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502447" y="1296001"/>
            <a:ext cx="396243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502444" y="1789043"/>
            <a:ext cx="39624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4676812" y="1296001"/>
            <a:ext cx="396243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4676812" y="1789043"/>
            <a:ext cx="396243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502447" y="1296000"/>
            <a:ext cx="396243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4679194" y="1296000"/>
            <a:ext cx="396243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7928351" y="952509"/>
            <a:ext cx="713238"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502444" y="952501"/>
            <a:ext cx="7371076"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1.png"/><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502412" y="432000"/>
            <a:ext cx="8139178"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502412" y="1296000"/>
            <a:ext cx="8139178"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59807" y="6349833"/>
            <a:ext cx="2025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3087000" y="6349833"/>
            <a:ext cx="297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6457950" y="6349833"/>
            <a:ext cx="2025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descr="图层1"/>
          <p:cNvPicPr>
            <a:picLocks noChangeAspect="1"/>
          </p:cNvPicPr>
          <p:nvPr userDrawn="1"/>
        </p:nvPicPr>
        <p:blipFill>
          <a:blip r:embed="rId18"/>
          <a:stretch>
            <a:fillRect/>
          </a:stretch>
        </p:blipFill>
        <p:spPr>
          <a:xfrm>
            <a:off x="100965" y="6461125"/>
            <a:ext cx="1343660" cy="35052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hyperlink" Target="2&#19969;&#39321;&#32467;.mp4" TargetMode="External"/></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hyperlink" Target="2.&#19969;&#39321;&#32467;&#35838;&#25991;&#26391;&#35835;.mp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3.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4.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5.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6.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7.jpe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8.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4.jpe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8.jpeg"/><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2.jpeg"/><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2422524" y="2419171"/>
            <a:ext cx="717550" cy="914400"/>
          </a:xfrm>
          <a:prstGeom prst="ellipse">
            <a:avLst/>
          </a:prstGeom>
          <a:solidFill>
            <a:srgbClr val="FFC000"/>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9pPr>
          </a:lstStyle>
          <a:p>
            <a:pPr algn="ctr"/>
            <a:endParaRPr lang="zh-CN" altLang="en-US" sz="2400">
              <a:ln>
                <a:solidFill>
                  <a:schemeClr val="accent4">
                    <a:lumMod val="60000"/>
                    <a:lumOff val="40000"/>
                  </a:schemeClr>
                </a:solidFill>
              </a:ln>
              <a:solidFill>
                <a:schemeClr val="accent4"/>
              </a:solidFill>
              <a:effectLst/>
              <a:latin typeface="Arial" panose="020B0604020202020204" pitchFamily="34" charset="0"/>
              <a:ea typeface="微软雅黑" panose="020B0503020204020204" charset="-122"/>
              <a:sym typeface="Arial" panose="020B0604020202020204" pitchFamily="34" charset="0"/>
            </a:endParaRPr>
          </a:p>
        </p:txBody>
      </p:sp>
      <p:sp>
        <p:nvSpPr>
          <p:cNvPr id="10" name="椭圆 9"/>
          <p:cNvSpPr/>
          <p:nvPr/>
        </p:nvSpPr>
        <p:spPr>
          <a:xfrm>
            <a:off x="2563494" y="2408165"/>
            <a:ext cx="666750" cy="925407"/>
          </a:xfrm>
          <a:prstGeom prst="ellipse">
            <a:avLst/>
          </a:prstGeom>
          <a:solidFill>
            <a:schemeClr val="bg1">
              <a:lumMod val="95000"/>
            </a:schemeClr>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9pPr>
          </a:lstStyle>
          <a:p>
            <a:pPr algn="ctr"/>
            <a:endParaRPr lang="zh-CN" altLang="en-US" sz="2400">
              <a:solidFill>
                <a:schemeClr val="accent2">
                  <a:lumMod val="75000"/>
                </a:schemeClr>
              </a:solidFill>
              <a:latin typeface="Arial" panose="020B0604020202020204" pitchFamily="34" charset="0"/>
              <a:ea typeface="微软雅黑" panose="020B0503020204020204" charset="-122"/>
              <a:sym typeface="Arial" panose="020B0604020202020204" pitchFamily="34" charset="0"/>
            </a:endParaRPr>
          </a:p>
        </p:txBody>
      </p:sp>
      <p:sp>
        <p:nvSpPr>
          <p:cNvPr id="11" name="TextBox 23"/>
          <p:cNvSpPr txBox="1"/>
          <p:nvPr/>
        </p:nvSpPr>
        <p:spPr>
          <a:xfrm>
            <a:off x="2674773" y="2124888"/>
            <a:ext cx="4208145" cy="1323439"/>
          </a:xfrm>
          <a:prstGeom prst="rect">
            <a:avLst/>
          </a:prstGeom>
          <a:noFill/>
          <a:ln w="9525">
            <a:noFill/>
          </a:ln>
        </p:spPr>
        <p:txBody>
          <a:bodyPr wrap="square">
            <a:spAutoFit/>
          </a:bodyPr>
          <a:ls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a:lstStyle>
          <a:p>
            <a:r>
              <a:rPr lang="en-US" altLang="zh-CN" sz="6400" b="1" dirty="0" smtClean="0">
                <a:latin typeface="楷体_GB2312" panose="02010609030101010101" charset="-122"/>
                <a:ea typeface="楷体_GB2312" panose="02010609030101010101" charset="-122"/>
              </a:rPr>
              <a:t>2</a:t>
            </a:r>
            <a:r>
              <a:rPr lang="en-US" altLang="zh-CN" sz="8000" dirty="0" smtClean="0">
                <a:solidFill>
                  <a:schemeClr val="bg1"/>
                </a:solidFill>
                <a:latin typeface="楷体_GB2312" panose="02010609030101010101" charset="-122"/>
                <a:ea typeface="楷体_GB2312" panose="02010609030101010101" charset="-122"/>
              </a:rPr>
              <a:t> </a:t>
            </a:r>
            <a:r>
              <a:rPr lang="zh-CN" altLang="en-US" sz="7200" b="1" dirty="0" smtClean="0">
                <a:latin typeface="楷体_GB2312" panose="02010609030101010101" charset="-122"/>
                <a:ea typeface="楷体_GB2312" panose="02010609030101010101" charset="-122"/>
              </a:rPr>
              <a:t>丁</a:t>
            </a:r>
            <a:r>
              <a:rPr lang="zh-CN" altLang="en-US" sz="7200" b="1" dirty="0" smtClean="0">
                <a:latin typeface="楷体_GB2312" panose="02010609030101010101" charset="-122"/>
                <a:ea typeface="楷体_GB2312" panose="02010609030101010101" charset="-122"/>
              </a:rPr>
              <a:t>香结</a:t>
            </a:r>
            <a:endParaRPr lang="zh-CN" altLang="en-US" sz="7200" b="1" dirty="0">
              <a:solidFill>
                <a:schemeClr val="tx1"/>
              </a:solidFill>
              <a:latin typeface="楷体_GB2312" panose="02010609030101010101" charset="-122"/>
              <a:ea typeface="楷体_GB2312" panose="02010609030101010101" charset="-122"/>
            </a:endParaRPr>
          </a:p>
        </p:txBody>
      </p:sp>
      <p:sp>
        <p:nvSpPr>
          <p:cNvPr id="12" name="副标题 2"/>
          <p:cNvSpPr txBox="1"/>
          <p:nvPr/>
        </p:nvSpPr>
        <p:spPr>
          <a:xfrm>
            <a:off x="1881187" y="3844111"/>
            <a:ext cx="5381625" cy="584200"/>
          </a:xfrm>
          <a:prstGeom prst="rect">
            <a:avLst/>
          </a:prstGeom>
          <a:noFill/>
          <a:ln w="9525">
            <a:noFill/>
          </a:ln>
        </p:spPr>
        <p:txBody>
          <a:bodyPr/>
          <a:ls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gn="ctr" eaLnBrk="1" hangingPunct="1">
              <a:buFont typeface="Arial" panose="020B0604020202020204" pitchFamily="34" charset="0"/>
            </a:pPr>
            <a:r>
              <a:rPr lang="en-US" altLang="zh-CN" sz="2665" b="1" dirty="0" smtClean="0">
                <a:solidFill>
                  <a:srgbClr val="000000"/>
                </a:solidFill>
                <a:latin typeface="黑体" panose="02010609060101010101" pitchFamily="2" charset="-122"/>
                <a:ea typeface="黑体" panose="02010609060101010101" pitchFamily="2" charset="-122"/>
              </a:rPr>
              <a:t>RJ</a:t>
            </a:r>
            <a:r>
              <a:rPr lang="zh-CN" altLang="en-US" sz="2665" b="1" dirty="0" smtClean="0">
                <a:solidFill>
                  <a:srgbClr val="000000"/>
                </a:solidFill>
                <a:latin typeface="黑体" panose="02010609060101010101" pitchFamily="2" charset="-122"/>
                <a:ea typeface="黑体" panose="02010609060101010101" pitchFamily="2" charset="-122"/>
              </a:rPr>
              <a:t>部编版</a:t>
            </a:r>
            <a:r>
              <a:rPr lang="en-US" altLang="zh-CN" sz="2665" b="1" dirty="0" smtClean="0">
                <a:solidFill>
                  <a:srgbClr val="000000"/>
                </a:solidFill>
                <a:latin typeface="黑体" panose="02010609060101010101" pitchFamily="2" charset="-122"/>
                <a:ea typeface="黑体" panose="02010609060101010101" pitchFamily="2" charset="-122"/>
              </a:rPr>
              <a:t>·</a:t>
            </a:r>
            <a:r>
              <a:rPr lang="zh-CN" altLang="en-US" sz="2665" b="1" dirty="0" smtClean="0">
                <a:solidFill>
                  <a:srgbClr val="000000"/>
                </a:solidFill>
                <a:latin typeface="黑体" panose="02010609060101010101" pitchFamily="2" charset="-122"/>
                <a:ea typeface="黑体" panose="02010609060101010101" pitchFamily="2" charset="-122"/>
              </a:rPr>
              <a:t>六年</a:t>
            </a:r>
            <a:r>
              <a:rPr lang="zh-CN" altLang="en-US" sz="2665" b="1" dirty="0">
                <a:solidFill>
                  <a:srgbClr val="000000"/>
                </a:solidFill>
                <a:latin typeface="黑体" panose="02010609060101010101" pitchFamily="2" charset="-122"/>
                <a:ea typeface="黑体" panose="02010609060101010101" pitchFamily="2" charset="-122"/>
              </a:rPr>
              <a:t>级上册</a:t>
            </a:r>
            <a:endParaRPr lang="zh-CN" altLang="en-US" sz="2665" b="1" dirty="0">
              <a:solidFill>
                <a:srgbClr val="000000"/>
              </a:solidFill>
              <a:latin typeface="黑体" panose="02010609060101010101" pitchFamily="2" charset="-122"/>
              <a:ea typeface="黑体" panose="02010609060101010101" pitchFamily="2" charset="-122"/>
            </a:endParaRPr>
          </a:p>
        </p:txBody>
      </p:sp>
      <p:cxnSp>
        <p:nvCxnSpPr>
          <p:cNvPr id="13" name="直接连接符 12"/>
          <p:cNvCxnSpPr/>
          <p:nvPr/>
        </p:nvCxnSpPr>
        <p:spPr>
          <a:xfrm>
            <a:off x="2171064" y="3758597"/>
            <a:ext cx="5040630"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083419" y="3750856"/>
            <a:ext cx="7500990" cy="1938992"/>
          </a:xfrm>
          <a:prstGeom prst="rect">
            <a:avLst/>
          </a:prstGeom>
          <a:noFill/>
          <a:ln w="9525">
            <a:noFill/>
          </a:ln>
        </p:spPr>
        <p:txBody>
          <a:bodyPr wrap="square">
            <a:spAutoFit/>
          </a:bodyPr>
          <a:lstStyle/>
          <a:p>
            <a:pPr>
              <a:lnSpc>
                <a:spcPct val="200000"/>
              </a:lnSpc>
            </a:pPr>
            <a:r>
              <a:rPr lang="en-US" altLang="zh-CN" sz="2000" b="1" dirty="0">
                <a:latin typeface="+mn-ea"/>
                <a:ea typeface="+mn-ea"/>
                <a:cs typeface="楷体" panose="02010609060101010101" pitchFamily="49" charset="-122"/>
                <a:sym typeface="+mn-ea"/>
              </a:rPr>
              <a:t>1</a:t>
            </a:r>
            <a:r>
              <a:rPr lang="en-US" altLang="zh-CN" sz="2000" b="1" dirty="0" smtClean="0">
                <a:latin typeface="+mn-ea"/>
                <a:ea typeface="+mn-ea"/>
                <a:cs typeface="楷体" panose="02010609060101010101" pitchFamily="49" charset="-122"/>
                <a:sym typeface="+mn-ea"/>
              </a:rPr>
              <a:t>.</a:t>
            </a:r>
            <a:r>
              <a:rPr lang="zh-CN" altLang="en-US" sz="2000" b="1" dirty="0" smtClean="0">
                <a:latin typeface="+mn-ea"/>
                <a:ea typeface="+mn-ea"/>
              </a:rPr>
              <a:t>成功和失败最大的</a:t>
            </a:r>
            <a:r>
              <a:rPr lang="zh-CN" altLang="en-US" sz="2000" b="1" dirty="0" smtClean="0">
                <a:solidFill>
                  <a:srgbClr val="FF0000"/>
                </a:solidFill>
                <a:latin typeface="+mn-ea"/>
                <a:ea typeface="+mn-ea"/>
              </a:rPr>
              <a:t>差</a:t>
            </a:r>
            <a:r>
              <a:rPr lang="zh-CN" altLang="en-US" sz="2000" b="1" dirty="0" smtClean="0">
                <a:latin typeface="+mn-ea"/>
                <a:ea typeface="+mn-ea"/>
              </a:rPr>
              <a:t>（   ）别在于想法。</a:t>
            </a:r>
            <a:endParaRPr lang="zh-CN" altLang="en-US" sz="2000" b="1" dirty="0" smtClean="0">
              <a:latin typeface="+mn-ea"/>
              <a:ea typeface="+mn-ea"/>
            </a:endParaRPr>
          </a:p>
          <a:p>
            <a:pPr>
              <a:lnSpc>
                <a:spcPct val="200000"/>
              </a:lnSpc>
            </a:pPr>
            <a:r>
              <a:rPr lang="en-US" altLang="zh-CN" sz="2000" b="1" dirty="0" smtClean="0">
                <a:latin typeface="+mn-ea"/>
                <a:ea typeface="+mn-ea"/>
                <a:cs typeface="楷体" panose="02010609060101010101" pitchFamily="49" charset="-122"/>
                <a:sym typeface="+mn-ea"/>
              </a:rPr>
              <a:t>2.</a:t>
            </a:r>
            <a:r>
              <a:rPr lang="zh-CN" altLang="en-US" sz="2000" b="1" dirty="0" smtClean="0">
                <a:latin typeface="+mn-ea"/>
                <a:ea typeface="+mn-ea"/>
              </a:rPr>
              <a:t>梨花已经落得</a:t>
            </a:r>
            <a:r>
              <a:rPr lang="zh-CN" altLang="en-US" sz="2000" b="1" dirty="0" smtClean="0">
                <a:solidFill>
                  <a:srgbClr val="FF0000"/>
                </a:solidFill>
                <a:latin typeface="+mn-ea"/>
                <a:ea typeface="+mn-ea"/>
              </a:rPr>
              <a:t>差</a:t>
            </a:r>
            <a:r>
              <a:rPr lang="zh-CN" altLang="en-US" sz="2000" b="1" dirty="0" smtClean="0">
                <a:latin typeface="+mn-ea"/>
                <a:ea typeface="+mn-ea"/>
              </a:rPr>
              <a:t>（   ）不多了，树上只有零星的花瓣随风摇曳。</a:t>
            </a:r>
            <a:endParaRPr lang="en-US" altLang="zh-CN" sz="2000" b="1" dirty="0" smtClean="0">
              <a:latin typeface="+mn-ea"/>
              <a:ea typeface="+mn-ea"/>
            </a:endParaRPr>
          </a:p>
          <a:p>
            <a:pPr>
              <a:lnSpc>
                <a:spcPct val="200000"/>
              </a:lnSpc>
            </a:pPr>
            <a:r>
              <a:rPr lang="en-US" altLang="zh-CN" sz="2000" b="1" dirty="0" smtClean="0">
                <a:latin typeface="+mn-ea"/>
                <a:ea typeface="+mn-ea"/>
                <a:cs typeface="楷体" panose="02010609060101010101" pitchFamily="49" charset="-122"/>
                <a:sym typeface="+mn-ea"/>
              </a:rPr>
              <a:t>3.</a:t>
            </a:r>
            <a:r>
              <a:rPr lang="zh-CN" altLang="en-US" sz="2000" b="1" dirty="0" smtClean="0">
                <a:latin typeface="+mn-ea"/>
                <a:ea typeface="+mn-ea"/>
                <a:cs typeface="楷体" panose="02010609060101010101" pitchFamily="49" charset="-122"/>
                <a:sym typeface="+mn-ea"/>
              </a:rPr>
              <a:t>出差（   ）途中</a:t>
            </a:r>
            <a:r>
              <a:rPr lang="zh-CN" altLang="en-US" sz="2000" b="1" dirty="0">
                <a:latin typeface="+mn-ea"/>
                <a:ea typeface="+mn-ea"/>
                <a:cs typeface="楷体" panose="02010609060101010101" pitchFamily="49" charset="-122"/>
                <a:sym typeface="+mn-ea"/>
              </a:rPr>
              <a:t>我在北京逗留了几天。</a:t>
            </a:r>
            <a:endParaRPr lang="zh-CN" altLang="en-US" sz="2000" b="1" dirty="0">
              <a:solidFill>
                <a:schemeClr val="tx1"/>
              </a:solidFill>
              <a:latin typeface="+mn-ea"/>
              <a:ea typeface="+mn-ea"/>
              <a:cs typeface="楷体" panose="02010609060101010101" pitchFamily="49" charset="-122"/>
              <a:sym typeface="+mn-ea"/>
            </a:endParaRPr>
          </a:p>
        </p:txBody>
      </p:sp>
      <p:sp>
        <p:nvSpPr>
          <p:cNvPr id="12" name="左大括号 11"/>
          <p:cNvSpPr/>
          <p:nvPr/>
        </p:nvSpPr>
        <p:spPr>
          <a:xfrm>
            <a:off x="1968277" y="1520288"/>
            <a:ext cx="288290" cy="1536171"/>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sz="1600" b="1"/>
          </a:p>
        </p:txBody>
      </p:sp>
      <p:sp>
        <p:nvSpPr>
          <p:cNvPr id="7" name="文本框 6"/>
          <p:cNvSpPr txBox="1"/>
          <p:nvPr/>
        </p:nvSpPr>
        <p:spPr>
          <a:xfrm>
            <a:off x="1187625" y="1896292"/>
            <a:ext cx="591185" cy="584775"/>
          </a:xfrm>
          <a:prstGeom prst="rect">
            <a:avLst/>
          </a:prstGeom>
          <a:noFill/>
          <a:ln w="9525">
            <a:noFill/>
          </a:ln>
        </p:spPr>
        <p:txBody>
          <a:bodyPr wrap="square">
            <a:spAutoFit/>
          </a:bodyPr>
          <a:lstStyle/>
          <a:p>
            <a:r>
              <a:rPr lang="zh-CN" altLang="en-US" sz="3200" b="1" dirty="0" smtClean="0">
                <a:solidFill>
                  <a:srgbClr val="FF0000"/>
                </a:solidFill>
                <a:latin typeface="黑体" panose="02010609060101010101" pitchFamily="2" charset="-122"/>
                <a:ea typeface="黑体" panose="02010609060101010101" pitchFamily="2" charset="-122"/>
              </a:rPr>
              <a:t>差</a:t>
            </a:r>
            <a:endParaRPr lang="zh-CN" altLang="en-US" sz="3200" b="1" dirty="0">
              <a:solidFill>
                <a:srgbClr val="FF0000"/>
              </a:solidFill>
              <a:latin typeface="黑体" panose="02010609060101010101" pitchFamily="2" charset="-122"/>
              <a:ea typeface="黑体" panose="02010609060101010101" pitchFamily="2" charset="-122"/>
            </a:endParaRPr>
          </a:p>
        </p:txBody>
      </p:sp>
      <p:sp>
        <p:nvSpPr>
          <p:cNvPr id="5" name="文本框 4"/>
          <p:cNvSpPr txBox="1"/>
          <p:nvPr/>
        </p:nvSpPr>
        <p:spPr>
          <a:xfrm>
            <a:off x="1828561" y="1296873"/>
            <a:ext cx="6624736" cy="2246769"/>
          </a:xfrm>
          <a:prstGeom prst="rect">
            <a:avLst/>
          </a:prstGeom>
          <a:noFill/>
          <a:ln w="9525">
            <a:noFill/>
          </a:ln>
        </p:spPr>
        <p:txBody>
          <a:bodyPr wrap="square">
            <a:spAutoFit/>
          </a:bodyPr>
          <a:lstStyle/>
          <a:p>
            <a:r>
              <a:rPr lang="en-US" altLang="zh-CN" sz="2800" b="1" dirty="0">
                <a:solidFill>
                  <a:srgbClr val="FF00FF"/>
                </a:solidFill>
                <a:latin typeface="+mn-ea"/>
                <a:ea typeface="+mn-ea"/>
                <a:cs typeface="+mn-ea"/>
              </a:rPr>
              <a:t> </a:t>
            </a:r>
            <a:r>
              <a:rPr lang="zh-CN" altLang="en-US" sz="2800" b="1" dirty="0">
                <a:solidFill>
                  <a:srgbClr val="FF00FF"/>
                </a:solidFill>
                <a:latin typeface="+mn-ea"/>
                <a:ea typeface="+mn-ea"/>
                <a:cs typeface="+mn-ea"/>
              </a:rPr>
              <a:t>  </a:t>
            </a:r>
            <a:r>
              <a:rPr lang="en-US" altLang="zh-CN" sz="2800" dirty="0" err="1" smtClean="0">
                <a:solidFill>
                  <a:srgbClr val="FF0000"/>
                </a:solidFill>
                <a:latin typeface="+mn-ea"/>
                <a:ea typeface="+mn-ea"/>
                <a:cs typeface="+mn-ea"/>
              </a:rPr>
              <a:t>chā</a:t>
            </a:r>
            <a:r>
              <a:rPr lang="en-US" sz="2800" dirty="0" smtClean="0">
                <a:solidFill>
                  <a:srgbClr val="FF0000"/>
                </a:solidFill>
                <a:latin typeface="+mn-ea"/>
                <a:ea typeface="+mn-ea"/>
                <a:cs typeface="+mn-ea"/>
                <a:sym typeface="+mn-ea"/>
              </a:rPr>
              <a:t> </a:t>
            </a:r>
            <a:r>
              <a:rPr lang="zh-CN" altLang="en-US" sz="2800" b="1" dirty="0" smtClean="0">
                <a:solidFill>
                  <a:schemeClr val="tx1"/>
                </a:solidFill>
                <a:latin typeface="+mn-ea"/>
                <a:ea typeface="+mn-ea"/>
                <a:cs typeface="+mn-ea"/>
                <a:sym typeface="+mn-ea"/>
              </a:rPr>
              <a:t>（差别</a:t>
            </a:r>
            <a:r>
              <a:rPr lang="zh-CN" altLang="en-US" sz="2800" b="1" dirty="0" smtClean="0">
                <a:latin typeface="+mn-ea"/>
                <a:ea typeface="+mn-ea"/>
                <a:cs typeface="+mn-ea"/>
              </a:rPr>
              <a:t>）（差距）（阴差阳错）</a:t>
            </a:r>
            <a:endParaRPr lang="zh-CN" altLang="en-US" sz="2800" b="1" dirty="0">
              <a:solidFill>
                <a:schemeClr val="tx1"/>
              </a:solidFill>
              <a:latin typeface="+mn-ea"/>
              <a:ea typeface="+mn-ea"/>
              <a:cs typeface="+mn-ea"/>
            </a:endParaRPr>
          </a:p>
          <a:p>
            <a:r>
              <a:rPr lang="en-US" sz="2800" dirty="0">
                <a:solidFill>
                  <a:srgbClr val="FF0000"/>
                </a:solidFill>
                <a:latin typeface="+mn-ea"/>
                <a:ea typeface="+mn-ea"/>
                <a:cs typeface="+mn-ea"/>
                <a:sym typeface="+mn-ea"/>
              </a:rPr>
              <a:t>   </a:t>
            </a:r>
            <a:r>
              <a:rPr lang="en-US" sz="2800" dirty="0" err="1" smtClean="0">
                <a:solidFill>
                  <a:srgbClr val="FF0000"/>
                </a:solidFill>
                <a:latin typeface="+mn-ea"/>
                <a:ea typeface="+mn-ea"/>
                <a:cs typeface="+mn-ea"/>
                <a:sym typeface="+mn-ea"/>
              </a:rPr>
              <a:t>ch</a:t>
            </a:r>
            <a:r>
              <a:rPr lang="en-US" altLang="zh-CN" sz="2800" dirty="0" err="1" smtClean="0">
                <a:solidFill>
                  <a:srgbClr val="FF0000"/>
                </a:solidFill>
                <a:latin typeface="+mn-ea"/>
                <a:ea typeface="+mn-ea"/>
                <a:cs typeface="+mn-ea"/>
                <a:sym typeface="+mn-ea"/>
              </a:rPr>
              <a:t>à</a:t>
            </a:r>
            <a:r>
              <a:rPr lang="en-US" sz="2800" dirty="0" smtClean="0">
                <a:solidFill>
                  <a:srgbClr val="FF0000"/>
                </a:solidFill>
                <a:latin typeface="+mn-ea"/>
                <a:ea typeface="+mn-ea"/>
                <a:cs typeface="+mn-ea"/>
                <a:sym typeface="+mn-ea"/>
              </a:rPr>
              <a:t> </a:t>
            </a:r>
            <a:r>
              <a:rPr lang="zh-CN" altLang="en-US" sz="2800" b="1" dirty="0" smtClean="0">
                <a:solidFill>
                  <a:schemeClr val="tx1"/>
                </a:solidFill>
                <a:latin typeface="+mn-ea"/>
                <a:ea typeface="+mn-ea"/>
                <a:cs typeface="+mn-ea"/>
                <a:sym typeface="+mn-ea"/>
              </a:rPr>
              <a:t>（差不多） </a:t>
            </a:r>
            <a:r>
              <a:rPr lang="en-US" altLang="zh-CN" sz="2800" b="1" dirty="0" smtClean="0">
                <a:solidFill>
                  <a:schemeClr val="tx1"/>
                </a:solidFill>
                <a:latin typeface="+mn-ea"/>
                <a:ea typeface="+mn-ea"/>
                <a:cs typeface="+mn-ea"/>
                <a:sym typeface="+mn-ea"/>
              </a:rPr>
              <a:t>(</a:t>
            </a:r>
            <a:r>
              <a:rPr lang="zh-CN" altLang="en-US" sz="2800" b="1" dirty="0" smtClean="0">
                <a:solidFill>
                  <a:schemeClr val="tx1"/>
                </a:solidFill>
                <a:latin typeface="+mn-ea"/>
                <a:ea typeface="+mn-ea"/>
                <a:cs typeface="+mn-ea"/>
                <a:sym typeface="+mn-ea"/>
              </a:rPr>
              <a:t>隔三差五）</a:t>
            </a:r>
            <a:endParaRPr lang="en-US" altLang="zh-CN" sz="2800" b="1" dirty="0" smtClean="0">
              <a:solidFill>
                <a:schemeClr val="tx1"/>
              </a:solidFill>
              <a:latin typeface="+mn-ea"/>
              <a:ea typeface="+mn-ea"/>
              <a:cs typeface="+mn-ea"/>
              <a:sym typeface="+mn-ea"/>
            </a:endParaRPr>
          </a:p>
          <a:p>
            <a:r>
              <a:rPr lang="en-US" altLang="zh-CN" sz="2800" b="1" dirty="0">
                <a:latin typeface="+mn-ea"/>
                <a:ea typeface="+mn-ea"/>
                <a:cs typeface="+mn-ea"/>
                <a:sym typeface="+mn-ea"/>
              </a:rPr>
              <a:t>   </a:t>
            </a:r>
            <a:r>
              <a:rPr lang="en-US" altLang="zh-CN" sz="2800" dirty="0" err="1" smtClean="0">
                <a:solidFill>
                  <a:srgbClr val="FF0000"/>
                </a:solidFill>
                <a:latin typeface="+mn-ea"/>
                <a:ea typeface="+mn-ea"/>
                <a:cs typeface="+mn-ea"/>
                <a:sym typeface="+mn-ea"/>
              </a:rPr>
              <a:t>chāi</a:t>
            </a:r>
            <a:r>
              <a:rPr lang="en-US" altLang="zh-CN" sz="2800" dirty="0" smtClean="0">
                <a:latin typeface="+mn-ea"/>
                <a:ea typeface="+mn-ea"/>
                <a:cs typeface="+mn-ea"/>
                <a:sym typeface="+mn-ea"/>
              </a:rPr>
              <a:t> </a:t>
            </a:r>
            <a:r>
              <a:rPr lang="zh-CN" altLang="en-US" sz="2800" b="1" dirty="0" smtClean="0">
                <a:latin typeface="+mn-ea"/>
                <a:ea typeface="+mn-ea"/>
                <a:cs typeface="+mn-ea"/>
                <a:sym typeface="+mn-ea"/>
              </a:rPr>
              <a:t>（出差）</a:t>
            </a:r>
            <a:r>
              <a:rPr lang="en-US" altLang="zh-CN" sz="2800" b="1" dirty="0" smtClean="0">
                <a:latin typeface="+mn-ea"/>
                <a:ea typeface="+mn-ea"/>
                <a:cs typeface="+mn-ea"/>
                <a:sym typeface="+mn-ea"/>
              </a:rPr>
              <a:t>(</a:t>
            </a:r>
            <a:r>
              <a:rPr lang="zh-CN" altLang="en-US" sz="2800" b="1" dirty="0" smtClean="0">
                <a:latin typeface="+mn-ea"/>
                <a:ea typeface="+mn-ea"/>
                <a:cs typeface="+mn-ea"/>
                <a:sym typeface="+mn-ea"/>
              </a:rPr>
              <a:t>差使）（鬼使神差）</a:t>
            </a:r>
            <a:endParaRPr lang="en-US" altLang="zh-CN" sz="2800" b="1" dirty="0" smtClean="0">
              <a:latin typeface="+mn-ea"/>
              <a:ea typeface="+mn-ea"/>
              <a:cs typeface="+mn-ea"/>
              <a:sym typeface="+mn-ea"/>
            </a:endParaRPr>
          </a:p>
          <a:p>
            <a:r>
              <a:rPr lang="en-US" altLang="zh-CN" sz="2800" b="1" dirty="0" smtClean="0">
                <a:latin typeface="+mn-ea"/>
                <a:ea typeface="+mn-ea"/>
                <a:cs typeface="+mn-ea"/>
                <a:sym typeface="+mn-ea"/>
              </a:rPr>
              <a:t>   </a:t>
            </a:r>
            <a:r>
              <a:rPr lang="en-US" altLang="zh-CN" sz="2800" dirty="0" err="1" smtClean="0">
                <a:solidFill>
                  <a:srgbClr val="FF0000"/>
                </a:solidFill>
                <a:latin typeface="+mn-ea"/>
                <a:ea typeface="+mn-ea"/>
                <a:cs typeface="+mn-ea"/>
                <a:sym typeface="+mn-ea"/>
              </a:rPr>
              <a:t>cī</a:t>
            </a:r>
            <a:r>
              <a:rPr lang="en-US" altLang="zh-CN" sz="2800" b="1" dirty="0" smtClean="0">
                <a:solidFill>
                  <a:srgbClr val="FF0000"/>
                </a:solidFill>
                <a:latin typeface="+mn-ea"/>
                <a:ea typeface="+mn-ea"/>
                <a:cs typeface="+mn-ea"/>
                <a:sym typeface="+mn-ea"/>
              </a:rPr>
              <a:t> </a:t>
            </a:r>
            <a:r>
              <a:rPr lang="zh-CN" altLang="en-US" sz="2800" b="1" dirty="0" smtClean="0">
                <a:latin typeface="+mn-ea"/>
                <a:ea typeface="+mn-ea"/>
                <a:cs typeface="+mn-ea"/>
                <a:sym typeface="+mn-ea"/>
              </a:rPr>
              <a:t>（参差不齐）（差互</a:t>
            </a:r>
            <a:r>
              <a:rPr lang="en-US" altLang="zh-CN" sz="2800" b="1" dirty="0" smtClean="0">
                <a:latin typeface="+mn-ea"/>
                <a:ea typeface="+mn-ea"/>
                <a:cs typeface="+mn-ea"/>
                <a:sym typeface="+mn-ea"/>
              </a:rPr>
              <a:t>)</a:t>
            </a:r>
            <a:endParaRPr lang="en-US" altLang="zh-CN" sz="2800" b="1" dirty="0" smtClean="0">
              <a:latin typeface="+mn-ea"/>
              <a:ea typeface="+mn-ea"/>
              <a:cs typeface="+mn-ea"/>
              <a:sym typeface="+mn-ea"/>
            </a:endParaRPr>
          </a:p>
          <a:p>
            <a:r>
              <a:rPr lang="en-US" altLang="zh-CN" sz="2800" b="1" dirty="0" smtClean="0">
                <a:solidFill>
                  <a:schemeClr val="tx1"/>
                </a:solidFill>
                <a:latin typeface="+mn-ea"/>
                <a:ea typeface="+mn-ea"/>
                <a:cs typeface="+mn-ea"/>
                <a:sym typeface="+mn-ea"/>
              </a:rPr>
              <a:t>   </a:t>
            </a:r>
            <a:endParaRPr lang="en-US" altLang="zh-CN" sz="2800" b="1" dirty="0">
              <a:solidFill>
                <a:schemeClr val="tx1"/>
              </a:solidFill>
              <a:latin typeface="+mn-ea"/>
              <a:ea typeface="+mn-ea"/>
              <a:cs typeface="+mn-ea"/>
              <a:sym typeface="+mn-ea"/>
            </a:endParaRPr>
          </a:p>
        </p:txBody>
      </p:sp>
      <p:sp>
        <p:nvSpPr>
          <p:cNvPr id="8" name="文本框 7"/>
          <p:cNvSpPr txBox="1"/>
          <p:nvPr/>
        </p:nvSpPr>
        <p:spPr>
          <a:xfrm>
            <a:off x="3251122" y="4520297"/>
            <a:ext cx="887095" cy="400110"/>
          </a:xfrm>
          <a:prstGeom prst="rect">
            <a:avLst/>
          </a:prstGeom>
          <a:noFill/>
          <a:ln w="9525">
            <a:noFill/>
          </a:ln>
        </p:spPr>
        <p:txBody>
          <a:bodyPr wrap="square">
            <a:spAutoFit/>
          </a:bodyPr>
          <a:lstStyle/>
          <a:p>
            <a:r>
              <a:rPr lang="en-US" altLang="zh-CN" sz="2000" b="1" dirty="0" err="1" smtClean="0">
                <a:solidFill>
                  <a:srgbClr val="FF0000"/>
                </a:solidFill>
                <a:latin typeface="+mn-ea"/>
                <a:cs typeface="+mn-ea"/>
                <a:sym typeface="+mn-ea"/>
              </a:rPr>
              <a:t>chà</a:t>
            </a:r>
            <a:r>
              <a:rPr lang="en-US" altLang="zh-CN" sz="2000" b="1" dirty="0" smtClean="0">
                <a:solidFill>
                  <a:srgbClr val="FF0000"/>
                </a:solidFill>
                <a:latin typeface="+mn-ea"/>
                <a:cs typeface="+mn-ea"/>
                <a:sym typeface="+mn-ea"/>
              </a:rPr>
              <a:t> </a:t>
            </a:r>
            <a:endParaRPr lang="en-US" altLang="zh-CN" sz="2000" b="1" dirty="0">
              <a:solidFill>
                <a:srgbClr val="FF0000"/>
              </a:solidFill>
              <a:latin typeface="+mn-ea"/>
              <a:cs typeface="+mn-ea"/>
              <a:sym typeface="+mn-ea"/>
            </a:endParaRPr>
          </a:p>
        </p:txBody>
      </p:sp>
      <p:sp>
        <p:nvSpPr>
          <p:cNvPr id="9" name="文本框 8"/>
          <p:cNvSpPr txBox="1"/>
          <p:nvPr/>
        </p:nvSpPr>
        <p:spPr>
          <a:xfrm>
            <a:off x="3832519" y="3885064"/>
            <a:ext cx="887095" cy="400110"/>
          </a:xfrm>
          <a:prstGeom prst="rect">
            <a:avLst/>
          </a:prstGeom>
          <a:noFill/>
          <a:ln w="9525">
            <a:noFill/>
          </a:ln>
        </p:spPr>
        <p:txBody>
          <a:bodyPr wrap="square">
            <a:spAutoFit/>
          </a:bodyPr>
          <a:lstStyle/>
          <a:p>
            <a:r>
              <a:rPr lang="en-US" altLang="zh-CN" sz="2000" b="1" dirty="0" err="1" smtClean="0">
                <a:solidFill>
                  <a:srgbClr val="FF0000"/>
                </a:solidFill>
                <a:latin typeface="+mn-ea"/>
                <a:cs typeface="+mn-ea"/>
              </a:rPr>
              <a:t>chā</a:t>
            </a:r>
            <a:r>
              <a:rPr lang="en-US" sz="2000" b="1" dirty="0" smtClean="0">
                <a:solidFill>
                  <a:srgbClr val="FF0000"/>
                </a:solidFill>
                <a:latin typeface="+mn-ea"/>
                <a:cs typeface="+mn-ea"/>
                <a:sym typeface="+mn-ea"/>
              </a:rPr>
              <a:t> </a:t>
            </a:r>
            <a:endParaRPr lang="en-US" sz="2000" b="1" dirty="0">
              <a:solidFill>
                <a:srgbClr val="FF0000"/>
              </a:solidFill>
              <a:latin typeface="+mn-ea"/>
              <a:cs typeface="+mn-ea"/>
              <a:sym typeface="+mn-ea"/>
            </a:endParaRPr>
          </a:p>
        </p:txBody>
      </p:sp>
      <p:sp>
        <p:nvSpPr>
          <p:cNvPr id="10" name="文本框 7"/>
          <p:cNvSpPr txBox="1"/>
          <p:nvPr/>
        </p:nvSpPr>
        <p:spPr>
          <a:xfrm>
            <a:off x="1895547" y="5243016"/>
            <a:ext cx="887095" cy="400110"/>
          </a:xfrm>
          <a:prstGeom prst="rect">
            <a:avLst/>
          </a:prstGeom>
          <a:noFill/>
          <a:ln w="9525">
            <a:noFill/>
          </a:ln>
        </p:spPr>
        <p:txBody>
          <a:bodyPr wrap="square">
            <a:spAutoFit/>
          </a:bodyPr>
          <a:lstStyle/>
          <a:p>
            <a:r>
              <a:rPr lang="en-US" altLang="zh-CN" sz="2000" b="1" dirty="0" err="1">
                <a:solidFill>
                  <a:srgbClr val="FF0000"/>
                </a:solidFill>
                <a:latin typeface="+mn-ea"/>
                <a:cs typeface="+mn-ea"/>
                <a:sym typeface="+mn-ea"/>
              </a:rPr>
              <a:t>chāi</a:t>
            </a:r>
            <a:r>
              <a:rPr lang="en-US" altLang="zh-CN" sz="2000" b="1" dirty="0" smtClean="0">
                <a:solidFill>
                  <a:srgbClr val="FF0000"/>
                </a:solidFill>
                <a:latin typeface="+mn-ea"/>
                <a:cs typeface="+mn-ea"/>
                <a:sym typeface="+mn-ea"/>
              </a:rPr>
              <a:t> </a:t>
            </a:r>
            <a:endParaRPr lang="en-US" altLang="zh-CN" sz="2000" b="1" dirty="0">
              <a:solidFill>
                <a:srgbClr val="FF0000"/>
              </a:solidFill>
              <a:latin typeface="+mn-ea"/>
              <a:cs typeface="+mn-ea"/>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1473" y="767000"/>
            <a:ext cx="184731" cy="461665"/>
          </a:xfrm>
          <a:prstGeom prst="rect">
            <a:avLst/>
          </a:prstGeom>
          <a:noFill/>
        </p:spPr>
        <p:txBody>
          <a:bodyPr wrap="none" rtlCol="0">
            <a:spAutoFit/>
          </a:bodyPr>
          <a:lstStyle/>
          <a:p>
            <a:endParaRPr lang="zh-CN" altLang="en-US" sz="2400"/>
          </a:p>
        </p:txBody>
      </p:sp>
      <p:sp>
        <p:nvSpPr>
          <p:cNvPr id="3" name="文本框 2"/>
          <p:cNvSpPr txBox="1"/>
          <p:nvPr/>
        </p:nvSpPr>
        <p:spPr>
          <a:xfrm>
            <a:off x="1029335" y="647013"/>
            <a:ext cx="2242922" cy="707886"/>
          </a:xfrm>
          <a:prstGeom prst="rect">
            <a:avLst/>
          </a:prstGeom>
          <a:noFill/>
          <a:ln w="9525">
            <a:noFill/>
          </a:ln>
        </p:spPr>
        <p:txBody>
          <a:bodyPr wrap="none" anchor="t">
            <a:spAutoFit/>
          </a:bodyPr>
          <a:lstStyle/>
          <a:p>
            <a:pPr eaLnBrk="1" hangingPunct="1"/>
            <a:r>
              <a:rPr lang="zh-CN" altLang="en-US" sz="4000" b="1" u="dbl" dirty="0" smtClean="0">
                <a:solidFill>
                  <a:srgbClr val="92D050"/>
                </a:solidFill>
                <a:uFillTx/>
                <a:latin typeface="黑体" panose="02010609060101010101" pitchFamily="2" charset="-122"/>
                <a:ea typeface="黑体" panose="02010609060101010101" pitchFamily="2" charset="-122"/>
                <a:sym typeface="+mn-ea"/>
              </a:rPr>
              <a:t>词语解释</a:t>
            </a:r>
            <a:endParaRPr lang="zh-CN" altLang="en-US" sz="4000" b="1" u="dbl" dirty="0" smtClean="0">
              <a:solidFill>
                <a:srgbClr val="92D050"/>
              </a:solidFill>
              <a:uFillTx/>
              <a:latin typeface="黑体" panose="02010609060101010101" pitchFamily="2" charset="-122"/>
              <a:ea typeface="黑体" panose="02010609060101010101" pitchFamily="2" charset="-122"/>
              <a:sym typeface="+mn-ea"/>
            </a:endParaRPr>
          </a:p>
        </p:txBody>
      </p:sp>
      <p:sp>
        <p:nvSpPr>
          <p:cNvPr id="18" name="矩形 2"/>
          <p:cNvSpPr>
            <a:spLocks noChangeArrowheads="1"/>
          </p:cNvSpPr>
          <p:nvPr/>
        </p:nvSpPr>
        <p:spPr bwMode="auto">
          <a:xfrm>
            <a:off x="1004137" y="1601480"/>
            <a:ext cx="1112804" cy="461665"/>
          </a:xfrm>
          <a:prstGeom prst="rect">
            <a:avLst/>
          </a:prstGeom>
          <a:noFill/>
          <a:ln w="9525">
            <a:noFill/>
            <a:miter lim="800000"/>
          </a:ln>
        </p:spPr>
        <p:txBody>
          <a:bodyPr wrap="none">
            <a:spAutoFit/>
          </a:bodyPr>
          <a:lstStyle/>
          <a:p>
            <a:pPr algn="ctr"/>
            <a:r>
              <a:rPr lang="zh-CN" altLang="en-US" sz="2400" b="1" dirty="0">
                <a:solidFill>
                  <a:srgbClr val="FF0000"/>
                </a:solidFill>
                <a:latin typeface="黑体" panose="02010609060101010101" pitchFamily="2" charset="-122"/>
                <a:ea typeface="黑体" panose="02010609060101010101" pitchFamily="2" charset="-122"/>
              </a:rPr>
              <a:t>朦胧</a:t>
            </a:r>
            <a:r>
              <a:rPr lang="zh-CN" altLang="en-US" sz="2400" b="1" dirty="0" smtClean="0">
                <a:solidFill>
                  <a:srgbClr val="FF0000"/>
                </a:solidFill>
                <a:latin typeface="黑体" panose="02010609060101010101" pitchFamily="2" charset="-122"/>
                <a:ea typeface="黑体" panose="02010609060101010101" pitchFamily="2" charset="-122"/>
              </a:rPr>
              <a:t>：</a:t>
            </a:r>
            <a:endParaRPr lang="zh-CN" altLang="en-US" sz="2400" b="1" dirty="0">
              <a:solidFill>
                <a:srgbClr val="FF0000"/>
              </a:solidFill>
              <a:latin typeface="黑体" panose="02010609060101010101" pitchFamily="2" charset="-122"/>
              <a:ea typeface="黑体" panose="02010609060101010101" pitchFamily="2" charset="-122"/>
            </a:endParaRPr>
          </a:p>
        </p:txBody>
      </p:sp>
      <p:sp>
        <p:nvSpPr>
          <p:cNvPr id="19" name="矩形 2"/>
          <p:cNvSpPr>
            <a:spLocks noChangeArrowheads="1"/>
          </p:cNvSpPr>
          <p:nvPr/>
        </p:nvSpPr>
        <p:spPr bwMode="auto">
          <a:xfrm>
            <a:off x="1004137" y="2315521"/>
            <a:ext cx="1112804" cy="461665"/>
          </a:xfrm>
          <a:prstGeom prst="rect">
            <a:avLst/>
          </a:prstGeom>
          <a:noFill/>
          <a:ln w="9525">
            <a:noFill/>
            <a:miter lim="800000"/>
          </a:ln>
        </p:spPr>
        <p:txBody>
          <a:bodyPr wrap="none">
            <a:spAutoFit/>
          </a:bodyPr>
          <a:lstStyle/>
          <a:p>
            <a:pPr algn="ctr"/>
            <a:r>
              <a:rPr lang="zh-CN" altLang="en-US" sz="2400" b="1" dirty="0">
                <a:solidFill>
                  <a:srgbClr val="FF0000"/>
                </a:solidFill>
                <a:latin typeface="黑体" panose="02010609060101010101" pitchFamily="2" charset="-122"/>
                <a:ea typeface="黑体" panose="02010609060101010101" pitchFamily="2" charset="-122"/>
              </a:rPr>
              <a:t>遮掩</a:t>
            </a:r>
            <a:r>
              <a:rPr lang="zh-CN" altLang="en-US" sz="2400" b="1" dirty="0" smtClean="0">
                <a:solidFill>
                  <a:srgbClr val="FF0000"/>
                </a:solidFill>
                <a:latin typeface="黑体" panose="02010609060101010101" pitchFamily="2" charset="-122"/>
                <a:ea typeface="黑体" panose="02010609060101010101" pitchFamily="2" charset="-122"/>
              </a:rPr>
              <a:t>：</a:t>
            </a:r>
            <a:endParaRPr lang="zh-CN" altLang="en-US" sz="2400" b="1" dirty="0">
              <a:solidFill>
                <a:srgbClr val="FF0000"/>
              </a:solidFill>
              <a:latin typeface="黑体" panose="02010609060101010101" pitchFamily="2" charset="-122"/>
              <a:ea typeface="黑体" panose="02010609060101010101" pitchFamily="2" charset="-122"/>
            </a:endParaRPr>
          </a:p>
        </p:txBody>
      </p:sp>
      <p:sp>
        <p:nvSpPr>
          <p:cNvPr id="20" name="矩形 2"/>
          <p:cNvSpPr>
            <a:spLocks noChangeArrowheads="1"/>
          </p:cNvSpPr>
          <p:nvPr/>
        </p:nvSpPr>
        <p:spPr bwMode="auto">
          <a:xfrm>
            <a:off x="975717" y="3014425"/>
            <a:ext cx="1112804" cy="461665"/>
          </a:xfrm>
          <a:prstGeom prst="rect">
            <a:avLst/>
          </a:prstGeom>
          <a:noFill/>
          <a:ln w="9525">
            <a:noFill/>
            <a:miter lim="800000"/>
          </a:ln>
        </p:spPr>
        <p:txBody>
          <a:bodyPr wrap="none">
            <a:spAutoFit/>
          </a:bodyPr>
          <a:lstStyle/>
          <a:p>
            <a:pPr algn="ctr"/>
            <a:r>
              <a:rPr lang="zh-CN" altLang="en-US" sz="2400" b="1" dirty="0">
                <a:solidFill>
                  <a:srgbClr val="FF0000"/>
                </a:solidFill>
                <a:latin typeface="黑体" panose="02010609060101010101" pitchFamily="2" charset="-122"/>
                <a:ea typeface="黑体" panose="02010609060101010101" pitchFamily="2" charset="-122"/>
              </a:rPr>
              <a:t>恍然</a:t>
            </a:r>
            <a:r>
              <a:rPr lang="zh-CN" altLang="en-US" sz="2400" b="1" dirty="0" smtClean="0">
                <a:solidFill>
                  <a:srgbClr val="FF0000"/>
                </a:solidFill>
                <a:latin typeface="黑体" panose="02010609060101010101" pitchFamily="2" charset="-122"/>
                <a:ea typeface="黑体" panose="02010609060101010101" pitchFamily="2" charset="-122"/>
              </a:rPr>
              <a:t>：</a:t>
            </a:r>
            <a:endParaRPr lang="zh-CN" altLang="en-US" sz="2400" b="1" dirty="0">
              <a:solidFill>
                <a:srgbClr val="FF0000"/>
              </a:solidFill>
              <a:latin typeface="黑体" panose="02010609060101010101" pitchFamily="2" charset="-122"/>
              <a:ea typeface="黑体" panose="02010609060101010101" pitchFamily="2" charset="-122"/>
            </a:endParaRPr>
          </a:p>
        </p:txBody>
      </p:sp>
      <p:sp>
        <p:nvSpPr>
          <p:cNvPr id="21" name="矩形 20"/>
          <p:cNvSpPr>
            <a:spLocks noChangeArrowheads="1"/>
          </p:cNvSpPr>
          <p:nvPr/>
        </p:nvSpPr>
        <p:spPr bwMode="auto">
          <a:xfrm>
            <a:off x="2100960" y="2295515"/>
            <a:ext cx="5616575"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20000"/>
              </a:lnSpc>
              <a:defRPr/>
            </a:pPr>
            <a:r>
              <a:rPr lang="zh-CN" altLang="en-US" sz="2400" b="1" dirty="0">
                <a:latin typeface="+mn-ea"/>
                <a:ea typeface="+mn-ea"/>
              </a:rPr>
              <a:t>掩饰；隐瞒。</a:t>
            </a:r>
            <a:endParaRPr lang="zh-CN" altLang="en-US" sz="2400" b="1" dirty="0">
              <a:latin typeface="+mn-ea"/>
              <a:ea typeface="+mn-ea"/>
            </a:endParaRPr>
          </a:p>
        </p:txBody>
      </p:sp>
      <p:sp>
        <p:nvSpPr>
          <p:cNvPr id="22" name="TextBox 21"/>
          <p:cNvSpPr txBox="1"/>
          <p:nvPr/>
        </p:nvSpPr>
        <p:spPr>
          <a:xfrm>
            <a:off x="2115628" y="1601479"/>
            <a:ext cx="2339102" cy="535531"/>
          </a:xfrm>
          <a:prstGeom prst="rect">
            <a:avLst/>
          </a:prstGeom>
          <a:noFill/>
          <a:ln w="9525">
            <a:noFill/>
          </a:ln>
        </p:spPr>
        <p:txBody>
          <a:bodyPr wrap="none" rtlCol="0">
            <a:spAutoFit/>
          </a:bodyPr>
          <a:lstStyle/>
          <a:p>
            <a:pPr>
              <a:lnSpc>
                <a:spcPct val="120000"/>
              </a:lnSpc>
              <a:defRPr/>
            </a:pPr>
            <a:r>
              <a:rPr lang="zh-CN" altLang="en-US" sz="2400" b="1" dirty="0" smtClean="0">
                <a:latin typeface="+mn-ea"/>
              </a:rPr>
              <a:t>不清楚，模糊。</a:t>
            </a:r>
            <a:endParaRPr lang="en-US" altLang="zh-CN" sz="2400" b="1" dirty="0">
              <a:latin typeface="+mn-ea"/>
            </a:endParaRPr>
          </a:p>
        </p:txBody>
      </p:sp>
      <p:sp>
        <p:nvSpPr>
          <p:cNvPr id="23" name="TextBox 22"/>
          <p:cNvSpPr txBox="1"/>
          <p:nvPr/>
        </p:nvSpPr>
        <p:spPr>
          <a:xfrm>
            <a:off x="2088520" y="3042708"/>
            <a:ext cx="2339102" cy="535531"/>
          </a:xfrm>
          <a:prstGeom prst="rect">
            <a:avLst/>
          </a:prstGeom>
          <a:noFill/>
          <a:ln w="9525">
            <a:noFill/>
          </a:ln>
        </p:spPr>
        <p:txBody>
          <a:bodyPr wrap="none" rtlCol="0">
            <a:spAutoFit/>
          </a:bodyPr>
          <a:lstStyle/>
          <a:p>
            <a:pPr>
              <a:lnSpc>
                <a:spcPct val="120000"/>
              </a:lnSpc>
              <a:defRPr/>
            </a:pPr>
            <a:r>
              <a:rPr lang="zh-CN" altLang="en-US" sz="2400" b="1" dirty="0">
                <a:latin typeface="+mn-ea"/>
              </a:rPr>
              <a:t>形容忽然醒悟。</a:t>
            </a:r>
            <a:endParaRPr lang="zh-CN" altLang="en-US" sz="2400" b="1" dirty="0">
              <a:latin typeface="+mn-ea"/>
            </a:endParaRPr>
          </a:p>
        </p:txBody>
      </p:sp>
      <p:sp>
        <p:nvSpPr>
          <p:cNvPr id="24" name="矩形 2"/>
          <p:cNvSpPr>
            <a:spLocks noChangeArrowheads="1"/>
          </p:cNvSpPr>
          <p:nvPr/>
        </p:nvSpPr>
        <p:spPr bwMode="auto">
          <a:xfrm>
            <a:off x="975843" y="3777141"/>
            <a:ext cx="1112804" cy="461665"/>
          </a:xfrm>
          <a:prstGeom prst="rect">
            <a:avLst/>
          </a:prstGeom>
          <a:noFill/>
          <a:ln w="9525">
            <a:noFill/>
            <a:miter lim="800000"/>
          </a:ln>
        </p:spPr>
        <p:txBody>
          <a:bodyPr wrap="none">
            <a:spAutoFit/>
          </a:bodyPr>
          <a:lstStyle/>
          <a:p>
            <a:pPr algn="ctr"/>
            <a:r>
              <a:rPr lang="zh-CN" altLang="en-US" sz="2400" b="1" dirty="0">
                <a:solidFill>
                  <a:srgbClr val="FF0000"/>
                </a:solidFill>
                <a:latin typeface="黑体" panose="02010609060101010101" pitchFamily="2" charset="-122"/>
                <a:ea typeface="黑体" panose="02010609060101010101" pitchFamily="2" charset="-122"/>
              </a:rPr>
              <a:t>笨拙</a:t>
            </a:r>
            <a:r>
              <a:rPr lang="zh-CN" altLang="en-US" sz="2400" b="1" dirty="0" smtClean="0">
                <a:solidFill>
                  <a:srgbClr val="FF0000"/>
                </a:solidFill>
                <a:latin typeface="黑体" panose="02010609060101010101" pitchFamily="2" charset="-122"/>
                <a:ea typeface="黑体" panose="02010609060101010101" pitchFamily="2" charset="-122"/>
              </a:rPr>
              <a:t>：</a:t>
            </a:r>
            <a:endParaRPr lang="zh-CN" altLang="en-US" sz="2400" b="1" dirty="0">
              <a:solidFill>
                <a:srgbClr val="FF0000"/>
              </a:solidFill>
              <a:latin typeface="黑体" panose="02010609060101010101" pitchFamily="2" charset="-122"/>
              <a:ea typeface="黑体" panose="02010609060101010101" pitchFamily="2" charset="-122"/>
            </a:endParaRPr>
          </a:p>
        </p:txBody>
      </p:sp>
      <p:sp>
        <p:nvSpPr>
          <p:cNvPr id="11" name="矩形 10"/>
          <p:cNvSpPr/>
          <p:nvPr/>
        </p:nvSpPr>
        <p:spPr>
          <a:xfrm>
            <a:off x="1981471" y="3777140"/>
            <a:ext cx="3432644" cy="535531"/>
          </a:xfrm>
          <a:prstGeom prst="rect">
            <a:avLst/>
          </a:prstGeom>
          <a:noFill/>
          <a:ln w="9525">
            <a:noFill/>
          </a:ln>
        </p:spPr>
        <p:txBody>
          <a:bodyPr wrap="square" rtlCol="0">
            <a:spAutoFit/>
          </a:bodyPr>
          <a:lstStyle/>
          <a:p>
            <a:pPr>
              <a:lnSpc>
                <a:spcPct val="120000"/>
              </a:lnSpc>
            </a:pPr>
            <a:r>
              <a:rPr lang="zh-CN" altLang="en-US" sz="2400" b="1" dirty="0">
                <a:latin typeface="+mn-ea"/>
              </a:rPr>
              <a:t>笨；不聪明；不</a:t>
            </a:r>
            <a:r>
              <a:rPr lang="zh-CN" altLang="en-US" sz="2400" b="1" dirty="0" smtClean="0">
                <a:latin typeface="+mn-ea"/>
              </a:rPr>
              <a:t>灵巧。</a:t>
            </a:r>
            <a:endParaRPr lang="zh-CN" altLang="zh-CN" sz="2400" b="1" dirty="0">
              <a:latin typeface="+mn-ea"/>
            </a:endParaRPr>
          </a:p>
        </p:txBody>
      </p:sp>
      <p:sp>
        <p:nvSpPr>
          <p:cNvPr id="14" name="矩形 2"/>
          <p:cNvSpPr>
            <a:spLocks noChangeArrowheads="1"/>
          </p:cNvSpPr>
          <p:nvPr/>
        </p:nvSpPr>
        <p:spPr bwMode="auto">
          <a:xfrm>
            <a:off x="942092" y="4513010"/>
            <a:ext cx="1731564" cy="461665"/>
          </a:xfrm>
          <a:prstGeom prst="rect">
            <a:avLst/>
          </a:prstGeom>
          <a:noFill/>
          <a:ln w="9525">
            <a:noFill/>
            <a:miter lim="800000"/>
          </a:ln>
        </p:spPr>
        <p:txBody>
          <a:bodyPr wrap="none">
            <a:spAutoFit/>
          </a:bodyPr>
          <a:lstStyle/>
          <a:p>
            <a:pPr algn="ctr"/>
            <a:r>
              <a:rPr lang="zh-CN" altLang="en-US" sz="2400" b="1" dirty="0">
                <a:solidFill>
                  <a:srgbClr val="FF0000"/>
                </a:solidFill>
                <a:latin typeface="黑体" panose="02010609060101010101" pitchFamily="2" charset="-122"/>
                <a:ea typeface="黑体" panose="02010609060101010101" pitchFamily="2" charset="-122"/>
              </a:rPr>
              <a:t>断断续续</a:t>
            </a:r>
            <a:r>
              <a:rPr lang="zh-CN" altLang="en-US" sz="2400" b="1" dirty="0" smtClean="0">
                <a:solidFill>
                  <a:srgbClr val="FF0000"/>
                </a:solidFill>
                <a:latin typeface="黑体" panose="02010609060101010101" pitchFamily="2" charset="-122"/>
                <a:ea typeface="黑体" panose="02010609060101010101" pitchFamily="2" charset="-122"/>
              </a:rPr>
              <a:t>：</a:t>
            </a:r>
            <a:endParaRPr lang="zh-CN" altLang="en-US" sz="2400" b="1" dirty="0">
              <a:solidFill>
                <a:srgbClr val="FF0000"/>
              </a:solidFill>
              <a:latin typeface="黑体" panose="02010609060101010101" pitchFamily="2" charset="-122"/>
              <a:ea typeface="黑体" panose="02010609060101010101" pitchFamily="2" charset="-122"/>
            </a:endParaRPr>
          </a:p>
        </p:txBody>
      </p:sp>
      <p:sp>
        <p:nvSpPr>
          <p:cNvPr id="15" name="TextBox 14"/>
          <p:cNvSpPr txBox="1"/>
          <p:nvPr/>
        </p:nvSpPr>
        <p:spPr>
          <a:xfrm>
            <a:off x="2522632" y="4491181"/>
            <a:ext cx="4571408" cy="535531"/>
          </a:xfrm>
          <a:prstGeom prst="rect">
            <a:avLst/>
          </a:prstGeom>
          <a:noFill/>
          <a:ln w="9525">
            <a:noFill/>
          </a:ln>
        </p:spPr>
        <p:txBody>
          <a:bodyPr wrap="square" rtlCol="0">
            <a:spAutoFit/>
          </a:bodyPr>
          <a:lstStyle/>
          <a:p>
            <a:pPr>
              <a:lnSpc>
                <a:spcPct val="120000"/>
              </a:lnSpc>
              <a:defRPr/>
            </a:pPr>
            <a:r>
              <a:rPr lang="zh-CN" altLang="en-US" sz="2400" b="1" dirty="0">
                <a:latin typeface="+mn-ea"/>
              </a:rPr>
              <a:t>时而中断，时而</a:t>
            </a:r>
            <a:r>
              <a:rPr lang="zh-CN" altLang="en-US" sz="2400" b="1" dirty="0" smtClean="0">
                <a:latin typeface="+mn-ea"/>
              </a:rPr>
              <a:t>继续。</a:t>
            </a:r>
            <a:endParaRPr lang="zh-CN" altLang="en-US" sz="2400" b="1" dirty="0">
              <a:latin typeface="+mn-ea"/>
            </a:endParaRPr>
          </a:p>
        </p:txBody>
      </p:sp>
      <p:sp>
        <p:nvSpPr>
          <p:cNvPr id="16" name="矩形 2"/>
          <p:cNvSpPr>
            <a:spLocks noChangeArrowheads="1"/>
          </p:cNvSpPr>
          <p:nvPr/>
        </p:nvSpPr>
        <p:spPr bwMode="auto">
          <a:xfrm>
            <a:off x="861265" y="5272082"/>
            <a:ext cx="1731564" cy="461665"/>
          </a:xfrm>
          <a:prstGeom prst="rect">
            <a:avLst/>
          </a:prstGeom>
          <a:noFill/>
          <a:ln w="9525">
            <a:noFill/>
            <a:miter lim="800000"/>
          </a:ln>
        </p:spPr>
        <p:txBody>
          <a:bodyPr wrap="none">
            <a:spAutoFit/>
          </a:bodyPr>
          <a:lstStyle/>
          <a:p>
            <a:pPr algn="ctr"/>
            <a:r>
              <a:rPr lang="zh-CN" altLang="en-US" sz="2400" b="1" dirty="0" smtClean="0">
                <a:solidFill>
                  <a:srgbClr val="FF0000"/>
                </a:solidFill>
                <a:latin typeface="黑体" panose="02010609060101010101" pitchFamily="2" charset="-122"/>
                <a:ea typeface="黑体" panose="02010609060101010101" pitchFamily="2" charset="-122"/>
              </a:rPr>
              <a:t>平淡无味：</a:t>
            </a:r>
            <a:endParaRPr lang="zh-CN" altLang="en-US" sz="2400" b="1" dirty="0">
              <a:solidFill>
                <a:srgbClr val="FF0000"/>
              </a:solidFill>
              <a:latin typeface="黑体" panose="02010609060101010101" pitchFamily="2" charset="-122"/>
              <a:ea typeface="黑体" panose="02010609060101010101" pitchFamily="2" charset="-122"/>
            </a:endParaRPr>
          </a:p>
        </p:txBody>
      </p:sp>
      <p:sp>
        <p:nvSpPr>
          <p:cNvPr id="17" name="矩形 16"/>
          <p:cNvSpPr/>
          <p:nvPr/>
        </p:nvSpPr>
        <p:spPr>
          <a:xfrm>
            <a:off x="2439805" y="5307247"/>
            <a:ext cx="5948619" cy="535531"/>
          </a:xfrm>
          <a:prstGeom prst="rect">
            <a:avLst/>
          </a:prstGeom>
          <a:noFill/>
          <a:ln w="9525">
            <a:noFill/>
          </a:ln>
        </p:spPr>
        <p:txBody>
          <a:bodyPr wrap="square" rtlCol="0">
            <a:spAutoFit/>
          </a:bodyPr>
          <a:lstStyle/>
          <a:p>
            <a:pPr>
              <a:lnSpc>
                <a:spcPct val="120000"/>
              </a:lnSpc>
            </a:pPr>
            <a:r>
              <a:rPr lang="zh-CN" altLang="en-US" sz="2400" b="1" dirty="0">
                <a:latin typeface="+mn-ea"/>
              </a:rPr>
              <a:t>质性平和无味，后指平平常常。</a:t>
            </a:r>
            <a:endParaRPr lang="zh-CN" altLang="zh-CN" sz="2400" b="1" dirty="0">
              <a:latin typeface="+mn-ea"/>
            </a:endParaRPr>
          </a:p>
        </p:txBody>
      </p:sp>
      <p:pic>
        <p:nvPicPr>
          <p:cNvPr id="25" name="Picture 2" descr="G:\BaiduYunDownload\10000图标\PNG图标集08\png-0561.png"/>
          <p:cNvPicPr>
            <a:picLocks noChangeAspect="1" noChangeArrowheads="1"/>
          </p:cNvPicPr>
          <p:nvPr/>
        </p:nvPicPr>
        <p:blipFill>
          <a:blip r:embed="rId1" cstate="email"/>
          <a:srcRect/>
          <a:stretch>
            <a:fillRect/>
          </a:stretch>
        </p:blipFill>
        <p:spPr bwMode="auto">
          <a:xfrm>
            <a:off x="551160" y="740701"/>
            <a:ext cx="564456" cy="75260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p:cNvSpPr txBox="1"/>
          <p:nvPr/>
        </p:nvSpPr>
        <p:spPr>
          <a:xfrm>
            <a:off x="2627785" y="2017564"/>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潇洒</a:t>
            </a:r>
            <a:r>
              <a:rPr lang="en-US" altLang="zh-CN" sz="2800" dirty="0" smtClean="0">
                <a:latin typeface="楷体" panose="02010609060101010101" pitchFamily="49" charset="-122"/>
                <a:ea typeface="楷体" panose="02010609060101010101" pitchFamily="49" charset="-122"/>
              </a:rPr>
              <a:t>---</a:t>
            </a:r>
            <a:endParaRPr lang="zh-CN" altLang="en-US" sz="2800" dirty="0">
              <a:latin typeface="楷体" panose="02010609060101010101" pitchFamily="49" charset="-122"/>
              <a:ea typeface="楷体" panose="02010609060101010101" pitchFamily="49" charset="-122"/>
            </a:endParaRPr>
          </a:p>
        </p:txBody>
      </p:sp>
      <p:sp>
        <p:nvSpPr>
          <p:cNvPr id="32" name="TextBox 31"/>
          <p:cNvSpPr txBox="1"/>
          <p:nvPr/>
        </p:nvSpPr>
        <p:spPr>
          <a:xfrm>
            <a:off x="3957168" y="2017564"/>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洒脱</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33" name="TextBox 32"/>
          <p:cNvSpPr txBox="1"/>
          <p:nvPr/>
        </p:nvSpPr>
        <p:spPr>
          <a:xfrm>
            <a:off x="5628181" y="2017564"/>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幽雅</a:t>
            </a:r>
            <a:r>
              <a:rPr lang="en-US" altLang="zh-CN" sz="2800" dirty="0" smtClean="0">
                <a:latin typeface="楷体" panose="02010609060101010101" pitchFamily="49" charset="-122"/>
                <a:ea typeface="楷体" panose="02010609060101010101" pitchFamily="49" charset="-122"/>
              </a:rPr>
              <a:t>---</a:t>
            </a:r>
            <a:endParaRPr lang="zh-CN" altLang="en-US" sz="2800" dirty="0">
              <a:latin typeface="楷体" panose="02010609060101010101" pitchFamily="49" charset="-122"/>
              <a:ea typeface="楷体" panose="02010609060101010101" pitchFamily="49" charset="-122"/>
            </a:endParaRPr>
          </a:p>
        </p:txBody>
      </p:sp>
      <p:sp>
        <p:nvSpPr>
          <p:cNvPr id="34" name="TextBox 33"/>
          <p:cNvSpPr txBox="1"/>
          <p:nvPr/>
        </p:nvSpPr>
        <p:spPr>
          <a:xfrm>
            <a:off x="6986139" y="2017564"/>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优雅</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35" name="TextBox 34"/>
          <p:cNvSpPr txBox="1"/>
          <p:nvPr/>
        </p:nvSpPr>
        <p:spPr>
          <a:xfrm>
            <a:off x="2646835" y="2809652"/>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遮掩</a:t>
            </a:r>
            <a:r>
              <a:rPr lang="en-US" altLang="zh-CN" sz="2800" dirty="0" smtClean="0">
                <a:latin typeface="楷体" panose="02010609060101010101" pitchFamily="49" charset="-122"/>
                <a:ea typeface="楷体" panose="02010609060101010101" pitchFamily="49" charset="-122"/>
              </a:rPr>
              <a:t>---</a:t>
            </a:r>
            <a:endParaRPr lang="zh-CN" altLang="en-US" sz="2800" dirty="0">
              <a:latin typeface="楷体" panose="02010609060101010101" pitchFamily="49" charset="-122"/>
              <a:ea typeface="楷体" panose="02010609060101010101" pitchFamily="49" charset="-122"/>
            </a:endParaRPr>
          </a:p>
        </p:txBody>
      </p:sp>
      <p:sp>
        <p:nvSpPr>
          <p:cNvPr id="36" name="TextBox 35"/>
          <p:cNvSpPr txBox="1"/>
          <p:nvPr/>
        </p:nvSpPr>
        <p:spPr>
          <a:xfrm>
            <a:off x="3957168" y="2803382"/>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遮盖</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37" name="TextBox 36"/>
          <p:cNvSpPr txBox="1"/>
          <p:nvPr/>
        </p:nvSpPr>
        <p:spPr>
          <a:xfrm>
            <a:off x="5647231" y="2803382"/>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妩媚</a:t>
            </a:r>
            <a:r>
              <a:rPr lang="en-US" altLang="zh-CN" sz="2800" dirty="0" smtClean="0">
                <a:latin typeface="楷体" panose="02010609060101010101" pitchFamily="49" charset="-122"/>
                <a:ea typeface="楷体" panose="02010609060101010101" pitchFamily="49" charset="-122"/>
              </a:rPr>
              <a:t>---</a:t>
            </a:r>
            <a:endParaRPr lang="zh-CN" altLang="en-US" sz="2800" dirty="0">
              <a:latin typeface="楷体" panose="02010609060101010101" pitchFamily="49" charset="-122"/>
              <a:ea typeface="楷体" panose="02010609060101010101" pitchFamily="49" charset="-122"/>
            </a:endParaRPr>
          </a:p>
        </p:txBody>
      </p:sp>
      <p:sp>
        <p:nvSpPr>
          <p:cNvPr id="38" name="TextBox 37"/>
          <p:cNvSpPr txBox="1"/>
          <p:nvPr/>
        </p:nvSpPr>
        <p:spPr>
          <a:xfrm>
            <a:off x="6986139" y="2803382"/>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妖娆</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41" name="TextBox 40"/>
          <p:cNvSpPr txBox="1"/>
          <p:nvPr/>
        </p:nvSpPr>
        <p:spPr>
          <a:xfrm>
            <a:off x="2608735" y="3961780"/>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茂盛</a:t>
            </a:r>
            <a:r>
              <a:rPr lang="en-US" altLang="zh-CN" sz="2800" b="1" dirty="0" smtClean="0">
                <a:latin typeface="楷体" panose="02010609060101010101" pitchFamily="49" charset="-122"/>
                <a:ea typeface="楷体" panose="02010609060101010101" pitchFamily="49" charset="-122"/>
              </a:rPr>
              <a:t>---</a:t>
            </a:r>
            <a:endParaRPr lang="zh-CN" altLang="en-US" sz="2800" b="1" dirty="0">
              <a:latin typeface="楷体" panose="02010609060101010101" pitchFamily="49" charset="-122"/>
              <a:ea typeface="楷体" panose="02010609060101010101" pitchFamily="49" charset="-122"/>
            </a:endParaRPr>
          </a:p>
        </p:txBody>
      </p:sp>
      <p:sp>
        <p:nvSpPr>
          <p:cNvPr id="42" name="TextBox 41"/>
          <p:cNvSpPr txBox="1"/>
          <p:nvPr/>
        </p:nvSpPr>
        <p:spPr>
          <a:xfrm>
            <a:off x="3957168" y="3961780"/>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枯萎</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43" name="TextBox 42"/>
          <p:cNvSpPr txBox="1"/>
          <p:nvPr/>
        </p:nvSpPr>
        <p:spPr>
          <a:xfrm>
            <a:off x="5609131" y="3961780"/>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笨拙</a:t>
            </a:r>
            <a:r>
              <a:rPr lang="en-US" altLang="zh-CN" sz="2800" b="1" dirty="0" smtClean="0">
                <a:latin typeface="楷体" panose="02010609060101010101" pitchFamily="49" charset="-122"/>
                <a:ea typeface="楷体" panose="02010609060101010101" pitchFamily="49" charset="-122"/>
              </a:rPr>
              <a:t>---</a:t>
            </a:r>
            <a:endParaRPr lang="zh-CN" altLang="en-US" sz="2800" b="1" dirty="0">
              <a:latin typeface="楷体" panose="02010609060101010101" pitchFamily="49" charset="-122"/>
              <a:ea typeface="楷体" panose="02010609060101010101" pitchFamily="49" charset="-122"/>
            </a:endParaRPr>
          </a:p>
        </p:txBody>
      </p:sp>
      <p:sp>
        <p:nvSpPr>
          <p:cNvPr id="44" name="TextBox 43"/>
          <p:cNvSpPr txBox="1"/>
          <p:nvPr/>
        </p:nvSpPr>
        <p:spPr>
          <a:xfrm>
            <a:off x="6986139" y="3961780"/>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灵活</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45" name="TextBox 44"/>
          <p:cNvSpPr txBox="1"/>
          <p:nvPr/>
        </p:nvSpPr>
        <p:spPr>
          <a:xfrm>
            <a:off x="2627785" y="4747598"/>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浑浊</a:t>
            </a:r>
            <a:r>
              <a:rPr lang="en-US" altLang="zh-CN" sz="2800" b="1" dirty="0" smtClean="0">
                <a:latin typeface="楷体" panose="02010609060101010101" pitchFamily="49" charset="-122"/>
                <a:ea typeface="楷体" panose="02010609060101010101" pitchFamily="49" charset="-122"/>
              </a:rPr>
              <a:t>---</a:t>
            </a:r>
            <a:endParaRPr lang="zh-CN" altLang="en-US" sz="2800" b="1" dirty="0">
              <a:latin typeface="楷体" panose="02010609060101010101" pitchFamily="49" charset="-122"/>
              <a:ea typeface="楷体" panose="02010609060101010101" pitchFamily="49" charset="-122"/>
            </a:endParaRPr>
          </a:p>
        </p:txBody>
      </p:sp>
      <p:sp>
        <p:nvSpPr>
          <p:cNvPr id="46" name="TextBox 45"/>
          <p:cNvSpPr txBox="1"/>
          <p:nvPr/>
        </p:nvSpPr>
        <p:spPr>
          <a:xfrm>
            <a:off x="3957168" y="4747598"/>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清澈</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47" name="TextBox 46"/>
          <p:cNvSpPr txBox="1"/>
          <p:nvPr/>
        </p:nvSpPr>
        <p:spPr>
          <a:xfrm>
            <a:off x="5628181" y="4747598"/>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朦胧</a:t>
            </a:r>
            <a:r>
              <a:rPr lang="en-US" altLang="zh-CN" sz="2800" b="1" dirty="0" smtClean="0">
                <a:latin typeface="楷体" panose="02010609060101010101" pitchFamily="49" charset="-122"/>
                <a:ea typeface="楷体" panose="02010609060101010101" pitchFamily="49" charset="-122"/>
              </a:rPr>
              <a:t>---</a:t>
            </a:r>
            <a:endParaRPr lang="zh-CN" altLang="en-US" sz="2800" b="1" dirty="0">
              <a:latin typeface="楷体" panose="02010609060101010101" pitchFamily="49" charset="-122"/>
              <a:ea typeface="楷体" panose="02010609060101010101" pitchFamily="49" charset="-122"/>
            </a:endParaRPr>
          </a:p>
        </p:txBody>
      </p:sp>
      <p:sp>
        <p:nvSpPr>
          <p:cNvPr id="48" name="TextBox 47"/>
          <p:cNvSpPr txBox="1"/>
          <p:nvPr/>
        </p:nvSpPr>
        <p:spPr>
          <a:xfrm>
            <a:off x="6986139" y="4747598"/>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明朗</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2" name="文本框 1"/>
          <p:cNvSpPr txBox="1"/>
          <p:nvPr/>
        </p:nvSpPr>
        <p:spPr>
          <a:xfrm>
            <a:off x="1216439" y="2027957"/>
            <a:ext cx="1627369" cy="523220"/>
          </a:xfrm>
          <a:prstGeom prst="rect">
            <a:avLst/>
          </a:prstGeom>
          <a:noFill/>
          <a:ln w="9525">
            <a:noFill/>
          </a:ln>
        </p:spPr>
        <p:txBody>
          <a:bodyPr wrap="none" anchor="t">
            <a:spAutoFit/>
          </a:bodyPr>
          <a:lstStyle>
            <a:defPPr>
              <a:defRPr lang="zh-CN"/>
            </a:defPPr>
            <a:lvl1pPr>
              <a:defRPr sz="3600" b="1" u="dbl">
                <a:solidFill>
                  <a:srgbClr val="92D050"/>
                </a:solidFill>
                <a:uFillTx/>
                <a:latin typeface="黑体" panose="02010609060101010101" pitchFamily="2" charset="-122"/>
                <a:ea typeface="黑体" panose="02010609060101010101" pitchFamily="2" charset="-122"/>
              </a:defRPr>
            </a:lvl1pPr>
          </a:lstStyle>
          <a:p>
            <a:r>
              <a:rPr lang="zh-CN" altLang="en-US" sz="2800" u="none" dirty="0">
                <a:solidFill>
                  <a:schemeClr val="tx1"/>
                </a:solidFill>
                <a:sym typeface="+mn-ea"/>
              </a:rPr>
              <a:t>近义</a:t>
            </a:r>
            <a:r>
              <a:rPr lang="zh-CN" altLang="en-US" sz="2800" u="none" dirty="0" smtClean="0">
                <a:solidFill>
                  <a:schemeClr val="tx1"/>
                </a:solidFill>
                <a:sym typeface="+mn-ea"/>
              </a:rPr>
              <a:t>词：</a:t>
            </a:r>
            <a:endParaRPr lang="zh-CN" altLang="en-US" sz="2800" u="none" dirty="0">
              <a:solidFill>
                <a:schemeClr val="tx1"/>
              </a:solidFill>
              <a:sym typeface="+mn-ea"/>
            </a:endParaRPr>
          </a:p>
        </p:txBody>
      </p:sp>
      <p:sp>
        <p:nvSpPr>
          <p:cNvPr id="3" name="文本框 2"/>
          <p:cNvSpPr txBox="1"/>
          <p:nvPr/>
        </p:nvSpPr>
        <p:spPr>
          <a:xfrm>
            <a:off x="1259632" y="3948170"/>
            <a:ext cx="1627369" cy="523220"/>
          </a:xfrm>
          <a:prstGeom prst="rect">
            <a:avLst/>
          </a:prstGeom>
          <a:noFill/>
          <a:ln w="9525">
            <a:noFill/>
          </a:ln>
        </p:spPr>
        <p:txBody>
          <a:bodyPr wrap="none" anchor="t">
            <a:spAutoFit/>
          </a:bodyPr>
          <a:lstStyle/>
          <a:p>
            <a:pPr eaLnBrk="1" hangingPunct="1"/>
            <a:r>
              <a:rPr lang="zh-CN" altLang="en-US" sz="2800" b="1" dirty="0" smtClean="0">
                <a:uFillTx/>
                <a:latin typeface="黑体" panose="02010609060101010101" pitchFamily="2" charset="-122"/>
                <a:ea typeface="黑体" panose="02010609060101010101" pitchFamily="2" charset="-122"/>
                <a:sym typeface="+mn-ea"/>
              </a:rPr>
              <a:t>反义词：</a:t>
            </a:r>
            <a:endParaRPr lang="zh-CN" altLang="en-US" sz="2800" b="1" dirty="0" smtClean="0">
              <a:uFillTx/>
              <a:latin typeface="黑体" panose="02010609060101010101" pitchFamily="2" charset="-122"/>
              <a:ea typeface="黑体" panose="02010609060101010101" pitchFamily="2" charset="-122"/>
              <a:sym typeface="+mn-ea"/>
            </a:endParaRPr>
          </a:p>
        </p:txBody>
      </p:sp>
      <p:sp>
        <p:nvSpPr>
          <p:cNvPr id="20" name="TextBox 19"/>
          <p:cNvSpPr txBox="1"/>
          <p:nvPr/>
        </p:nvSpPr>
        <p:spPr>
          <a:xfrm>
            <a:off x="571473" y="767000"/>
            <a:ext cx="184731" cy="461665"/>
          </a:xfrm>
          <a:prstGeom prst="rect">
            <a:avLst/>
          </a:prstGeom>
          <a:noFill/>
        </p:spPr>
        <p:txBody>
          <a:bodyPr wrap="none" rtlCol="0">
            <a:spAutoFit/>
          </a:bodyPr>
          <a:lstStyle/>
          <a:p>
            <a:endParaRPr lang="zh-CN" altLang="en-US" sz="2400"/>
          </a:p>
        </p:txBody>
      </p:sp>
      <p:sp>
        <p:nvSpPr>
          <p:cNvPr id="21" name="文本框 2"/>
          <p:cNvSpPr txBox="1"/>
          <p:nvPr/>
        </p:nvSpPr>
        <p:spPr>
          <a:xfrm>
            <a:off x="1029335" y="647013"/>
            <a:ext cx="2501006" cy="646331"/>
          </a:xfrm>
          <a:prstGeom prst="rect">
            <a:avLst/>
          </a:prstGeom>
          <a:noFill/>
          <a:ln w="9525">
            <a:noFill/>
          </a:ln>
        </p:spPr>
        <p:txBody>
          <a:bodyPr wrap="none" anchor="t">
            <a:spAutoFit/>
          </a:bodyPr>
          <a:lstStyle/>
          <a:p>
            <a:pPr eaLnBrk="1" hangingPunct="1"/>
            <a:r>
              <a:rPr lang="zh-CN" altLang="en-US" sz="3600" b="1" u="dbl" dirty="0" smtClean="0">
                <a:solidFill>
                  <a:srgbClr val="92D050"/>
                </a:solidFill>
                <a:uFillTx/>
                <a:latin typeface="黑体" panose="02010609060101010101" pitchFamily="2" charset="-122"/>
                <a:ea typeface="黑体" panose="02010609060101010101" pitchFamily="2" charset="-122"/>
                <a:sym typeface="+mn-ea"/>
              </a:rPr>
              <a:t>近、反义词</a:t>
            </a:r>
            <a:endParaRPr lang="zh-CN" altLang="en-US" sz="3600" b="1" u="dbl" dirty="0" smtClean="0">
              <a:solidFill>
                <a:srgbClr val="92D050"/>
              </a:solidFill>
              <a:uFillTx/>
              <a:latin typeface="黑体" panose="02010609060101010101" pitchFamily="2" charset="-122"/>
              <a:ea typeface="黑体" panose="02010609060101010101" pitchFamily="2" charset="-122"/>
              <a:sym typeface="+mn-ea"/>
            </a:endParaRPr>
          </a:p>
        </p:txBody>
      </p:sp>
      <p:pic>
        <p:nvPicPr>
          <p:cNvPr id="22" name="Picture 2" descr="G:\BaiduYunDownload\10000图标\PNG图标集08\png-0561.png"/>
          <p:cNvPicPr>
            <a:picLocks noChangeAspect="1" noChangeArrowheads="1"/>
          </p:cNvPicPr>
          <p:nvPr/>
        </p:nvPicPr>
        <p:blipFill>
          <a:blip r:embed="rId1" cstate="email"/>
          <a:srcRect/>
          <a:stretch>
            <a:fillRect/>
          </a:stretch>
        </p:blipFill>
        <p:spPr bwMode="auto">
          <a:xfrm>
            <a:off x="551160" y="740701"/>
            <a:ext cx="564456" cy="75260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915367" y="633076"/>
            <a:ext cx="2501006" cy="646331"/>
          </a:xfrm>
          <a:prstGeom prst="rect">
            <a:avLst/>
          </a:prstGeom>
          <a:noFill/>
          <a:ln>
            <a:noFill/>
          </a:ln>
        </p:spPr>
        <p:txBody>
          <a:bodyPr wrap="none" rtlCol="0" anchor="t">
            <a:spAutoFit/>
          </a:bodyPr>
          <a:lstStyle/>
          <a:p>
            <a:pPr algn="ctr"/>
            <a:r>
              <a:rPr lang="zh-CN" altLang="en-US" sz="3600" b="1" u="dbl" dirty="0" smtClean="0">
                <a:solidFill>
                  <a:srgbClr val="92D050"/>
                </a:solidFill>
                <a:latin typeface="黑体" panose="02010609060101010101" pitchFamily="2" charset="-122"/>
                <a:ea typeface="黑体" panose="02010609060101010101" pitchFamily="2" charset="-122"/>
                <a:sym typeface="+mn-ea"/>
              </a:rPr>
              <a:t>近义词辨析</a:t>
            </a:r>
            <a:endParaRPr lang="zh-CN" altLang="en-US" sz="3600" b="1" u="dbl" dirty="0" smtClean="0">
              <a:solidFill>
                <a:srgbClr val="92D050"/>
              </a:solidFill>
              <a:latin typeface="黑体" panose="02010609060101010101" pitchFamily="2" charset="-122"/>
              <a:ea typeface="黑体" panose="02010609060101010101" pitchFamily="2" charset="-122"/>
              <a:sym typeface="+mn-ea"/>
            </a:endParaRPr>
          </a:p>
        </p:txBody>
      </p:sp>
      <p:graphicFrame>
        <p:nvGraphicFramePr>
          <p:cNvPr id="5" name="表格 4"/>
          <p:cNvGraphicFramePr/>
          <p:nvPr/>
        </p:nvGraphicFramePr>
        <p:xfrm>
          <a:off x="1115616" y="1549385"/>
          <a:ext cx="6811804" cy="3483864"/>
        </p:xfrm>
        <a:graphic>
          <a:graphicData uri="http://schemas.openxmlformats.org/drawingml/2006/table">
            <a:tbl>
              <a:tblPr firstRow="1" bandRow="1">
                <a:tableStyleId>{5C22544A-7EE6-4342-B048-85BDC9FD1C3A}</a:tableStyleId>
              </a:tblPr>
              <a:tblGrid>
                <a:gridCol w="1137285"/>
                <a:gridCol w="1812131"/>
                <a:gridCol w="3862388"/>
              </a:tblGrid>
              <a:tr h="457200">
                <a:tc>
                  <a:txBody>
                    <a:bodyPr/>
                    <a:lstStyle/>
                    <a:p>
                      <a:pPr algn="ctr">
                        <a:buNone/>
                      </a:pPr>
                      <a:endParaRPr lang="zh-CN" altLang="en-US" sz="2400" dirty="0">
                        <a:latin typeface="+mn-ea"/>
                      </a:endParaRPr>
                    </a:p>
                  </a:txBody>
                  <a:tcPr>
                    <a:solidFill>
                      <a:srgbClr val="FFAF01"/>
                    </a:solidFill>
                  </a:tcPr>
                </a:tc>
                <a:tc>
                  <a:txBody>
                    <a:bodyPr/>
                    <a:lstStyle/>
                    <a:p>
                      <a:pPr algn="ctr">
                        <a:buNone/>
                      </a:pPr>
                      <a:r>
                        <a:rPr lang="zh-CN" altLang="en-US" sz="2400" dirty="0">
                          <a:latin typeface="+mn-ea"/>
                        </a:rPr>
                        <a:t>相同点</a:t>
                      </a:r>
                      <a:endParaRPr lang="zh-CN" altLang="en-US" sz="2400" dirty="0">
                        <a:latin typeface="+mn-ea"/>
                      </a:endParaRPr>
                    </a:p>
                  </a:txBody>
                  <a:tcPr>
                    <a:solidFill>
                      <a:srgbClr val="FFAF01"/>
                    </a:solidFill>
                  </a:tcPr>
                </a:tc>
                <a:tc>
                  <a:txBody>
                    <a:bodyPr/>
                    <a:lstStyle/>
                    <a:p>
                      <a:pPr algn="ctr">
                        <a:buNone/>
                      </a:pPr>
                      <a:r>
                        <a:rPr lang="zh-CN" altLang="en-US" sz="2400" dirty="0">
                          <a:latin typeface="+mn-ea"/>
                        </a:rPr>
                        <a:t>不同点</a:t>
                      </a:r>
                      <a:endParaRPr lang="zh-CN" altLang="en-US" sz="2400" dirty="0">
                        <a:latin typeface="+mn-ea"/>
                      </a:endParaRPr>
                    </a:p>
                  </a:txBody>
                  <a:tcPr>
                    <a:solidFill>
                      <a:srgbClr val="FFAF01"/>
                    </a:solidFill>
                  </a:tcPr>
                </a:tc>
              </a:tr>
              <a:tr h="1310640">
                <a:tc>
                  <a:txBody>
                    <a:bodyPr/>
                    <a:lstStyle/>
                    <a:p>
                      <a:pPr algn="ctr">
                        <a:buNone/>
                      </a:pPr>
                      <a:endParaRPr lang="zh-CN" altLang="en-US" sz="2665" b="1" dirty="0">
                        <a:latin typeface="楷体_GB2312" panose="02010609030101010101" charset="-122"/>
                        <a:ea typeface="楷体_GB2312" panose="02010609030101010101" charset="-122"/>
                      </a:endParaRPr>
                    </a:p>
                    <a:p>
                      <a:pPr algn="ctr">
                        <a:buNone/>
                      </a:pPr>
                      <a:r>
                        <a:rPr lang="zh-CN" altLang="en-US" sz="2665" b="1" dirty="0" smtClean="0">
                          <a:latin typeface="楷体_GB2312" panose="02010609030101010101" charset="-122"/>
                          <a:ea typeface="楷体_GB2312" panose="02010609030101010101" charset="-122"/>
                        </a:rPr>
                        <a:t>幽雅</a:t>
                      </a:r>
                      <a:endParaRPr lang="zh-CN" altLang="en-US" sz="2665" b="1" dirty="0">
                        <a:latin typeface="楷体_GB2312" panose="02010609030101010101" charset="-122"/>
                        <a:ea typeface="楷体_GB2312" panose="02010609030101010101" charset="-122"/>
                      </a:endParaRPr>
                    </a:p>
                  </a:txBody>
                  <a:tcPr>
                    <a:solidFill>
                      <a:srgbClr val="FFE09D"/>
                    </a:solidFill>
                  </a:tcPr>
                </a:tc>
                <a:tc rowSpan="2">
                  <a:txBody>
                    <a:bodyPr/>
                    <a:lstStyle/>
                    <a:p>
                      <a:pPr algn="ctr">
                        <a:buNone/>
                      </a:pPr>
                      <a:endParaRPr lang="zh-CN" altLang="en-US" sz="2665" b="1" dirty="0">
                        <a:latin typeface="楷体_GB2312" panose="02010609030101010101" charset="-122"/>
                        <a:ea typeface="楷体_GB2312" panose="02010609030101010101" charset="-122"/>
                        <a:sym typeface="+mn-ea"/>
                      </a:endParaRPr>
                    </a:p>
                    <a:p>
                      <a:pPr algn="ctr">
                        <a:buNone/>
                      </a:pPr>
                      <a:endParaRPr lang="zh-CN" altLang="en-US" sz="2665" b="1" dirty="0">
                        <a:latin typeface="楷体_GB2312" panose="02010609030101010101" charset="-122"/>
                        <a:ea typeface="楷体_GB2312" panose="02010609030101010101" charset="-122"/>
                        <a:sym typeface="+mn-ea"/>
                      </a:endParaRPr>
                    </a:p>
                    <a:p>
                      <a:pPr algn="ctr">
                        <a:buNone/>
                      </a:pPr>
                      <a:r>
                        <a:rPr lang="zh-CN" altLang="en-US" sz="2665" b="1" dirty="0" smtClean="0">
                          <a:latin typeface="楷体_GB2312" panose="02010609030101010101" charset="-122"/>
                          <a:ea typeface="楷体_GB2312" panose="02010609030101010101" charset="-122"/>
                          <a:sym typeface="+mn-ea"/>
                        </a:rPr>
                        <a:t>都有雅致的意思。</a:t>
                      </a:r>
                      <a:endParaRPr lang="zh-CN" altLang="en-US" sz="2665" b="1" dirty="0">
                        <a:latin typeface="楷体_GB2312" panose="02010609030101010101" charset="-122"/>
                        <a:ea typeface="楷体_GB2312" panose="02010609030101010101" charset="-122"/>
                        <a:sym typeface="+mn-ea"/>
                      </a:endParaRPr>
                    </a:p>
                  </a:txBody>
                  <a:tcPr>
                    <a:solidFill>
                      <a:srgbClr val="FFE09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2665" b="1" dirty="0" smtClean="0">
                        <a:solidFill>
                          <a:srgbClr val="FF0000"/>
                        </a:solidFill>
                        <a:latin typeface="楷体_GB2312" panose="02010609030101010101" charset="-122"/>
                        <a:ea typeface="楷体_GB2312" panose="02010609030101010101" charset="-122"/>
                        <a:cs typeface="+mn-ea"/>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zh-CN" altLang="en-US" sz="2665" b="1" dirty="0" smtClean="0">
                          <a:solidFill>
                            <a:srgbClr val="FF0000"/>
                          </a:solidFill>
                          <a:latin typeface="楷体_GB2312" panose="02010609030101010101" charset="-122"/>
                          <a:ea typeface="楷体_GB2312" panose="02010609030101010101" charset="-122"/>
                          <a:cs typeface="+mn-ea"/>
                          <a:sym typeface="+mn-ea"/>
                        </a:rPr>
                        <a:t>指幽静而雅致，主要用于静态的环境和氛围。</a:t>
                      </a:r>
                      <a:endParaRPr lang="zh-CN" altLang="en-US" sz="2665" b="1" dirty="0">
                        <a:solidFill>
                          <a:srgbClr val="FF0000"/>
                        </a:solidFill>
                        <a:latin typeface="楷体_GB2312" panose="02010609030101010101" charset="-122"/>
                        <a:ea typeface="楷体_GB2312" panose="02010609030101010101" charset="-122"/>
                        <a:cs typeface="+mn-ea"/>
                        <a:sym typeface="+mn-ea"/>
                      </a:endParaRPr>
                    </a:p>
                  </a:txBody>
                  <a:tcPr>
                    <a:solidFill>
                      <a:srgbClr val="FFE09D"/>
                    </a:solidFill>
                  </a:tcPr>
                </a:tc>
              </a:tr>
              <a:tr h="1517015">
                <a:tc>
                  <a:txBody>
                    <a:bodyPr/>
                    <a:lstStyle/>
                    <a:p>
                      <a:pPr algn="ctr">
                        <a:buNone/>
                      </a:pPr>
                      <a:endParaRPr lang="zh-CN" altLang="en-US" sz="2665" b="1" dirty="0">
                        <a:latin typeface="楷体_GB2312" panose="02010609030101010101" charset="-122"/>
                        <a:ea typeface="楷体_GB2312" panose="02010609030101010101" charset="-122"/>
                      </a:endParaRPr>
                    </a:p>
                    <a:p>
                      <a:pPr algn="ctr">
                        <a:buNone/>
                      </a:pPr>
                      <a:r>
                        <a:rPr lang="zh-CN" altLang="en-US" sz="2665" b="1" dirty="0" smtClean="0">
                          <a:latin typeface="楷体_GB2312" panose="02010609030101010101" charset="-122"/>
                          <a:ea typeface="楷体_GB2312" panose="02010609030101010101" charset="-122"/>
                        </a:rPr>
                        <a:t>优雅</a:t>
                      </a:r>
                      <a:endParaRPr lang="zh-CN" altLang="en-US" sz="2665" b="1" dirty="0">
                        <a:latin typeface="楷体_GB2312" panose="02010609030101010101" charset="-122"/>
                        <a:ea typeface="楷体_GB2312" panose="02010609030101010101" charset="-122"/>
                      </a:endParaRPr>
                    </a:p>
                  </a:txBody>
                  <a:tcPr>
                    <a:solidFill>
                      <a:srgbClr val="FFE09D"/>
                    </a:solidFill>
                  </a:tcPr>
                </a:tc>
                <a:tc vMerge="1">
                  <a:tcPr/>
                </a:tc>
                <a:tc>
                  <a:txBody>
                    <a:bodyPr/>
                    <a:lstStyle/>
                    <a:p>
                      <a:pPr algn="ctr">
                        <a:buNone/>
                      </a:pPr>
                      <a:r>
                        <a:rPr lang="zh-CN" altLang="en-US" sz="2665" b="1" dirty="0" smtClean="0">
                          <a:solidFill>
                            <a:srgbClr val="FF0000"/>
                          </a:solidFill>
                          <a:latin typeface="楷体_GB2312" panose="02010609030101010101" charset="-122"/>
                          <a:ea typeface="楷体_GB2312" panose="02010609030101010101" charset="-122"/>
                          <a:cs typeface="+mn-ea"/>
                          <a:sym typeface="+mn-ea"/>
                        </a:rPr>
                        <a:t>指优美雅致或优美高雅，一般用于形容环境、景色、乐曲、人的姿态和举止等。</a:t>
                      </a:r>
                      <a:endParaRPr lang="zh-CN" altLang="en-US" sz="2665" b="1" dirty="0">
                        <a:solidFill>
                          <a:srgbClr val="FF0000"/>
                        </a:solidFill>
                        <a:latin typeface="楷体_GB2312" panose="02010609030101010101" charset="-122"/>
                        <a:ea typeface="楷体_GB2312" panose="02010609030101010101" charset="-122"/>
                        <a:cs typeface="+mn-ea"/>
                        <a:sym typeface="+mn-ea"/>
                      </a:endParaRPr>
                    </a:p>
                  </a:txBody>
                  <a:tcPr>
                    <a:solidFill>
                      <a:srgbClr val="FFE09D"/>
                    </a:solidFill>
                  </a:tcPr>
                </a:tc>
              </a:tr>
            </a:tbl>
          </a:graphicData>
        </a:graphic>
      </p:graphicFrame>
      <p:sp>
        <p:nvSpPr>
          <p:cNvPr id="19" name="文本框 18"/>
          <p:cNvSpPr txBox="1"/>
          <p:nvPr/>
        </p:nvSpPr>
        <p:spPr>
          <a:xfrm>
            <a:off x="1684655" y="5357496"/>
            <a:ext cx="184731" cy="646331"/>
          </a:xfrm>
          <a:prstGeom prst="rect">
            <a:avLst/>
          </a:prstGeom>
          <a:noFill/>
          <a:ln w="9525">
            <a:noFill/>
          </a:ln>
        </p:spPr>
        <p:txBody>
          <a:bodyPr wrap="none">
            <a:spAutoFit/>
          </a:bodyPr>
          <a:lstStyle/>
          <a:p>
            <a:pPr eaLnBrk="1" hangingPunct="1"/>
            <a:endParaRPr lang="zh-CN" altLang="en-US" sz="3600" b="1" dirty="0">
              <a:solidFill>
                <a:srgbClr val="FF00FF"/>
              </a:solidFill>
              <a:latin typeface="黑体" panose="02010609060101010101" pitchFamily="2" charset="-122"/>
              <a:ea typeface="黑体" panose="02010609060101010101" pitchFamily="2" charset="-122"/>
            </a:endParaRPr>
          </a:p>
        </p:txBody>
      </p:sp>
      <p:sp>
        <p:nvSpPr>
          <p:cNvPr id="22" name="文本框 21"/>
          <p:cNvSpPr txBox="1"/>
          <p:nvPr/>
        </p:nvSpPr>
        <p:spPr>
          <a:xfrm>
            <a:off x="1339633" y="4893916"/>
            <a:ext cx="7232678" cy="1200329"/>
          </a:xfrm>
          <a:prstGeom prst="rect">
            <a:avLst/>
          </a:prstGeom>
          <a:noFill/>
          <a:ln w="9525">
            <a:noFill/>
          </a:ln>
        </p:spPr>
        <p:txBody>
          <a:bodyPr wrap="square">
            <a:spAutoFit/>
          </a:bodyPr>
          <a:lstStyle/>
          <a:p>
            <a:pPr algn="l" eaLnBrk="1" hangingPunct="1"/>
            <a:endParaRPr lang="zh-CN" altLang="en-US" sz="2400" b="1" dirty="0">
              <a:latin typeface="楷体_GB2312" panose="02010609030101010101" charset="-122"/>
              <a:ea typeface="楷体_GB2312" panose="02010609030101010101" charset="-122"/>
              <a:cs typeface="楷体_GB2312" panose="02010609030101010101" charset="-122"/>
              <a:sym typeface="+mn-ea"/>
            </a:endParaRPr>
          </a:p>
          <a:p>
            <a:r>
              <a:rPr lang="en-US" altLang="zh-CN" sz="2400" b="1" dirty="0" smtClean="0">
                <a:latin typeface="+mn-ea"/>
                <a:cs typeface="黑体" panose="02010609060101010101" pitchFamily="2" charset="-122"/>
                <a:sym typeface="+mn-ea"/>
              </a:rPr>
              <a:t>1.</a:t>
            </a:r>
            <a:r>
              <a:rPr lang="zh-CN" altLang="en-US" sz="2400" b="1" dirty="0" smtClean="0">
                <a:latin typeface="+mn-ea"/>
                <a:cs typeface="黑体" panose="02010609060101010101" pitchFamily="2" charset="-122"/>
                <a:sym typeface="+mn-ea"/>
              </a:rPr>
              <a:t>这里环境</a:t>
            </a:r>
            <a:r>
              <a:rPr lang="zh-CN" altLang="en-US" sz="2400" b="1" dirty="0" smtClean="0">
                <a:latin typeface="+mn-ea"/>
                <a:cs typeface="楷体_GB2312" panose="02010609030101010101" charset="-122"/>
                <a:sym typeface="+mn-ea"/>
              </a:rPr>
              <a:t>（     ），是个学习的好地方。</a:t>
            </a:r>
            <a:endParaRPr lang="zh-CN" altLang="en-US" sz="2400" b="1" dirty="0" smtClean="0">
              <a:latin typeface="+mn-ea"/>
              <a:cs typeface="楷体_GB2312" panose="02010609030101010101" charset="-122"/>
              <a:sym typeface="+mn-ea"/>
            </a:endParaRPr>
          </a:p>
          <a:p>
            <a:r>
              <a:rPr lang="en-US" altLang="zh-CN" sz="2400" b="1" dirty="0" smtClean="0">
                <a:latin typeface="+mn-ea"/>
                <a:cs typeface="黑体" panose="02010609060101010101" pitchFamily="2" charset="-122"/>
                <a:sym typeface="+mn-ea"/>
              </a:rPr>
              <a:t>2.</a:t>
            </a:r>
            <a:r>
              <a:rPr lang="zh-CN" altLang="en-US" sz="2400" b="1" dirty="0" smtClean="0">
                <a:latin typeface="+mn-ea"/>
                <a:cs typeface="黑体" panose="02010609060101010101" pitchFamily="2" charset="-122"/>
                <a:sym typeface="+mn-ea"/>
              </a:rPr>
              <a:t>他那种（     ）的风度是任何人都模仿不了的。</a:t>
            </a:r>
            <a:endParaRPr lang="zh-CN" altLang="en-US" sz="2400" b="1" dirty="0">
              <a:solidFill>
                <a:srgbClr val="FF00FF"/>
              </a:solidFill>
              <a:latin typeface="+mn-ea"/>
              <a:cs typeface="楷体_GB2312" panose="02010609030101010101" charset="-122"/>
              <a:sym typeface="+mn-ea"/>
            </a:endParaRPr>
          </a:p>
        </p:txBody>
      </p:sp>
      <p:sp>
        <p:nvSpPr>
          <p:cNvPr id="6" name="文本框 8"/>
          <p:cNvSpPr txBox="1"/>
          <p:nvPr/>
        </p:nvSpPr>
        <p:spPr>
          <a:xfrm>
            <a:off x="3057589" y="5203609"/>
            <a:ext cx="928694" cy="461665"/>
          </a:xfrm>
          <a:prstGeom prst="rect">
            <a:avLst/>
          </a:prstGeom>
          <a:noFill/>
          <a:ln w="9525">
            <a:noFill/>
          </a:ln>
        </p:spPr>
        <p:txBody>
          <a:bodyPr wrap="square">
            <a:spAutoFit/>
          </a:bodyPr>
          <a:lstStyle/>
          <a:p>
            <a:r>
              <a:rPr lang="zh-CN" altLang="en-US" sz="2400" b="1" dirty="0" smtClean="0">
                <a:solidFill>
                  <a:srgbClr val="FF0000"/>
                </a:solidFill>
                <a:latin typeface="楷体_GB2312" panose="02010609030101010101" charset="-122"/>
                <a:ea typeface="楷体_GB2312" panose="02010609030101010101" charset="-122"/>
                <a:cs typeface="+mn-ea"/>
                <a:sym typeface="+mn-ea"/>
              </a:rPr>
              <a:t>幽雅</a:t>
            </a:r>
            <a:endParaRPr lang="zh-CN" altLang="en-US" sz="2400" b="1" dirty="0">
              <a:solidFill>
                <a:srgbClr val="FF0000"/>
              </a:solidFill>
              <a:latin typeface="楷体_GB2312" panose="02010609030101010101" charset="-122"/>
              <a:ea typeface="楷体_GB2312" panose="02010609030101010101" charset="-122"/>
              <a:cs typeface="+mn-ea"/>
              <a:sym typeface="+mn-ea"/>
            </a:endParaRPr>
          </a:p>
        </p:txBody>
      </p:sp>
      <p:sp>
        <p:nvSpPr>
          <p:cNvPr id="7" name="文本框 8"/>
          <p:cNvSpPr txBox="1"/>
          <p:nvPr/>
        </p:nvSpPr>
        <p:spPr>
          <a:xfrm>
            <a:off x="2783742" y="5617291"/>
            <a:ext cx="928694" cy="461665"/>
          </a:xfrm>
          <a:prstGeom prst="rect">
            <a:avLst/>
          </a:prstGeom>
          <a:noFill/>
          <a:ln w="9525">
            <a:noFill/>
          </a:ln>
        </p:spPr>
        <p:txBody>
          <a:bodyPr wrap="square">
            <a:spAutoFit/>
          </a:bodyPr>
          <a:lstStyle/>
          <a:p>
            <a:r>
              <a:rPr lang="zh-CN" altLang="en-US" sz="2400" b="1" dirty="0">
                <a:solidFill>
                  <a:srgbClr val="FF0000"/>
                </a:solidFill>
                <a:latin typeface="楷体_GB2312" panose="02010609030101010101" charset="-122"/>
                <a:ea typeface="楷体_GB2312" panose="02010609030101010101" charset="-122"/>
                <a:cs typeface="+mn-ea"/>
                <a:sym typeface="+mn-ea"/>
              </a:rPr>
              <a:t>优雅</a:t>
            </a:r>
            <a:endParaRPr lang="zh-CN" altLang="en-US" sz="2400" b="1" dirty="0">
              <a:solidFill>
                <a:srgbClr val="FF0000"/>
              </a:solidFill>
              <a:latin typeface="楷体_GB2312" panose="02010609030101010101" charset="-122"/>
              <a:ea typeface="楷体_GB2312" panose="02010609030101010101" charset="-122"/>
              <a:cs typeface="+mn-ea"/>
              <a:sym typeface="+mn-ea"/>
            </a:endParaRPr>
          </a:p>
        </p:txBody>
      </p:sp>
      <p:sp>
        <p:nvSpPr>
          <p:cNvPr id="8" name="TextBox 7"/>
          <p:cNvSpPr txBox="1"/>
          <p:nvPr/>
        </p:nvSpPr>
        <p:spPr>
          <a:xfrm>
            <a:off x="571473" y="767000"/>
            <a:ext cx="184731" cy="369332"/>
          </a:xfrm>
          <a:prstGeom prst="rect">
            <a:avLst/>
          </a:prstGeom>
          <a:noFill/>
        </p:spPr>
        <p:txBody>
          <a:bodyPr wrap="none" rtlCol="0">
            <a:spAutoFit/>
          </a:bodyPr>
          <a:lstStyle/>
          <a:p>
            <a:endParaRPr lang="zh-CN" altLang="en-US"/>
          </a:p>
        </p:txBody>
      </p:sp>
      <p:pic>
        <p:nvPicPr>
          <p:cNvPr id="10" name="Picture 2" descr="G:\BaiduYunDownload\10000图标\PNG图标集08\png-0561.png"/>
          <p:cNvPicPr>
            <a:picLocks noChangeAspect="1" noChangeArrowheads="1"/>
          </p:cNvPicPr>
          <p:nvPr/>
        </p:nvPicPr>
        <p:blipFill>
          <a:blip r:embed="rId1" cstate="email"/>
          <a:srcRect/>
          <a:stretch>
            <a:fillRect/>
          </a:stretch>
        </p:blipFill>
        <p:spPr bwMode="auto">
          <a:xfrm>
            <a:off x="551160" y="740701"/>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1022095" y="644692"/>
            <a:ext cx="2037737" cy="646331"/>
          </a:xfrm>
          <a:prstGeom prst="rect">
            <a:avLst/>
          </a:prstGeom>
          <a:noFill/>
        </p:spPr>
        <p:txBody>
          <a:bodyPr wrap="none" rtlCol="0">
            <a:spAutoFit/>
          </a:bodyPr>
          <a:lstStyle/>
          <a:p>
            <a:pPr algn="l"/>
            <a:r>
              <a:rPr lang="zh-CN" altLang="en-US" sz="3600" b="1" u="dbl" dirty="0" smtClean="0">
                <a:solidFill>
                  <a:srgbClr val="92D050"/>
                </a:solidFill>
                <a:latin typeface="黑体" panose="02010609060101010101" pitchFamily="2" charset="-122"/>
                <a:ea typeface="黑体" panose="02010609060101010101" pitchFamily="2" charset="-122"/>
              </a:rPr>
              <a:t>词语</a:t>
            </a:r>
            <a:r>
              <a:rPr lang="zh-CN" altLang="en-US" sz="3600" b="1" u="dbl" dirty="0" smtClean="0">
                <a:solidFill>
                  <a:srgbClr val="92D050"/>
                </a:solidFill>
                <a:latin typeface="黑体" panose="02010609060101010101" pitchFamily="2" charset="-122"/>
                <a:ea typeface="黑体" panose="02010609060101010101" pitchFamily="2" charset="-122"/>
                <a:sym typeface="+mn-ea"/>
              </a:rPr>
              <a:t>积累</a:t>
            </a:r>
            <a:endParaRPr lang="zh-CN" altLang="en-US" sz="3600" b="1" u="dbl" dirty="0" smtClean="0">
              <a:solidFill>
                <a:srgbClr val="92D050"/>
              </a:solidFill>
              <a:latin typeface="黑体" panose="02010609060101010101" pitchFamily="2" charset="-122"/>
              <a:ea typeface="黑体" panose="02010609060101010101" pitchFamily="2" charset="-122"/>
            </a:endParaRPr>
          </a:p>
        </p:txBody>
      </p:sp>
      <p:sp>
        <p:nvSpPr>
          <p:cNvPr id="128" name="TextBox 127"/>
          <p:cNvSpPr txBox="1"/>
          <p:nvPr/>
        </p:nvSpPr>
        <p:spPr>
          <a:xfrm>
            <a:off x="1331640" y="1632468"/>
            <a:ext cx="5572164" cy="2557431"/>
          </a:xfrm>
          <a:prstGeom prst="rect">
            <a:avLst/>
          </a:prstGeom>
          <a:noFill/>
          <a:ln w="9525">
            <a:noFill/>
          </a:ln>
        </p:spPr>
        <p:txBody>
          <a:bodyPr wrap="square" rtlCol="0">
            <a:spAutoFit/>
          </a:bodyPr>
          <a:lstStyle/>
          <a:p>
            <a:pPr eaLnBrk="1" hangingPunct="1">
              <a:lnSpc>
                <a:spcPts val="5000"/>
              </a:lnSpc>
            </a:pPr>
            <a:r>
              <a:rPr lang="zh-CN" altLang="en-US" sz="2800"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描写</a:t>
            </a:r>
            <a:r>
              <a:rPr lang="zh-CN" altLang="en-US" sz="2800" b="1" dirty="0" smtClean="0">
                <a:solidFill>
                  <a:srgbClr val="FF0000"/>
                </a:solidFill>
                <a:latin typeface="楷体" panose="02010609060101010101" pitchFamily="49" charset="-122"/>
                <a:ea typeface="楷体" panose="02010609060101010101" pitchFamily="49" charset="-122"/>
                <a:cs typeface="楷体" panose="02010609060101010101" pitchFamily="49" charset="-122"/>
              </a:rPr>
              <a:t>女子姿态美好</a:t>
            </a:r>
            <a:r>
              <a:rPr lang="zh-CN" altLang="en-US" sz="2800"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的词语：</a:t>
            </a:r>
            <a:endParaRPr lang="en-US" altLang="zh-CN" sz="2800" b="1" dirty="0" smtClean="0">
              <a:solidFill>
                <a:srgbClr val="00B0F0"/>
              </a:solidFill>
              <a:latin typeface="楷体" panose="02010609060101010101" pitchFamily="49" charset="-122"/>
              <a:ea typeface="楷体" panose="02010609060101010101" pitchFamily="49" charset="-122"/>
              <a:cs typeface="楷体" panose="02010609060101010101" pitchFamily="49" charset="-122"/>
            </a:endParaRPr>
          </a:p>
          <a:p>
            <a:pPr>
              <a:lnSpc>
                <a:spcPts val="5000"/>
              </a:lnSpc>
            </a:pPr>
            <a:r>
              <a:rPr lang="zh-CN" altLang="en-US" sz="2800" b="1" dirty="0">
                <a:solidFill>
                  <a:srgbClr val="150118"/>
                </a:solidFill>
                <a:latin typeface="楷体" panose="02010609060101010101" pitchFamily="49" charset="-122"/>
                <a:ea typeface="楷体" panose="02010609060101010101" pitchFamily="49" charset="-122"/>
                <a:cs typeface="楷体" panose="02010609060101010101" pitchFamily="49" charset="-122"/>
              </a:rPr>
              <a:t>妩媚</a:t>
            </a:r>
            <a:r>
              <a:rPr lang="zh-CN" altLang="en-US" sz="2800" b="1" dirty="0" smtClean="0">
                <a:solidFill>
                  <a:srgbClr val="150118"/>
                </a:solidFill>
                <a:latin typeface="楷体" panose="02010609060101010101" pitchFamily="49" charset="-122"/>
                <a:ea typeface="楷体" panose="02010609060101010101" pitchFamily="49" charset="-122"/>
                <a:cs typeface="楷体" panose="02010609060101010101" pitchFamily="49" charset="-122"/>
              </a:rPr>
              <a:t>艳丽   一</a:t>
            </a:r>
            <a:r>
              <a:rPr lang="zh-CN" altLang="en-US" sz="2800" b="1" dirty="0">
                <a:solidFill>
                  <a:srgbClr val="150118"/>
                </a:solidFill>
                <a:latin typeface="楷体" panose="02010609060101010101" pitchFamily="49" charset="-122"/>
                <a:ea typeface="楷体" panose="02010609060101010101" pitchFamily="49" charset="-122"/>
                <a:cs typeface="楷体" panose="02010609060101010101" pitchFamily="49" charset="-122"/>
              </a:rPr>
              <a:t>笑倾城 </a:t>
            </a:r>
            <a:r>
              <a:rPr lang="en-US" altLang="zh-CN" sz="2800" b="1" dirty="0" smtClean="0">
                <a:solidFill>
                  <a:srgbClr val="150118"/>
                </a:solidFill>
                <a:latin typeface="楷体" panose="02010609060101010101" pitchFamily="49" charset="-122"/>
                <a:ea typeface="楷体" panose="02010609060101010101" pitchFamily="49" charset="-122"/>
                <a:cs typeface="楷体" panose="02010609060101010101" pitchFamily="49" charset="-122"/>
              </a:rPr>
              <a:t>  </a:t>
            </a:r>
            <a:r>
              <a:rPr lang="zh-CN" altLang="en-US" sz="2800" b="1" dirty="0" smtClean="0">
                <a:solidFill>
                  <a:srgbClr val="150118"/>
                </a:solidFill>
                <a:latin typeface="楷体" panose="02010609060101010101" pitchFamily="49" charset="-122"/>
                <a:ea typeface="楷体" panose="02010609060101010101" pitchFamily="49" charset="-122"/>
                <a:cs typeface="楷体" panose="02010609060101010101" pitchFamily="49" charset="-122"/>
              </a:rPr>
              <a:t>沉鱼落雁 </a:t>
            </a:r>
            <a:r>
              <a:rPr lang="en-US" altLang="zh-CN" sz="2800" b="1" dirty="0" smtClean="0">
                <a:solidFill>
                  <a:srgbClr val="150118"/>
                </a:solidFill>
                <a:latin typeface="楷体" panose="02010609060101010101" pitchFamily="49" charset="-122"/>
                <a:ea typeface="楷体" panose="02010609060101010101" pitchFamily="49" charset="-122"/>
                <a:cs typeface="楷体" panose="02010609060101010101" pitchFamily="49" charset="-122"/>
              </a:rPr>
              <a:t>  </a:t>
            </a:r>
            <a:r>
              <a:rPr lang="zh-CN" altLang="en-US" sz="2800" b="1" dirty="0">
                <a:solidFill>
                  <a:srgbClr val="150118"/>
                </a:solidFill>
                <a:latin typeface="楷体" panose="02010609060101010101" pitchFamily="49" charset="-122"/>
                <a:ea typeface="楷体" panose="02010609060101010101" pitchFamily="49" charset="-122"/>
                <a:cs typeface="楷体" panose="02010609060101010101" pitchFamily="49" charset="-122"/>
              </a:rPr>
              <a:t>闭月羞花   </a:t>
            </a:r>
            <a:r>
              <a:rPr lang="zh-CN" altLang="en-US" sz="2800" b="1" dirty="0" smtClean="0">
                <a:solidFill>
                  <a:srgbClr val="150118"/>
                </a:solidFill>
                <a:latin typeface="楷体" panose="02010609060101010101" pitchFamily="49" charset="-122"/>
                <a:ea typeface="楷体" panose="02010609060101010101" pitchFamily="49" charset="-122"/>
                <a:cs typeface="楷体" panose="02010609060101010101" pitchFamily="49" charset="-122"/>
              </a:rPr>
              <a:t>花容月貌   貌</a:t>
            </a:r>
            <a:r>
              <a:rPr lang="zh-CN" altLang="en-US" sz="2800" b="1" dirty="0">
                <a:solidFill>
                  <a:srgbClr val="150118"/>
                </a:solidFill>
                <a:latin typeface="楷体" panose="02010609060101010101" pitchFamily="49" charset="-122"/>
                <a:ea typeface="楷体" panose="02010609060101010101" pitchFamily="49" charset="-122"/>
                <a:cs typeface="楷体" panose="02010609060101010101" pitchFamily="49" charset="-122"/>
              </a:rPr>
              <a:t>美如花如花似玉 </a:t>
            </a:r>
            <a:r>
              <a:rPr lang="en-US" altLang="zh-CN" sz="2800" b="1" dirty="0" smtClean="0">
                <a:solidFill>
                  <a:srgbClr val="150118"/>
                </a:solidFill>
                <a:latin typeface="楷体" panose="02010609060101010101" pitchFamily="49" charset="-122"/>
                <a:ea typeface="楷体" panose="02010609060101010101" pitchFamily="49" charset="-122"/>
                <a:cs typeface="楷体" panose="02010609060101010101" pitchFamily="49" charset="-122"/>
              </a:rPr>
              <a:t>  </a:t>
            </a:r>
            <a:r>
              <a:rPr lang="zh-CN" altLang="en-US" sz="2800" b="1" dirty="0" smtClean="0">
                <a:solidFill>
                  <a:srgbClr val="150118"/>
                </a:solidFill>
                <a:latin typeface="楷体" panose="02010609060101010101" pitchFamily="49" charset="-122"/>
                <a:ea typeface="楷体" panose="02010609060101010101" pitchFamily="49" charset="-122"/>
                <a:cs typeface="楷体" panose="02010609060101010101" pitchFamily="49" charset="-122"/>
              </a:rPr>
              <a:t>国色天香   天生丽质      </a:t>
            </a:r>
            <a:endParaRPr lang="en-US" altLang="zh-CN" sz="2800" b="1" dirty="0" smtClean="0">
              <a:solidFill>
                <a:srgbClr val="150118"/>
              </a:solidFill>
              <a:latin typeface="楷体" panose="02010609060101010101" pitchFamily="49" charset="-122"/>
              <a:ea typeface="楷体" panose="02010609060101010101" pitchFamily="49" charset="-122"/>
              <a:cs typeface="楷体" panose="02010609060101010101" pitchFamily="49" charset="-122"/>
            </a:endParaRPr>
          </a:p>
        </p:txBody>
      </p:sp>
      <p:pic>
        <p:nvPicPr>
          <p:cNvPr id="5" name="Picture 2" descr="G:\BaiduYunDownload\10000图标\PNG图标集08\png-0561.png"/>
          <p:cNvPicPr>
            <a:picLocks noChangeAspect="1" noChangeArrowheads="1"/>
          </p:cNvPicPr>
          <p:nvPr/>
        </p:nvPicPr>
        <p:blipFill>
          <a:blip r:embed="rId1" cstate="email"/>
          <a:srcRect/>
          <a:stretch>
            <a:fillRect/>
          </a:stretch>
        </p:blipFill>
        <p:spPr bwMode="auto">
          <a:xfrm>
            <a:off x="551160" y="740701"/>
            <a:ext cx="564456" cy="75260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043608" y="1459230"/>
            <a:ext cx="6907204" cy="1574983"/>
          </a:xfrm>
          <a:prstGeom prst="rect">
            <a:avLst/>
          </a:prstGeom>
          <a:noFill/>
          <a:ln w="9525">
            <a:noFill/>
          </a:ln>
        </p:spPr>
        <p:txBody>
          <a:bodyPr wrap="square">
            <a:spAutoFit/>
          </a:bodyPr>
          <a:lstStyle/>
          <a:p>
            <a:pPr>
              <a:lnSpc>
                <a:spcPct val="150000"/>
              </a:lnSpc>
            </a:pPr>
            <a:r>
              <a:rPr lang="en-US" altLang="zh-CN" sz="3600" b="1" dirty="0">
                <a:solidFill>
                  <a:srgbClr val="FF00FF"/>
                </a:solidFill>
                <a:latin typeface="黑体" panose="02010609060101010101" pitchFamily="2" charset="-122"/>
                <a:ea typeface="黑体" panose="02010609060101010101" pitchFamily="2" charset="-122"/>
              </a:rPr>
              <a:t>   </a:t>
            </a:r>
            <a:r>
              <a:rPr lang="zh-CN" altLang="en-US" sz="3200" b="1" dirty="0">
                <a:solidFill>
                  <a:schemeClr val="tx1"/>
                </a:solidFill>
                <a:latin typeface="+mn-ea"/>
                <a:ea typeface="+mn-ea"/>
              </a:rPr>
              <a:t>我们一起来听写词语吧！写完后认真看书写指导，用心复习哟！</a:t>
            </a:r>
            <a:endParaRPr lang="zh-CN" altLang="en-US" sz="3200" b="1" dirty="0">
              <a:solidFill>
                <a:schemeClr val="tx1"/>
              </a:solidFill>
              <a:latin typeface="+mn-ea"/>
              <a:ea typeface="+mn-ea"/>
            </a:endParaRPr>
          </a:p>
        </p:txBody>
      </p:sp>
      <p:sp>
        <p:nvSpPr>
          <p:cNvPr id="7" name="文本框 6"/>
          <p:cNvSpPr txBox="1"/>
          <p:nvPr/>
        </p:nvSpPr>
        <p:spPr>
          <a:xfrm>
            <a:off x="941017" y="825097"/>
            <a:ext cx="2037737" cy="646331"/>
          </a:xfrm>
          <a:prstGeom prst="rect">
            <a:avLst/>
          </a:prstGeom>
          <a:noFill/>
          <a:ln w="9525">
            <a:noFill/>
          </a:ln>
        </p:spPr>
        <p:txBody>
          <a:bodyPr wrap="none" anchor="t">
            <a:spAutoFit/>
          </a:bodyPr>
          <a:lstStyle/>
          <a:p>
            <a:pPr algn="ctr"/>
            <a:r>
              <a:rPr lang="zh-CN" altLang="en-US" sz="3600" b="1" u="dbl" dirty="0" smtClean="0">
                <a:solidFill>
                  <a:srgbClr val="92D050"/>
                </a:solidFill>
                <a:latin typeface="黑体" panose="02010609060101010101" pitchFamily="2" charset="-122"/>
                <a:ea typeface="黑体" panose="02010609060101010101" pitchFamily="2" charset="-122"/>
                <a:sym typeface="+mn-ea"/>
              </a:rPr>
              <a:t>听听写写</a:t>
            </a:r>
            <a:endParaRPr lang="zh-CN" altLang="en-US" sz="3600" b="1" dirty="0">
              <a:solidFill>
                <a:srgbClr val="FF00FF"/>
              </a:solidFill>
              <a:latin typeface="黑体" panose="02010609060101010101" pitchFamily="2" charset="-122"/>
              <a:ea typeface="黑体" panose="02010609060101010101" pitchFamily="2" charset="-122"/>
            </a:endParaRPr>
          </a:p>
        </p:txBody>
      </p:sp>
      <p:sp>
        <p:nvSpPr>
          <p:cNvPr id="11" name="文本框 10"/>
          <p:cNvSpPr txBox="1"/>
          <p:nvPr/>
        </p:nvSpPr>
        <p:spPr>
          <a:xfrm>
            <a:off x="3635896" y="4101075"/>
            <a:ext cx="1469390" cy="400110"/>
          </a:xfrm>
          <a:prstGeom prst="rect">
            <a:avLst/>
          </a:prstGeom>
          <a:noFill/>
          <a:ln w="9525">
            <a:noFill/>
          </a:ln>
        </p:spPr>
        <p:txBody>
          <a:bodyPr wrap="square">
            <a:spAutoFit/>
          </a:bodyPr>
          <a:lstStyle/>
          <a:p>
            <a:pPr algn="l" eaLnBrk="1" hangingPunct="1"/>
            <a:r>
              <a:rPr lang="zh-CN" altLang="en-US" sz="2000" b="1" i="1" dirty="0">
                <a:solidFill>
                  <a:schemeClr val="accent6">
                    <a:lumMod val="60000"/>
                    <a:lumOff val="40000"/>
                  </a:schemeClr>
                </a:solidFill>
                <a:latin typeface="Segoe Print" panose="02000600000000000000" charset="0"/>
                <a:ea typeface="微软雅黑" panose="020B0503020204020204" charset="-122"/>
                <a:sym typeface="+mn-ea"/>
                <a:hlinkClick r:id="rId1" action="ppaction://hlinkfile"/>
              </a:rPr>
              <a:t>点我听写</a:t>
            </a:r>
            <a:endParaRPr lang="zh-CN" altLang="en-US" sz="2000" b="1" i="1" dirty="0">
              <a:solidFill>
                <a:schemeClr val="accent6">
                  <a:lumMod val="60000"/>
                  <a:lumOff val="40000"/>
                </a:schemeClr>
              </a:solidFill>
              <a:latin typeface="Segoe Print" panose="02000600000000000000" charset="0"/>
              <a:ea typeface="微软雅黑" panose="020B0503020204020204" charset="-122"/>
              <a:sym typeface="+mn-ea"/>
            </a:endParaRPr>
          </a:p>
        </p:txBody>
      </p:sp>
      <p:pic>
        <p:nvPicPr>
          <p:cNvPr id="6" name="Picture 2" descr="G:\BaiduYunDownload\10000图标\PNG图标集08\png-0561.png"/>
          <p:cNvPicPr>
            <a:picLocks noChangeAspect="1" noChangeArrowheads="1"/>
          </p:cNvPicPr>
          <p:nvPr/>
        </p:nvPicPr>
        <p:blipFill>
          <a:blip r:embed="rId2" cstate="email"/>
          <a:srcRect/>
          <a:stretch>
            <a:fillRect/>
          </a:stretch>
        </p:blipFill>
        <p:spPr bwMode="auto">
          <a:xfrm>
            <a:off x="551160" y="740701"/>
            <a:ext cx="564456" cy="75260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5"/>
          <p:cNvSpPr txBox="1"/>
          <p:nvPr/>
        </p:nvSpPr>
        <p:spPr>
          <a:xfrm>
            <a:off x="107505" y="1898056"/>
            <a:ext cx="7739380" cy="584775"/>
          </a:xfrm>
          <a:prstGeom prst="rect">
            <a:avLst/>
          </a:prstGeom>
          <a:noFill/>
        </p:spPr>
        <p:txBody>
          <a:bodyPr wrap="square" lIns="91440" tIns="45720" rIns="91440" bIns="45720">
            <a:spAutoFit/>
          </a:bodyPr>
          <a:lstStyle/>
          <a:p>
            <a:pPr>
              <a:spcBef>
                <a:spcPts val="1800"/>
              </a:spcBef>
              <a:buFont typeface="Wingdings" panose="05000000000000000000" pitchFamily="2" charset="2"/>
              <a:defRPr/>
            </a:pPr>
            <a:r>
              <a:rPr kumimoji="0" lang="en-US" altLang="zh-CN" sz="3200" b="1" kern="1200" cap="none" spc="0" normalizeH="0" baseline="0" noProof="0" dirty="0" smtClean="0">
                <a:latin typeface="黑体" panose="02010609060101010101" pitchFamily="2" charset="-122"/>
                <a:ea typeface="黑体" panose="02010609060101010101" pitchFamily="2" charset="-122"/>
                <a:cs typeface="+mn-ea"/>
              </a:rPr>
              <a:t>   1.</a:t>
            </a:r>
            <a:r>
              <a:rPr kumimoji="0" lang="zh-CN" altLang="en-US" sz="3200" b="1" kern="1200" cap="none" spc="0" normalizeH="0" baseline="0" noProof="0" dirty="0" smtClean="0">
                <a:latin typeface="黑体" panose="02010609060101010101" pitchFamily="2" charset="-122"/>
                <a:ea typeface="黑体" panose="02010609060101010101" pitchFamily="2" charset="-122"/>
                <a:cs typeface="+mn-ea"/>
              </a:rPr>
              <a:t>默读课文</a:t>
            </a:r>
            <a:r>
              <a:rPr lang="zh-CN" altLang="en-US" sz="3200" b="1" dirty="0">
                <a:latin typeface="黑体" panose="02010609060101010101" pitchFamily="2" charset="-122"/>
                <a:ea typeface="黑体" panose="02010609060101010101" pitchFamily="2" charset="-122"/>
                <a:cs typeface="+mn-ea"/>
              </a:rPr>
              <a:t>，说说课文的主要内容。</a:t>
            </a:r>
            <a:endParaRPr lang="zh-CN" altLang="en-US" sz="3200" b="1" dirty="0">
              <a:latin typeface="黑体" panose="02010609060101010101" pitchFamily="2" charset="-122"/>
              <a:ea typeface="黑体" panose="02010609060101010101" pitchFamily="2" charset="-122"/>
              <a:cs typeface="+mn-ea"/>
            </a:endParaRPr>
          </a:p>
        </p:txBody>
      </p:sp>
      <p:sp>
        <p:nvSpPr>
          <p:cNvPr id="2" name="文本框 1"/>
          <p:cNvSpPr txBox="1"/>
          <p:nvPr/>
        </p:nvSpPr>
        <p:spPr>
          <a:xfrm>
            <a:off x="1022095" y="647013"/>
            <a:ext cx="2242922" cy="707886"/>
          </a:xfrm>
          <a:prstGeom prst="rect">
            <a:avLst/>
          </a:prstGeom>
          <a:noFill/>
        </p:spPr>
        <p:txBody>
          <a:bodyPr wrap="none" rtlCol="0">
            <a:spAutoFit/>
          </a:bodyPr>
          <a:lstStyle/>
          <a:p>
            <a:r>
              <a:rPr lang="zh-CN" altLang="en-US" sz="4000" b="1" u="dbl" dirty="0" smtClean="0">
                <a:solidFill>
                  <a:srgbClr val="92D050"/>
                </a:solidFill>
                <a:uFillTx/>
                <a:latin typeface="黑体" panose="02010609060101010101" pitchFamily="2" charset="-122"/>
                <a:ea typeface="黑体" panose="02010609060101010101" pitchFamily="2" charset="-122"/>
              </a:rPr>
              <a:t>初读</a:t>
            </a:r>
            <a:r>
              <a:rPr lang="zh-CN" altLang="zh-CN" sz="4000" b="1" u="dbl" dirty="0" smtClean="0">
                <a:solidFill>
                  <a:srgbClr val="92D050"/>
                </a:solidFill>
                <a:uFillTx/>
                <a:latin typeface="黑体" panose="02010609060101010101" pitchFamily="2" charset="-122"/>
                <a:ea typeface="黑体" panose="02010609060101010101" pitchFamily="2" charset="-122"/>
              </a:rPr>
              <a:t>感知</a:t>
            </a:r>
            <a:endParaRPr lang="zh-CN" altLang="zh-CN" sz="4000" b="1" u="dbl" dirty="0" smtClean="0">
              <a:solidFill>
                <a:srgbClr val="92D050"/>
              </a:solidFill>
              <a:uFillTx/>
              <a:latin typeface="黑体" panose="02010609060101010101" pitchFamily="2" charset="-122"/>
              <a:ea typeface="黑体" panose="02010609060101010101" pitchFamily="2" charset="-122"/>
            </a:endParaRPr>
          </a:p>
        </p:txBody>
      </p:sp>
      <p:sp>
        <p:nvSpPr>
          <p:cNvPr id="6" name="五边形 5"/>
          <p:cNvSpPr/>
          <p:nvPr/>
        </p:nvSpPr>
        <p:spPr>
          <a:xfrm>
            <a:off x="3689128" y="834183"/>
            <a:ext cx="1857388" cy="619760"/>
          </a:xfrm>
          <a:prstGeom prst="homePlate">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buNone/>
            </a:pPr>
            <a:r>
              <a:rPr lang="zh-CN" altLang="en-US" b="1" i="1" dirty="0">
                <a:solidFill>
                  <a:schemeClr val="accent6">
                    <a:lumMod val="60000"/>
                    <a:lumOff val="40000"/>
                  </a:schemeClr>
                </a:solidFill>
                <a:latin typeface="Segoe Print" panose="02000600000000000000" charset="0"/>
                <a:ea typeface="微软雅黑" panose="020B0503020204020204" charset="-122"/>
                <a:hlinkClick r:id="rId1" action="ppaction://hlinkfile"/>
              </a:rPr>
              <a:t>点我听课文朗读</a:t>
            </a:r>
            <a:endParaRPr lang="zh-CN" altLang="en-US" b="1" i="1" dirty="0">
              <a:solidFill>
                <a:schemeClr val="accent6">
                  <a:lumMod val="60000"/>
                  <a:lumOff val="40000"/>
                </a:schemeClr>
              </a:solidFill>
              <a:latin typeface="Segoe Print" panose="02000600000000000000" charset="0"/>
              <a:ea typeface="微软雅黑" panose="020B0503020204020204" charset="-122"/>
            </a:endParaRPr>
          </a:p>
        </p:txBody>
      </p:sp>
      <p:sp>
        <p:nvSpPr>
          <p:cNvPr id="4" name="矩形 3"/>
          <p:cNvSpPr/>
          <p:nvPr/>
        </p:nvSpPr>
        <p:spPr>
          <a:xfrm>
            <a:off x="611290" y="2832028"/>
            <a:ext cx="7417094" cy="2554545"/>
          </a:xfrm>
          <a:prstGeom prst="rect">
            <a:avLst/>
          </a:prstGeom>
        </p:spPr>
        <p:txBody>
          <a:bodyPr wrap="square">
            <a:spAutoFit/>
          </a:bodyPr>
          <a:lstStyle/>
          <a:p>
            <a:pPr>
              <a:spcBef>
                <a:spcPts val="1800"/>
              </a:spcBef>
              <a:buFont typeface="Wingdings" panose="05000000000000000000" pitchFamily="2" charset="2"/>
              <a:defRPr/>
            </a:pPr>
            <a:r>
              <a:rPr lang="zh-CN" altLang="en-US" sz="3200" b="1" dirty="0" smtClean="0">
                <a:solidFill>
                  <a:srgbClr val="FF0000"/>
                </a:solidFill>
                <a:latin typeface="楷体" panose="02010609060101010101" pitchFamily="49" charset="-122"/>
                <a:ea typeface="楷体" panose="02010609060101010101" pitchFamily="49" charset="-122"/>
                <a:cs typeface="+mn-ea"/>
              </a:rPr>
              <a:t>    </a:t>
            </a:r>
            <a:r>
              <a:rPr lang="en-US" altLang="zh-CN" sz="3200" b="1" dirty="0">
                <a:solidFill>
                  <a:srgbClr val="FF0000"/>
                </a:solidFill>
                <a:latin typeface="楷体_GB2312" panose="02010609030101010101" charset="-122"/>
                <a:ea typeface="楷体_GB2312" panose="02010609030101010101" charset="-122"/>
                <a:cs typeface="+mn-ea"/>
              </a:rPr>
              <a:t>《</a:t>
            </a:r>
            <a:r>
              <a:rPr lang="zh-CN" altLang="en-US" sz="3200" b="1" dirty="0">
                <a:solidFill>
                  <a:srgbClr val="FF0000"/>
                </a:solidFill>
                <a:latin typeface="楷体_GB2312" panose="02010609030101010101" charset="-122"/>
                <a:ea typeface="楷体_GB2312" panose="02010609030101010101" charset="-122"/>
                <a:cs typeface="+mn-ea"/>
              </a:rPr>
              <a:t>丁香结</a:t>
            </a:r>
            <a:r>
              <a:rPr lang="en-US" altLang="zh-CN" sz="3200" b="1" dirty="0">
                <a:solidFill>
                  <a:srgbClr val="FF0000"/>
                </a:solidFill>
                <a:latin typeface="楷体_GB2312" panose="02010609030101010101" charset="-122"/>
                <a:ea typeface="楷体_GB2312" panose="02010609030101010101" charset="-122"/>
                <a:cs typeface="+mn-ea"/>
              </a:rPr>
              <a:t>》</a:t>
            </a:r>
            <a:r>
              <a:rPr lang="zh-CN" altLang="en-US" sz="3200" b="1" dirty="0">
                <a:solidFill>
                  <a:srgbClr val="FF0000"/>
                </a:solidFill>
                <a:latin typeface="楷体_GB2312" panose="02010609030101010101" charset="-122"/>
                <a:ea typeface="楷体_GB2312" panose="02010609030101010101" charset="-122"/>
                <a:cs typeface="+mn-ea"/>
              </a:rPr>
              <a:t>写的是作</a:t>
            </a:r>
            <a:r>
              <a:rPr lang="zh-CN" altLang="en-US" sz="3200" b="1" dirty="0" smtClean="0">
                <a:solidFill>
                  <a:srgbClr val="FF0000"/>
                </a:solidFill>
                <a:latin typeface="楷体_GB2312" panose="02010609030101010101" charset="-122"/>
                <a:ea typeface="楷体_GB2312" panose="02010609030101010101" charset="-122"/>
                <a:cs typeface="+mn-ea"/>
              </a:rPr>
              <a:t>者在</a:t>
            </a:r>
            <a:r>
              <a:rPr lang="zh-CN" altLang="en-US" sz="3200" b="1" dirty="0">
                <a:solidFill>
                  <a:srgbClr val="FF0000"/>
                </a:solidFill>
                <a:latin typeface="楷体_GB2312" panose="02010609030101010101" charset="-122"/>
                <a:ea typeface="楷体_GB2312" panose="02010609030101010101" charset="-122"/>
                <a:cs typeface="+mn-ea"/>
              </a:rPr>
              <a:t>一次春雨中忽然发现一柄柄</a:t>
            </a:r>
            <a:r>
              <a:rPr lang="zh-CN" altLang="en-US" sz="3200" b="1" dirty="0" smtClean="0">
                <a:solidFill>
                  <a:srgbClr val="FF0000"/>
                </a:solidFill>
                <a:latin typeface="楷体_GB2312" panose="02010609030101010101" charset="-122"/>
                <a:ea typeface="楷体_GB2312" panose="02010609030101010101" charset="-122"/>
                <a:cs typeface="+mn-ea"/>
              </a:rPr>
              <a:t>的丁香花</a:t>
            </a:r>
            <a:r>
              <a:rPr lang="zh-CN" altLang="en-US" sz="3200" b="1" dirty="0">
                <a:solidFill>
                  <a:srgbClr val="FF0000"/>
                </a:solidFill>
                <a:latin typeface="楷体_GB2312" panose="02010609030101010101" charset="-122"/>
                <a:ea typeface="楷体_GB2312" panose="02010609030101010101" charset="-122"/>
                <a:cs typeface="+mn-ea"/>
              </a:rPr>
              <a:t>蕾恰似一个个的“结”，于是联想到“丁香空结雨中愁”的诗句，开</a:t>
            </a:r>
            <a:r>
              <a:rPr lang="zh-CN" altLang="en-US" sz="3200" b="1" dirty="0" smtClean="0">
                <a:solidFill>
                  <a:srgbClr val="FF0000"/>
                </a:solidFill>
                <a:latin typeface="楷体_GB2312" panose="02010609030101010101" charset="-122"/>
                <a:ea typeface="楷体_GB2312" panose="02010609030101010101" charset="-122"/>
                <a:cs typeface="+mn-ea"/>
              </a:rPr>
              <a:t>始抒发自己的</a:t>
            </a:r>
            <a:r>
              <a:rPr lang="zh-CN" altLang="en-US" sz="3200" b="1" dirty="0">
                <a:solidFill>
                  <a:srgbClr val="FF0000"/>
                </a:solidFill>
                <a:latin typeface="楷体_GB2312" panose="02010609030101010101" charset="-122"/>
                <a:ea typeface="楷体_GB2312" panose="02010609030101010101" charset="-122"/>
                <a:cs typeface="+mn-ea"/>
              </a:rPr>
              <a:t>人生体悟。</a:t>
            </a:r>
            <a:endParaRPr lang="zh-CN" altLang="en-US" sz="3200" b="1" dirty="0">
              <a:solidFill>
                <a:srgbClr val="FF0000"/>
              </a:solidFill>
              <a:latin typeface="楷体_GB2312" panose="02010609030101010101" charset="-122"/>
              <a:ea typeface="楷体_GB2312" panose="02010609030101010101" charset="-122"/>
              <a:cs typeface="+mn-ea"/>
            </a:endParaRPr>
          </a:p>
        </p:txBody>
      </p:sp>
      <p:pic>
        <p:nvPicPr>
          <p:cNvPr id="7" name="Picture 2" descr="G:\BaiduYunDownload\10000图标\PNG图标集08\png-0561.png"/>
          <p:cNvPicPr>
            <a:picLocks noChangeAspect="1" noChangeArrowheads="1"/>
          </p:cNvPicPr>
          <p:nvPr/>
        </p:nvPicPr>
        <p:blipFill>
          <a:blip r:embed="rId2" cstate="email"/>
          <a:srcRect/>
          <a:stretch>
            <a:fillRect/>
          </a:stretch>
        </p:blipFill>
        <p:spPr bwMode="auto">
          <a:xfrm>
            <a:off x="551160" y="740701"/>
            <a:ext cx="564456" cy="75260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9552" y="811934"/>
            <a:ext cx="5404048" cy="830997"/>
          </a:xfrm>
          <a:prstGeom prst="rect">
            <a:avLst/>
          </a:prstGeom>
          <a:noFill/>
          <a:ln w="9525">
            <a:noFill/>
          </a:ln>
        </p:spPr>
        <p:txBody>
          <a:bodyPr wrap="square">
            <a:spAutoFit/>
          </a:bodyPr>
          <a:lstStyle/>
          <a:p>
            <a:pPr algn="l" eaLnBrk="1" hangingPunct="1">
              <a:lnSpc>
                <a:spcPct val="150000"/>
              </a:lnSpc>
            </a:pPr>
            <a:r>
              <a:rPr lang="en-US" altLang="zh-CN" sz="3200" b="1" dirty="0">
                <a:solidFill>
                  <a:schemeClr val="tx1"/>
                </a:solidFill>
                <a:latin typeface="黑体" panose="02010609060101010101" pitchFamily="2" charset="-122"/>
                <a:ea typeface="黑体" panose="02010609060101010101" pitchFamily="2" charset="-122"/>
                <a:cs typeface="+mn-ea"/>
              </a:rPr>
              <a:t>2</a:t>
            </a:r>
            <a:r>
              <a:rPr lang="en-US" altLang="zh-CN" sz="3200" b="1" dirty="0" smtClean="0">
                <a:solidFill>
                  <a:schemeClr val="tx1"/>
                </a:solidFill>
                <a:latin typeface="黑体" panose="02010609060101010101" pitchFamily="2" charset="-122"/>
                <a:ea typeface="黑体" panose="02010609060101010101" pitchFamily="2" charset="-122"/>
                <a:cs typeface="+mn-ea"/>
              </a:rPr>
              <a:t>.</a:t>
            </a:r>
            <a:r>
              <a:rPr lang="zh-CN" altLang="en-US" sz="3200" b="1" dirty="0" smtClean="0">
                <a:solidFill>
                  <a:schemeClr val="tx1"/>
                </a:solidFill>
                <a:latin typeface="黑体" panose="02010609060101010101" pitchFamily="2" charset="-122"/>
                <a:ea typeface="黑体" panose="02010609060101010101" pitchFamily="2" charset="-122"/>
                <a:cs typeface="+mn-ea"/>
              </a:rPr>
              <a:t> </a:t>
            </a:r>
            <a:r>
              <a:rPr lang="zh-CN" altLang="en-US" sz="3200" b="1" dirty="0">
                <a:latin typeface="黑体" panose="02010609060101010101" pitchFamily="2" charset="-122"/>
                <a:ea typeface="黑体" panose="02010609060101010101" pitchFamily="2" charset="-122"/>
                <a:cs typeface="+mn-ea"/>
              </a:rPr>
              <a:t>根据</a:t>
            </a:r>
            <a:r>
              <a:rPr lang="zh-CN" altLang="en-US" sz="3200" b="1" dirty="0" smtClean="0">
                <a:solidFill>
                  <a:schemeClr val="tx1"/>
                </a:solidFill>
                <a:latin typeface="黑体" panose="02010609060101010101" pitchFamily="2" charset="-122"/>
                <a:ea typeface="黑体" panose="02010609060101010101" pitchFamily="2" charset="-122"/>
                <a:cs typeface="+mn-ea"/>
              </a:rPr>
              <a:t>课文内容填一填。</a:t>
            </a:r>
            <a:endParaRPr lang="zh-CN" altLang="en-US" sz="3200" b="1" u="sng" dirty="0">
              <a:solidFill>
                <a:schemeClr val="tx1"/>
              </a:solidFill>
              <a:latin typeface="楷体_GB2312" panose="02010609030101010101" charset="-122"/>
              <a:ea typeface="楷体_GB2312" panose="02010609030101010101" charset="-122"/>
              <a:cs typeface="+mn-ea"/>
              <a:sym typeface="+mn-ea"/>
            </a:endParaRPr>
          </a:p>
        </p:txBody>
      </p:sp>
      <p:sp>
        <p:nvSpPr>
          <p:cNvPr id="2" name="AutoShape 1" descr="C:\Users\Administrator\AppData\Roaming\Tencent\Users\462845046\QQ\WinTemp\RichOle\SJ8218KF~1X63VFP@BBLD.png"/>
          <p:cNvSpPr>
            <a:spLocks noChangeAspect="1" noChangeArrowheads="1"/>
          </p:cNvSpPr>
          <p:nvPr/>
        </p:nvSpPr>
        <p:spPr bwMode="auto">
          <a:xfrm>
            <a:off x="0" y="0"/>
            <a:ext cx="304800" cy="406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lstStyle/>
          <a:p>
            <a:endParaRPr lang="zh-CN" altLang="en-US" sz="2400"/>
          </a:p>
        </p:txBody>
      </p:sp>
      <p:sp>
        <p:nvSpPr>
          <p:cNvPr id="8" name="AutoShape 3" descr="C:\Users\Administrator\AppData\Roaming\Tencent\Users\462845046\QQ\WinTemp\RichOle\SJ8218KF~1X63VFP@BBLD.png"/>
          <p:cNvSpPr>
            <a:spLocks noChangeAspect="1" noChangeArrowheads="1"/>
          </p:cNvSpPr>
          <p:nvPr/>
        </p:nvSpPr>
        <p:spPr bwMode="auto">
          <a:xfrm>
            <a:off x="304800" y="406400"/>
            <a:ext cx="304800" cy="406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lstStyle/>
          <a:p>
            <a:endParaRPr lang="zh-CN" altLang="en-US" sz="2400"/>
          </a:p>
        </p:txBody>
      </p:sp>
      <p:sp>
        <p:nvSpPr>
          <p:cNvPr id="13" name="文本框 3"/>
          <p:cNvSpPr txBox="1"/>
          <p:nvPr/>
        </p:nvSpPr>
        <p:spPr>
          <a:xfrm>
            <a:off x="637828" y="3003116"/>
            <a:ext cx="1441710" cy="584775"/>
          </a:xfrm>
          <a:prstGeom prst="rect">
            <a:avLst/>
          </a:prstGeom>
          <a:noFill/>
          <a:ln w="9525">
            <a:noFill/>
          </a:ln>
        </p:spPr>
        <p:txBody>
          <a:bodyPr wrap="square">
            <a:spAutoFit/>
          </a:bodyPr>
          <a:lstStyle/>
          <a:p>
            <a:pPr algn="l" eaLnBrk="1" hangingPunct="1"/>
            <a:r>
              <a:rPr lang="zh-CN" altLang="en-US" sz="3200" b="1" dirty="0" smtClean="0">
                <a:latin typeface="楷体" panose="02010609060101010101" pitchFamily="49" charset="-122"/>
                <a:ea typeface="楷体" panose="02010609060101010101" pitchFamily="49" charset="-122"/>
                <a:cs typeface="+mn-ea"/>
                <a:sym typeface="+mn-ea"/>
              </a:rPr>
              <a:t>丁香结</a:t>
            </a:r>
            <a:endParaRPr lang="zh-CN" altLang="en-US" sz="3200" b="1" u="sng" dirty="0">
              <a:solidFill>
                <a:schemeClr val="tx1"/>
              </a:solidFill>
              <a:latin typeface="楷体" panose="02010609060101010101" pitchFamily="49" charset="-122"/>
              <a:ea typeface="楷体" panose="02010609060101010101" pitchFamily="49" charset="-122"/>
              <a:cs typeface="+mn-ea"/>
              <a:sym typeface="+mn-ea"/>
            </a:endParaRPr>
          </a:p>
        </p:txBody>
      </p:sp>
      <p:sp>
        <p:nvSpPr>
          <p:cNvPr id="3" name="左大括号 2"/>
          <p:cNvSpPr/>
          <p:nvPr/>
        </p:nvSpPr>
        <p:spPr>
          <a:xfrm>
            <a:off x="1963341" y="2372883"/>
            <a:ext cx="232395" cy="2592288"/>
          </a:xfrm>
          <a:prstGeom prst="leftBrace">
            <a:avLst>
              <a:gd name="adj1" fmla="val 45371"/>
              <a:gd name="adj2" fmla="val 50000"/>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TextBox 5"/>
          <p:cNvSpPr txBox="1"/>
          <p:nvPr/>
        </p:nvSpPr>
        <p:spPr>
          <a:xfrm>
            <a:off x="2302890" y="2098833"/>
            <a:ext cx="5965204" cy="3046988"/>
          </a:xfrm>
          <a:prstGeom prst="rect">
            <a:avLst/>
          </a:prstGeom>
          <a:noFill/>
          <a:ln w="9525">
            <a:noFill/>
          </a:ln>
        </p:spPr>
        <p:txBody>
          <a:bodyPr wrap="square" rtlCol="0">
            <a:spAutoFit/>
          </a:bodyPr>
          <a:lstStyle/>
          <a:p>
            <a:pPr eaLnBrk="1" hangingPunct="1">
              <a:lnSpc>
                <a:spcPct val="200000"/>
              </a:lnSpc>
            </a:pPr>
            <a:r>
              <a:rPr lang="zh-CN" altLang="en-US" sz="2400" b="1" dirty="0" smtClean="0">
                <a:latin typeface="楷体" panose="02010609060101010101" pitchFamily="49" charset="-122"/>
                <a:ea typeface="楷体" panose="02010609060101010101" pitchFamily="49" charset="-122"/>
              </a:rPr>
              <a:t>丁香花的</a:t>
            </a:r>
            <a:r>
              <a:rPr lang="en-US" altLang="zh-CN" sz="2400" b="1" dirty="0" smtClean="0">
                <a:latin typeface="楷体" panose="02010609060101010101" pitchFamily="49" charset="-122"/>
                <a:ea typeface="楷体" panose="02010609060101010101" pitchFamily="49" charset="-122"/>
              </a:rPr>
              <a:t>_________</a:t>
            </a:r>
            <a:r>
              <a:rPr lang="zh-CN" altLang="en-US" sz="2400" b="1" dirty="0" smtClean="0">
                <a:latin typeface="楷体" panose="02010609060101010101" pitchFamily="49" charset="-122"/>
                <a:ea typeface="楷体" panose="02010609060101010101" pitchFamily="49" charset="-122"/>
              </a:rPr>
              <a:t>、开放态势、</a:t>
            </a:r>
            <a:r>
              <a:rPr lang="en-US" altLang="zh-CN" sz="2400" b="1" dirty="0" smtClean="0">
                <a:latin typeface="楷体" panose="02010609060101010101" pitchFamily="49" charset="-122"/>
                <a:ea typeface="楷体" panose="02010609060101010101" pitchFamily="49" charset="-122"/>
              </a:rPr>
              <a:t>_____</a:t>
            </a:r>
            <a:endParaRPr lang="en-US" altLang="zh-CN" sz="2400" b="1" dirty="0" smtClean="0">
              <a:latin typeface="楷体" panose="02010609060101010101" pitchFamily="49" charset="-122"/>
              <a:ea typeface="楷体" panose="02010609060101010101" pitchFamily="49" charset="-122"/>
            </a:endParaRPr>
          </a:p>
          <a:p>
            <a:pPr eaLnBrk="1" hangingPunct="1">
              <a:lnSpc>
                <a:spcPct val="200000"/>
              </a:lnSpc>
            </a:pPr>
            <a:r>
              <a:rPr lang="zh-CN" altLang="en-US" sz="2400" b="1" dirty="0" smtClean="0">
                <a:latin typeface="楷体" panose="02010609060101010101" pitchFamily="49" charset="-122"/>
                <a:ea typeface="楷体" panose="02010609060101010101" pitchFamily="49" charset="-122"/>
              </a:rPr>
              <a:t>形状、</a:t>
            </a:r>
            <a:r>
              <a:rPr lang="en-US" altLang="zh-CN" sz="2400" b="1" dirty="0" smtClean="0">
                <a:latin typeface="楷体" panose="02010609060101010101" pitchFamily="49" charset="-122"/>
                <a:ea typeface="楷体" panose="02010609060101010101" pitchFamily="49" charset="-122"/>
              </a:rPr>
              <a:t>_____</a:t>
            </a:r>
            <a:endParaRPr lang="en-US" altLang="zh-CN" sz="2400" b="1" dirty="0" smtClean="0">
              <a:latin typeface="楷体" panose="02010609060101010101" pitchFamily="49" charset="-122"/>
              <a:ea typeface="楷体" panose="02010609060101010101" pitchFamily="49" charset="-122"/>
            </a:endParaRPr>
          </a:p>
          <a:p>
            <a:pPr eaLnBrk="1" hangingPunct="1">
              <a:lnSpc>
                <a:spcPct val="200000"/>
              </a:lnSpc>
            </a:pPr>
            <a:r>
              <a:rPr lang="en-US" altLang="zh-CN" sz="2400" b="1" dirty="0" smtClean="0">
                <a:latin typeface="楷体" panose="02010609060101010101" pitchFamily="49" charset="-122"/>
                <a:ea typeface="楷体" panose="02010609060101010101" pitchFamily="49" charset="-122"/>
              </a:rPr>
              <a:t>_____</a:t>
            </a:r>
            <a:r>
              <a:rPr lang="zh-CN" altLang="en-US" sz="2400" b="1" dirty="0" smtClean="0">
                <a:latin typeface="楷体" panose="02010609060101010101" pitchFamily="49" charset="-122"/>
                <a:ea typeface="楷体" panose="02010609060101010101" pitchFamily="49" charset="-122"/>
              </a:rPr>
              <a:t>眼中的丁香花及作者的</a:t>
            </a:r>
            <a:r>
              <a:rPr lang="en-US" altLang="zh-CN" sz="2400" b="1" dirty="0" smtClean="0">
                <a:latin typeface="楷体" panose="02010609060101010101" pitchFamily="49" charset="-122"/>
                <a:ea typeface="楷体" panose="02010609060101010101" pitchFamily="49" charset="-122"/>
              </a:rPr>
              <a:t>_____</a:t>
            </a:r>
            <a:endParaRPr lang="en-US" altLang="zh-CN" sz="2400" b="1" dirty="0" smtClean="0">
              <a:latin typeface="楷体" panose="02010609060101010101" pitchFamily="49" charset="-122"/>
              <a:ea typeface="楷体" panose="02010609060101010101" pitchFamily="49" charset="-122"/>
            </a:endParaRPr>
          </a:p>
          <a:p>
            <a:pPr eaLnBrk="1" hangingPunct="1">
              <a:lnSpc>
                <a:spcPct val="200000"/>
              </a:lnSpc>
            </a:pPr>
            <a:r>
              <a:rPr lang="zh-CN" altLang="en-US" sz="2400" b="1" dirty="0">
                <a:latin typeface="楷体" panose="02010609060101010101" pitchFamily="49" charset="-122"/>
                <a:ea typeface="楷体" panose="02010609060101010101" pitchFamily="49" charset="-122"/>
              </a:rPr>
              <a:t>反</a:t>
            </a:r>
            <a:r>
              <a:rPr lang="zh-CN" altLang="en-US" sz="2400" b="1" dirty="0" smtClean="0">
                <a:latin typeface="楷体" panose="02010609060101010101" pitchFamily="49" charset="-122"/>
                <a:ea typeface="楷体" panose="02010609060101010101" pitchFamily="49" charset="-122"/>
              </a:rPr>
              <a:t>问句作结尾，意义深远</a:t>
            </a:r>
            <a:endParaRPr lang="zh-CN" altLang="en-US" sz="2400" b="1" dirty="0">
              <a:latin typeface="楷体" panose="02010609060101010101" pitchFamily="49" charset="-122"/>
              <a:ea typeface="楷体" panose="02010609060101010101" pitchFamily="49" charset="-122"/>
            </a:endParaRPr>
          </a:p>
        </p:txBody>
      </p:sp>
      <p:sp>
        <p:nvSpPr>
          <p:cNvPr id="7" name="矩形 6"/>
          <p:cNvSpPr/>
          <p:nvPr/>
        </p:nvSpPr>
        <p:spPr>
          <a:xfrm>
            <a:off x="6732240" y="2059300"/>
            <a:ext cx="803425" cy="461665"/>
          </a:xfrm>
          <a:prstGeom prst="rect">
            <a:avLst/>
          </a:prstGeom>
        </p:spPr>
        <p:txBody>
          <a:bodyPr wrap="none">
            <a:spAutoFit/>
          </a:bodyPr>
          <a:lstStyle/>
          <a:p>
            <a:r>
              <a:rPr lang="zh-CN" altLang="en-US" sz="2400" b="1" dirty="0">
                <a:solidFill>
                  <a:srgbClr val="FF0000"/>
                </a:solidFill>
                <a:latin typeface="楷体_GB2312" panose="02010609030101010101" charset="-122"/>
                <a:ea typeface="楷体_GB2312" panose="02010609030101010101" charset="-122"/>
                <a:cs typeface="+mn-ea"/>
              </a:rPr>
              <a:t>气味</a:t>
            </a:r>
            <a:endParaRPr lang="zh-CN" altLang="en-US" sz="2400" b="1" dirty="0">
              <a:solidFill>
                <a:srgbClr val="FF0000"/>
              </a:solidFill>
              <a:latin typeface="楷体_GB2312" panose="02010609030101010101" charset="-122"/>
              <a:ea typeface="楷体_GB2312" panose="02010609030101010101" charset="-122"/>
              <a:cs typeface="+mn-ea"/>
            </a:endParaRPr>
          </a:p>
        </p:txBody>
      </p:sp>
      <p:sp>
        <p:nvSpPr>
          <p:cNvPr id="10" name="矩形 9"/>
          <p:cNvSpPr/>
          <p:nvPr/>
        </p:nvSpPr>
        <p:spPr>
          <a:xfrm>
            <a:off x="3347864" y="2827385"/>
            <a:ext cx="803425" cy="461665"/>
          </a:xfrm>
          <a:prstGeom prst="rect">
            <a:avLst/>
          </a:prstGeom>
        </p:spPr>
        <p:txBody>
          <a:bodyPr wrap="none">
            <a:spAutoFit/>
          </a:bodyPr>
          <a:lstStyle/>
          <a:p>
            <a:r>
              <a:rPr lang="zh-CN" altLang="en-US" sz="2400" b="1" dirty="0">
                <a:solidFill>
                  <a:srgbClr val="FF0000"/>
                </a:solidFill>
                <a:latin typeface="楷体_GB2312" panose="02010609030101010101" charset="-122"/>
                <a:ea typeface="楷体_GB2312" panose="02010609030101010101" charset="-122"/>
                <a:cs typeface="+mn-ea"/>
              </a:rPr>
              <a:t>颜色</a:t>
            </a:r>
            <a:endParaRPr lang="zh-CN" altLang="en-US" sz="2400" b="1" dirty="0">
              <a:solidFill>
                <a:srgbClr val="FF0000"/>
              </a:solidFill>
              <a:latin typeface="楷体_GB2312" panose="02010609030101010101" charset="-122"/>
              <a:ea typeface="楷体_GB2312" panose="02010609030101010101" charset="-122"/>
              <a:cs typeface="+mn-ea"/>
            </a:endParaRPr>
          </a:p>
        </p:txBody>
      </p:sp>
      <p:sp>
        <p:nvSpPr>
          <p:cNvPr id="11" name="TextBox 10"/>
          <p:cNvSpPr txBox="1"/>
          <p:nvPr/>
        </p:nvSpPr>
        <p:spPr>
          <a:xfrm>
            <a:off x="2323380" y="3613134"/>
            <a:ext cx="1154088" cy="461665"/>
          </a:xfrm>
          <a:prstGeom prst="rect">
            <a:avLst/>
          </a:prstGeom>
          <a:noFill/>
          <a:ln w="9525">
            <a:noFill/>
          </a:ln>
        </p:spPr>
        <p:txBody>
          <a:bodyPr wrap="square" rtlCol="0">
            <a:spAutoFit/>
          </a:bodyPr>
          <a:lstStyle/>
          <a:p>
            <a:r>
              <a:rPr lang="zh-CN" altLang="en-US" sz="2400" b="1" dirty="0" smtClean="0">
                <a:solidFill>
                  <a:srgbClr val="FF0000"/>
                </a:solidFill>
                <a:latin typeface="楷体_GB2312" panose="02010609030101010101" charset="-122"/>
                <a:ea typeface="楷体_GB2312" panose="02010609030101010101" charset="-122"/>
                <a:cs typeface="+mn-ea"/>
              </a:rPr>
              <a:t>古人</a:t>
            </a:r>
            <a:endParaRPr lang="zh-CN" altLang="en-US" sz="2400" b="1" dirty="0">
              <a:solidFill>
                <a:srgbClr val="FF0000"/>
              </a:solidFill>
              <a:latin typeface="楷体_GB2312" panose="02010609030101010101" charset="-122"/>
              <a:ea typeface="楷体_GB2312" panose="02010609030101010101" charset="-122"/>
              <a:cs typeface="+mn-ea"/>
            </a:endParaRPr>
          </a:p>
        </p:txBody>
      </p:sp>
      <p:sp>
        <p:nvSpPr>
          <p:cNvPr id="14" name="矩形 13"/>
          <p:cNvSpPr/>
          <p:nvPr/>
        </p:nvSpPr>
        <p:spPr>
          <a:xfrm>
            <a:off x="6189469" y="3595470"/>
            <a:ext cx="803425" cy="461665"/>
          </a:xfrm>
          <a:prstGeom prst="rect">
            <a:avLst/>
          </a:prstGeom>
        </p:spPr>
        <p:txBody>
          <a:bodyPr wrap="none">
            <a:spAutoFit/>
          </a:bodyPr>
          <a:lstStyle/>
          <a:p>
            <a:r>
              <a:rPr lang="zh-CN" altLang="en-US" sz="2400" b="1" dirty="0" smtClean="0">
                <a:solidFill>
                  <a:srgbClr val="FF0000"/>
                </a:solidFill>
                <a:latin typeface="楷体_GB2312" panose="02010609030101010101" charset="-122"/>
                <a:ea typeface="楷体_GB2312" panose="02010609030101010101" charset="-122"/>
                <a:cs typeface="+mn-ea"/>
              </a:rPr>
              <a:t>感悟</a:t>
            </a:r>
            <a:endParaRPr lang="zh-CN" altLang="en-US" sz="2400" b="1" dirty="0">
              <a:solidFill>
                <a:srgbClr val="FF0000"/>
              </a:solidFill>
              <a:latin typeface="楷体_GB2312" panose="02010609030101010101" charset="-122"/>
              <a:ea typeface="楷体_GB2312" panose="02010609030101010101" charset="-122"/>
              <a:cs typeface="+mn-ea"/>
            </a:endParaRPr>
          </a:p>
        </p:txBody>
      </p:sp>
      <p:sp>
        <p:nvSpPr>
          <p:cNvPr id="15" name="矩形 14"/>
          <p:cNvSpPr/>
          <p:nvPr/>
        </p:nvSpPr>
        <p:spPr>
          <a:xfrm>
            <a:off x="3563888" y="2155310"/>
            <a:ext cx="1422184" cy="461665"/>
          </a:xfrm>
          <a:prstGeom prst="rect">
            <a:avLst/>
          </a:prstGeom>
        </p:spPr>
        <p:txBody>
          <a:bodyPr wrap="none">
            <a:spAutoFit/>
          </a:bodyPr>
          <a:lstStyle/>
          <a:p>
            <a:r>
              <a:rPr lang="zh-CN" altLang="en-US" sz="2400" b="1" dirty="0" smtClean="0">
                <a:solidFill>
                  <a:srgbClr val="FF0000"/>
                </a:solidFill>
                <a:latin typeface="楷体_GB2312" panose="02010609030101010101" charset="-122"/>
                <a:ea typeface="楷体_GB2312" panose="02010609030101010101" charset="-122"/>
                <a:cs typeface="+mn-ea"/>
              </a:rPr>
              <a:t>生长环境</a:t>
            </a:r>
            <a:endParaRPr lang="zh-CN" altLang="en-US" sz="2400" dirty="0">
              <a:solidFill>
                <a:srgbClr val="FF0000"/>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arn(inVertical)">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4"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094102" y="647013"/>
            <a:ext cx="2037737" cy="646331"/>
          </a:xfrm>
          <a:prstGeom prst="rect">
            <a:avLst/>
          </a:prstGeom>
          <a:noFill/>
        </p:spPr>
        <p:txBody>
          <a:bodyPr wrap="none" rtlCol="0">
            <a:spAutoFit/>
          </a:bodyPr>
          <a:lstStyle/>
          <a:p>
            <a:pPr algn="ctr"/>
            <a:r>
              <a:rPr lang="zh-CN" altLang="en-US" sz="3600" b="1" u="dbl" dirty="0" smtClean="0">
                <a:solidFill>
                  <a:srgbClr val="92D050"/>
                </a:solidFill>
                <a:uFillTx/>
                <a:latin typeface="黑体" panose="02010609060101010101" pitchFamily="2" charset="-122"/>
                <a:ea typeface="黑体" panose="02010609060101010101" pitchFamily="2" charset="-122"/>
              </a:rPr>
              <a:t>段落划分</a:t>
            </a:r>
            <a:endParaRPr lang="zh-CN" altLang="en-US" sz="3600" b="1" u="dbl" dirty="0" smtClean="0">
              <a:solidFill>
                <a:srgbClr val="92D050"/>
              </a:solidFill>
              <a:uFillTx/>
              <a:latin typeface="黑体" panose="02010609060101010101" pitchFamily="2" charset="-122"/>
              <a:ea typeface="黑体" panose="02010609060101010101" pitchFamily="2" charset="-122"/>
            </a:endParaRPr>
          </a:p>
        </p:txBody>
      </p:sp>
      <p:sp>
        <p:nvSpPr>
          <p:cNvPr id="6" name="文本框 5"/>
          <p:cNvSpPr txBox="1"/>
          <p:nvPr/>
        </p:nvSpPr>
        <p:spPr>
          <a:xfrm>
            <a:off x="536179" y="1588451"/>
            <a:ext cx="7780238" cy="3345916"/>
          </a:xfrm>
          <a:prstGeom prst="rect">
            <a:avLst/>
          </a:prstGeom>
          <a:noFill/>
          <a:ln w="9525">
            <a:noFill/>
          </a:ln>
        </p:spPr>
        <p:txBody>
          <a:bodyPr wrap="square">
            <a:spAutoFit/>
          </a:bodyPr>
          <a:lstStyle/>
          <a:p>
            <a:pPr>
              <a:lnSpc>
                <a:spcPts val="3200"/>
              </a:lnSpc>
            </a:pPr>
            <a:r>
              <a:rPr lang="zh-CN" altLang="en-US" sz="2000" b="1" dirty="0" smtClean="0">
                <a:latin typeface="+mn-ea"/>
                <a:ea typeface="+mn-ea"/>
                <a:cs typeface="+mn-ea"/>
              </a:rPr>
              <a:t>课文一共</a:t>
            </a:r>
            <a:r>
              <a:rPr lang="zh-CN" altLang="en-US" sz="2000" b="1" dirty="0">
                <a:latin typeface="+mn-ea"/>
                <a:ea typeface="+mn-ea"/>
                <a:cs typeface="+mn-ea"/>
              </a:rPr>
              <a:t>六</a:t>
            </a:r>
            <a:r>
              <a:rPr lang="zh-CN" altLang="en-US" sz="2000" b="1" dirty="0" smtClean="0">
                <a:latin typeface="+mn-ea"/>
                <a:ea typeface="+mn-ea"/>
                <a:cs typeface="+mn-ea"/>
              </a:rPr>
              <a:t>个自然段。</a:t>
            </a:r>
            <a:endParaRPr lang="en-US" altLang="zh-CN" sz="2000" b="1" dirty="0" smtClean="0">
              <a:latin typeface="+mn-ea"/>
              <a:ea typeface="+mn-ea"/>
              <a:cs typeface="+mn-ea"/>
            </a:endParaRPr>
          </a:p>
          <a:p>
            <a:pPr>
              <a:lnSpc>
                <a:spcPts val="3200"/>
              </a:lnSpc>
            </a:pPr>
            <a:r>
              <a:rPr lang="zh-CN" altLang="en-US" sz="2000" b="1" dirty="0" smtClean="0">
                <a:latin typeface="+mn-ea"/>
                <a:ea typeface="+mn-ea"/>
                <a:cs typeface="+mn-ea"/>
              </a:rPr>
              <a:t>    第一部分（</a:t>
            </a:r>
            <a:r>
              <a:rPr lang="en-US" altLang="zh-CN" sz="2000" b="1" dirty="0" smtClean="0">
                <a:latin typeface="+mn-ea"/>
                <a:ea typeface="+mn-ea"/>
                <a:cs typeface="+mn-ea"/>
              </a:rPr>
              <a:t>1-3</a:t>
            </a:r>
            <a:r>
              <a:rPr lang="zh-CN" altLang="en-US" sz="2000" b="1" dirty="0" smtClean="0">
                <a:latin typeface="+mn-ea"/>
                <a:ea typeface="+mn-ea"/>
                <a:cs typeface="+mn-ea"/>
              </a:rPr>
              <a:t>）：主要从丁香花的生长环境、开放态势、花的气味、花的形状、花的颜色描写了丁香花。</a:t>
            </a:r>
            <a:endParaRPr lang="en-US" altLang="zh-CN" sz="2000" b="1" dirty="0" smtClean="0">
              <a:latin typeface="+mn-ea"/>
              <a:ea typeface="+mn-ea"/>
              <a:cs typeface="+mn-ea"/>
            </a:endParaRPr>
          </a:p>
          <a:p>
            <a:pPr>
              <a:lnSpc>
                <a:spcPts val="3200"/>
              </a:lnSpc>
            </a:pPr>
            <a:r>
              <a:rPr lang="zh-CN" altLang="en-US" sz="2000" b="1" dirty="0" smtClean="0">
                <a:latin typeface="+mn-ea"/>
                <a:ea typeface="+mn-ea"/>
                <a:cs typeface="+mn-ea"/>
              </a:rPr>
              <a:t>（主要写丁香花的样貌）</a:t>
            </a:r>
            <a:r>
              <a:rPr lang="zh-CN" altLang="en-US" sz="2000" b="1" dirty="0">
                <a:latin typeface="+mn-ea"/>
                <a:ea typeface="+mn-ea"/>
                <a:cs typeface="+mn-ea"/>
              </a:rPr>
              <a:t> </a:t>
            </a:r>
            <a:br>
              <a:rPr lang="zh-CN" altLang="en-US" sz="2000" b="1" dirty="0" smtClean="0">
                <a:latin typeface="+mn-ea"/>
                <a:ea typeface="+mn-ea"/>
                <a:cs typeface="+mn-ea"/>
              </a:rPr>
            </a:br>
            <a:r>
              <a:rPr lang="zh-CN" altLang="en-US" sz="2000" b="1" dirty="0" smtClean="0">
                <a:latin typeface="+mn-ea"/>
                <a:ea typeface="+mn-ea"/>
                <a:cs typeface="+mn-ea"/>
              </a:rPr>
              <a:t>    第二部分（</a:t>
            </a:r>
            <a:r>
              <a:rPr lang="en-US" altLang="zh-CN" sz="2000" b="1" dirty="0" smtClean="0">
                <a:latin typeface="+mn-ea"/>
                <a:ea typeface="+mn-ea"/>
                <a:cs typeface="+mn-ea"/>
              </a:rPr>
              <a:t>4-6</a:t>
            </a:r>
            <a:r>
              <a:rPr lang="zh-CN" altLang="en-US" sz="2000" b="1" dirty="0" smtClean="0">
                <a:latin typeface="+mn-ea"/>
                <a:ea typeface="+mn-ea"/>
                <a:cs typeface="+mn-ea"/>
              </a:rPr>
              <a:t>）：分别从古人眼中的丁香花、作者提出的疑问、作者的浮想联翩描写了丁香花。最后一个反问句作结，意义深远，告诉读者要以豁达胸怀对待人生中的“结”。（主体写作者对丁香结的感悟。）</a:t>
            </a:r>
            <a:endParaRPr lang="en-US" altLang="zh-CN" sz="2000" b="1" dirty="0" smtClean="0">
              <a:latin typeface="+mn-ea"/>
              <a:ea typeface="+mn-ea"/>
              <a:cs typeface="+mn-ea"/>
            </a:endParaRPr>
          </a:p>
        </p:txBody>
      </p:sp>
      <p:pic>
        <p:nvPicPr>
          <p:cNvPr id="5" name="Picture 2" descr="G:\BaiduYunDownload\10000图标\PNG图标集08\png-0561.png"/>
          <p:cNvPicPr>
            <a:picLocks noChangeAspect="1" noChangeArrowheads="1"/>
          </p:cNvPicPr>
          <p:nvPr/>
        </p:nvPicPr>
        <p:blipFill>
          <a:blip r:embed="rId1" cstate="email"/>
          <a:srcRect/>
          <a:stretch>
            <a:fillRect/>
          </a:stretch>
        </p:blipFill>
        <p:spPr bwMode="auto">
          <a:xfrm>
            <a:off x="551160" y="740701"/>
            <a:ext cx="564456" cy="75260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7" name="TextBox 1"/>
          <p:cNvSpPr txBox="1"/>
          <p:nvPr/>
        </p:nvSpPr>
        <p:spPr>
          <a:xfrm>
            <a:off x="539552" y="1582341"/>
            <a:ext cx="8208912" cy="1384995"/>
          </a:xfrm>
          <a:prstGeom prst="rect">
            <a:avLst/>
          </a:prstGeom>
          <a:noFill/>
          <a:ln w="9525">
            <a:noFill/>
          </a:ln>
        </p:spPr>
        <p:txBody>
          <a:bodyPr wrap="square">
            <a:spAutoFit/>
          </a:bodyPr>
          <a:lstStyle/>
          <a:p>
            <a:pPr eaLnBrk="1" hangingPunct="1"/>
            <a:r>
              <a:rPr lang="zh-CN" altLang="en-US" sz="2800" b="1" dirty="0" smtClean="0">
                <a:latin typeface="+mn-ea"/>
                <a:cs typeface="+mn-ea"/>
              </a:rPr>
              <a:t>    </a:t>
            </a:r>
            <a:r>
              <a:rPr lang="en-US" altLang="zh-CN" sz="2800" b="1" dirty="0" smtClean="0">
                <a:latin typeface="黑体" panose="02010609060101010101" pitchFamily="2" charset="-122"/>
                <a:ea typeface="黑体" panose="02010609060101010101" pitchFamily="2" charset="-122"/>
                <a:cs typeface="+mn-ea"/>
              </a:rPr>
              <a:t>1.</a:t>
            </a:r>
            <a:r>
              <a:rPr lang="zh-CN" altLang="en-US" sz="2800" b="1" dirty="0" smtClean="0">
                <a:latin typeface="黑体" panose="02010609060101010101" pitchFamily="2" charset="-122"/>
                <a:ea typeface="黑体" panose="02010609060101010101" pitchFamily="2" charset="-122"/>
                <a:cs typeface="+mn-ea"/>
              </a:rPr>
              <a:t>默</a:t>
            </a:r>
            <a:r>
              <a:rPr lang="zh-CN" altLang="en-US" sz="2800" b="1" dirty="0" smtClean="0">
                <a:solidFill>
                  <a:schemeClr val="tx1">
                    <a:lumMod val="95000"/>
                    <a:lumOff val="5000"/>
                  </a:schemeClr>
                </a:solidFill>
                <a:latin typeface="黑体" panose="02010609060101010101" pitchFamily="2" charset="-122"/>
                <a:ea typeface="黑体" panose="02010609060101010101" pitchFamily="2" charset="-122"/>
                <a:cs typeface="+mn-ea"/>
              </a:rPr>
              <a:t>读课文第</a:t>
            </a:r>
            <a:r>
              <a:rPr lang="en-US" altLang="zh-CN" sz="2800" b="1" dirty="0" smtClean="0">
                <a:solidFill>
                  <a:schemeClr val="tx1">
                    <a:lumMod val="95000"/>
                    <a:lumOff val="5000"/>
                  </a:schemeClr>
                </a:solidFill>
                <a:latin typeface="黑体" panose="02010609060101010101" pitchFamily="2" charset="-122"/>
                <a:ea typeface="黑体" panose="02010609060101010101" pitchFamily="2" charset="-122"/>
                <a:cs typeface="+mn-ea"/>
              </a:rPr>
              <a:t>1-3</a:t>
            </a:r>
            <a:r>
              <a:rPr lang="zh-CN" altLang="en-US" sz="2800" b="1" dirty="0" smtClean="0">
                <a:solidFill>
                  <a:schemeClr val="tx1">
                    <a:lumMod val="95000"/>
                    <a:lumOff val="5000"/>
                  </a:schemeClr>
                </a:solidFill>
                <a:latin typeface="黑体" panose="02010609060101010101" pitchFamily="2" charset="-122"/>
                <a:ea typeface="黑体" panose="02010609060101010101" pitchFamily="2" charset="-122"/>
                <a:cs typeface="+mn-ea"/>
              </a:rPr>
              <a:t>自然段，思考：分别写了哪里的丁香花</a:t>
            </a:r>
            <a:r>
              <a:rPr lang="en-US" altLang="zh-CN" sz="2800" b="1" dirty="0" smtClean="0">
                <a:solidFill>
                  <a:schemeClr val="tx1">
                    <a:lumMod val="95000"/>
                    <a:lumOff val="5000"/>
                  </a:schemeClr>
                </a:solidFill>
                <a:latin typeface="黑体" panose="02010609060101010101" pitchFamily="2" charset="-122"/>
                <a:ea typeface="黑体" panose="02010609060101010101" pitchFamily="2" charset="-122"/>
                <a:cs typeface="+mn-ea"/>
              </a:rPr>
              <a:t>,</a:t>
            </a:r>
            <a:r>
              <a:rPr lang="zh-CN" altLang="en-US" sz="2800" b="1" dirty="0" smtClean="0">
                <a:solidFill>
                  <a:schemeClr val="tx1">
                    <a:lumMod val="95000"/>
                    <a:lumOff val="5000"/>
                  </a:schemeClr>
                </a:solidFill>
                <a:latin typeface="黑体" panose="02010609060101010101" pitchFamily="2" charset="-122"/>
                <a:ea typeface="黑体" panose="02010609060101010101" pitchFamily="2" charset="-122"/>
                <a:cs typeface="+mn-ea"/>
              </a:rPr>
              <a:t>各是怎样的</a:t>
            </a:r>
            <a:r>
              <a:rPr lang="en-US" altLang="zh-CN" sz="2800" b="1" dirty="0" smtClean="0">
                <a:solidFill>
                  <a:schemeClr val="tx1">
                    <a:lumMod val="95000"/>
                    <a:lumOff val="5000"/>
                  </a:schemeClr>
                </a:solidFill>
                <a:latin typeface="黑体" panose="02010609060101010101" pitchFamily="2" charset="-122"/>
                <a:ea typeface="黑体" panose="02010609060101010101" pitchFamily="2" charset="-122"/>
                <a:cs typeface="+mn-ea"/>
              </a:rPr>
              <a:t>?</a:t>
            </a:r>
            <a:r>
              <a:rPr lang="zh-CN" altLang="en-US" sz="2800" b="1" dirty="0" smtClean="0">
                <a:solidFill>
                  <a:schemeClr val="tx1">
                    <a:lumMod val="95000"/>
                    <a:lumOff val="5000"/>
                  </a:schemeClr>
                </a:solidFill>
                <a:latin typeface="黑体" panose="02010609060101010101" pitchFamily="2" charset="-122"/>
                <a:ea typeface="黑体" panose="02010609060101010101" pitchFamily="2" charset="-122"/>
                <a:cs typeface="+mn-ea"/>
              </a:rPr>
              <a:t>找出你喜欢的描写丁香花的句子。</a:t>
            </a:r>
            <a:endParaRPr lang="zh-CN" altLang="en-US" sz="2800" b="1" dirty="0">
              <a:solidFill>
                <a:schemeClr val="tx1">
                  <a:lumMod val="95000"/>
                  <a:lumOff val="5000"/>
                </a:schemeClr>
              </a:solidFill>
              <a:latin typeface="黑体" panose="02010609060101010101" pitchFamily="2" charset="-122"/>
              <a:ea typeface="黑体" panose="02010609060101010101" pitchFamily="2" charset="-122"/>
              <a:cs typeface="+mn-ea"/>
            </a:endParaRPr>
          </a:p>
        </p:txBody>
      </p:sp>
      <p:sp>
        <p:nvSpPr>
          <p:cNvPr id="2" name="文本框 1"/>
          <p:cNvSpPr txBox="1"/>
          <p:nvPr/>
        </p:nvSpPr>
        <p:spPr>
          <a:xfrm>
            <a:off x="1063625" y="647013"/>
            <a:ext cx="2037737" cy="646331"/>
          </a:xfrm>
          <a:prstGeom prst="rect">
            <a:avLst/>
          </a:prstGeom>
          <a:noFill/>
        </p:spPr>
        <p:txBody>
          <a:bodyPr wrap="none" rtlCol="0">
            <a:spAutoFit/>
          </a:bodyPr>
          <a:lstStyle/>
          <a:p>
            <a:r>
              <a:rPr lang="zh-CN" altLang="en-US" sz="3600" b="1" u="dbl" dirty="0" smtClean="0">
                <a:solidFill>
                  <a:srgbClr val="92D050"/>
                </a:solidFill>
                <a:uFillTx/>
                <a:latin typeface="黑体" panose="02010609060101010101" pitchFamily="2" charset="-122"/>
                <a:ea typeface="黑体" panose="02010609060101010101" pitchFamily="2" charset="-122"/>
              </a:rPr>
              <a:t>课文解读</a:t>
            </a:r>
            <a:endParaRPr lang="zh-CN" altLang="en-US" sz="3600" b="1" u="dbl" dirty="0" smtClean="0">
              <a:solidFill>
                <a:srgbClr val="92D050"/>
              </a:solidFill>
              <a:uFillTx/>
              <a:latin typeface="黑体" panose="02010609060101010101" pitchFamily="2" charset="-122"/>
              <a:ea typeface="黑体" panose="02010609060101010101" pitchFamily="2" charset="-122"/>
            </a:endParaRPr>
          </a:p>
        </p:txBody>
      </p:sp>
      <p:sp>
        <p:nvSpPr>
          <p:cNvPr id="4" name="文本框 3"/>
          <p:cNvSpPr txBox="1"/>
          <p:nvPr/>
        </p:nvSpPr>
        <p:spPr>
          <a:xfrm>
            <a:off x="565501" y="3694576"/>
            <a:ext cx="8182963" cy="1384995"/>
          </a:xfrm>
          <a:prstGeom prst="rect">
            <a:avLst/>
          </a:prstGeom>
          <a:noFill/>
          <a:ln w="9525">
            <a:noFill/>
          </a:ln>
        </p:spPr>
        <p:txBody>
          <a:bodyPr wrap="square">
            <a:spAutoFit/>
          </a:bodyPr>
          <a:lstStyle/>
          <a:p>
            <a:r>
              <a:rPr lang="zh-CN" altLang="en-US" sz="2800" b="1" dirty="0" smtClean="0">
                <a:latin typeface="楷体_GB2312" panose="02010609030101010101" charset="-122"/>
                <a:ea typeface="楷体_GB2312" panose="02010609030101010101" charset="-122"/>
                <a:sym typeface="+mn-ea"/>
              </a:rPr>
              <a:t>第一自然段：描写了城里街旁、宅院里的丁香花；第二自然段：描写校园里的丁香花；</a:t>
            </a:r>
            <a:endParaRPr lang="en-US" altLang="zh-CN" sz="2800" b="1" dirty="0" smtClean="0">
              <a:latin typeface="楷体_GB2312" panose="02010609030101010101" charset="-122"/>
              <a:ea typeface="楷体_GB2312" panose="02010609030101010101" charset="-122"/>
              <a:sym typeface="+mn-ea"/>
            </a:endParaRPr>
          </a:p>
          <a:p>
            <a:r>
              <a:rPr lang="zh-CN" altLang="en-US" sz="2800" b="1" dirty="0" smtClean="0">
                <a:latin typeface="楷体_GB2312" panose="02010609030101010101" charset="-122"/>
                <a:ea typeface="楷体_GB2312" panose="02010609030101010101" charset="-122"/>
                <a:sym typeface="+mn-ea"/>
              </a:rPr>
              <a:t>第三自然段：描写的是“我”家屋外的三棵白丁香。</a:t>
            </a:r>
            <a:endParaRPr lang="zh-CN" altLang="en-US" sz="3200" b="1" dirty="0">
              <a:latin typeface="楷体_GB2312" panose="02010609030101010101" charset="-122"/>
              <a:ea typeface="楷体_GB2312" panose="02010609030101010101" charset="-122"/>
            </a:endParaRPr>
          </a:p>
        </p:txBody>
      </p:sp>
      <p:pic>
        <p:nvPicPr>
          <p:cNvPr id="5" name="Picture 2" descr="G:\BaiduYunDownload\10000图标\PNG图标集08\png-0561.png"/>
          <p:cNvPicPr>
            <a:picLocks noChangeAspect="1" noChangeArrowheads="1"/>
          </p:cNvPicPr>
          <p:nvPr/>
        </p:nvPicPr>
        <p:blipFill>
          <a:blip r:embed="rId1" cstate="email"/>
          <a:srcRect/>
          <a:stretch>
            <a:fillRect/>
          </a:stretch>
        </p:blipFill>
        <p:spPr bwMode="auto">
          <a:xfrm>
            <a:off x="551160" y="740701"/>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367"/>
                                        </p:tgtEl>
                                        <p:attrNameLst>
                                          <p:attrName>style.visibility</p:attrName>
                                        </p:attrNameLst>
                                      </p:cBhvr>
                                      <p:to>
                                        <p:strVal val="visible"/>
                                      </p:to>
                                    </p:set>
                                    <p:animEffect transition="in" filter="blinds(horizontal)">
                                      <p:cBhvr>
                                        <p:cTn id="7" dur="500"/>
                                        <p:tgtEl>
                                          <p:spTgt spid="113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1"/>
          <p:cNvGrpSpPr/>
          <p:nvPr/>
        </p:nvGrpSpPr>
        <p:grpSpPr>
          <a:xfrm>
            <a:off x="899592" y="644692"/>
            <a:ext cx="2234565" cy="867823"/>
            <a:chOff x="298811" y="-214729"/>
            <a:chExt cx="2234565" cy="869531"/>
          </a:xfrm>
        </p:grpSpPr>
        <p:sp>
          <p:nvSpPr>
            <p:cNvPr id="5236" name="文本框 13"/>
            <p:cNvSpPr txBox="1"/>
            <p:nvPr/>
          </p:nvSpPr>
          <p:spPr>
            <a:xfrm>
              <a:off x="298811" y="-214729"/>
              <a:ext cx="2234565" cy="647603"/>
            </a:xfrm>
            <a:prstGeom prst="rect">
              <a:avLst/>
            </a:prstGeom>
            <a:noFill/>
            <a:ln w="9525">
              <a:noFill/>
            </a:ln>
          </p:spPr>
          <p:txBody>
            <a:bodyPr wrap="square">
              <a:spAutoFit/>
            </a:bodyPr>
            <a:lstStyle/>
            <a:p>
              <a:pPr algn="ctr"/>
              <a:r>
                <a:rPr lang="zh-CN" altLang="en-US" sz="3600" b="1" u="dbl" dirty="0" smtClean="0">
                  <a:solidFill>
                    <a:srgbClr val="92D050"/>
                  </a:solidFill>
                  <a:uFillTx/>
                  <a:latin typeface="黑体" panose="02010609060101010101" pitchFamily="2" charset="-122"/>
                  <a:ea typeface="黑体" panose="02010609060101010101" pitchFamily="2" charset="-122"/>
                </a:rPr>
                <a:t>作者简介</a:t>
              </a:r>
              <a:endParaRPr lang="zh-CN" altLang="en-US" sz="3600" b="1" u="dbl" dirty="0" smtClean="0">
                <a:solidFill>
                  <a:srgbClr val="92D050"/>
                </a:solidFill>
                <a:uFillTx/>
                <a:latin typeface="黑体" panose="02010609060101010101" pitchFamily="2" charset="-122"/>
                <a:ea typeface="黑体" panose="02010609060101010101" pitchFamily="2" charset="-122"/>
              </a:endParaRPr>
            </a:p>
          </p:txBody>
        </p:sp>
        <p:grpSp>
          <p:nvGrpSpPr>
            <p:cNvPr id="5" name="Group 4"/>
            <p:cNvGrpSpPr>
              <a:grpSpLocks noChangeAspect="1"/>
            </p:cNvGrpSpPr>
            <p:nvPr/>
          </p:nvGrpSpPr>
          <p:grpSpPr>
            <a:xfrm>
              <a:off x="2105319" y="434013"/>
              <a:ext cx="368573" cy="220789"/>
              <a:chOff x="2511" y="1362"/>
              <a:chExt cx="539" cy="322"/>
            </a:xfrm>
          </p:grpSpPr>
          <p:sp>
            <p:nvSpPr>
              <p:cNvPr id="19" name="Freeform 8"/>
              <p:cNvSpPr/>
              <p:nvPr/>
            </p:nvSpPr>
            <p:spPr bwMode="auto">
              <a:xfrm>
                <a:off x="2954" y="1362"/>
                <a:ext cx="5" cy="0"/>
              </a:xfrm>
              <a:custGeom>
                <a:avLst/>
                <a:gdLst>
                  <a:gd name="T0" fmla="*/ 2 w 2"/>
                  <a:gd name="T1" fmla="*/ 0 h 1"/>
                  <a:gd name="T2" fmla="*/ 0 w 2"/>
                  <a:gd name="T3" fmla="*/ 1 h 1"/>
                  <a:gd name="T4" fmla="*/ 2 w 2"/>
                  <a:gd name="T5" fmla="*/ 0 h 1"/>
                  <a:gd name="T6" fmla="*/ 2 w 2"/>
                  <a:gd name="T7" fmla="*/ 0 h 1"/>
                </a:gdLst>
                <a:ahLst/>
                <a:cxnLst>
                  <a:cxn ang="0">
                    <a:pos x="T0" y="T1"/>
                  </a:cxn>
                  <a:cxn ang="0">
                    <a:pos x="T2" y="T3"/>
                  </a:cxn>
                  <a:cxn ang="0">
                    <a:pos x="T4" y="T5"/>
                  </a:cxn>
                  <a:cxn ang="0">
                    <a:pos x="T6" y="T7"/>
                  </a:cxn>
                </a:cxnLst>
                <a:rect l="0" t="0" r="r" b="b"/>
                <a:pathLst>
                  <a:path w="2" h="1">
                    <a:moveTo>
                      <a:pt x="2" y="0"/>
                    </a:moveTo>
                    <a:cubicBezTo>
                      <a:pt x="1" y="0"/>
                      <a:pt x="0" y="0"/>
                      <a:pt x="0" y="1"/>
                    </a:cubicBezTo>
                    <a:cubicBezTo>
                      <a:pt x="0" y="0"/>
                      <a:pt x="1" y="0"/>
                      <a:pt x="2" y="0"/>
                    </a:cubicBezTo>
                    <a:cubicBezTo>
                      <a:pt x="2" y="0"/>
                      <a:pt x="2" y="0"/>
                      <a:pt x="2" y="0"/>
                    </a:cubicBezTo>
                  </a:path>
                </a:pathLst>
              </a:custGeom>
              <a:solidFill>
                <a:srgbClr val="EEEB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0" name="Freeform 9"/>
              <p:cNvSpPr/>
              <p:nvPr/>
            </p:nvSpPr>
            <p:spPr bwMode="auto">
              <a:xfrm>
                <a:off x="2943" y="1497"/>
                <a:ext cx="2" cy="0"/>
              </a:xfrm>
              <a:custGeom>
                <a:avLst/>
                <a:gdLst>
                  <a:gd name="T0" fmla="*/ 1 w 1"/>
                  <a:gd name="T1" fmla="*/ 0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0" y="0"/>
                    </a:cubicBezTo>
                    <a:cubicBezTo>
                      <a:pt x="0" y="0"/>
                      <a:pt x="0" y="0"/>
                      <a:pt x="0" y="0"/>
                    </a:cubicBezTo>
                    <a:cubicBezTo>
                      <a:pt x="1" y="0"/>
                      <a:pt x="1" y="0"/>
                      <a:pt x="1" y="0"/>
                    </a:cubicBezTo>
                  </a:path>
                </a:pathLst>
              </a:custGeom>
              <a:solidFill>
                <a:srgbClr val="578C94"/>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1" name="Freeform 10"/>
              <p:cNvSpPr>
                <a:spLocks noEditPoints="1"/>
              </p:cNvSpPr>
              <p:nvPr/>
            </p:nvSpPr>
            <p:spPr bwMode="auto">
              <a:xfrm>
                <a:off x="2511" y="1362"/>
                <a:ext cx="539" cy="322"/>
              </a:xfrm>
              <a:custGeom>
                <a:avLst/>
                <a:gdLst>
                  <a:gd name="T0" fmla="*/ 7 w 309"/>
                  <a:gd name="T1" fmla="*/ 184 h 184"/>
                  <a:gd name="T2" fmla="*/ 9 w 309"/>
                  <a:gd name="T3" fmla="*/ 184 h 184"/>
                  <a:gd name="T4" fmla="*/ 9 w 309"/>
                  <a:gd name="T5" fmla="*/ 178 h 184"/>
                  <a:gd name="T6" fmla="*/ 8 w 309"/>
                  <a:gd name="T7" fmla="*/ 180 h 184"/>
                  <a:gd name="T8" fmla="*/ 9 w 309"/>
                  <a:gd name="T9" fmla="*/ 178 h 184"/>
                  <a:gd name="T10" fmla="*/ 34 w 309"/>
                  <a:gd name="T11" fmla="*/ 174 h 184"/>
                  <a:gd name="T12" fmla="*/ 34 w 309"/>
                  <a:gd name="T13" fmla="*/ 179 h 184"/>
                  <a:gd name="T14" fmla="*/ 36 w 309"/>
                  <a:gd name="T15" fmla="*/ 176 h 184"/>
                  <a:gd name="T16" fmla="*/ 38 w 309"/>
                  <a:gd name="T17" fmla="*/ 176 h 184"/>
                  <a:gd name="T18" fmla="*/ 84 w 309"/>
                  <a:gd name="T19" fmla="*/ 144 h 184"/>
                  <a:gd name="T20" fmla="*/ 85 w 309"/>
                  <a:gd name="T21" fmla="*/ 145 h 184"/>
                  <a:gd name="T22" fmla="*/ 84 w 309"/>
                  <a:gd name="T23" fmla="*/ 144 h 184"/>
                  <a:gd name="T24" fmla="*/ 0 w 309"/>
                  <a:gd name="T25" fmla="*/ 135 h 184"/>
                  <a:gd name="T26" fmla="*/ 1 w 309"/>
                  <a:gd name="T27" fmla="*/ 135 h 184"/>
                  <a:gd name="T28" fmla="*/ 138 w 309"/>
                  <a:gd name="T29" fmla="*/ 123 h 184"/>
                  <a:gd name="T30" fmla="*/ 139 w 309"/>
                  <a:gd name="T31" fmla="*/ 123 h 184"/>
                  <a:gd name="T32" fmla="*/ 154 w 309"/>
                  <a:gd name="T33" fmla="*/ 115 h 184"/>
                  <a:gd name="T34" fmla="*/ 154 w 309"/>
                  <a:gd name="T35" fmla="*/ 116 h 184"/>
                  <a:gd name="T36" fmla="*/ 154 w 309"/>
                  <a:gd name="T37" fmla="*/ 115 h 184"/>
                  <a:gd name="T38" fmla="*/ 50 w 309"/>
                  <a:gd name="T39" fmla="*/ 113 h 184"/>
                  <a:gd name="T40" fmla="*/ 53 w 309"/>
                  <a:gd name="T41" fmla="*/ 115 h 184"/>
                  <a:gd name="T42" fmla="*/ 146 w 309"/>
                  <a:gd name="T43" fmla="*/ 113 h 184"/>
                  <a:gd name="T44" fmla="*/ 147 w 309"/>
                  <a:gd name="T45" fmla="*/ 114 h 184"/>
                  <a:gd name="T46" fmla="*/ 146 w 309"/>
                  <a:gd name="T47" fmla="*/ 113 h 184"/>
                  <a:gd name="T48" fmla="*/ 149 w 309"/>
                  <a:gd name="T49" fmla="*/ 111 h 184"/>
                  <a:gd name="T50" fmla="*/ 151 w 309"/>
                  <a:gd name="T51" fmla="*/ 111 h 184"/>
                  <a:gd name="T52" fmla="*/ 165 w 309"/>
                  <a:gd name="T53" fmla="*/ 109 h 184"/>
                  <a:gd name="T54" fmla="*/ 162 w 309"/>
                  <a:gd name="T55" fmla="*/ 113 h 184"/>
                  <a:gd name="T56" fmla="*/ 166 w 309"/>
                  <a:gd name="T57" fmla="*/ 111 h 184"/>
                  <a:gd name="T58" fmla="*/ 184 w 309"/>
                  <a:gd name="T59" fmla="*/ 107 h 184"/>
                  <a:gd name="T60" fmla="*/ 184 w 309"/>
                  <a:gd name="T61" fmla="*/ 109 h 184"/>
                  <a:gd name="T62" fmla="*/ 184 w 309"/>
                  <a:gd name="T63" fmla="*/ 107 h 184"/>
                  <a:gd name="T64" fmla="*/ 50 w 309"/>
                  <a:gd name="T65" fmla="*/ 109 h 184"/>
                  <a:gd name="T66" fmla="*/ 53 w 309"/>
                  <a:gd name="T67" fmla="*/ 111 h 184"/>
                  <a:gd name="T68" fmla="*/ 53 w 309"/>
                  <a:gd name="T69" fmla="*/ 107 h 184"/>
                  <a:gd name="T70" fmla="*/ 248 w 309"/>
                  <a:gd name="T71" fmla="*/ 77 h 184"/>
                  <a:gd name="T72" fmla="*/ 249 w 309"/>
                  <a:gd name="T73" fmla="*/ 77 h 184"/>
                  <a:gd name="T74" fmla="*/ 249 w 309"/>
                  <a:gd name="T75" fmla="*/ 75 h 184"/>
                  <a:gd name="T76" fmla="*/ 252 w 309"/>
                  <a:gd name="T77" fmla="*/ 67 h 184"/>
                  <a:gd name="T78" fmla="*/ 252 w 309"/>
                  <a:gd name="T79" fmla="*/ 70 h 184"/>
                  <a:gd name="T80" fmla="*/ 268 w 309"/>
                  <a:gd name="T81" fmla="*/ 64 h 184"/>
                  <a:gd name="T82" fmla="*/ 266 w 309"/>
                  <a:gd name="T83" fmla="*/ 66 h 184"/>
                  <a:gd name="T84" fmla="*/ 268 w 309"/>
                  <a:gd name="T85" fmla="*/ 66 h 184"/>
                  <a:gd name="T86" fmla="*/ 276 w 309"/>
                  <a:gd name="T87" fmla="*/ 54 h 184"/>
                  <a:gd name="T88" fmla="*/ 276 w 309"/>
                  <a:gd name="T89" fmla="*/ 55 h 184"/>
                  <a:gd name="T90" fmla="*/ 276 w 309"/>
                  <a:gd name="T91" fmla="*/ 54 h 184"/>
                  <a:gd name="T92" fmla="*/ 307 w 309"/>
                  <a:gd name="T93" fmla="*/ 17 h 184"/>
                  <a:gd name="T94" fmla="*/ 309 w 309"/>
                  <a:gd name="T95" fmla="*/ 17 h 184"/>
                  <a:gd name="T96" fmla="*/ 254 w 309"/>
                  <a:gd name="T97" fmla="*/ 11 h 184"/>
                  <a:gd name="T98" fmla="*/ 254 w 309"/>
                  <a:gd name="T99" fmla="*/ 12 h 184"/>
                  <a:gd name="T100" fmla="*/ 254 w 309"/>
                  <a:gd name="T101" fmla="*/ 11 h 184"/>
                  <a:gd name="T102" fmla="*/ 304 w 309"/>
                  <a:gd name="T103" fmla="*/ 12 h 184"/>
                  <a:gd name="T104" fmla="*/ 308 w 309"/>
                  <a:gd name="T105" fmla="*/ 14 h 184"/>
                  <a:gd name="T106" fmla="*/ 307 w 309"/>
                  <a:gd name="T107" fmla="*/ 11 h 184"/>
                  <a:gd name="T108" fmla="*/ 305 w 309"/>
                  <a:gd name="T109" fmla="*/ 10 h 184"/>
                  <a:gd name="T110" fmla="*/ 245 w 309"/>
                  <a:gd name="T111" fmla="*/ 12 h 184"/>
                  <a:gd name="T112" fmla="*/ 245 w 309"/>
                  <a:gd name="T113" fmla="*/ 10 h 184"/>
                  <a:gd name="T114" fmla="*/ 257 w 309"/>
                  <a:gd name="T115" fmla="*/ 0 h 184"/>
                  <a:gd name="T116" fmla="*/ 254 w 309"/>
                  <a:gd name="T117" fmla="*/ 1 h 184"/>
                  <a:gd name="T118" fmla="*/ 255 w 309"/>
                  <a:gd name="T119" fmla="*/ 3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9" h="184">
                    <a:moveTo>
                      <a:pt x="8" y="183"/>
                    </a:moveTo>
                    <a:cubicBezTo>
                      <a:pt x="7" y="183"/>
                      <a:pt x="7" y="183"/>
                      <a:pt x="7" y="184"/>
                    </a:cubicBezTo>
                    <a:cubicBezTo>
                      <a:pt x="7" y="184"/>
                      <a:pt x="8" y="184"/>
                      <a:pt x="8" y="184"/>
                    </a:cubicBezTo>
                    <a:cubicBezTo>
                      <a:pt x="8" y="184"/>
                      <a:pt x="9" y="184"/>
                      <a:pt x="9" y="184"/>
                    </a:cubicBezTo>
                    <a:cubicBezTo>
                      <a:pt x="9" y="183"/>
                      <a:pt x="8" y="183"/>
                      <a:pt x="8" y="183"/>
                    </a:cubicBezTo>
                    <a:moveTo>
                      <a:pt x="9" y="178"/>
                    </a:moveTo>
                    <a:cubicBezTo>
                      <a:pt x="8" y="178"/>
                      <a:pt x="7" y="180"/>
                      <a:pt x="8" y="180"/>
                    </a:cubicBezTo>
                    <a:cubicBezTo>
                      <a:pt x="8" y="180"/>
                      <a:pt x="8" y="180"/>
                      <a:pt x="8" y="180"/>
                    </a:cubicBezTo>
                    <a:cubicBezTo>
                      <a:pt x="9" y="180"/>
                      <a:pt x="10" y="178"/>
                      <a:pt x="9" y="178"/>
                    </a:cubicBezTo>
                    <a:cubicBezTo>
                      <a:pt x="9" y="178"/>
                      <a:pt x="9" y="178"/>
                      <a:pt x="9" y="178"/>
                    </a:cubicBezTo>
                    <a:moveTo>
                      <a:pt x="35" y="171"/>
                    </a:moveTo>
                    <a:cubicBezTo>
                      <a:pt x="35" y="171"/>
                      <a:pt x="34" y="172"/>
                      <a:pt x="34" y="174"/>
                    </a:cubicBezTo>
                    <a:cubicBezTo>
                      <a:pt x="34" y="174"/>
                      <a:pt x="34" y="174"/>
                      <a:pt x="34" y="174"/>
                    </a:cubicBezTo>
                    <a:cubicBezTo>
                      <a:pt x="33" y="175"/>
                      <a:pt x="32" y="179"/>
                      <a:pt x="34" y="179"/>
                    </a:cubicBezTo>
                    <a:cubicBezTo>
                      <a:pt x="34" y="179"/>
                      <a:pt x="34" y="179"/>
                      <a:pt x="35" y="179"/>
                    </a:cubicBezTo>
                    <a:cubicBezTo>
                      <a:pt x="35" y="178"/>
                      <a:pt x="36" y="177"/>
                      <a:pt x="36" y="176"/>
                    </a:cubicBezTo>
                    <a:cubicBezTo>
                      <a:pt x="37" y="176"/>
                      <a:pt x="37" y="176"/>
                      <a:pt x="38" y="176"/>
                    </a:cubicBezTo>
                    <a:cubicBezTo>
                      <a:pt x="38" y="176"/>
                      <a:pt x="38" y="176"/>
                      <a:pt x="38" y="176"/>
                    </a:cubicBezTo>
                    <a:cubicBezTo>
                      <a:pt x="39" y="176"/>
                      <a:pt x="37" y="171"/>
                      <a:pt x="35" y="171"/>
                    </a:cubicBezTo>
                    <a:moveTo>
                      <a:pt x="84" y="144"/>
                    </a:moveTo>
                    <a:cubicBezTo>
                      <a:pt x="84" y="144"/>
                      <a:pt x="84" y="144"/>
                      <a:pt x="84" y="145"/>
                    </a:cubicBezTo>
                    <a:cubicBezTo>
                      <a:pt x="84" y="145"/>
                      <a:pt x="84" y="145"/>
                      <a:pt x="85" y="145"/>
                    </a:cubicBezTo>
                    <a:cubicBezTo>
                      <a:pt x="85" y="145"/>
                      <a:pt x="85" y="145"/>
                      <a:pt x="86" y="145"/>
                    </a:cubicBezTo>
                    <a:cubicBezTo>
                      <a:pt x="86" y="145"/>
                      <a:pt x="85" y="144"/>
                      <a:pt x="84" y="144"/>
                    </a:cubicBezTo>
                    <a:moveTo>
                      <a:pt x="1" y="134"/>
                    </a:moveTo>
                    <a:cubicBezTo>
                      <a:pt x="0" y="135"/>
                      <a:pt x="0" y="135"/>
                      <a:pt x="0" y="135"/>
                    </a:cubicBezTo>
                    <a:cubicBezTo>
                      <a:pt x="0" y="135"/>
                      <a:pt x="0" y="135"/>
                      <a:pt x="1" y="135"/>
                    </a:cubicBezTo>
                    <a:cubicBezTo>
                      <a:pt x="1" y="135"/>
                      <a:pt x="1" y="135"/>
                      <a:pt x="1" y="135"/>
                    </a:cubicBezTo>
                    <a:cubicBezTo>
                      <a:pt x="1" y="134"/>
                      <a:pt x="1" y="134"/>
                      <a:pt x="1" y="134"/>
                    </a:cubicBezTo>
                    <a:moveTo>
                      <a:pt x="138" y="123"/>
                    </a:moveTo>
                    <a:cubicBezTo>
                      <a:pt x="137" y="123"/>
                      <a:pt x="136" y="124"/>
                      <a:pt x="137" y="125"/>
                    </a:cubicBezTo>
                    <a:cubicBezTo>
                      <a:pt x="138" y="124"/>
                      <a:pt x="139" y="125"/>
                      <a:pt x="139" y="123"/>
                    </a:cubicBezTo>
                    <a:cubicBezTo>
                      <a:pt x="139" y="123"/>
                      <a:pt x="138" y="123"/>
                      <a:pt x="138" y="123"/>
                    </a:cubicBezTo>
                    <a:moveTo>
                      <a:pt x="154" y="115"/>
                    </a:moveTo>
                    <a:cubicBezTo>
                      <a:pt x="154" y="115"/>
                      <a:pt x="153" y="115"/>
                      <a:pt x="153" y="115"/>
                    </a:cubicBezTo>
                    <a:cubicBezTo>
                      <a:pt x="153" y="116"/>
                      <a:pt x="154" y="116"/>
                      <a:pt x="154" y="116"/>
                    </a:cubicBezTo>
                    <a:cubicBezTo>
                      <a:pt x="155" y="116"/>
                      <a:pt x="155" y="116"/>
                      <a:pt x="155" y="116"/>
                    </a:cubicBezTo>
                    <a:cubicBezTo>
                      <a:pt x="155" y="115"/>
                      <a:pt x="155" y="115"/>
                      <a:pt x="154" y="115"/>
                    </a:cubicBezTo>
                    <a:moveTo>
                      <a:pt x="50" y="113"/>
                    </a:moveTo>
                    <a:cubicBezTo>
                      <a:pt x="50" y="113"/>
                      <a:pt x="50" y="113"/>
                      <a:pt x="50" y="113"/>
                    </a:cubicBezTo>
                    <a:cubicBezTo>
                      <a:pt x="50" y="114"/>
                      <a:pt x="52" y="115"/>
                      <a:pt x="52" y="115"/>
                    </a:cubicBezTo>
                    <a:cubicBezTo>
                      <a:pt x="53" y="115"/>
                      <a:pt x="53" y="115"/>
                      <a:pt x="53" y="115"/>
                    </a:cubicBezTo>
                    <a:cubicBezTo>
                      <a:pt x="53" y="114"/>
                      <a:pt x="51" y="113"/>
                      <a:pt x="50" y="113"/>
                    </a:cubicBezTo>
                    <a:moveTo>
                      <a:pt x="146" y="113"/>
                    </a:moveTo>
                    <a:cubicBezTo>
                      <a:pt x="146" y="113"/>
                      <a:pt x="146" y="113"/>
                      <a:pt x="146" y="113"/>
                    </a:cubicBezTo>
                    <a:cubicBezTo>
                      <a:pt x="145" y="114"/>
                      <a:pt x="146" y="114"/>
                      <a:pt x="147" y="114"/>
                    </a:cubicBezTo>
                    <a:cubicBezTo>
                      <a:pt x="147" y="114"/>
                      <a:pt x="147" y="114"/>
                      <a:pt x="147" y="113"/>
                    </a:cubicBezTo>
                    <a:cubicBezTo>
                      <a:pt x="148" y="113"/>
                      <a:pt x="147" y="113"/>
                      <a:pt x="146" y="113"/>
                    </a:cubicBezTo>
                    <a:moveTo>
                      <a:pt x="150" y="110"/>
                    </a:moveTo>
                    <a:cubicBezTo>
                      <a:pt x="149" y="110"/>
                      <a:pt x="149" y="110"/>
                      <a:pt x="149" y="111"/>
                    </a:cubicBezTo>
                    <a:cubicBezTo>
                      <a:pt x="149" y="111"/>
                      <a:pt x="150" y="111"/>
                      <a:pt x="150" y="111"/>
                    </a:cubicBezTo>
                    <a:cubicBezTo>
                      <a:pt x="151" y="111"/>
                      <a:pt x="151" y="111"/>
                      <a:pt x="151" y="111"/>
                    </a:cubicBezTo>
                    <a:cubicBezTo>
                      <a:pt x="151" y="111"/>
                      <a:pt x="150" y="110"/>
                      <a:pt x="150" y="110"/>
                    </a:cubicBezTo>
                    <a:moveTo>
                      <a:pt x="165" y="109"/>
                    </a:moveTo>
                    <a:cubicBezTo>
                      <a:pt x="165" y="109"/>
                      <a:pt x="163" y="110"/>
                      <a:pt x="162" y="111"/>
                    </a:cubicBezTo>
                    <a:cubicBezTo>
                      <a:pt x="161" y="112"/>
                      <a:pt x="161" y="113"/>
                      <a:pt x="162" y="113"/>
                    </a:cubicBezTo>
                    <a:cubicBezTo>
                      <a:pt x="162" y="113"/>
                      <a:pt x="163" y="113"/>
                      <a:pt x="164" y="113"/>
                    </a:cubicBezTo>
                    <a:cubicBezTo>
                      <a:pt x="166" y="111"/>
                      <a:pt x="166" y="111"/>
                      <a:pt x="166" y="111"/>
                    </a:cubicBezTo>
                    <a:cubicBezTo>
                      <a:pt x="166" y="110"/>
                      <a:pt x="166" y="109"/>
                      <a:pt x="165" y="109"/>
                    </a:cubicBezTo>
                    <a:moveTo>
                      <a:pt x="184" y="107"/>
                    </a:moveTo>
                    <a:cubicBezTo>
                      <a:pt x="184" y="107"/>
                      <a:pt x="183" y="109"/>
                      <a:pt x="184" y="109"/>
                    </a:cubicBezTo>
                    <a:cubicBezTo>
                      <a:pt x="184" y="109"/>
                      <a:pt x="184" y="109"/>
                      <a:pt x="184" y="109"/>
                    </a:cubicBezTo>
                    <a:cubicBezTo>
                      <a:pt x="184" y="109"/>
                      <a:pt x="185" y="107"/>
                      <a:pt x="184" y="107"/>
                    </a:cubicBezTo>
                    <a:cubicBezTo>
                      <a:pt x="184" y="107"/>
                      <a:pt x="184" y="107"/>
                      <a:pt x="184" y="107"/>
                    </a:cubicBezTo>
                    <a:moveTo>
                      <a:pt x="53" y="107"/>
                    </a:moveTo>
                    <a:cubicBezTo>
                      <a:pt x="51" y="107"/>
                      <a:pt x="50" y="108"/>
                      <a:pt x="50" y="109"/>
                    </a:cubicBezTo>
                    <a:cubicBezTo>
                      <a:pt x="50" y="110"/>
                      <a:pt x="50" y="111"/>
                      <a:pt x="51" y="111"/>
                    </a:cubicBezTo>
                    <a:cubicBezTo>
                      <a:pt x="52" y="111"/>
                      <a:pt x="52" y="111"/>
                      <a:pt x="53" y="111"/>
                    </a:cubicBezTo>
                    <a:cubicBezTo>
                      <a:pt x="54" y="111"/>
                      <a:pt x="54" y="108"/>
                      <a:pt x="54" y="107"/>
                    </a:cubicBezTo>
                    <a:cubicBezTo>
                      <a:pt x="53" y="107"/>
                      <a:pt x="53" y="107"/>
                      <a:pt x="53" y="107"/>
                    </a:cubicBezTo>
                    <a:moveTo>
                      <a:pt x="249" y="75"/>
                    </a:moveTo>
                    <a:cubicBezTo>
                      <a:pt x="249" y="75"/>
                      <a:pt x="249" y="76"/>
                      <a:pt x="248" y="77"/>
                    </a:cubicBezTo>
                    <a:cubicBezTo>
                      <a:pt x="248" y="77"/>
                      <a:pt x="248" y="77"/>
                      <a:pt x="248" y="77"/>
                    </a:cubicBezTo>
                    <a:cubicBezTo>
                      <a:pt x="249" y="77"/>
                      <a:pt x="249" y="77"/>
                      <a:pt x="249" y="77"/>
                    </a:cubicBezTo>
                    <a:cubicBezTo>
                      <a:pt x="250" y="77"/>
                      <a:pt x="250" y="76"/>
                      <a:pt x="251" y="76"/>
                    </a:cubicBezTo>
                    <a:cubicBezTo>
                      <a:pt x="250" y="76"/>
                      <a:pt x="250" y="75"/>
                      <a:pt x="249" y="75"/>
                    </a:cubicBezTo>
                    <a:moveTo>
                      <a:pt x="253" y="66"/>
                    </a:moveTo>
                    <a:cubicBezTo>
                      <a:pt x="252" y="67"/>
                      <a:pt x="252" y="67"/>
                      <a:pt x="252" y="67"/>
                    </a:cubicBezTo>
                    <a:cubicBezTo>
                      <a:pt x="250" y="67"/>
                      <a:pt x="250" y="67"/>
                      <a:pt x="250" y="67"/>
                    </a:cubicBezTo>
                    <a:cubicBezTo>
                      <a:pt x="250" y="70"/>
                      <a:pt x="251" y="70"/>
                      <a:pt x="252" y="70"/>
                    </a:cubicBezTo>
                    <a:cubicBezTo>
                      <a:pt x="254" y="70"/>
                      <a:pt x="258" y="66"/>
                      <a:pt x="253" y="66"/>
                    </a:cubicBezTo>
                    <a:moveTo>
                      <a:pt x="268" y="64"/>
                    </a:moveTo>
                    <a:cubicBezTo>
                      <a:pt x="268" y="64"/>
                      <a:pt x="268" y="65"/>
                      <a:pt x="268" y="65"/>
                    </a:cubicBezTo>
                    <a:cubicBezTo>
                      <a:pt x="266" y="66"/>
                      <a:pt x="266" y="66"/>
                      <a:pt x="266" y="66"/>
                    </a:cubicBezTo>
                    <a:cubicBezTo>
                      <a:pt x="266" y="67"/>
                      <a:pt x="266" y="67"/>
                      <a:pt x="267" y="67"/>
                    </a:cubicBezTo>
                    <a:cubicBezTo>
                      <a:pt x="267" y="67"/>
                      <a:pt x="268" y="67"/>
                      <a:pt x="268" y="66"/>
                    </a:cubicBezTo>
                    <a:cubicBezTo>
                      <a:pt x="269" y="66"/>
                      <a:pt x="269" y="64"/>
                      <a:pt x="268" y="64"/>
                    </a:cubicBezTo>
                    <a:moveTo>
                      <a:pt x="276" y="54"/>
                    </a:moveTo>
                    <a:cubicBezTo>
                      <a:pt x="276" y="54"/>
                      <a:pt x="275" y="55"/>
                      <a:pt x="276" y="55"/>
                    </a:cubicBezTo>
                    <a:cubicBezTo>
                      <a:pt x="276" y="55"/>
                      <a:pt x="276" y="55"/>
                      <a:pt x="276" y="55"/>
                    </a:cubicBezTo>
                    <a:cubicBezTo>
                      <a:pt x="276" y="55"/>
                      <a:pt x="277" y="54"/>
                      <a:pt x="276" y="54"/>
                    </a:cubicBezTo>
                    <a:cubicBezTo>
                      <a:pt x="276" y="54"/>
                      <a:pt x="276" y="54"/>
                      <a:pt x="276" y="54"/>
                    </a:cubicBezTo>
                    <a:moveTo>
                      <a:pt x="308" y="17"/>
                    </a:moveTo>
                    <a:cubicBezTo>
                      <a:pt x="308" y="17"/>
                      <a:pt x="307" y="17"/>
                      <a:pt x="307" y="17"/>
                    </a:cubicBezTo>
                    <a:cubicBezTo>
                      <a:pt x="307" y="18"/>
                      <a:pt x="308" y="18"/>
                      <a:pt x="308" y="18"/>
                    </a:cubicBezTo>
                    <a:cubicBezTo>
                      <a:pt x="309" y="18"/>
                      <a:pt x="309" y="18"/>
                      <a:pt x="309" y="17"/>
                    </a:cubicBezTo>
                    <a:cubicBezTo>
                      <a:pt x="309" y="17"/>
                      <a:pt x="308" y="17"/>
                      <a:pt x="308" y="17"/>
                    </a:cubicBezTo>
                    <a:moveTo>
                      <a:pt x="254" y="11"/>
                    </a:moveTo>
                    <a:cubicBezTo>
                      <a:pt x="253" y="11"/>
                      <a:pt x="253" y="11"/>
                      <a:pt x="253" y="11"/>
                    </a:cubicBezTo>
                    <a:cubicBezTo>
                      <a:pt x="253" y="11"/>
                      <a:pt x="254" y="12"/>
                      <a:pt x="254" y="12"/>
                    </a:cubicBezTo>
                    <a:cubicBezTo>
                      <a:pt x="254" y="12"/>
                      <a:pt x="255" y="12"/>
                      <a:pt x="255" y="11"/>
                    </a:cubicBezTo>
                    <a:cubicBezTo>
                      <a:pt x="255" y="11"/>
                      <a:pt x="254" y="11"/>
                      <a:pt x="254" y="11"/>
                    </a:cubicBezTo>
                    <a:moveTo>
                      <a:pt x="305" y="10"/>
                    </a:moveTo>
                    <a:cubicBezTo>
                      <a:pt x="304" y="10"/>
                      <a:pt x="304" y="11"/>
                      <a:pt x="304" y="12"/>
                    </a:cubicBezTo>
                    <a:cubicBezTo>
                      <a:pt x="305" y="13"/>
                      <a:pt x="306" y="14"/>
                      <a:pt x="307" y="14"/>
                    </a:cubicBezTo>
                    <a:cubicBezTo>
                      <a:pt x="307" y="14"/>
                      <a:pt x="308" y="14"/>
                      <a:pt x="308" y="14"/>
                    </a:cubicBezTo>
                    <a:cubicBezTo>
                      <a:pt x="308" y="14"/>
                      <a:pt x="308" y="14"/>
                      <a:pt x="308" y="14"/>
                    </a:cubicBezTo>
                    <a:cubicBezTo>
                      <a:pt x="308" y="13"/>
                      <a:pt x="308" y="12"/>
                      <a:pt x="307" y="11"/>
                    </a:cubicBezTo>
                    <a:cubicBezTo>
                      <a:pt x="307" y="11"/>
                      <a:pt x="306" y="10"/>
                      <a:pt x="306" y="10"/>
                    </a:cubicBezTo>
                    <a:cubicBezTo>
                      <a:pt x="306" y="10"/>
                      <a:pt x="306" y="10"/>
                      <a:pt x="305" y="10"/>
                    </a:cubicBezTo>
                    <a:moveTo>
                      <a:pt x="245" y="10"/>
                    </a:moveTo>
                    <a:cubicBezTo>
                      <a:pt x="244" y="10"/>
                      <a:pt x="243" y="12"/>
                      <a:pt x="245" y="12"/>
                    </a:cubicBezTo>
                    <a:cubicBezTo>
                      <a:pt x="245" y="12"/>
                      <a:pt x="245" y="12"/>
                      <a:pt x="245" y="12"/>
                    </a:cubicBezTo>
                    <a:cubicBezTo>
                      <a:pt x="246" y="12"/>
                      <a:pt x="247" y="10"/>
                      <a:pt x="245" y="10"/>
                    </a:cubicBezTo>
                    <a:cubicBezTo>
                      <a:pt x="245" y="10"/>
                      <a:pt x="245" y="10"/>
                      <a:pt x="245" y="10"/>
                    </a:cubicBezTo>
                    <a:moveTo>
                      <a:pt x="257" y="0"/>
                    </a:moveTo>
                    <a:cubicBezTo>
                      <a:pt x="256" y="0"/>
                      <a:pt x="255" y="0"/>
                      <a:pt x="255" y="1"/>
                    </a:cubicBezTo>
                    <a:cubicBezTo>
                      <a:pt x="254" y="1"/>
                      <a:pt x="254" y="1"/>
                      <a:pt x="254" y="1"/>
                    </a:cubicBezTo>
                    <a:cubicBezTo>
                      <a:pt x="254" y="1"/>
                      <a:pt x="254" y="1"/>
                      <a:pt x="254" y="1"/>
                    </a:cubicBezTo>
                    <a:cubicBezTo>
                      <a:pt x="254" y="2"/>
                      <a:pt x="254" y="3"/>
                      <a:pt x="255" y="3"/>
                    </a:cubicBezTo>
                    <a:cubicBezTo>
                      <a:pt x="256" y="3"/>
                      <a:pt x="258" y="1"/>
                      <a:pt x="257" y="0"/>
                    </a:cubicBezTo>
                  </a:path>
                </a:pathLst>
              </a:custGeom>
              <a:solidFill>
                <a:srgbClr val="66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grpSp>
      </p:grpSp>
      <p:sp>
        <p:nvSpPr>
          <p:cNvPr id="2" name="文本框 1"/>
          <p:cNvSpPr txBox="1"/>
          <p:nvPr/>
        </p:nvSpPr>
        <p:spPr>
          <a:xfrm>
            <a:off x="2987824" y="1833980"/>
            <a:ext cx="5843268" cy="2651367"/>
          </a:xfrm>
          <a:prstGeom prst="rect">
            <a:avLst/>
          </a:prstGeom>
          <a:noFill/>
          <a:ln w="9525">
            <a:noFill/>
          </a:ln>
        </p:spPr>
        <p:txBody>
          <a:bodyPr wrap="square" anchor="t">
            <a:spAutoFit/>
          </a:bodyPr>
          <a:lstStyle/>
          <a:p>
            <a:pPr>
              <a:lnSpc>
                <a:spcPts val="3400"/>
              </a:lnSpc>
            </a:pPr>
            <a:r>
              <a:rPr lang="zh-CN" altLang="en-US" sz="2400" b="1" dirty="0" smtClean="0">
                <a:solidFill>
                  <a:srgbClr val="FF0000"/>
                </a:solidFill>
                <a:latin typeface="楷体_GB2312" panose="02010609030101010101" charset="-122"/>
                <a:ea typeface="楷体_GB2312" panose="02010609030101010101" charset="-122"/>
                <a:cs typeface="楷体" panose="02010609060101010101" pitchFamily="49" charset="-122"/>
              </a:rPr>
              <a:t>    宗璞</a:t>
            </a:r>
            <a:r>
              <a:rPr lang="zh-CN" altLang="en-US" sz="2400" b="1" dirty="0" smtClean="0">
                <a:latin typeface="楷体_GB2312" panose="02010609030101010101" charset="-122"/>
                <a:ea typeface="楷体_GB2312" panose="02010609030101010101" charset="-122"/>
                <a:cs typeface="楷体" panose="02010609060101010101" pitchFamily="49" charset="-122"/>
              </a:rPr>
              <a:t>，</a:t>
            </a:r>
            <a:r>
              <a:rPr lang="zh-CN" altLang="en-US" sz="2400" b="1" dirty="0">
                <a:latin typeface="楷体_GB2312" panose="02010609030101010101" charset="-122"/>
                <a:ea typeface="楷体_GB2312" panose="02010609030101010101" charset="-122"/>
                <a:cs typeface="楷体" panose="02010609060101010101" pitchFamily="49" charset="-122"/>
              </a:rPr>
              <a:t>原名冯钟璞，女，</a:t>
            </a:r>
            <a:r>
              <a:rPr lang="en-US" altLang="zh-CN" sz="2400" b="1" dirty="0">
                <a:latin typeface="楷体_GB2312" panose="02010609030101010101" charset="-122"/>
                <a:ea typeface="楷体_GB2312" panose="02010609030101010101" charset="-122"/>
                <a:cs typeface="楷体" panose="02010609060101010101" pitchFamily="49" charset="-122"/>
              </a:rPr>
              <a:t>1928</a:t>
            </a:r>
            <a:r>
              <a:rPr lang="zh-CN" altLang="en-US" sz="2400" b="1" dirty="0">
                <a:latin typeface="楷体_GB2312" panose="02010609030101010101" charset="-122"/>
                <a:ea typeface="楷体_GB2312" panose="02010609030101010101" charset="-122"/>
                <a:cs typeface="楷体" panose="02010609060101010101" pitchFamily="49" charset="-122"/>
              </a:rPr>
              <a:t>年出生，当代</a:t>
            </a:r>
            <a:r>
              <a:rPr lang="zh-CN" altLang="en-US" sz="2400" b="1" dirty="0" smtClean="0">
                <a:latin typeface="楷体_GB2312" panose="02010609030101010101" charset="-122"/>
                <a:ea typeface="楷体_GB2312" panose="02010609030101010101" charset="-122"/>
                <a:cs typeface="楷体" panose="02010609060101010101" pitchFamily="49" charset="-122"/>
              </a:rPr>
              <a:t>作家。</a:t>
            </a:r>
            <a:r>
              <a:rPr lang="zh-CN" altLang="en-US" sz="2400" b="1" dirty="0">
                <a:latin typeface="楷体_GB2312" panose="02010609030101010101" charset="-122"/>
                <a:ea typeface="楷体_GB2312" panose="02010609030101010101" charset="-122"/>
                <a:cs typeface="楷体" panose="02010609060101010101" pitchFamily="49" charset="-122"/>
              </a:rPr>
              <a:t>中共党员，原籍河南省唐河县，生于北京，著名哲学家</a:t>
            </a:r>
            <a:r>
              <a:rPr lang="zh-CN" altLang="en-US" sz="2400" b="1" dirty="0">
                <a:solidFill>
                  <a:srgbClr val="FF0000"/>
                </a:solidFill>
                <a:latin typeface="楷体_GB2312" panose="02010609030101010101" charset="-122"/>
                <a:ea typeface="楷体_GB2312" panose="02010609030101010101" charset="-122"/>
                <a:cs typeface="楷体" panose="02010609060101010101" pitchFamily="49" charset="-122"/>
              </a:rPr>
              <a:t>冯友兰</a:t>
            </a:r>
            <a:r>
              <a:rPr lang="zh-CN" altLang="en-US" sz="2400" b="1" dirty="0">
                <a:latin typeface="楷体_GB2312" panose="02010609030101010101" charset="-122"/>
                <a:ea typeface="楷体_GB2312" panose="02010609030101010101" charset="-122"/>
                <a:cs typeface="楷体" panose="02010609060101010101" pitchFamily="49" charset="-122"/>
              </a:rPr>
              <a:t>之女</a:t>
            </a:r>
            <a:r>
              <a:rPr lang="zh-CN" altLang="en-US" sz="2400" b="1" dirty="0" smtClean="0">
                <a:latin typeface="楷体_GB2312" panose="02010609030101010101" charset="-122"/>
                <a:ea typeface="楷体_GB2312" panose="02010609030101010101" charset="-122"/>
                <a:cs typeface="楷体" panose="02010609060101010101" pitchFamily="49" charset="-122"/>
              </a:rPr>
              <a:t>。代表</a:t>
            </a:r>
            <a:r>
              <a:rPr lang="zh-CN" altLang="en-US" sz="2400" b="1" dirty="0">
                <a:latin typeface="楷体_GB2312" panose="02010609030101010101" charset="-122"/>
                <a:ea typeface="楷体_GB2312" panose="02010609030101010101" charset="-122"/>
                <a:cs typeface="楷体" panose="02010609060101010101" pitchFamily="49" charset="-122"/>
              </a:rPr>
              <a:t>作品有短篇小说</a:t>
            </a:r>
            <a:r>
              <a:rPr lang="en-US" altLang="zh-CN" sz="2400" b="1" dirty="0">
                <a:latin typeface="楷体_GB2312" panose="02010609030101010101" charset="-122"/>
                <a:ea typeface="楷体_GB2312" panose="02010609030101010101" charset="-122"/>
                <a:cs typeface="楷体" panose="02010609060101010101" pitchFamily="49" charset="-122"/>
              </a:rPr>
              <a:t>《</a:t>
            </a:r>
            <a:r>
              <a:rPr lang="zh-CN" altLang="en-US" sz="2400" b="1" dirty="0">
                <a:latin typeface="楷体_GB2312" panose="02010609030101010101" charset="-122"/>
                <a:ea typeface="楷体_GB2312" panose="02010609030101010101" charset="-122"/>
                <a:cs typeface="楷体" panose="02010609060101010101" pitchFamily="49" charset="-122"/>
              </a:rPr>
              <a:t>红豆</a:t>
            </a:r>
            <a:r>
              <a:rPr lang="en-US" altLang="zh-CN" sz="2400" b="1" dirty="0">
                <a:latin typeface="楷体_GB2312" panose="02010609030101010101" charset="-122"/>
                <a:ea typeface="楷体_GB2312" panose="02010609030101010101" charset="-122"/>
                <a:cs typeface="楷体" panose="02010609060101010101" pitchFamily="49" charset="-122"/>
              </a:rPr>
              <a:t>》《</a:t>
            </a:r>
            <a:r>
              <a:rPr lang="zh-CN" altLang="en-US" sz="2400" b="1" dirty="0">
                <a:latin typeface="楷体_GB2312" panose="02010609030101010101" charset="-122"/>
                <a:ea typeface="楷体_GB2312" panose="02010609030101010101" charset="-122"/>
                <a:cs typeface="楷体" panose="02010609060101010101" pitchFamily="49" charset="-122"/>
              </a:rPr>
              <a:t>弦上的梦</a:t>
            </a:r>
            <a:r>
              <a:rPr lang="en-US" altLang="zh-CN" sz="2400" b="1" dirty="0">
                <a:latin typeface="楷体_GB2312" panose="02010609030101010101" charset="-122"/>
                <a:ea typeface="楷体_GB2312" panose="02010609030101010101" charset="-122"/>
                <a:cs typeface="楷体" panose="02010609060101010101" pitchFamily="49" charset="-122"/>
              </a:rPr>
              <a:t>》</a:t>
            </a:r>
            <a:r>
              <a:rPr lang="zh-CN" altLang="en-US" sz="2400" b="1" dirty="0" smtClean="0">
                <a:latin typeface="楷体_GB2312" panose="02010609030101010101" charset="-122"/>
                <a:ea typeface="楷体_GB2312" panose="02010609030101010101" charset="-122"/>
                <a:cs typeface="楷体" panose="02010609060101010101" pitchFamily="49" charset="-122"/>
              </a:rPr>
              <a:t>，散文</a:t>
            </a:r>
            <a:r>
              <a:rPr lang="en-US" altLang="zh-CN" sz="2400" b="1" dirty="0">
                <a:latin typeface="楷体_GB2312" panose="02010609030101010101" charset="-122"/>
                <a:ea typeface="楷体_GB2312" panose="02010609030101010101" charset="-122"/>
                <a:cs typeface="楷体" panose="02010609060101010101" pitchFamily="49" charset="-122"/>
              </a:rPr>
              <a:t>《</a:t>
            </a:r>
            <a:r>
              <a:rPr lang="zh-CN" altLang="en-US" sz="2400" b="1" dirty="0">
                <a:latin typeface="楷体_GB2312" panose="02010609030101010101" charset="-122"/>
                <a:ea typeface="楷体_GB2312" panose="02010609030101010101" charset="-122"/>
                <a:cs typeface="楷体" panose="02010609060101010101" pitchFamily="49" charset="-122"/>
              </a:rPr>
              <a:t>紫藤萝瀑布</a:t>
            </a:r>
            <a:r>
              <a:rPr lang="en-US" altLang="zh-CN" sz="2400" b="1" dirty="0">
                <a:latin typeface="楷体_GB2312" panose="02010609030101010101" charset="-122"/>
                <a:ea typeface="楷体_GB2312" panose="02010609030101010101" charset="-122"/>
                <a:cs typeface="楷体" panose="02010609060101010101" pitchFamily="49" charset="-122"/>
              </a:rPr>
              <a:t>》</a:t>
            </a:r>
            <a:r>
              <a:rPr lang="zh-CN" altLang="en-US" sz="2400" b="1" dirty="0">
                <a:latin typeface="楷体_GB2312" panose="02010609030101010101" charset="-122"/>
                <a:ea typeface="楷体_GB2312" panose="02010609030101010101" charset="-122"/>
                <a:cs typeface="楷体" panose="02010609060101010101" pitchFamily="49" charset="-122"/>
              </a:rPr>
              <a:t>等</a:t>
            </a:r>
            <a:r>
              <a:rPr lang="zh-CN" altLang="en-US" sz="2400" b="1" dirty="0" smtClean="0">
                <a:latin typeface="楷体_GB2312" panose="02010609030101010101" charset="-122"/>
                <a:ea typeface="楷体_GB2312" panose="02010609030101010101" charset="-122"/>
                <a:cs typeface="楷体" panose="02010609060101010101" pitchFamily="49" charset="-122"/>
              </a:rPr>
              <a:t>。</a:t>
            </a:r>
            <a:r>
              <a:rPr lang="en-US" altLang="zh-CN" sz="2400" b="1" dirty="0" smtClean="0">
                <a:latin typeface="楷体_GB2312" panose="02010609030101010101" charset="-122"/>
                <a:ea typeface="楷体_GB2312" panose="02010609030101010101" charset="-122"/>
                <a:cs typeface="楷体" panose="02010609060101010101" pitchFamily="49" charset="-122"/>
              </a:rPr>
              <a:t>2018</a:t>
            </a:r>
            <a:r>
              <a:rPr lang="zh-CN" altLang="en-US" sz="2400" b="1" dirty="0">
                <a:latin typeface="楷体_GB2312" panose="02010609030101010101" charset="-122"/>
                <a:ea typeface="楷体_GB2312" panose="02010609030101010101" charset="-122"/>
                <a:cs typeface="楷体" panose="02010609060101010101" pitchFamily="49" charset="-122"/>
              </a:rPr>
              <a:t>年，其作品</a:t>
            </a:r>
            <a:r>
              <a:rPr lang="en-US" altLang="zh-CN" sz="2400" b="1" dirty="0">
                <a:latin typeface="楷体_GB2312" panose="02010609030101010101" charset="-122"/>
                <a:ea typeface="楷体_GB2312" panose="02010609030101010101" charset="-122"/>
                <a:cs typeface="楷体" panose="02010609060101010101" pitchFamily="49" charset="-122"/>
              </a:rPr>
              <a:t>《</a:t>
            </a:r>
            <a:r>
              <a:rPr lang="zh-CN" altLang="en-US" sz="2400" b="1" dirty="0">
                <a:latin typeface="楷体_GB2312" panose="02010609030101010101" charset="-122"/>
                <a:ea typeface="楷体_GB2312" panose="02010609030101010101" charset="-122"/>
                <a:cs typeface="楷体" panose="02010609060101010101" pitchFamily="49" charset="-122"/>
              </a:rPr>
              <a:t>北归记</a:t>
            </a:r>
            <a:r>
              <a:rPr lang="en-US" altLang="zh-CN" sz="2400" b="1" dirty="0">
                <a:latin typeface="楷体_GB2312" panose="02010609030101010101" charset="-122"/>
                <a:ea typeface="楷体_GB2312" panose="02010609030101010101" charset="-122"/>
                <a:cs typeface="楷体" panose="02010609060101010101" pitchFamily="49" charset="-122"/>
              </a:rPr>
              <a:t>》</a:t>
            </a:r>
            <a:r>
              <a:rPr lang="zh-CN" altLang="en-US" sz="2400" b="1" dirty="0">
                <a:latin typeface="楷体_GB2312" panose="02010609030101010101" charset="-122"/>
                <a:ea typeface="楷体_GB2312" panose="02010609030101010101" charset="-122"/>
                <a:cs typeface="楷体" panose="02010609060101010101" pitchFamily="49" charset="-122"/>
              </a:rPr>
              <a:t>获得第三届施耐庵文学</a:t>
            </a:r>
            <a:r>
              <a:rPr lang="zh-CN" altLang="en-US" sz="2400" b="1" dirty="0" smtClean="0">
                <a:latin typeface="楷体_GB2312" panose="02010609030101010101" charset="-122"/>
                <a:ea typeface="楷体_GB2312" panose="02010609030101010101" charset="-122"/>
                <a:cs typeface="楷体" panose="02010609060101010101" pitchFamily="49" charset="-122"/>
              </a:rPr>
              <a:t>奖。</a:t>
            </a:r>
            <a:endParaRPr lang="zh-CN" altLang="en-US" sz="2400" b="1" dirty="0">
              <a:solidFill>
                <a:schemeClr val="tx1"/>
              </a:solidFill>
              <a:latin typeface="楷体_GB2312" panose="02010609030101010101" charset="-122"/>
              <a:ea typeface="楷体_GB2312" panose="02010609030101010101" charset="-122"/>
              <a:cs typeface="楷体" panose="02010609060101010101" pitchFamily="49" charset="-122"/>
            </a:endParaRPr>
          </a:p>
        </p:txBody>
      </p:sp>
      <p:pic>
        <p:nvPicPr>
          <p:cNvPr id="4" name="Picture 2" descr="https://gss0.bdstatic.com/94o3dSag_xI4khGkpoWK1HF6hhy/baike/w%3D268%3Bg%3D0/sign=f9e0214757fbb2fb342b5f1477714799/c8177f3e6709c93dd0c127ed9d3df8dcd10054fc.jpg"/>
          <p:cNvPicPr>
            <a:picLocks noChangeAspect="1" noChangeArrowheads="1"/>
          </p:cNvPicPr>
          <p:nvPr/>
        </p:nvPicPr>
        <p:blipFill rotWithShape="1">
          <a:blip r:embed="rId1" cstate="email"/>
          <a:srcRect/>
          <a:stretch>
            <a:fillRect/>
          </a:stretch>
        </p:blipFill>
        <p:spPr bwMode="auto">
          <a:xfrm>
            <a:off x="539553" y="1988841"/>
            <a:ext cx="2412722" cy="326436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G:\BaiduYunDownload\10000图标\PNG图标集08\png-0561.png"/>
          <p:cNvPicPr>
            <a:picLocks noChangeAspect="1" noChangeArrowheads="1"/>
          </p:cNvPicPr>
          <p:nvPr/>
        </p:nvPicPr>
        <p:blipFill>
          <a:blip r:embed="rId2" cstate="email"/>
          <a:srcRect/>
          <a:stretch>
            <a:fillRect/>
          </a:stretch>
        </p:blipFill>
        <p:spPr bwMode="auto">
          <a:xfrm>
            <a:off x="467544" y="740701"/>
            <a:ext cx="564456" cy="75260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矩形 4"/>
          <p:cNvSpPr/>
          <p:nvPr/>
        </p:nvSpPr>
        <p:spPr>
          <a:xfrm>
            <a:off x="755577" y="1220755"/>
            <a:ext cx="7704856" cy="1786643"/>
          </a:xfrm>
          <a:prstGeom prst="rect">
            <a:avLst/>
          </a:prstGeom>
          <a:noFill/>
          <a:ln w="9525">
            <a:noFill/>
          </a:ln>
        </p:spPr>
        <p:txBody>
          <a:bodyPr wrap="square">
            <a:spAutoFit/>
          </a:bodyPr>
          <a:lstStyle/>
          <a:p>
            <a:pPr>
              <a:lnSpc>
                <a:spcPct val="120000"/>
              </a:lnSpc>
              <a:spcBef>
                <a:spcPct val="50000"/>
              </a:spcBef>
            </a:pPr>
            <a:r>
              <a:rPr lang="zh-CN" altLang="en-US" sz="3200" b="1" dirty="0" smtClean="0">
                <a:latin typeface="楷体" panose="02010609060101010101" pitchFamily="49" charset="-122"/>
                <a:ea typeface="楷体" panose="02010609060101010101" pitchFamily="49" charset="-122"/>
              </a:rPr>
              <a:t>   有</a:t>
            </a:r>
            <a:r>
              <a:rPr lang="zh-CN" altLang="en-US" sz="3200" b="1" dirty="0">
                <a:latin typeface="楷体" panose="02010609060101010101" pitchFamily="49" charset="-122"/>
                <a:ea typeface="楷体" panose="02010609060101010101" pitchFamily="49" charset="-122"/>
              </a:rPr>
              <a:t>的宅院里</a:t>
            </a:r>
            <a:r>
              <a:rPr lang="zh-CN" altLang="en-US" sz="3200" b="1" dirty="0">
                <a:solidFill>
                  <a:srgbClr val="FF0000"/>
                </a:solidFill>
                <a:latin typeface="楷体" panose="02010609060101010101" pitchFamily="49" charset="-122"/>
                <a:ea typeface="楷体" panose="02010609060101010101" pitchFamily="49" charset="-122"/>
              </a:rPr>
              <a:t>探</a:t>
            </a:r>
            <a:r>
              <a:rPr lang="zh-CN" altLang="en-US" sz="3200" b="1" dirty="0">
                <a:latin typeface="楷体" panose="02010609060101010101" pitchFamily="49" charset="-122"/>
                <a:ea typeface="楷体" panose="02010609060101010101" pitchFamily="49" charset="-122"/>
              </a:rPr>
              <a:t>出半树银装，星星般的小花缀满枝头，从墙上</a:t>
            </a:r>
            <a:r>
              <a:rPr lang="zh-CN" altLang="en-US" sz="3200" b="1" dirty="0">
                <a:solidFill>
                  <a:srgbClr val="FF0000"/>
                </a:solidFill>
                <a:latin typeface="楷体" panose="02010609060101010101" pitchFamily="49" charset="-122"/>
                <a:ea typeface="楷体" panose="02010609060101010101" pitchFamily="49" charset="-122"/>
              </a:rPr>
              <a:t>窥</a:t>
            </a:r>
            <a:r>
              <a:rPr lang="zh-CN" altLang="en-US" sz="3200" b="1" dirty="0">
                <a:latin typeface="楷体" panose="02010609060101010101" pitchFamily="49" charset="-122"/>
                <a:ea typeface="楷体" panose="02010609060101010101" pitchFamily="49" charset="-122"/>
              </a:rPr>
              <a:t>着行人，惹得人走过了还要回头望。</a:t>
            </a:r>
            <a:endParaRPr lang="zh-CN" altLang="en-US" sz="3200" b="1" dirty="0">
              <a:solidFill>
                <a:srgbClr val="0070C0"/>
              </a:solidFill>
              <a:latin typeface="楷体" panose="02010609060101010101" pitchFamily="49" charset="-122"/>
              <a:ea typeface="楷体" panose="02010609060101010101" pitchFamily="49" charset="-122"/>
            </a:endParaRPr>
          </a:p>
        </p:txBody>
      </p:sp>
      <p:sp>
        <p:nvSpPr>
          <p:cNvPr id="5" name="圆角矩形标注 4"/>
          <p:cNvSpPr/>
          <p:nvPr/>
        </p:nvSpPr>
        <p:spPr>
          <a:xfrm>
            <a:off x="487414" y="3612886"/>
            <a:ext cx="4698821" cy="2208245"/>
          </a:xfrm>
          <a:prstGeom prst="wedgeRoundRectCallout">
            <a:avLst>
              <a:gd name="adj1" fmla="val -12572"/>
              <a:gd name="adj2" fmla="val -6778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b="1" i="1" dirty="0">
                <a:solidFill>
                  <a:srgbClr val="0070C0"/>
                </a:solidFill>
                <a:latin typeface="+mn-ea"/>
              </a:rPr>
              <a:t>这句话运用了</a:t>
            </a:r>
            <a:r>
              <a:rPr lang="zh-CN" altLang="en-US" sz="2400" b="1" i="1" dirty="0" smtClean="0">
                <a:solidFill>
                  <a:srgbClr val="FF0000"/>
                </a:solidFill>
                <a:latin typeface="+mn-ea"/>
              </a:rPr>
              <a:t>拟人</a:t>
            </a:r>
            <a:r>
              <a:rPr lang="zh-CN" altLang="en-US" sz="2400" b="1" i="1" dirty="0" smtClean="0">
                <a:solidFill>
                  <a:srgbClr val="0070C0"/>
                </a:solidFill>
                <a:latin typeface="+mn-ea"/>
              </a:rPr>
              <a:t>的手法，写丁香花呈现的样貌，“探”</a:t>
            </a:r>
            <a:r>
              <a:rPr lang="zh-CN" altLang="en-US" sz="2400" b="1" i="1" dirty="0">
                <a:solidFill>
                  <a:srgbClr val="0070C0"/>
                </a:solidFill>
                <a:latin typeface="+mn-ea"/>
              </a:rPr>
              <a:t>、</a:t>
            </a:r>
            <a:r>
              <a:rPr lang="zh-CN" altLang="en-US" sz="2400" b="1" i="1" dirty="0" smtClean="0">
                <a:solidFill>
                  <a:srgbClr val="0070C0"/>
                </a:solidFill>
                <a:latin typeface="+mn-ea"/>
              </a:rPr>
              <a:t>“窥”两个动词形象地突出了丁香花的体态娇小、姿态动人。</a:t>
            </a:r>
            <a:endParaRPr lang="zh-CN" altLang="en-US" sz="2400" b="1" i="1" dirty="0">
              <a:solidFill>
                <a:srgbClr val="0070C0"/>
              </a:solidFill>
              <a:latin typeface="+mn-ea"/>
            </a:endParaRPr>
          </a:p>
        </p:txBody>
      </p:sp>
      <p:pic>
        <p:nvPicPr>
          <p:cNvPr id="5122" name="Picture 2" descr="https://timgsa.baidu.com/timg?image&amp;quality=80&amp;size=b9999_10000&amp;sec=1558449580923&amp;di=ff3ef86c8d8db01e33a348b0c00b4cad&amp;imgtype=0&amp;src=http%3A%2F%2Fimgs.bzw315.com%2FUploadFiles%2FVersion2%2F0%2F20160505%2F201605051609309666.jpg"/>
          <p:cNvPicPr>
            <a:picLocks noChangeAspect="1" noChangeArrowheads="1"/>
          </p:cNvPicPr>
          <p:nvPr/>
        </p:nvPicPr>
        <p:blipFill>
          <a:blip r:embed="rId1" cstate="email"/>
          <a:srcRect/>
          <a:stretch>
            <a:fillRect/>
          </a:stretch>
        </p:blipFill>
        <p:spPr bwMode="auto">
          <a:xfrm>
            <a:off x="5346552" y="3140969"/>
            <a:ext cx="3462980" cy="26882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4"/>
          <p:cNvSpPr/>
          <p:nvPr/>
        </p:nvSpPr>
        <p:spPr>
          <a:xfrm>
            <a:off x="118492" y="1124745"/>
            <a:ext cx="8856984" cy="1786643"/>
          </a:xfrm>
          <a:prstGeom prst="rect">
            <a:avLst/>
          </a:prstGeom>
          <a:noFill/>
          <a:ln w="9525">
            <a:noFill/>
          </a:ln>
        </p:spPr>
        <p:txBody>
          <a:bodyPr wrap="square">
            <a:spAutoFit/>
          </a:bodyPr>
          <a:lstStyle/>
          <a:p>
            <a:pPr>
              <a:lnSpc>
                <a:spcPct val="120000"/>
              </a:lnSpc>
              <a:spcBef>
                <a:spcPct val="50000"/>
              </a:spcBef>
            </a:pPr>
            <a:r>
              <a:rPr lang="zh-CN" altLang="en-US" sz="3200" b="1" dirty="0" smtClean="0">
                <a:latin typeface="楷体" panose="02010609060101010101" pitchFamily="49" charset="-122"/>
                <a:ea typeface="楷体" panose="02010609060101010101" pitchFamily="49" charset="-122"/>
              </a:rPr>
              <a:t>   月光</a:t>
            </a:r>
            <a:r>
              <a:rPr lang="zh-CN" altLang="en-US" sz="3200" b="1" dirty="0">
                <a:latin typeface="楷体" panose="02010609060101010101" pitchFamily="49" charset="-122"/>
                <a:ea typeface="楷体" panose="02010609060101010101" pitchFamily="49" charset="-122"/>
              </a:rPr>
              <a:t>下白的潇洒</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紫的朦胧。还有淡淡的幽雅的甜香</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非桂非兰</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在夜色中也能让人分辨出</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这是丁香。</a:t>
            </a:r>
            <a:endParaRPr lang="zh-CN" altLang="en-US" sz="3200" b="1" dirty="0">
              <a:latin typeface="楷体" panose="02010609060101010101" pitchFamily="49" charset="-122"/>
              <a:ea typeface="楷体" panose="02010609060101010101" pitchFamily="49" charset="-122"/>
            </a:endParaRPr>
          </a:p>
        </p:txBody>
      </p:sp>
      <p:sp>
        <p:nvSpPr>
          <p:cNvPr id="4" name="圆角矩形标注 3"/>
          <p:cNvSpPr/>
          <p:nvPr/>
        </p:nvSpPr>
        <p:spPr>
          <a:xfrm>
            <a:off x="603994" y="3525012"/>
            <a:ext cx="4328045" cy="1861277"/>
          </a:xfrm>
          <a:prstGeom prst="wedgeRoundRectCallout">
            <a:avLst>
              <a:gd name="adj1" fmla="val -287"/>
              <a:gd name="adj2" fmla="val -8194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b="1" i="1" dirty="0" smtClean="0">
                <a:solidFill>
                  <a:srgbClr val="0070C0"/>
                </a:solidFill>
                <a:latin typeface="+mn-ea"/>
              </a:rPr>
              <a:t>这句写丁香花的颜色、气味。丁香花独特的淡淡的幽雅的甜香，能使人一下子辨别出来。</a:t>
            </a:r>
            <a:endParaRPr lang="zh-CN" altLang="en-US" sz="2400" b="1" i="1" dirty="0">
              <a:solidFill>
                <a:srgbClr val="0070C0"/>
              </a:solidFill>
              <a:latin typeface="+mn-ea"/>
            </a:endParaRPr>
          </a:p>
        </p:txBody>
      </p:sp>
      <p:sp>
        <p:nvSpPr>
          <p:cNvPr id="7" name="椭圆 6"/>
          <p:cNvSpPr/>
          <p:nvPr/>
        </p:nvSpPr>
        <p:spPr>
          <a:xfrm>
            <a:off x="1835697" y="1226906"/>
            <a:ext cx="720080" cy="646087"/>
          </a:xfrm>
          <a:prstGeom prst="ellipse">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3419872" y="1150733"/>
            <a:ext cx="720080" cy="646087"/>
          </a:xfrm>
          <a:prstGeom prst="ellipse">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5868145" y="1278428"/>
            <a:ext cx="2880320" cy="543043"/>
          </a:xfrm>
          <a:prstGeom prst="roundRect">
            <a:avLst/>
          </a:prstGeom>
          <a:noFill/>
          <a:ln w="12700">
            <a:solidFill>
              <a:srgbClr val="FF339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26" name="Picture 2" descr="http://www.zhiwuwang.com/file/upload/201310/24/11-12-19-29-762.jpg"/>
          <p:cNvPicPr>
            <a:picLocks noChangeAspect="1" noChangeArrowheads="1"/>
          </p:cNvPicPr>
          <p:nvPr/>
        </p:nvPicPr>
        <p:blipFill>
          <a:blip r:embed="rId1" cstate="email"/>
          <a:srcRect/>
          <a:stretch>
            <a:fillRect/>
          </a:stretch>
        </p:blipFill>
        <p:spPr bwMode="auto">
          <a:xfrm>
            <a:off x="5220073" y="2756926"/>
            <a:ext cx="3312368" cy="313173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标注 4"/>
          <p:cNvSpPr/>
          <p:nvPr/>
        </p:nvSpPr>
        <p:spPr>
          <a:xfrm>
            <a:off x="2523618" y="287496"/>
            <a:ext cx="2844315" cy="732576"/>
          </a:xfrm>
          <a:prstGeom prst="wedgeRoundRectCallout">
            <a:avLst>
              <a:gd name="adj1" fmla="val -31573"/>
              <a:gd name="adj2" fmla="val 16654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b="1" i="1" dirty="0" smtClean="0">
                <a:solidFill>
                  <a:srgbClr val="0070C0"/>
                </a:solidFill>
                <a:latin typeface="+mn-ea"/>
              </a:rPr>
              <a:t>说明香气非常浓郁。</a:t>
            </a:r>
            <a:endParaRPr lang="zh-CN" altLang="en-US" sz="2400" b="1" i="1" dirty="0">
              <a:solidFill>
                <a:srgbClr val="0070C0"/>
              </a:solidFill>
              <a:latin typeface="+mn-ea"/>
            </a:endParaRPr>
          </a:p>
        </p:txBody>
      </p:sp>
      <p:sp>
        <p:nvSpPr>
          <p:cNvPr id="15362" name="矩形 4"/>
          <p:cNvSpPr/>
          <p:nvPr/>
        </p:nvSpPr>
        <p:spPr>
          <a:xfrm>
            <a:off x="284535" y="1089540"/>
            <a:ext cx="8247905" cy="2968505"/>
          </a:xfrm>
          <a:prstGeom prst="rect">
            <a:avLst/>
          </a:prstGeom>
          <a:noFill/>
          <a:ln w="9525">
            <a:noFill/>
          </a:ln>
        </p:spPr>
        <p:txBody>
          <a:bodyPr wrap="square">
            <a:spAutoFit/>
          </a:bodyPr>
          <a:lstStyle/>
          <a:p>
            <a:pPr>
              <a:lnSpc>
                <a:spcPct val="120000"/>
              </a:lnSpc>
              <a:spcBef>
                <a:spcPct val="50000"/>
              </a:spcBef>
            </a:pPr>
            <a:r>
              <a:rPr lang="zh-CN" altLang="en-US" sz="3200" b="1" dirty="0" smtClean="0">
                <a:latin typeface="楷体" panose="02010609060101010101" pitchFamily="49" charset="-122"/>
                <a:ea typeface="楷体" panose="02010609060101010101" pitchFamily="49" charset="-122"/>
              </a:rPr>
              <a:t>    每</a:t>
            </a:r>
            <a:r>
              <a:rPr lang="zh-CN" altLang="en-US" sz="3200" b="1" dirty="0">
                <a:latin typeface="楷体" panose="02010609060101010101" pitchFamily="49" charset="-122"/>
                <a:ea typeface="楷体" panose="02010609060101010101" pitchFamily="49" charset="-122"/>
              </a:rPr>
              <a:t>到春来</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伏案时抬头便看见檐前</a:t>
            </a:r>
            <a:r>
              <a:rPr lang="zh-CN" altLang="en-US" sz="3200" b="1" dirty="0">
                <a:solidFill>
                  <a:srgbClr val="FF0000"/>
                </a:solidFill>
                <a:latin typeface="楷体" panose="02010609060101010101" pitchFamily="49" charset="-122"/>
                <a:ea typeface="楷体" panose="02010609060101010101" pitchFamily="49" charset="-122"/>
              </a:rPr>
              <a:t>积雪</a:t>
            </a:r>
            <a:r>
              <a:rPr lang="zh-CN" altLang="en-US" sz="3200" b="1" dirty="0">
                <a:latin typeface="楷体" panose="02010609060101010101" pitchFamily="49" charset="-122"/>
                <a:ea typeface="楷体" panose="02010609060101010101" pitchFamily="49" charset="-122"/>
              </a:rPr>
              <a:t>。雪白映进窗来</a:t>
            </a:r>
            <a:r>
              <a:rPr lang="en-US" altLang="zh-CN" sz="3200" b="1" dirty="0">
                <a:latin typeface="楷体" panose="02010609060101010101" pitchFamily="49" charset="-122"/>
                <a:ea typeface="楷体" panose="02010609060101010101" pitchFamily="49" charset="-122"/>
              </a:rPr>
              <a:t>,</a:t>
            </a:r>
            <a:r>
              <a:rPr lang="zh-CN" altLang="en-US" sz="3200" b="1" dirty="0">
                <a:solidFill>
                  <a:srgbClr val="FF0000"/>
                </a:solidFill>
                <a:latin typeface="楷体" panose="02010609060101010101" pitchFamily="49" charset="-122"/>
                <a:ea typeface="楷体" panose="02010609060101010101" pitchFamily="49" charset="-122"/>
              </a:rPr>
              <a:t>香气直透毫端</a:t>
            </a:r>
            <a:r>
              <a:rPr lang="zh-CN" altLang="en-US" sz="3200" b="1" dirty="0">
                <a:latin typeface="楷体" panose="02010609060101010101" pitchFamily="49" charset="-122"/>
                <a:ea typeface="楷体" panose="02010609060101010101" pitchFamily="49" charset="-122"/>
              </a:rPr>
              <a:t>。人也似乎轻灵得多</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不那么浑浊笨拙了。从外面回来时</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最先映入眼帘的</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也是那一片</a:t>
            </a:r>
            <a:r>
              <a:rPr lang="zh-CN" altLang="en-US" sz="3200" b="1" dirty="0">
                <a:solidFill>
                  <a:srgbClr val="FF0000"/>
                </a:solidFill>
                <a:latin typeface="楷体" panose="02010609060101010101" pitchFamily="49" charset="-122"/>
                <a:ea typeface="楷体" panose="02010609060101010101" pitchFamily="49" charset="-122"/>
              </a:rPr>
              <a:t>莹白</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白下面透出参差的绿</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然后才见那两扇红窗</a:t>
            </a:r>
            <a:r>
              <a:rPr lang="zh-CN" altLang="en-US" sz="3200" b="1" dirty="0" smtClean="0">
                <a:latin typeface="楷体" panose="02010609060101010101" pitchFamily="49" charset="-122"/>
                <a:ea typeface="楷体" panose="02010609060101010101" pitchFamily="49" charset="-122"/>
              </a:rPr>
              <a:t>。</a:t>
            </a:r>
            <a:endParaRPr lang="zh-CN" altLang="en-US" sz="3200" b="1" dirty="0">
              <a:latin typeface="楷体" panose="02010609060101010101" pitchFamily="49" charset="-122"/>
              <a:ea typeface="楷体" panose="02010609060101010101" pitchFamily="49" charset="-122"/>
            </a:endParaRPr>
          </a:p>
        </p:txBody>
      </p:sp>
      <p:sp>
        <p:nvSpPr>
          <p:cNvPr id="4" name="圆角矩形标注 3"/>
          <p:cNvSpPr/>
          <p:nvPr/>
        </p:nvSpPr>
        <p:spPr>
          <a:xfrm>
            <a:off x="1650232" y="4393637"/>
            <a:ext cx="3744416" cy="1920213"/>
          </a:xfrm>
          <a:prstGeom prst="wedgeRoundRectCallout">
            <a:avLst>
              <a:gd name="adj1" fmla="val -19647"/>
              <a:gd name="adj2" fmla="val -6778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b="1" i="1" dirty="0" smtClean="0">
                <a:solidFill>
                  <a:srgbClr val="0070C0"/>
                </a:solidFill>
                <a:latin typeface="楷体" panose="02010609060101010101" pitchFamily="49" charset="-122"/>
                <a:ea typeface="楷体" panose="02010609060101010101" pitchFamily="49" charset="-122"/>
              </a:rPr>
              <a:t>“</a:t>
            </a:r>
            <a:r>
              <a:rPr lang="zh-CN" altLang="en-US" sz="2400" b="1" i="1" dirty="0" smtClean="0">
                <a:solidFill>
                  <a:srgbClr val="0070C0"/>
                </a:solidFill>
                <a:latin typeface="+mn-ea"/>
              </a:rPr>
              <a:t>积雪” 是借喻修辞；“莹白”是借代。更鲜明地突出了丁香的特点：纯净、轻柔、光洁。</a:t>
            </a:r>
            <a:endParaRPr lang="zh-CN" altLang="en-US" sz="2400" b="1" i="1" dirty="0">
              <a:solidFill>
                <a:srgbClr val="0070C0"/>
              </a:solidFill>
              <a:latin typeface="+mn-ea"/>
            </a:endParaRPr>
          </a:p>
        </p:txBody>
      </p:sp>
      <p:pic>
        <p:nvPicPr>
          <p:cNvPr id="2051" name="Picture 3"/>
          <p:cNvPicPr>
            <a:picLocks noChangeAspect="1" noChangeArrowheads="1"/>
          </p:cNvPicPr>
          <p:nvPr/>
        </p:nvPicPr>
        <p:blipFill>
          <a:blip r:embed="rId1" cstate="email"/>
          <a:srcRect/>
          <a:stretch>
            <a:fillRect/>
          </a:stretch>
        </p:blipFill>
        <p:spPr bwMode="auto">
          <a:xfrm>
            <a:off x="5652121" y="4101074"/>
            <a:ext cx="2691392" cy="22133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4"/>
          <p:cNvSpPr/>
          <p:nvPr/>
        </p:nvSpPr>
        <p:spPr>
          <a:xfrm>
            <a:off x="251520" y="2372883"/>
            <a:ext cx="8424936" cy="1786643"/>
          </a:xfrm>
          <a:prstGeom prst="rect">
            <a:avLst/>
          </a:prstGeom>
          <a:noFill/>
          <a:ln w="9525">
            <a:noFill/>
          </a:ln>
        </p:spPr>
        <p:txBody>
          <a:bodyPr wrap="square">
            <a:spAutoFit/>
          </a:bodyPr>
          <a:lstStyle/>
          <a:p>
            <a:pPr>
              <a:lnSpc>
                <a:spcPct val="120000"/>
              </a:lnSpc>
              <a:spcBef>
                <a:spcPct val="50000"/>
              </a:spcBef>
            </a:pPr>
            <a:r>
              <a:rPr lang="zh-CN" altLang="en-US" sz="3200" b="1" dirty="0" smtClean="0">
                <a:solidFill>
                  <a:srgbClr val="FF0000"/>
                </a:solidFill>
                <a:latin typeface="楷体" panose="02010609060101010101" pitchFamily="49" charset="-122"/>
                <a:ea typeface="楷体" panose="02010609060101010101" pitchFamily="49" charset="-122"/>
              </a:rPr>
              <a:t>    </a:t>
            </a:r>
            <a:r>
              <a:rPr lang="zh-CN" altLang="en-US" sz="3200" b="1" dirty="0" smtClean="0">
                <a:latin typeface="楷体" panose="02010609060101010101" pitchFamily="49" charset="-122"/>
                <a:ea typeface="楷体" panose="02010609060101010101" pitchFamily="49" charset="-122"/>
              </a:rPr>
              <a:t>那十字</a:t>
            </a:r>
            <a:r>
              <a:rPr lang="zh-CN" altLang="en-US" sz="3200" b="1" dirty="0">
                <a:latin typeface="楷体" panose="02010609060101010101" pitchFamily="49" charset="-122"/>
                <a:ea typeface="楷体" panose="02010609060101010101" pitchFamily="49" charset="-122"/>
              </a:rPr>
              <a:t>小白花</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那样小</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却不显得单薄。许多小花形成一簇</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许多簇花开满一树</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遮掩着我的窗</a:t>
            </a:r>
            <a:r>
              <a:rPr lang="en-US" altLang="zh-CN" sz="3200" b="1" dirty="0">
                <a:latin typeface="楷体" panose="02010609060101010101" pitchFamily="49" charset="-122"/>
                <a:ea typeface="楷体" panose="02010609060101010101" pitchFamily="49" charset="-122"/>
              </a:rPr>
              <a:t>,</a:t>
            </a:r>
            <a:r>
              <a:rPr lang="zh-CN" altLang="en-US" sz="3200" b="1" dirty="0">
                <a:solidFill>
                  <a:srgbClr val="FF0000"/>
                </a:solidFill>
                <a:latin typeface="楷体" panose="02010609060101010101" pitchFamily="49" charset="-122"/>
                <a:ea typeface="楷体" panose="02010609060101010101" pitchFamily="49" charset="-122"/>
              </a:rPr>
              <a:t>照耀</a:t>
            </a:r>
            <a:r>
              <a:rPr lang="zh-CN" altLang="en-US" sz="3200" b="1" dirty="0">
                <a:latin typeface="楷体" panose="02010609060101010101" pitchFamily="49" charset="-122"/>
                <a:ea typeface="楷体" panose="02010609060101010101" pitchFamily="49" charset="-122"/>
              </a:rPr>
              <a:t>着我的文思和梦想。</a:t>
            </a:r>
            <a:endParaRPr lang="zh-CN" altLang="en-US" sz="3200" b="1" dirty="0">
              <a:latin typeface="楷体" panose="02010609060101010101" pitchFamily="49" charset="-122"/>
              <a:ea typeface="楷体" panose="02010609060101010101" pitchFamily="49" charset="-122"/>
            </a:endParaRPr>
          </a:p>
        </p:txBody>
      </p:sp>
      <p:sp>
        <p:nvSpPr>
          <p:cNvPr id="5" name="圆角矩形标注 4"/>
          <p:cNvSpPr/>
          <p:nvPr/>
        </p:nvSpPr>
        <p:spPr>
          <a:xfrm>
            <a:off x="1979712" y="356660"/>
            <a:ext cx="5393704" cy="1824203"/>
          </a:xfrm>
          <a:prstGeom prst="wedgeRoundRectCallout">
            <a:avLst>
              <a:gd name="adj1" fmla="val -36722"/>
              <a:gd name="adj2" fmla="val 673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b="1" i="1" dirty="0" smtClean="0">
                <a:solidFill>
                  <a:srgbClr val="0070C0"/>
                </a:solidFill>
                <a:latin typeface="楷体" panose="02010609060101010101" pitchFamily="49" charset="-122"/>
                <a:ea typeface="楷体" panose="02010609060101010101" pitchFamily="49" charset="-122"/>
              </a:rPr>
              <a:t>“</a:t>
            </a:r>
            <a:r>
              <a:rPr lang="zh-CN" altLang="en-US" sz="2400" b="1" i="1" dirty="0" smtClean="0">
                <a:solidFill>
                  <a:srgbClr val="0070C0"/>
                </a:solidFill>
                <a:latin typeface="+mn-ea"/>
              </a:rPr>
              <a:t>照耀”一词既写出了花白得如雪如月，似有光辉晕出；又写出花与人联系之深。</a:t>
            </a:r>
            <a:endParaRPr lang="zh-CN" altLang="en-US" sz="2400" b="1" i="1" dirty="0">
              <a:solidFill>
                <a:srgbClr val="0070C0"/>
              </a:solidFill>
              <a:latin typeface="+mn-ea"/>
            </a:endParaRPr>
          </a:p>
        </p:txBody>
      </p:sp>
      <p:pic>
        <p:nvPicPr>
          <p:cNvPr id="3074" name="Picture 2" descr="http://img.pconline.com.cn/images/upload/upc/tx/itbbs/1404/14/c17/33148340_1397464653180_mthumb.jpg"/>
          <p:cNvPicPr>
            <a:picLocks noChangeAspect="1" noChangeArrowheads="1"/>
          </p:cNvPicPr>
          <p:nvPr/>
        </p:nvPicPr>
        <p:blipFill>
          <a:blip r:embed="rId1" cstate="email"/>
          <a:srcRect/>
          <a:stretch>
            <a:fillRect/>
          </a:stretch>
        </p:blipFill>
        <p:spPr bwMode="auto">
          <a:xfrm>
            <a:off x="3563889" y="3909053"/>
            <a:ext cx="3096344" cy="25557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p:cNvSpPr txBox="1"/>
          <p:nvPr/>
        </p:nvSpPr>
        <p:spPr>
          <a:xfrm>
            <a:off x="400548" y="1124745"/>
            <a:ext cx="8106124" cy="584775"/>
          </a:xfrm>
          <a:prstGeom prst="rect">
            <a:avLst/>
          </a:prstGeom>
          <a:noFill/>
          <a:ln w="9525">
            <a:noFill/>
          </a:ln>
        </p:spPr>
        <p:txBody>
          <a:bodyPr wrap="square">
            <a:spAutoFit/>
          </a:bodyPr>
          <a:lstStyle/>
          <a:p>
            <a:pPr eaLnBrk="1" hangingPunct="1"/>
            <a:r>
              <a:rPr lang="zh-CN" altLang="en-US" sz="3200" b="1" dirty="0" smtClean="0">
                <a:latin typeface="黑体" panose="02010609060101010101" pitchFamily="2" charset="-122"/>
                <a:ea typeface="黑体" panose="02010609060101010101" pitchFamily="2" charset="-122"/>
                <a:cs typeface="+mn-ea"/>
              </a:rPr>
              <a:t>    </a:t>
            </a:r>
            <a:r>
              <a:rPr lang="en-US" altLang="zh-CN" sz="3200" b="1" dirty="0" smtClean="0">
                <a:latin typeface="楷体" panose="02010609060101010101" pitchFamily="49" charset="-122"/>
                <a:ea typeface="楷体" panose="02010609060101010101" pitchFamily="49" charset="-122"/>
                <a:cs typeface="+mn-ea"/>
              </a:rPr>
              <a:t>※</a:t>
            </a:r>
            <a:r>
              <a:rPr lang="zh-CN" altLang="en-US" sz="3200" b="1" dirty="0" smtClean="0">
                <a:latin typeface="黑体" panose="02010609060101010101" pitchFamily="2" charset="-122"/>
                <a:ea typeface="黑体" panose="02010609060101010101" pitchFamily="2" charset="-122"/>
                <a:cs typeface="+mn-ea"/>
              </a:rPr>
              <a:t>作者是从哪些方面描写</a:t>
            </a:r>
            <a:r>
              <a:rPr lang="zh-CN" altLang="en-US" sz="3200" b="1" dirty="0" smtClean="0">
                <a:solidFill>
                  <a:schemeClr val="tx1">
                    <a:lumMod val="95000"/>
                    <a:lumOff val="5000"/>
                  </a:schemeClr>
                </a:solidFill>
                <a:latin typeface="黑体" panose="02010609060101010101" pitchFamily="2" charset="-122"/>
                <a:ea typeface="黑体" panose="02010609060101010101" pitchFamily="2" charset="-122"/>
                <a:cs typeface="+mn-ea"/>
              </a:rPr>
              <a:t>丁香花</a:t>
            </a:r>
            <a:r>
              <a:rPr lang="en-US" altLang="zh-CN" sz="3200" b="1" dirty="0" smtClean="0">
                <a:solidFill>
                  <a:schemeClr val="tx1">
                    <a:lumMod val="95000"/>
                    <a:lumOff val="5000"/>
                  </a:schemeClr>
                </a:solidFill>
                <a:latin typeface="黑体" panose="02010609060101010101" pitchFamily="2" charset="-122"/>
                <a:ea typeface="黑体" panose="02010609060101010101" pitchFamily="2" charset="-122"/>
                <a:cs typeface="+mn-ea"/>
              </a:rPr>
              <a:t>?</a:t>
            </a:r>
            <a:endParaRPr lang="zh-CN" altLang="en-US" sz="3200" b="1" dirty="0">
              <a:solidFill>
                <a:schemeClr val="tx1">
                  <a:lumMod val="95000"/>
                  <a:lumOff val="5000"/>
                </a:schemeClr>
              </a:solidFill>
              <a:latin typeface="黑体" panose="02010609060101010101" pitchFamily="2" charset="-122"/>
              <a:ea typeface="黑体" panose="02010609060101010101" pitchFamily="2" charset="-122"/>
              <a:cs typeface="+mn-ea"/>
            </a:endParaRPr>
          </a:p>
        </p:txBody>
      </p:sp>
      <p:sp>
        <p:nvSpPr>
          <p:cNvPr id="2" name="TextBox 1"/>
          <p:cNvSpPr txBox="1"/>
          <p:nvPr/>
        </p:nvSpPr>
        <p:spPr>
          <a:xfrm>
            <a:off x="827584" y="1867278"/>
            <a:ext cx="7560840" cy="1384995"/>
          </a:xfrm>
          <a:prstGeom prst="rect">
            <a:avLst/>
          </a:prstGeom>
          <a:noFill/>
          <a:ln w="9525">
            <a:noFill/>
          </a:ln>
        </p:spPr>
        <p:txBody>
          <a:bodyPr wrap="square" rtlCol="0">
            <a:spAutoFit/>
          </a:bodyPr>
          <a:lstStyle/>
          <a:p>
            <a:pPr eaLnBrk="1" hangingPunct="1"/>
            <a:r>
              <a:rPr lang="zh-CN" altLang="en-US" sz="2800" b="1" dirty="0" smtClean="0">
                <a:solidFill>
                  <a:srgbClr val="FF0000"/>
                </a:solidFill>
                <a:latin typeface="楷体_GB2312" panose="02010609030101010101" charset="-122"/>
                <a:ea typeface="楷体_GB2312" panose="02010609030101010101" charset="-122"/>
              </a:rPr>
              <a:t>（</a:t>
            </a:r>
            <a:r>
              <a:rPr lang="en-US" altLang="zh-CN" sz="2800" b="1" dirty="0" smtClean="0">
                <a:solidFill>
                  <a:srgbClr val="FF0000"/>
                </a:solidFill>
                <a:latin typeface="楷体_GB2312" panose="02010609030101010101" charset="-122"/>
                <a:ea typeface="楷体_GB2312" panose="02010609030101010101" charset="-122"/>
              </a:rPr>
              <a:t>1</a:t>
            </a:r>
            <a:r>
              <a:rPr lang="zh-CN" altLang="en-US" sz="2800" b="1" dirty="0" smtClean="0">
                <a:solidFill>
                  <a:srgbClr val="FF0000"/>
                </a:solidFill>
                <a:latin typeface="楷体_GB2312" panose="02010609030101010101" charset="-122"/>
                <a:ea typeface="楷体_GB2312" panose="02010609030101010101" charset="-122"/>
              </a:rPr>
              <a:t>）形状：星星般的小花，许多小花形成一簇；</a:t>
            </a:r>
            <a:endParaRPr lang="en-US" altLang="zh-CN" sz="2800" b="1" dirty="0" smtClean="0">
              <a:solidFill>
                <a:srgbClr val="FF0000"/>
              </a:solidFill>
              <a:latin typeface="楷体_GB2312" panose="02010609030101010101" charset="-122"/>
              <a:ea typeface="楷体_GB2312" panose="02010609030101010101" charset="-122"/>
            </a:endParaRPr>
          </a:p>
          <a:p>
            <a:pPr eaLnBrk="1" hangingPunct="1"/>
            <a:r>
              <a:rPr lang="zh-CN" altLang="en-US" sz="2800" b="1" dirty="0" smtClean="0">
                <a:solidFill>
                  <a:srgbClr val="FF0000"/>
                </a:solidFill>
                <a:latin typeface="楷体_GB2312" panose="02010609030101010101" charset="-122"/>
                <a:ea typeface="楷体_GB2312" panose="02010609030101010101" charset="-122"/>
              </a:rPr>
              <a:t>（</a:t>
            </a:r>
            <a:r>
              <a:rPr lang="en-US" altLang="zh-CN" sz="2800" b="1" dirty="0" smtClean="0">
                <a:solidFill>
                  <a:srgbClr val="FF0000"/>
                </a:solidFill>
                <a:latin typeface="楷体_GB2312" panose="02010609030101010101" charset="-122"/>
                <a:ea typeface="楷体_GB2312" panose="02010609030101010101" charset="-122"/>
              </a:rPr>
              <a:t>2</a:t>
            </a:r>
            <a:r>
              <a:rPr lang="zh-CN" altLang="en-US" sz="2800" b="1" dirty="0" smtClean="0">
                <a:solidFill>
                  <a:srgbClr val="FF0000"/>
                </a:solidFill>
                <a:latin typeface="楷体_GB2312" panose="02010609030101010101" charset="-122"/>
                <a:ea typeface="楷体_GB2312" panose="02010609030101010101" charset="-122"/>
              </a:rPr>
              <a:t>）颜色：紫色、白色；</a:t>
            </a:r>
            <a:endParaRPr lang="en-US" altLang="zh-CN" sz="2800" b="1" dirty="0" smtClean="0">
              <a:solidFill>
                <a:srgbClr val="FF0000"/>
              </a:solidFill>
              <a:latin typeface="楷体_GB2312" panose="02010609030101010101" charset="-122"/>
              <a:ea typeface="楷体_GB2312" panose="02010609030101010101" charset="-122"/>
            </a:endParaRPr>
          </a:p>
          <a:p>
            <a:pPr eaLnBrk="1" hangingPunct="1"/>
            <a:r>
              <a:rPr lang="zh-CN" altLang="en-US" sz="2800" b="1" dirty="0" smtClean="0">
                <a:solidFill>
                  <a:srgbClr val="FF0000"/>
                </a:solidFill>
                <a:latin typeface="楷体_GB2312" panose="02010609030101010101" charset="-122"/>
                <a:ea typeface="楷体_GB2312" panose="02010609030101010101" charset="-122"/>
              </a:rPr>
              <a:t>（</a:t>
            </a:r>
            <a:r>
              <a:rPr lang="en-US" altLang="zh-CN" sz="2800" b="1" dirty="0" smtClean="0">
                <a:solidFill>
                  <a:srgbClr val="FF0000"/>
                </a:solidFill>
                <a:latin typeface="楷体_GB2312" panose="02010609030101010101" charset="-122"/>
                <a:ea typeface="楷体_GB2312" panose="02010609030101010101" charset="-122"/>
              </a:rPr>
              <a:t>3</a:t>
            </a:r>
            <a:r>
              <a:rPr lang="zh-CN" altLang="en-US" sz="2800" b="1" dirty="0" smtClean="0">
                <a:solidFill>
                  <a:srgbClr val="FF0000"/>
                </a:solidFill>
                <a:latin typeface="楷体_GB2312" panose="02010609030101010101" charset="-122"/>
                <a:ea typeface="楷体_GB2312" panose="02010609030101010101" charset="-122"/>
              </a:rPr>
              <a:t>）气味：淡淡的幽雅的香甜。</a:t>
            </a:r>
            <a:endParaRPr lang="zh-CN" altLang="en-US" sz="2800" b="1" dirty="0">
              <a:solidFill>
                <a:srgbClr val="FF0000"/>
              </a:solidFill>
              <a:latin typeface="楷体_GB2312" panose="02010609030101010101" charset="-122"/>
              <a:ea typeface="楷体_GB2312" panose="02010609030101010101" charset="-122"/>
            </a:endParaRPr>
          </a:p>
        </p:txBody>
      </p:sp>
      <p:sp>
        <p:nvSpPr>
          <p:cNvPr id="8" name="TextBox 1"/>
          <p:cNvSpPr txBox="1"/>
          <p:nvPr/>
        </p:nvSpPr>
        <p:spPr>
          <a:xfrm>
            <a:off x="282300" y="3883502"/>
            <a:ext cx="8106124" cy="584775"/>
          </a:xfrm>
          <a:prstGeom prst="rect">
            <a:avLst/>
          </a:prstGeom>
          <a:noFill/>
          <a:ln w="9525">
            <a:noFill/>
          </a:ln>
        </p:spPr>
        <p:txBody>
          <a:bodyPr wrap="square">
            <a:spAutoFit/>
          </a:bodyPr>
          <a:lstStyle/>
          <a:p>
            <a:r>
              <a:rPr lang="zh-CN" altLang="en-US" sz="3200" b="1" dirty="0" smtClean="0">
                <a:latin typeface="黑体" panose="02010609060101010101" pitchFamily="2" charset="-122"/>
                <a:ea typeface="黑体" panose="02010609060101010101" pitchFamily="2" charset="-122"/>
                <a:cs typeface="+mn-ea"/>
              </a:rPr>
              <a:t>    </a:t>
            </a:r>
            <a:r>
              <a:rPr lang="en-US" altLang="zh-CN" sz="3200" b="1" dirty="0">
                <a:latin typeface="黑体" panose="02010609060101010101" pitchFamily="2" charset="-122"/>
                <a:ea typeface="黑体" panose="02010609060101010101" pitchFamily="2" charset="-122"/>
                <a:cs typeface="+mn-ea"/>
              </a:rPr>
              <a:t>※</a:t>
            </a:r>
            <a:r>
              <a:rPr lang="zh-CN" altLang="en-US" sz="3200" b="1" dirty="0" smtClean="0">
                <a:latin typeface="黑体" panose="02010609060101010101" pitchFamily="2" charset="-122"/>
                <a:ea typeface="黑体" panose="02010609060101010101" pitchFamily="2" charset="-122"/>
                <a:cs typeface="+mn-ea"/>
              </a:rPr>
              <a:t>作者赋予</a:t>
            </a:r>
            <a:r>
              <a:rPr lang="zh-CN" altLang="en-US" sz="3200" b="1" dirty="0" smtClean="0">
                <a:solidFill>
                  <a:schemeClr val="tx1">
                    <a:lumMod val="95000"/>
                    <a:lumOff val="5000"/>
                  </a:schemeClr>
                </a:solidFill>
                <a:latin typeface="黑体" panose="02010609060101010101" pitchFamily="2" charset="-122"/>
                <a:ea typeface="黑体" panose="02010609060101010101" pitchFamily="2" charset="-122"/>
                <a:cs typeface="+mn-ea"/>
              </a:rPr>
              <a:t>丁香花什么样的品格</a:t>
            </a:r>
            <a:r>
              <a:rPr lang="en-US" altLang="zh-CN" sz="3200" b="1" dirty="0" smtClean="0">
                <a:solidFill>
                  <a:schemeClr val="tx1">
                    <a:lumMod val="95000"/>
                    <a:lumOff val="5000"/>
                  </a:schemeClr>
                </a:solidFill>
                <a:latin typeface="黑体" panose="02010609060101010101" pitchFamily="2" charset="-122"/>
                <a:ea typeface="黑体" panose="02010609060101010101" pitchFamily="2" charset="-122"/>
                <a:cs typeface="+mn-ea"/>
              </a:rPr>
              <a:t>?</a:t>
            </a:r>
            <a:endParaRPr lang="zh-CN" altLang="en-US" sz="3200" b="1" dirty="0">
              <a:solidFill>
                <a:schemeClr val="tx1">
                  <a:lumMod val="95000"/>
                  <a:lumOff val="5000"/>
                </a:schemeClr>
              </a:solidFill>
              <a:latin typeface="黑体" panose="02010609060101010101" pitchFamily="2" charset="-122"/>
              <a:ea typeface="黑体" panose="02010609060101010101" pitchFamily="2" charset="-122"/>
              <a:cs typeface="+mn-ea"/>
            </a:endParaRPr>
          </a:p>
        </p:txBody>
      </p:sp>
      <p:sp>
        <p:nvSpPr>
          <p:cNvPr id="9" name="TextBox 8"/>
          <p:cNvSpPr txBox="1"/>
          <p:nvPr/>
        </p:nvSpPr>
        <p:spPr>
          <a:xfrm>
            <a:off x="1047850" y="4747598"/>
            <a:ext cx="7560840" cy="584775"/>
          </a:xfrm>
          <a:prstGeom prst="rect">
            <a:avLst/>
          </a:prstGeom>
          <a:noFill/>
          <a:ln w="9525">
            <a:noFill/>
          </a:ln>
        </p:spPr>
        <p:txBody>
          <a:bodyPr wrap="square" rtlCol="0">
            <a:spAutoFit/>
          </a:bodyPr>
          <a:lstStyle/>
          <a:p>
            <a:pPr eaLnBrk="1" hangingPunct="1"/>
            <a:r>
              <a:rPr lang="zh-CN" altLang="en-US" sz="3200" b="1" dirty="0" smtClean="0">
                <a:solidFill>
                  <a:srgbClr val="FF0000"/>
                </a:solidFill>
                <a:latin typeface="楷体_GB2312" panose="02010609030101010101" charset="-122"/>
                <a:ea typeface="楷体_GB2312" panose="02010609030101010101" charset="-122"/>
              </a:rPr>
              <a:t>灵动优雅、洁白无瑕、可爱芬芳</a:t>
            </a:r>
            <a:endParaRPr lang="zh-CN" altLang="en-US" sz="3200" b="1" dirty="0">
              <a:solidFill>
                <a:srgbClr val="FF0000"/>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
          <p:cNvSpPr txBox="1"/>
          <p:nvPr/>
        </p:nvSpPr>
        <p:spPr>
          <a:xfrm>
            <a:off x="539552" y="2112326"/>
            <a:ext cx="7992888" cy="2192908"/>
          </a:xfrm>
          <a:prstGeom prst="rect">
            <a:avLst/>
          </a:prstGeom>
          <a:noFill/>
          <a:ln w="9525">
            <a:noFill/>
          </a:ln>
        </p:spPr>
        <p:txBody>
          <a:bodyPr wrap="square">
            <a:spAutoFit/>
          </a:bodyPr>
          <a:lstStyle/>
          <a:p>
            <a:pPr eaLnBrk="1" hangingPunct="1">
              <a:lnSpc>
                <a:spcPct val="150000"/>
              </a:lnSpc>
            </a:pPr>
            <a:r>
              <a:rPr lang="zh-CN" altLang="en-US" sz="3200" b="1" dirty="0" smtClean="0">
                <a:latin typeface="+mn-ea"/>
                <a:cs typeface="+mn-ea"/>
              </a:rPr>
              <a:t>    </a:t>
            </a:r>
            <a:r>
              <a:rPr lang="en-US" altLang="zh-CN" sz="3200" b="1" dirty="0">
                <a:latin typeface="黑体" panose="02010609060101010101" pitchFamily="2" charset="-122"/>
                <a:ea typeface="黑体" panose="02010609060101010101" pitchFamily="2" charset="-122"/>
                <a:cs typeface="+mn-ea"/>
              </a:rPr>
              <a:t>2</a:t>
            </a:r>
            <a:r>
              <a:rPr lang="en-US" altLang="zh-CN" sz="3200" b="1" dirty="0" smtClean="0">
                <a:latin typeface="黑体" panose="02010609060101010101" pitchFamily="2" charset="-122"/>
                <a:ea typeface="黑体" panose="02010609060101010101" pitchFamily="2" charset="-122"/>
                <a:cs typeface="+mn-ea"/>
              </a:rPr>
              <a:t>.</a:t>
            </a:r>
            <a:r>
              <a:rPr lang="zh-CN" altLang="en-US" sz="3200" b="1" dirty="0" smtClean="0">
                <a:latin typeface="黑体" panose="02010609060101010101" pitchFamily="2" charset="-122"/>
                <a:ea typeface="黑体" panose="02010609060101010101" pitchFamily="2" charset="-122"/>
                <a:cs typeface="+mn-ea"/>
              </a:rPr>
              <a:t>默</a:t>
            </a:r>
            <a:r>
              <a:rPr lang="zh-CN" altLang="en-US" sz="3200" b="1" dirty="0" smtClean="0">
                <a:solidFill>
                  <a:schemeClr val="tx1">
                    <a:lumMod val="95000"/>
                    <a:lumOff val="5000"/>
                  </a:schemeClr>
                </a:solidFill>
                <a:latin typeface="黑体" panose="02010609060101010101" pitchFamily="2" charset="-122"/>
                <a:ea typeface="黑体" panose="02010609060101010101" pitchFamily="2" charset="-122"/>
                <a:cs typeface="+mn-ea"/>
              </a:rPr>
              <a:t>读课文第</a:t>
            </a:r>
            <a:r>
              <a:rPr lang="en-US" altLang="zh-CN" sz="3200" b="1" dirty="0" smtClean="0">
                <a:solidFill>
                  <a:schemeClr val="tx1">
                    <a:lumMod val="95000"/>
                    <a:lumOff val="5000"/>
                  </a:schemeClr>
                </a:solidFill>
                <a:latin typeface="黑体" panose="02010609060101010101" pitchFamily="2" charset="-122"/>
                <a:ea typeface="黑体" panose="02010609060101010101" pitchFamily="2" charset="-122"/>
                <a:cs typeface="+mn-ea"/>
              </a:rPr>
              <a:t>4-6</a:t>
            </a:r>
            <a:r>
              <a:rPr lang="zh-CN" altLang="en-US" sz="3200" b="1" dirty="0" smtClean="0">
                <a:solidFill>
                  <a:schemeClr val="tx1">
                    <a:lumMod val="95000"/>
                    <a:lumOff val="5000"/>
                  </a:schemeClr>
                </a:solidFill>
                <a:latin typeface="黑体" panose="02010609060101010101" pitchFamily="2" charset="-122"/>
                <a:ea typeface="黑体" panose="02010609060101010101" pitchFamily="2" charset="-122"/>
                <a:cs typeface="+mn-ea"/>
              </a:rPr>
              <a:t>自然段</a:t>
            </a:r>
            <a:r>
              <a:rPr lang="zh-CN" altLang="en-US" sz="3200" b="1" dirty="0">
                <a:solidFill>
                  <a:schemeClr val="tx1">
                    <a:lumMod val="95000"/>
                    <a:lumOff val="5000"/>
                  </a:schemeClr>
                </a:solidFill>
                <a:latin typeface="黑体" panose="02010609060101010101" pitchFamily="2" charset="-122"/>
                <a:ea typeface="黑体" panose="02010609060101010101" pitchFamily="2" charset="-122"/>
                <a:cs typeface="+mn-ea"/>
              </a:rPr>
              <a:t>。</a:t>
            </a:r>
            <a:r>
              <a:rPr lang="zh-CN" altLang="en-US" sz="3200" b="1" dirty="0" smtClean="0">
                <a:solidFill>
                  <a:schemeClr val="tx1">
                    <a:lumMod val="95000"/>
                    <a:lumOff val="5000"/>
                  </a:schemeClr>
                </a:solidFill>
                <a:latin typeface="黑体" panose="02010609060101010101" pitchFamily="2" charset="-122"/>
                <a:ea typeface="黑体" panose="02010609060101010101" pitchFamily="2" charset="-122"/>
                <a:cs typeface="+mn-ea"/>
              </a:rPr>
              <a:t>思考：在这部分，哪些是作者对丁香花的具体描写？哪些是作者对丁香花的感悟？</a:t>
            </a:r>
            <a:endParaRPr lang="zh-CN" altLang="en-US" sz="3200" b="1" dirty="0">
              <a:solidFill>
                <a:schemeClr val="tx1">
                  <a:lumMod val="95000"/>
                  <a:lumOff val="5000"/>
                </a:schemeClr>
              </a:solidFill>
              <a:latin typeface="黑体" panose="02010609060101010101" pitchFamily="2" charset="-122"/>
              <a:ea typeface="黑体" panose="02010609060101010101" pitchFamily="2" charset="-122"/>
              <a:cs typeface="+mn-ea"/>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4"/>
          <p:cNvSpPr/>
          <p:nvPr/>
        </p:nvSpPr>
        <p:spPr>
          <a:xfrm>
            <a:off x="410578" y="932723"/>
            <a:ext cx="8064530" cy="2377574"/>
          </a:xfrm>
          <a:prstGeom prst="rect">
            <a:avLst/>
          </a:prstGeom>
          <a:noFill/>
          <a:ln w="9525">
            <a:noFill/>
          </a:ln>
        </p:spPr>
        <p:txBody>
          <a:bodyPr wrap="square">
            <a:spAutoFit/>
          </a:bodyPr>
          <a:lstStyle/>
          <a:p>
            <a:pPr>
              <a:lnSpc>
                <a:spcPct val="120000"/>
              </a:lnSpc>
              <a:spcBef>
                <a:spcPct val="50000"/>
              </a:spcBef>
            </a:pPr>
            <a:r>
              <a:rPr lang="zh-CN" altLang="en-US" sz="3200" b="1" dirty="0" smtClean="0">
                <a:latin typeface="楷体" panose="02010609060101010101" pitchFamily="49" charset="-122"/>
                <a:ea typeface="楷体" panose="02010609060101010101" pitchFamily="49" charset="-122"/>
              </a:rPr>
              <a:t>    在</a:t>
            </a:r>
            <a:r>
              <a:rPr lang="zh-CN" altLang="en-US" sz="3200" b="1" dirty="0">
                <a:latin typeface="楷体" panose="02010609060101010101" pitchFamily="49" charset="-122"/>
                <a:ea typeface="楷体" panose="02010609060101010101" pitchFamily="49" charset="-122"/>
              </a:rPr>
              <a:t>细雨迷蒙中，着了水滴的丁香格外妩媚。花墙边两株紫色的，如同印象派的画，线条模糊了，直向窗外的莹白渗过来。让人觉得，丁香确实该和微雨连在一起。</a:t>
            </a:r>
            <a:endParaRPr lang="zh-CN" altLang="en-US" sz="3200" b="1" dirty="0">
              <a:latin typeface="楷体" panose="02010609060101010101" pitchFamily="49" charset="-122"/>
              <a:ea typeface="楷体" panose="02010609060101010101" pitchFamily="49" charset="-122"/>
            </a:endParaRPr>
          </a:p>
        </p:txBody>
      </p:sp>
      <p:sp>
        <p:nvSpPr>
          <p:cNvPr id="4" name="圆角矩形标注 3"/>
          <p:cNvSpPr/>
          <p:nvPr/>
        </p:nvSpPr>
        <p:spPr>
          <a:xfrm>
            <a:off x="683568" y="4101076"/>
            <a:ext cx="4320480" cy="2194079"/>
          </a:xfrm>
          <a:prstGeom prst="wedgeRoundRectCallout">
            <a:avLst>
              <a:gd name="adj1" fmla="val 37439"/>
              <a:gd name="adj2" fmla="val -7330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b="1" i="1" dirty="0" smtClean="0">
                <a:solidFill>
                  <a:srgbClr val="0070C0"/>
                </a:solidFill>
                <a:latin typeface="+mn-ea"/>
              </a:rPr>
              <a:t>雨</a:t>
            </a:r>
            <a:r>
              <a:rPr lang="zh-CN" altLang="en-US" sz="2000" b="1" i="1" dirty="0">
                <a:solidFill>
                  <a:srgbClr val="0070C0"/>
                </a:solidFill>
                <a:latin typeface="+mn-ea"/>
              </a:rPr>
              <a:t>中的</a:t>
            </a:r>
            <a:r>
              <a:rPr lang="zh-CN" altLang="en-US" sz="2000" b="1" i="1" dirty="0" smtClean="0">
                <a:solidFill>
                  <a:srgbClr val="0070C0"/>
                </a:solidFill>
                <a:latin typeface="+mn-ea"/>
              </a:rPr>
              <a:t>丁香的特点是：格外妩媚 </a:t>
            </a:r>
            <a:r>
              <a:rPr lang="zh-CN" altLang="en-US" sz="2000" b="1" i="1" dirty="0">
                <a:solidFill>
                  <a:srgbClr val="0070C0"/>
                </a:solidFill>
                <a:latin typeface="+mn-ea"/>
              </a:rPr>
              <a:t>。</a:t>
            </a:r>
            <a:r>
              <a:rPr lang="zh-CN" altLang="en-US" sz="2000" b="1" i="1" dirty="0" smtClean="0">
                <a:solidFill>
                  <a:srgbClr val="0070C0"/>
                </a:solidFill>
                <a:latin typeface="+mn-ea"/>
              </a:rPr>
              <a:t>作者运用比喻的修辞手法，把紫色的丁香比作印象派的画，表现了雨中的丁香色彩仿佛流动一般，紫色和白色自然交融，给人极美的感受。这不禁让作者赞同古人常将丁香和微雨联系在一起。</a:t>
            </a:r>
            <a:endParaRPr lang="zh-CN" altLang="en-US" sz="2000" b="1" i="1" dirty="0">
              <a:solidFill>
                <a:srgbClr val="0070C0"/>
              </a:solidFill>
              <a:latin typeface="+mn-ea"/>
            </a:endParaRPr>
          </a:p>
        </p:txBody>
      </p:sp>
      <p:cxnSp>
        <p:nvCxnSpPr>
          <p:cNvPr id="5" name="直接连接符 4"/>
          <p:cNvCxnSpPr/>
          <p:nvPr/>
        </p:nvCxnSpPr>
        <p:spPr>
          <a:xfrm>
            <a:off x="6314866" y="1646557"/>
            <a:ext cx="122413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3434547" y="2361536"/>
            <a:ext cx="22322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pic>
        <p:nvPicPr>
          <p:cNvPr id="4098" name="Picture 2" descr="http://img.pconline.com.cn/images/upload/upc/tx/wallpaper/1308/16/c4/24550222_1376647901516.jpg"/>
          <p:cNvPicPr>
            <a:picLocks noChangeAspect="1" noChangeArrowheads="1"/>
          </p:cNvPicPr>
          <p:nvPr/>
        </p:nvPicPr>
        <p:blipFill>
          <a:blip r:embed="rId1" cstate="email"/>
          <a:srcRect/>
          <a:stretch>
            <a:fillRect/>
          </a:stretch>
        </p:blipFill>
        <p:spPr bwMode="auto">
          <a:xfrm>
            <a:off x="5256076" y="3813044"/>
            <a:ext cx="3312368" cy="249627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cxnSp>
        <p:nvCxnSpPr>
          <p:cNvPr id="11" name="直接连接符 10"/>
          <p:cNvCxnSpPr/>
          <p:nvPr/>
        </p:nvCxnSpPr>
        <p:spPr>
          <a:xfrm>
            <a:off x="4457517" y="3030791"/>
            <a:ext cx="380156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482218" y="3702865"/>
            <a:ext cx="22322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4"/>
          <p:cNvSpPr/>
          <p:nvPr/>
        </p:nvSpPr>
        <p:spPr>
          <a:xfrm>
            <a:off x="492247" y="1041161"/>
            <a:ext cx="8064530" cy="1786643"/>
          </a:xfrm>
          <a:prstGeom prst="rect">
            <a:avLst/>
          </a:prstGeom>
          <a:noFill/>
          <a:ln w="9525">
            <a:noFill/>
          </a:ln>
        </p:spPr>
        <p:txBody>
          <a:bodyPr wrap="square">
            <a:spAutoFit/>
          </a:bodyPr>
          <a:lstStyle/>
          <a:p>
            <a:pPr>
              <a:lnSpc>
                <a:spcPct val="120000"/>
              </a:lnSpc>
              <a:spcBef>
                <a:spcPct val="50000"/>
              </a:spcBef>
            </a:pPr>
            <a:r>
              <a:rPr lang="zh-CN" altLang="en-US" sz="3200" b="1" dirty="0" smtClean="0">
                <a:latin typeface="楷体" panose="02010609060101010101" pitchFamily="49" charset="-122"/>
                <a:ea typeface="楷体" panose="02010609060101010101" pitchFamily="49" charset="-122"/>
              </a:rPr>
              <a:t>    今年</a:t>
            </a:r>
            <a:r>
              <a:rPr lang="zh-CN" altLang="en-US" sz="3200" b="1" dirty="0">
                <a:latin typeface="楷体" panose="02010609060101010101" pitchFamily="49" charset="-122"/>
                <a:ea typeface="楷体" panose="02010609060101010101" pitchFamily="49" charset="-122"/>
              </a:rPr>
              <a:t>一次春雨</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久立窗前</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望着斜伸过来的丁香枝条上一柄花蕾。小小的花苞圆圆的</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鼓鼓的</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恰如衣襟上的盘花扣。</a:t>
            </a:r>
            <a:endParaRPr lang="zh-CN" altLang="en-US" sz="3200" b="1" dirty="0">
              <a:latin typeface="楷体" panose="02010609060101010101" pitchFamily="49" charset="-122"/>
              <a:ea typeface="楷体" panose="02010609060101010101" pitchFamily="49" charset="-122"/>
            </a:endParaRPr>
          </a:p>
        </p:txBody>
      </p:sp>
      <p:cxnSp>
        <p:nvCxnSpPr>
          <p:cNvPr id="7" name="直接连接符 6"/>
          <p:cNvCxnSpPr/>
          <p:nvPr/>
        </p:nvCxnSpPr>
        <p:spPr>
          <a:xfrm>
            <a:off x="3516216" y="2372883"/>
            <a:ext cx="4737854"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693229" y="3140968"/>
            <a:ext cx="22322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pic>
        <p:nvPicPr>
          <p:cNvPr id="7170" name="Picture 2" descr="http://img.pconline.com.cn/images/upload/upc/tx/itbbs/1405/09/c2/34023973_1399587753167_mthumb.jpg"/>
          <p:cNvPicPr>
            <a:picLocks noChangeAspect="1" noChangeArrowheads="1"/>
          </p:cNvPicPr>
          <p:nvPr/>
        </p:nvPicPr>
        <p:blipFill rotWithShape="1">
          <a:blip r:embed="rId1" cstate="email"/>
          <a:srcRect/>
          <a:stretch>
            <a:fillRect/>
          </a:stretch>
        </p:blipFill>
        <p:spPr bwMode="auto">
          <a:xfrm>
            <a:off x="5975845" y="3560285"/>
            <a:ext cx="2160240" cy="2946092"/>
          </a:xfrm>
          <a:prstGeom prst="rect">
            <a:avLst/>
          </a:prstGeom>
          <a:noFill/>
          <a:extLst>
            <a:ext uri="{909E8E84-426E-40DD-AFC4-6F175D3DCCD1}">
              <a14:hiddenFill xmlns:a14="http://schemas.microsoft.com/office/drawing/2010/main">
                <a:solidFill>
                  <a:srgbClr val="FFFFFF"/>
                </a:solidFill>
              </a14:hiddenFill>
            </a:ext>
          </a:extLst>
        </p:spPr>
      </p:pic>
      <p:sp>
        <p:nvSpPr>
          <p:cNvPr id="6" name="矩形 5"/>
          <p:cNvSpPr/>
          <p:nvPr/>
        </p:nvSpPr>
        <p:spPr>
          <a:xfrm>
            <a:off x="631252" y="3813044"/>
            <a:ext cx="5084651" cy="2062103"/>
          </a:xfrm>
          <a:prstGeom prst="rect">
            <a:avLst/>
          </a:prstGeom>
        </p:spPr>
        <p:txBody>
          <a:bodyPr wrap="square">
            <a:spAutoFit/>
          </a:bodyPr>
          <a:lstStyle/>
          <a:p>
            <a:r>
              <a:rPr lang="zh-CN" altLang="en-US" sz="3200" b="1" dirty="0" smtClean="0">
                <a:latin typeface="楷体" panose="02010609060101010101" pitchFamily="49" charset="-122"/>
                <a:ea typeface="楷体" panose="02010609060101010101" pitchFamily="49" charset="-122"/>
              </a:rPr>
              <a:t>   丁香结</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这三个字给人许多想象。再联想到那些诗句</a:t>
            </a:r>
            <a:r>
              <a:rPr lang="en-US" altLang="zh-CN" sz="3200" b="1" dirty="0">
                <a:latin typeface="楷体" panose="02010609060101010101" pitchFamily="49" charset="-122"/>
                <a:ea typeface="楷体" panose="02010609060101010101" pitchFamily="49" charset="-122"/>
              </a:rPr>
              <a:t>,</a:t>
            </a:r>
            <a:r>
              <a:rPr lang="zh-CN" altLang="en-US" sz="3200" b="1" dirty="0">
                <a:latin typeface="楷体" panose="02010609060101010101" pitchFamily="49" charset="-122"/>
                <a:ea typeface="楷体" panose="02010609060101010101" pitchFamily="49" charset="-122"/>
              </a:rPr>
              <a:t>真觉得它们负担着解不开的愁怨了。</a:t>
            </a:r>
            <a:endParaRPr lang="zh-CN" altLang="en-US" sz="3200" b="1" dirty="0">
              <a:latin typeface="楷体" panose="02010609060101010101" pitchFamily="49" charset="-122"/>
              <a:ea typeface="楷体" panose="02010609060101010101" pitchFamily="49" charset="-122"/>
            </a:endParaRPr>
          </a:p>
        </p:txBody>
      </p:sp>
      <p:cxnSp>
        <p:nvCxnSpPr>
          <p:cNvPr id="14" name="直接连接符 13"/>
          <p:cNvCxnSpPr/>
          <p:nvPr/>
        </p:nvCxnSpPr>
        <p:spPr>
          <a:xfrm>
            <a:off x="1147288" y="5659703"/>
            <a:ext cx="4216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611560" y="1700809"/>
            <a:ext cx="7704856" cy="1816651"/>
          </a:xfrm>
          <a:prstGeom prst="rect">
            <a:avLst/>
          </a:prstGeom>
        </p:spPr>
        <p:txBody>
          <a:bodyPr wrap="square">
            <a:spAutoFit/>
          </a:bodyPr>
          <a:lstStyle/>
          <a:p>
            <a:r>
              <a:rPr lang="zh-CN" altLang="en-US" sz="3735" b="1" dirty="0" smtClean="0">
                <a:latin typeface="楷体" panose="02010609060101010101" pitchFamily="49" charset="-122"/>
                <a:ea typeface="楷体" panose="02010609060101010101" pitchFamily="49" charset="-122"/>
              </a:rPr>
              <a:t>    结</a:t>
            </a:r>
            <a:r>
              <a:rPr lang="en-US" altLang="zh-CN" sz="3735" b="1" dirty="0">
                <a:latin typeface="楷体" panose="02010609060101010101" pitchFamily="49" charset="-122"/>
                <a:ea typeface="楷体" panose="02010609060101010101" pitchFamily="49" charset="-122"/>
              </a:rPr>
              <a:t>,</a:t>
            </a:r>
            <a:r>
              <a:rPr lang="zh-CN" altLang="en-US" sz="3735" b="1" dirty="0">
                <a:latin typeface="楷体" panose="02010609060101010101" pitchFamily="49" charset="-122"/>
                <a:ea typeface="楷体" panose="02010609060101010101" pitchFamily="49" charset="-122"/>
              </a:rPr>
              <a:t>是解不完</a:t>
            </a:r>
            <a:r>
              <a:rPr lang="zh-CN" altLang="en-US" sz="3735" b="1" dirty="0" smtClean="0">
                <a:latin typeface="楷体" panose="02010609060101010101" pitchFamily="49" charset="-122"/>
                <a:ea typeface="楷体" panose="02010609060101010101" pitchFamily="49" charset="-122"/>
              </a:rPr>
              <a:t>的；人</a:t>
            </a:r>
            <a:r>
              <a:rPr lang="zh-CN" altLang="en-US" sz="3735" b="1" dirty="0">
                <a:latin typeface="楷体" panose="02010609060101010101" pitchFamily="49" charset="-122"/>
                <a:ea typeface="楷体" panose="02010609060101010101" pitchFamily="49" charset="-122"/>
              </a:rPr>
              <a:t>生的问题也是解不完的。不然</a:t>
            </a:r>
            <a:r>
              <a:rPr lang="en-US" altLang="zh-CN" sz="3735" b="1" dirty="0">
                <a:latin typeface="楷体" panose="02010609060101010101" pitchFamily="49" charset="-122"/>
                <a:ea typeface="楷体" panose="02010609060101010101" pitchFamily="49" charset="-122"/>
              </a:rPr>
              <a:t>,</a:t>
            </a:r>
            <a:r>
              <a:rPr lang="zh-CN" altLang="en-US" sz="3735" b="1" dirty="0">
                <a:latin typeface="楷体" panose="02010609060101010101" pitchFamily="49" charset="-122"/>
                <a:ea typeface="楷体" panose="02010609060101010101" pitchFamily="49" charset="-122"/>
              </a:rPr>
              <a:t>岂不是太平淡无味了吗</a:t>
            </a:r>
            <a:r>
              <a:rPr lang="en-US" altLang="zh-CN" sz="3735" b="1" dirty="0">
                <a:latin typeface="楷体" panose="02010609060101010101" pitchFamily="49" charset="-122"/>
                <a:ea typeface="楷体" panose="02010609060101010101" pitchFamily="49" charset="-122"/>
              </a:rPr>
              <a:t>?</a:t>
            </a:r>
            <a:endParaRPr lang="zh-CN" altLang="en-US" sz="3735" b="1" dirty="0">
              <a:latin typeface="楷体" panose="02010609060101010101" pitchFamily="49" charset="-122"/>
              <a:ea typeface="楷体" panose="02010609060101010101" pitchFamily="49" charset="-122"/>
            </a:endParaRPr>
          </a:p>
        </p:txBody>
      </p:sp>
      <p:sp>
        <p:nvSpPr>
          <p:cNvPr id="5" name="矩形 4"/>
          <p:cNvSpPr/>
          <p:nvPr/>
        </p:nvSpPr>
        <p:spPr>
          <a:xfrm>
            <a:off x="511494" y="3275080"/>
            <a:ext cx="8205181" cy="666115"/>
          </a:xfrm>
          <a:prstGeom prst="rect">
            <a:avLst/>
          </a:prstGeom>
        </p:spPr>
        <p:txBody>
          <a:bodyPr wrap="square">
            <a:spAutoFit/>
          </a:bodyPr>
          <a:lstStyle/>
          <a:p>
            <a:r>
              <a:rPr lang="zh-CN" altLang="en-US" sz="3735" dirty="0" smtClean="0">
                <a:solidFill>
                  <a:srgbClr val="FF0000"/>
                </a:solidFill>
              </a:rPr>
              <a:t>        </a:t>
            </a:r>
            <a:endParaRPr lang="zh-CN" altLang="en-US" sz="3735" dirty="0"/>
          </a:p>
        </p:txBody>
      </p:sp>
      <p:sp>
        <p:nvSpPr>
          <p:cNvPr id="6" name="矩形标注 5"/>
          <p:cNvSpPr/>
          <p:nvPr/>
        </p:nvSpPr>
        <p:spPr>
          <a:xfrm>
            <a:off x="1403648" y="3335856"/>
            <a:ext cx="4968552" cy="2142894"/>
          </a:xfrm>
          <a:prstGeom prst="wedgeRectCallout">
            <a:avLst>
              <a:gd name="adj1" fmla="val -5496"/>
              <a:gd name="adj2" fmla="val -78342"/>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zh-CN" altLang="en-US" sz="2665" b="1" i="1" dirty="0" smtClean="0">
                <a:solidFill>
                  <a:srgbClr val="0070C0"/>
                </a:solidFill>
                <a:latin typeface="+mn-ea"/>
              </a:rPr>
              <a:t>生活不可能是一帆风顺的，遇到不顺心的事是经常的，我们应该正视这些问题，把它看作是生活有益的补充，这样，我们就觉得生活充满乐趣了。</a:t>
            </a:r>
            <a:endParaRPr lang="zh-CN" altLang="en-US" sz="2665" b="1" i="1" dirty="0" smtClean="0">
              <a:solidFill>
                <a:srgbClr val="0070C0"/>
              </a:solidFill>
              <a:latin typeface="+mn-e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p:nvPr/>
        </p:nvSpPr>
        <p:spPr>
          <a:xfrm>
            <a:off x="539552" y="2088581"/>
            <a:ext cx="8208912" cy="2589491"/>
          </a:xfrm>
          <a:prstGeom prst="rect">
            <a:avLst/>
          </a:prstGeom>
          <a:noFill/>
          <a:ln w="9525">
            <a:noFill/>
          </a:ln>
        </p:spPr>
        <p:txBody>
          <a:bodyPr wrap="square">
            <a:spAutoFit/>
          </a:bodyPr>
          <a:lstStyle/>
          <a:p>
            <a:pPr>
              <a:lnSpc>
                <a:spcPts val="4000"/>
              </a:lnSpc>
            </a:pPr>
            <a:r>
              <a:rPr lang="zh-CN" altLang="en-US" sz="2800" b="1" dirty="0" smtClean="0">
                <a:latin typeface="楷体" panose="02010609060101010101" pitchFamily="49" charset="-122"/>
                <a:ea typeface="楷体" panose="02010609060101010101" pitchFamily="49" charset="-122"/>
              </a:rPr>
              <a:t>  </a:t>
            </a:r>
            <a:r>
              <a:rPr lang="zh-CN" altLang="en-US" sz="2800" b="1" dirty="0">
                <a:latin typeface="楷体" panose="02010609060101010101" pitchFamily="49" charset="-122"/>
                <a:ea typeface="楷体" panose="02010609060101010101" pitchFamily="49" charset="-122"/>
              </a:rPr>
              <a:t> </a:t>
            </a:r>
            <a:r>
              <a:rPr lang="zh-CN" altLang="en-US" sz="2800" b="1" dirty="0" smtClean="0">
                <a:latin typeface="楷体" panose="02010609060101010101" pitchFamily="49" charset="-122"/>
                <a:ea typeface="楷体" panose="02010609060101010101" pitchFamily="49" charset="-122"/>
              </a:rPr>
              <a:t> </a:t>
            </a:r>
            <a:r>
              <a:rPr lang="zh-CN" altLang="en-US" sz="2800" b="1" dirty="0" smtClean="0">
                <a:latin typeface="黑体" panose="02010609060101010101" pitchFamily="2" charset="-122"/>
                <a:ea typeface="黑体" panose="02010609060101010101" pitchFamily="2" charset="-122"/>
              </a:rPr>
              <a:t>作者</a:t>
            </a:r>
            <a:r>
              <a:rPr lang="zh-CN" altLang="en-US" sz="2800" b="1" dirty="0">
                <a:latin typeface="黑体" panose="02010609060101010101" pitchFamily="2" charset="-122"/>
                <a:ea typeface="黑体" panose="02010609060101010101" pitchFamily="2" charset="-122"/>
              </a:rPr>
              <a:t>以丁香结象征生活中解不开的愁怨。结，是解不完的；人生中的问题也是解不完的。我们既有赏花的情调，又有解结的心志。生命给你芬芳的丁香的同时，也给你幽怨的“丁香结”。这就是生活的常态，也是本文给我们的深刻启示。</a:t>
            </a:r>
            <a:endParaRPr lang="zh-CN" altLang="en-US" sz="2800" b="1" dirty="0">
              <a:latin typeface="黑体" panose="02010609060101010101" pitchFamily="2" charset="-122"/>
              <a:ea typeface="黑体" panose="02010609060101010101" pitchFamily="2" charset="-122"/>
            </a:endParaRPr>
          </a:p>
        </p:txBody>
      </p:sp>
      <p:sp>
        <p:nvSpPr>
          <p:cNvPr id="6" name="椭圆 5"/>
          <p:cNvSpPr/>
          <p:nvPr/>
        </p:nvSpPr>
        <p:spPr>
          <a:xfrm>
            <a:off x="539552" y="1053108"/>
            <a:ext cx="2436495" cy="6477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eaLnBrk="1" hangingPunct="1"/>
            <a:r>
              <a:rPr lang="zh-CN" altLang="en-US" sz="2800" b="1" dirty="0" smtClean="0">
                <a:solidFill>
                  <a:schemeClr val="tx1"/>
                </a:solidFill>
                <a:latin typeface="黑体" panose="02010609060101010101" pitchFamily="2" charset="-122"/>
                <a:ea typeface="黑体" panose="02010609060101010101" pitchFamily="2" charset="-122"/>
                <a:sym typeface="+mn-ea"/>
              </a:rPr>
              <a:t>总结全文</a:t>
            </a:r>
            <a:endParaRPr lang="zh-CN" altLang="en-US" sz="2800" b="1" dirty="0">
              <a:solidFill>
                <a:schemeClr val="tx1"/>
              </a:solidFill>
              <a:latin typeface="黑体" panose="02010609060101010101" pitchFamily="2" charset="-122"/>
              <a:ea typeface="黑体" panose="02010609060101010101" pitchFamily="2" charset="-122"/>
              <a:sym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6" name="组合 1"/>
          <p:cNvGrpSpPr/>
          <p:nvPr/>
        </p:nvGrpSpPr>
        <p:grpSpPr>
          <a:xfrm>
            <a:off x="899592" y="548680"/>
            <a:ext cx="2234565" cy="963833"/>
            <a:chOff x="298811" y="-310929"/>
            <a:chExt cx="2234565" cy="965731"/>
          </a:xfrm>
        </p:grpSpPr>
        <p:sp>
          <p:nvSpPr>
            <p:cNvPr id="5236" name="文本框 13"/>
            <p:cNvSpPr txBox="1"/>
            <p:nvPr/>
          </p:nvSpPr>
          <p:spPr>
            <a:xfrm>
              <a:off x="298811" y="-310929"/>
              <a:ext cx="2234565" cy="585927"/>
            </a:xfrm>
            <a:prstGeom prst="rect">
              <a:avLst/>
            </a:prstGeom>
            <a:noFill/>
            <a:ln w="9525">
              <a:noFill/>
            </a:ln>
          </p:spPr>
          <p:txBody>
            <a:bodyPr wrap="square">
              <a:spAutoFit/>
            </a:bodyPr>
            <a:lstStyle/>
            <a:p>
              <a:pPr algn="ctr"/>
              <a:r>
                <a:rPr lang="zh-CN" altLang="en-US" sz="3200" b="1" u="dbl" dirty="0" smtClean="0">
                  <a:solidFill>
                    <a:srgbClr val="92D050"/>
                  </a:solidFill>
                  <a:uFillTx/>
                  <a:latin typeface="黑体" panose="02010609060101010101" pitchFamily="2" charset="-122"/>
                  <a:ea typeface="黑体" panose="02010609060101010101" pitchFamily="2" charset="-122"/>
                </a:rPr>
                <a:t>助读资料</a:t>
              </a:r>
              <a:endParaRPr lang="zh-CN" altLang="en-US" sz="3200" b="1" u="dbl" dirty="0" smtClean="0">
                <a:solidFill>
                  <a:srgbClr val="92D050"/>
                </a:solidFill>
                <a:uFillTx/>
                <a:latin typeface="黑体" panose="02010609060101010101" pitchFamily="2" charset="-122"/>
                <a:ea typeface="黑体" panose="02010609060101010101" pitchFamily="2" charset="-122"/>
              </a:endParaRPr>
            </a:p>
          </p:txBody>
        </p:sp>
        <p:grpSp>
          <p:nvGrpSpPr>
            <p:cNvPr id="5238" name="Group 4"/>
            <p:cNvGrpSpPr>
              <a:grpSpLocks noChangeAspect="1"/>
            </p:cNvGrpSpPr>
            <p:nvPr/>
          </p:nvGrpSpPr>
          <p:grpSpPr>
            <a:xfrm>
              <a:off x="2105319" y="434013"/>
              <a:ext cx="368573" cy="220789"/>
              <a:chOff x="2511" y="1362"/>
              <a:chExt cx="539" cy="322"/>
            </a:xfrm>
          </p:grpSpPr>
          <p:sp>
            <p:nvSpPr>
              <p:cNvPr id="19" name="Freeform 8"/>
              <p:cNvSpPr/>
              <p:nvPr/>
            </p:nvSpPr>
            <p:spPr bwMode="auto">
              <a:xfrm>
                <a:off x="2954" y="1362"/>
                <a:ext cx="5" cy="0"/>
              </a:xfrm>
              <a:custGeom>
                <a:avLst/>
                <a:gdLst>
                  <a:gd name="T0" fmla="*/ 2 w 2"/>
                  <a:gd name="T1" fmla="*/ 0 h 1"/>
                  <a:gd name="T2" fmla="*/ 0 w 2"/>
                  <a:gd name="T3" fmla="*/ 1 h 1"/>
                  <a:gd name="T4" fmla="*/ 2 w 2"/>
                  <a:gd name="T5" fmla="*/ 0 h 1"/>
                  <a:gd name="T6" fmla="*/ 2 w 2"/>
                  <a:gd name="T7" fmla="*/ 0 h 1"/>
                </a:gdLst>
                <a:ahLst/>
                <a:cxnLst>
                  <a:cxn ang="0">
                    <a:pos x="T0" y="T1"/>
                  </a:cxn>
                  <a:cxn ang="0">
                    <a:pos x="T2" y="T3"/>
                  </a:cxn>
                  <a:cxn ang="0">
                    <a:pos x="T4" y="T5"/>
                  </a:cxn>
                  <a:cxn ang="0">
                    <a:pos x="T6" y="T7"/>
                  </a:cxn>
                </a:cxnLst>
                <a:rect l="0" t="0" r="r" b="b"/>
                <a:pathLst>
                  <a:path w="2" h="1">
                    <a:moveTo>
                      <a:pt x="2" y="0"/>
                    </a:moveTo>
                    <a:cubicBezTo>
                      <a:pt x="1" y="0"/>
                      <a:pt x="0" y="0"/>
                      <a:pt x="0" y="1"/>
                    </a:cubicBezTo>
                    <a:cubicBezTo>
                      <a:pt x="0" y="0"/>
                      <a:pt x="1" y="0"/>
                      <a:pt x="2" y="0"/>
                    </a:cubicBezTo>
                    <a:cubicBezTo>
                      <a:pt x="2" y="0"/>
                      <a:pt x="2" y="0"/>
                      <a:pt x="2" y="0"/>
                    </a:cubicBezTo>
                  </a:path>
                </a:pathLst>
              </a:custGeom>
              <a:solidFill>
                <a:srgbClr val="EEEB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100" b="0" i="0" u="none" strike="noStrike" kern="1200" cap="none" spc="0" normalizeH="0" baseline="0" noProof="0">
                  <a:ln>
                    <a:noFill/>
                  </a:ln>
                  <a:solidFill>
                    <a:schemeClr val="tx1"/>
                  </a:solidFill>
                  <a:effectLst/>
                  <a:uLnTx/>
                  <a:uFillTx/>
                  <a:latin typeface="+mn-lt"/>
                  <a:ea typeface="+mn-ea"/>
                  <a:cs typeface="+mn-cs"/>
                </a:endParaRPr>
              </a:p>
            </p:txBody>
          </p:sp>
          <p:sp>
            <p:nvSpPr>
              <p:cNvPr id="20" name="Freeform 9"/>
              <p:cNvSpPr/>
              <p:nvPr/>
            </p:nvSpPr>
            <p:spPr bwMode="auto">
              <a:xfrm>
                <a:off x="2943" y="1497"/>
                <a:ext cx="2" cy="0"/>
              </a:xfrm>
              <a:custGeom>
                <a:avLst/>
                <a:gdLst>
                  <a:gd name="T0" fmla="*/ 1 w 1"/>
                  <a:gd name="T1" fmla="*/ 0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0" y="0"/>
                    </a:cubicBezTo>
                    <a:cubicBezTo>
                      <a:pt x="0" y="0"/>
                      <a:pt x="0" y="0"/>
                      <a:pt x="0" y="0"/>
                    </a:cubicBezTo>
                    <a:cubicBezTo>
                      <a:pt x="1" y="0"/>
                      <a:pt x="1" y="0"/>
                      <a:pt x="1" y="0"/>
                    </a:cubicBezTo>
                  </a:path>
                </a:pathLst>
              </a:custGeom>
              <a:solidFill>
                <a:srgbClr val="578C94"/>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100" b="0" i="0" u="none" strike="noStrike" kern="1200" cap="none" spc="0" normalizeH="0" baseline="0" noProof="0">
                  <a:ln>
                    <a:noFill/>
                  </a:ln>
                  <a:solidFill>
                    <a:schemeClr val="tx1"/>
                  </a:solidFill>
                  <a:effectLst/>
                  <a:uLnTx/>
                  <a:uFillTx/>
                  <a:latin typeface="+mn-lt"/>
                  <a:ea typeface="+mn-ea"/>
                  <a:cs typeface="+mn-cs"/>
                </a:endParaRPr>
              </a:p>
            </p:txBody>
          </p:sp>
          <p:sp>
            <p:nvSpPr>
              <p:cNvPr id="21" name="Freeform 10"/>
              <p:cNvSpPr>
                <a:spLocks noEditPoints="1"/>
              </p:cNvSpPr>
              <p:nvPr/>
            </p:nvSpPr>
            <p:spPr bwMode="auto">
              <a:xfrm>
                <a:off x="2511" y="1362"/>
                <a:ext cx="539" cy="322"/>
              </a:xfrm>
              <a:custGeom>
                <a:avLst/>
                <a:gdLst>
                  <a:gd name="T0" fmla="*/ 7 w 309"/>
                  <a:gd name="T1" fmla="*/ 184 h 184"/>
                  <a:gd name="T2" fmla="*/ 9 w 309"/>
                  <a:gd name="T3" fmla="*/ 184 h 184"/>
                  <a:gd name="T4" fmla="*/ 9 w 309"/>
                  <a:gd name="T5" fmla="*/ 178 h 184"/>
                  <a:gd name="T6" fmla="*/ 8 w 309"/>
                  <a:gd name="T7" fmla="*/ 180 h 184"/>
                  <a:gd name="T8" fmla="*/ 9 w 309"/>
                  <a:gd name="T9" fmla="*/ 178 h 184"/>
                  <a:gd name="T10" fmla="*/ 34 w 309"/>
                  <a:gd name="T11" fmla="*/ 174 h 184"/>
                  <a:gd name="T12" fmla="*/ 34 w 309"/>
                  <a:gd name="T13" fmla="*/ 179 h 184"/>
                  <a:gd name="T14" fmla="*/ 36 w 309"/>
                  <a:gd name="T15" fmla="*/ 176 h 184"/>
                  <a:gd name="T16" fmla="*/ 38 w 309"/>
                  <a:gd name="T17" fmla="*/ 176 h 184"/>
                  <a:gd name="T18" fmla="*/ 84 w 309"/>
                  <a:gd name="T19" fmla="*/ 144 h 184"/>
                  <a:gd name="T20" fmla="*/ 85 w 309"/>
                  <a:gd name="T21" fmla="*/ 145 h 184"/>
                  <a:gd name="T22" fmla="*/ 84 w 309"/>
                  <a:gd name="T23" fmla="*/ 144 h 184"/>
                  <a:gd name="T24" fmla="*/ 0 w 309"/>
                  <a:gd name="T25" fmla="*/ 135 h 184"/>
                  <a:gd name="T26" fmla="*/ 1 w 309"/>
                  <a:gd name="T27" fmla="*/ 135 h 184"/>
                  <a:gd name="T28" fmla="*/ 138 w 309"/>
                  <a:gd name="T29" fmla="*/ 123 h 184"/>
                  <a:gd name="T30" fmla="*/ 139 w 309"/>
                  <a:gd name="T31" fmla="*/ 123 h 184"/>
                  <a:gd name="T32" fmla="*/ 154 w 309"/>
                  <a:gd name="T33" fmla="*/ 115 h 184"/>
                  <a:gd name="T34" fmla="*/ 154 w 309"/>
                  <a:gd name="T35" fmla="*/ 116 h 184"/>
                  <a:gd name="T36" fmla="*/ 154 w 309"/>
                  <a:gd name="T37" fmla="*/ 115 h 184"/>
                  <a:gd name="T38" fmla="*/ 50 w 309"/>
                  <a:gd name="T39" fmla="*/ 113 h 184"/>
                  <a:gd name="T40" fmla="*/ 53 w 309"/>
                  <a:gd name="T41" fmla="*/ 115 h 184"/>
                  <a:gd name="T42" fmla="*/ 146 w 309"/>
                  <a:gd name="T43" fmla="*/ 113 h 184"/>
                  <a:gd name="T44" fmla="*/ 147 w 309"/>
                  <a:gd name="T45" fmla="*/ 114 h 184"/>
                  <a:gd name="T46" fmla="*/ 146 w 309"/>
                  <a:gd name="T47" fmla="*/ 113 h 184"/>
                  <a:gd name="T48" fmla="*/ 149 w 309"/>
                  <a:gd name="T49" fmla="*/ 111 h 184"/>
                  <a:gd name="T50" fmla="*/ 151 w 309"/>
                  <a:gd name="T51" fmla="*/ 111 h 184"/>
                  <a:gd name="T52" fmla="*/ 165 w 309"/>
                  <a:gd name="T53" fmla="*/ 109 h 184"/>
                  <a:gd name="T54" fmla="*/ 162 w 309"/>
                  <a:gd name="T55" fmla="*/ 113 h 184"/>
                  <a:gd name="T56" fmla="*/ 166 w 309"/>
                  <a:gd name="T57" fmla="*/ 111 h 184"/>
                  <a:gd name="T58" fmla="*/ 184 w 309"/>
                  <a:gd name="T59" fmla="*/ 107 h 184"/>
                  <a:gd name="T60" fmla="*/ 184 w 309"/>
                  <a:gd name="T61" fmla="*/ 109 h 184"/>
                  <a:gd name="T62" fmla="*/ 184 w 309"/>
                  <a:gd name="T63" fmla="*/ 107 h 184"/>
                  <a:gd name="T64" fmla="*/ 50 w 309"/>
                  <a:gd name="T65" fmla="*/ 109 h 184"/>
                  <a:gd name="T66" fmla="*/ 53 w 309"/>
                  <a:gd name="T67" fmla="*/ 111 h 184"/>
                  <a:gd name="T68" fmla="*/ 53 w 309"/>
                  <a:gd name="T69" fmla="*/ 107 h 184"/>
                  <a:gd name="T70" fmla="*/ 248 w 309"/>
                  <a:gd name="T71" fmla="*/ 77 h 184"/>
                  <a:gd name="T72" fmla="*/ 249 w 309"/>
                  <a:gd name="T73" fmla="*/ 77 h 184"/>
                  <a:gd name="T74" fmla="*/ 249 w 309"/>
                  <a:gd name="T75" fmla="*/ 75 h 184"/>
                  <a:gd name="T76" fmla="*/ 252 w 309"/>
                  <a:gd name="T77" fmla="*/ 67 h 184"/>
                  <a:gd name="T78" fmla="*/ 252 w 309"/>
                  <a:gd name="T79" fmla="*/ 70 h 184"/>
                  <a:gd name="T80" fmla="*/ 268 w 309"/>
                  <a:gd name="T81" fmla="*/ 64 h 184"/>
                  <a:gd name="T82" fmla="*/ 266 w 309"/>
                  <a:gd name="T83" fmla="*/ 66 h 184"/>
                  <a:gd name="T84" fmla="*/ 268 w 309"/>
                  <a:gd name="T85" fmla="*/ 66 h 184"/>
                  <a:gd name="T86" fmla="*/ 276 w 309"/>
                  <a:gd name="T87" fmla="*/ 54 h 184"/>
                  <a:gd name="T88" fmla="*/ 276 w 309"/>
                  <a:gd name="T89" fmla="*/ 55 h 184"/>
                  <a:gd name="T90" fmla="*/ 276 w 309"/>
                  <a:gd name="T91" fmla="*/ 54 h 184"/>
                  <a:gd name="T92" fmla="*/ 307 w 309"/>
                  <a:gd name="T93" fmla="*/ 17 h 184"/>
                  <a:gd name="T94" fmla="*/ 309 w 309"/>
                  <a:gd name="T95" fmla="*/ 17 h 184"/>
                  <a:gd name="T96" fmla="*/ 254 w 309"/>
                  <a:gd name="T97" fmla="*/ 11 h 184"/>
                  <a:gd name="T98" fmla="*/ 254 w 309"/>
                  <a:gd name="T99" fmla="*/ 12 h 184"/>
                  <a:gd name="T100" fmla="*/ 254 w 309"/>
                  <a:gd name="T101" fmla="*/ 11 h 184"/>
                  <a:gd name="T102" fmla="*/ 304 w 309"/>
                  <a:gd name="T103" fmla="*/ 12 h 184"/>
                  <a:gd name="T104" fmla="*/ 308 w 309"/>
                  <a:gd name="T105" fmla="*/ 14 h 184"/>
                  <a:gd name="T106" fmla="*/ 307 w 309"/>
                  <a:gd name="T107" fmla="*/ 11 h 184"/>
                  <a:gd name="T108" fmla="*/ 305 w 309"/>
                  <a:gd name="T109" fmla="*/ 10 h 184"/>
                  <a:gd name="T110" fmla="*/ 245 w 309"/>
                  <a:gd name="T111" fmla="*/ 12 h 184"/>
                  <a:gd name="T112" fmla="*/ 245 w 309"/>
                  <a:gd name="T113" fmla="*/ 10 h 184"/>
                  <a:gd name="T114" fmla="*/ 257 w 309"/>
                  <a:gd name="T115" fmla="*/ 0 h 184"/>
                  <a:gd name="T116" fmla="*/ 254 w 309"/>
                  <a:gd name="T117" fmla="*/ 1 h 184"/>
                  <a:gd name="T118" fmla="*/ 255 w 309"/>
                  <a:gd name="T119" fmla="*/ 3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9" h="184">
                    <a:moveTo>
                      <a:pt x="8" y="183"/>
                    </a:moveTo>
                    <a:cubicBezTo>
                      <a:pt x="7" y="183"/>
                      <a:pt x="7" y="183"/>
                      <a:pt x="7" y="184"/>
                    </a:cubicBezTo>
                    <a:cubicBezTo>
                      <a:pt x="7" y="184"/>
                      <a:pt x="8" y="184"/>
                      <a:pt x="8" y="184"/>
                    </a:cubicBezTo>
                    <a:cubicBezTo>
                      <a:pt x="8" y="184"/>
                      <a:pt x="9" y="184"/>
                      <a:pt x="9" y="184"/>
                    </a:cubicBezTo>
                    <a:cubicBezTo>
                      <a:pt x="9" y="183"/>
                      <a:pt x="8" y="183"/>
                      <a:pt x="8" y="183"/>
                    </a:cubicBezTo>
                    <a:moveTo>
                      <a:pt x="9" y="178"/>
                    </a:moveTo>
                    <a:cubicBezTo>
                      <a:pt x="8" y="178"/>
                      <a:pt x="7" y="180"/>
                      <a:pt x="8" y="180"/>
                    </a:cubicBezTo>
                    <a:cubicBezTo>
                      <a:pt x="8" y="180"/>
                      <a:pt x="8" y="180"/>
                      <a:pt x="8" y="180"/>
                    </a:cubicBezTo>
                    <a:cubicBezTo>
                      <a:pt x="9" y="180"/>
                      <a:pt x="10" y="178"/>
                      <a:pt x="9" y="178"/>
                    </a:cubicBezTo>
                    <a:cubicBezTo>
                      <a:pt x="9" y="178"/>
                      <a:pt x="9" y="178"/>
                      <a:pt x="9" y="178"/>
                    </a:cubicBezTo>
                    <a:moveTo>
                      <a:pt x="35" y="171"/>
                    </a:moveTo>
                    <a:cubicBezTo>
                      <a:pt x="35" y="171"/>
                      <a:pt x="34" y="172"/>
                      <a:pt x="34" y="174"/>
                    </a:cubicBezTo>
                    <a:cubicBezTo>
                      <a:pt x="34" y="174"/>
                      <a:pt x="34" y="174"/>
                      <a:pt x="34" y="174"/>
                    </a:cubicBezTo>
                    <a:cubicBezTo>
                      <a:pt x="33" y="175"/>
                      <a:pt x="32" y="179"/>
                      <a:pt x="34" y="179"/>
                    </a:cubicBezTo>
                    <a:cubicBezTo>
                      <a:pt x="34" y="179"/>
                      <a:pt x="34" y="179"/>
                      <a:pt x="35" y="179"/>
                    </a:cubicBezTo>
                    <a:cubicBezTo>
                      <a:pt x="35" y="178"/>
                      <a:pt x="36" y="177"/>
                      <a:pt x="36" y="176"/>
                    </a:cubicBezTo>
                    <a:cubicBezTo>
                      <a:pt x="37" y="176"/>
                      <a:pt x="37" y="176"/>
                      <a:pt x="38" y="176"/>
                    </a:cubicBezTo>
                    <a:cubicBezTo>
                      <a:pt x="38" y="176"/>
                      <a:pt x="38" y="176"/>
                      <a:pt x="38" y="176"/>
                    </a:cubicBezTo>
                    <a:cubicBezTo>
                      <a:pt x="39" y="176"/>
                      <a:pt x="37" y="171"/>
                      <a:pt x="35" y="171"/>
                    </a:cubicBezTo>
                    <a:moveTo>
                      <a:pt x="84" y="144"/>
                    </a:moveTo>
                    <a:cubicBezTo>
                      <a:pt x="84" y="144"/>
                      <a:pt x="84" y="144"/>
                      <a:pt x="84" y="145"/>
                    </a:cubicBezTo>
                    <a:cubicBezTo>
                      <a:pt x="84" y="145"/>
                      <a:pt x="84" y="145"/>
                      <a:pt x="85" y="145"/>
                    </a:cubicBezTo>
                    <a:cubicBezTo>
                      <a:pt x="85" y="145"/>
                      <a:pt x="85" y="145"/>
                      <a:pt x="86" y="145"/>
                    </a:cubicBezTo>
                    <a:cubicBezTo>
                      <a:pt x="86" y="145"/>
                      <a:pt x="85" y="144"/>
                      <a:pt x="84" y="144"/>
                    </a:cubicBezTo>
                    <a:moveTo>
                      <a:pt x="1" y="134"/>
                    </a:moveTo>
                    <a:cubicBezTo>
                      <a:pt x="0" y="135"/>
                      <a:pt x="0" y="135"/>
                      <a:pt x="0" y="135"/>
                    </a:cubicBezTo>
                    <a:cubicBezTo>
                      <a:pt x="0" y="135"/>
                      <a:pt x="0" y="135"/>
                      <a:pt x="1" y="135"/>
                    </a:cubicBezTo>
                    <a:cubicBezTo>
                      <a:pt x="1" y="135"/>
                      <a:pt x="1" y="135"/>
                      <a:pt x="1" y="135"/>
                    </a:cubicBezTo>
                    <a:cubicBezTo>
                      <a:pt x="1" y="134"/>
                      <a:pt x="1" y="134"/>
                      <a:pt x="1" y="134"/>
                    </a:cubicBezTo>
                    <a:moveTo>
                      <a:pt x="138" y="123"/>
                    </a:moveTo>
                    <a:cubicBezTo>
                      <a:pt x="137" y="123"/>
                      <a:pt x="136" y="124"/>
                      <a:pt x="137" y="125"/>
                    </a:cubicBezTo>
                    <a:cubicBezTo>
                      <a:pt x="138" y="124"/>
                      <a:pt x="139" y="125"/>
                      <a:pt x="139" y="123"/>
                    </a:cubicBezTo>
                    <a:cubicBezTo>
                      <a:pt x="139" y="123"/>
                      <a:pt x="138" y="123"/>
                      <a:pt x="138" y="123"/>
                    </a:cubicBezTo>
                    <a:moveTo>
                      <a:pt x="154" y="115"/>
                    </a:moveTo>
                    <a:cubicBezTo>
                      <a:pt x="154" y="115"/>
                      <a:pt x="153" y="115"/>
                      <a:pt x="153" y="115"/>
                    </a:cubicBezTo>
                    <a:cubicBezTo>
                      <a:pt x="153" y="116"/>
                      <a:pt x="154" y="116"/>
                      <a:pt x="154" y="116"/>
                    </a:cubicBezTo>
                    <a:cubicBezTo>
                      <a:pt x="155" y="116"/>
                      <a:pt x="155" y="116"/>
                      <a:pt x="155" y="116"/>
                    </a:cubicBezTo>
                    <a:cubicBezTo>
                      <a:pt x="155" y="115"/>
                      <a:pt x="155" y="115"/>
                      <a:pt x="154" y="115"/>
                    </a:cubicBezTo>
                    <a:moveTo>
                      <a:pt x="50" y="113"/>
                    </a:moveTo>
                    <a:cubicBezTo>
                      <a:pt x="50" y="113"/>
                      <a:pt x="50" y="113"/>
                      <a:pt x="50" y="113"/>
                    </a:cubicBezTo>
                    <a:cubicBezTo>
                      <a:pt x="50" y="114"/>
                      <a:pt x="52" y="115"/>
                      <a:pt x="52" y="115"/>
                    </a:cubicBezTo>
                    <a:cubicBezTo>
                      <a:pt x="53" y="115"/>
                      <a:pt x="53" y="115"/>
                      <a:pt x="53" y="115"/>
                    </a:cubicBezTo>
                    <a:cubicBezTo>
                      <a:pt x="53" y="114"/>
                      <a:pt x="51" y="113"/>
                      <a:pt x="50" y="113"/>
                    </a:cubicBezTo>
                    <a:moveTo>
                      <a:pt x="146" y="113"/>
                    </a:moveTo>
                    <a:cubicBezTo>
                      <a:pt x="146" y="113"/>
                      <a:pt x="146" y="113"/>
                      <a:pt x="146" y="113"/>
                    </a:cubicBezTo>
                    <a:cubicBezTo>
                      <a:pt x="145" y="114"/>
                      <a:pt x="146" y="114"/>
                      <a:pt x="147" y="114"/>
                    </a:cubicBezTo>
                    <a:cubicBezTo>
                      <a:pt x="147" y="114"/>
                      <a:pt x="147" y="114"/>
                      <a:pt x="147" y="113"/>
                    </a:cubicBezTo>
                    <a:cubicBezTo>
                      <a:pt x="148" y="113"/>
                      <a:pt x="147" y="113"/>
                      <a:pt x="146" y="113"/>
                    </a:cubicBezTo>
                    <a:moveTo>
                      <a:pt x="150" y="110"/>
                    </a:moveTo>
                    <a:cubicBezTo>
                      <a:pt x="149" y="110"/>
                      <a:pt x="149" y="110"/>
                      <a:pt x="149" y="111"/>
                    </a:cubicBezTo>
                    <a:cubicBezTo>
                      <a:pt x="149" y="111"/>
                      <a:pt x="150" y="111"/>
                      <a:pt x="150" y="111"/>
                    </a:cubicBezTo>
                    <a:cubicBezTo>
                      <a:pt x="151" y="111"/>
                      <a:pt x="151" y="111"/>
                      <a:pt x="151" y="111"/>
                    </a:cubicBezTo>
                    <a:cubicBezTo>
                      <a:pt x="151" y="111"/>
                      <a:pt x="150" y="110"/>
                      <a:pt x="150" y="110"/>
                    </a:cubicBezTo>
                    <a:moveTo>
                      <a:pt x="165" y="109"/>
                    </a:moveTo>
                    <a:cubicBezTo>
                      <a:pt x="165" y="109"/>
                      <a:pt x="163" y="110"/>
                      <a:pt x="162" y="111"/>
                    </a:cubicBezTo>
                    <a:cubicBezTo>
                      <a:pt x="161" y="112"/>
                      <a:pt x="161" y="113"/>
                      <a:pt x="162" y="113"/>
                    </a:cubicBezTo>
                    <a:cubicBezTo>
                      <a:pt x="162" y="113"/>
                      <a:pt x="163" y="113"/>
                      <a:pt x="164" y="113"/>
                    </a:cubicBezTo>
                    <a:cubicBezTo>
                      <a:pt x="166" y="111"/>
                      <a:pt x="166" y="111"/>
                      <a:pt x="166" y="111"/>
                    </a:cubicBezTo>
                    <a:cubicBezTo>
                      <a:pt x="166" y="110"/>
                      <a:pt x="166" y="109"/>
                      <a:pt x="165" y="109"/>
                    </a:cubicBezTo>
                    <a:moveTo>
                      <a:pt x="184" y="107"/>
                    </a:moveTo>
                    <a:cubicBezTo>
                      <a:pt x="184" y="107"/>
                      <a:pt x="183" y="109"/>
                      <a:pt x="184" y="109"/>
                    </a:cubicBezTo>
                    <a:cubicBezTo>
                      <a:pt x="184" y="109"/>
                      <a:pt x="184" y="109"/>
                      <a:pt x="184" y="109"/>
                    </a:cubicBezTo>
                    <a:cubicBezTo>
                      <a:pt x="184" y="109"/>
                      <a:pt x="185" y="107"/>
                      <a:pt x="184" y="107"/>
                    </a:cubicBezTo>
                    <a:cubicBezTo>
                      <a:pt x="184" y="107"/>
                      <a:pt x="184" y="107"/>
                      <a:pt x="184" y="107"/>
                    </a:cubicBezTo>
                    <a:moveTo>
                      <a:pt x="53" y="107"/>
                    </a:moveTo>
                    <a:cubicBezTo>
                      <a:pt x="51" y="107"/>
                      <a:pt x="50" y="108"/>
                      <a:pt x="50" y="109"/>
                    </a:cubicBezTo>
                    <a:cubicBezTo>
                      <a:pt x="50" y="110"/>
                      <a:pt x="50" y="111"/>
                      <a:pt x="51" y="111"/>
                    </a:cubicBezTo>
                    <a:cubicBezTo>
                      <a:pt x="52" y="111"/>
                      <a:pt x="52" y="111"/>
                      <a:pt x="53" y="111"/>
                    </a:cubicBezTo>
                    <a:cubicBezTo>
                      <a:pt x="54" y="111"/>
                      <a:pt x="54" y="108"/>
                      <a:pt x="54" y="107"/>
                    </a:cubicBezTo>
                    <a:cubicBezTo>
                      <a:pt x="53" y="107"/>
                      <a:pt x="53" y="107"/>
                      <a:pt x="53" y="107"/>
                    </a:cubicBezTo>
                    <a:moveTo>
                      <a:pt x="249" y="75"/>
                    </a:moveTo>
                    <a:cubicBezTo>
                      <a:pt x="249" y="75"/>
                      <a:pt x="249" y="76"/>
                      <a:pt x="248" y="77"/>
                    </a:cubicBezTo>
                    <a:cubicBezTo>
                      <a:pt x="248" y="77"/>
                      <a:pt x="248" y="77"/>
                      <a:pt x="248" y="77"/>
                    </a:cubicBezTo>
                    <a:cubicBezTo>
                      <a:pt x="249" y="77"/>
                      <a:pt x="249" y="77"/>
                      <a:pt x="249" y="77"/>
                    </a:cubicBezTo>
                    <a:cubicBezTo>
                      <a:pt x="250" y="77"/>
                      <a:pt x="250" y="76"/>
                      <a:pt x="251" y="76"/>
                    </a:cubicBezTo>
                    <a:cubicBezTo>
                      <a:pt x="250" y="76"/>
                      <a:pt x="250" y="75"/>
                      <a:pt x="249" y="75"/>
                    </a:cubicBezTo>
                    <a:moveTo>
                      <a:pt x="253" y="66"/>
                    </a:moveTo>
                    <a:cubicBezTo>
                      <a:pt x="252" y="67"/>
                      <a:pt x="252" y="67"/>
                      <a:pt x="252" y="67"/>
                    </a:cubicBezTo>
                    <a:cubicBezTo>
                      <a:pt x="250" y="67"/>
                      <a:pt x="250" y="67"/>
                      <a:pt x="250" y="67"/>
                    </a:cubicBezTo>
                    <a:cubicBezTo>
                      <a:pt x="250" y="70"/>
                      <a:pt x="251" y="70"/>
                      <a:pt x="252" y="70"/>
                    </a:cubicBezTo>
                    <a:cubicBezTo>
                      <a:pt x="254" y="70"/>
                      <a:pt x="258" y="66"/>
                      <a:pt x="253" y="66"/>
                    </a:cubicBezTo>
                    <a:moveTo>
                      <a:pt x="268" y="64"/>
                    </a:moveTo>
                    <a:cubicBezTo>
                      <a:pt x="268" y="64"/>
                      <a:pt x="268" y="65"/>
                      <a:pt x="268" y="65"/>
                    </a:cubicBezTo>
                    <a:cubicBezTo>
                      <a:pt x="266" y="66"/>
                      <a:pt x="266" y="66"/>
                      <a:pt x="266" y="66"/>
                    </a:cubicBezTo>
                    <a:cubicBezTo>
                      <a:pt x="266" y="67"/>
                      <a:pt x="266" y="67"/>
                      <a:pt x="267" y="67"/>
                    </a:cubicBezTo>
                    <a:cubicBezTo>
                      <a:pt x="267" y="67"/>
                      <a:pt x="268" y="67"/>
                      <a:pt x="268" y="66"/>
                    </a:cubicBezTo>
                    <a:cubicBezTo>
                      <a:pt x="269" y="66"/>
                      <a:pt x="269" y="64"/>
                      <a:pt x="268" y="64"/>
                    </a:cubicBezTo>
                    <a:moveTo>
                      <a:pt x="276" y="54"/>
                    </a:moveTo>
                    <a:cubicBezTo>
                      <a:pt x="276" y="54"/>
                      <a:pt x="275" y="55"/>
                      <a:pt x="276" y="55"/>
                    </a:cubicBezTo>
                    <a:cubicBezTo>
                      <a:pt x="276" y="55"/>
                      <a:pt x="276" y="55"/>
                      <a:pt x="276" y="55"/>
                    </a:cubicBezTo>
                    <a:cubicBezTo>
                      <a:pt x="276" y="55"/>
                      <a:pt x="277" y="54"/>
                      <a:pt x="276" y="54"/>
                    </a:cubicBezTo>
                    <a:cubicBezTo>
                      <a:pt x="276" y="54"/>
                      <a:pt x="276" y="54"/>
                      <a:pt x="276" y="54"/>
                    </a:cubicBezTo>
                    <a:moveTo>
                      <a:pt x="308" y="17"/>
                    </a:moveTo>
                    <a:cubicBezTo>
                      <a:pt x="308" y="17"/>
                      <a:pt x="307" y="17"/>
                      <a:pt x="307" y="17"/>
                    </a:cubicBezTo>
                    <a:cubicBezTo>
                      <a:pt x="307" y="18"/>
                      <a:pt x="308" y="18"/>
                      <a:pt x="308" y="18"/>
                    </a:cubicBezTo>
                    <a:cubicBezTo>
                      <a:pt x="309" y="18"/>
                      <a:pt x="309" y="18"/>
                      <a:pt x="309" y="17"/>
                    </a:cubicBezTo>
                    <a:cubicBezTo>
                      <a:pt x="309" y="17"/>
                      <a:pt x="308" y="17"/>
                      <a:pt x="308" y="17"/>
                    </a:cubicBezTo>
                    <a:moveTo>
                      <a:pt x="254" y="11"/>
                    </a:moveTo>
                    <a:cubicBezTo>
                      <a:pt x="253" y="11"/>
                      <a:pt x="253" y="11"/>
                      <a:pt x="253" y="11"/>
                    </a:cubicBezTo>
                    <a:cubicBezTo>
                      <a:pt x="253" y="11"/>
                      <a:pt x="254" y="12"/>
                      <a:pt x="254" y="12"/>
                    </a:cubicBezTo>
                    <a:cubicBezTo>
                      <a:pt x="254" y="12"/>
                      <a:pt x="255" y="12"/>
                      <a:pt x="255" y="11"/>
                    </a:cubicBezTo>
                    <a:cubicBezTo>
                      <a:pt x="255" y="11"/>
                      <a:pt x="254" y="11"/>
                      <a:pt x="254" y="11"/>
                    </a:cubicBezTo>
                    <a:moveTo>
                      <a:pt x="305" y="10"/>
                    </a:moveTo>
                    <a:cubicBezTo>
                      <a:pt x="304" y="10"/>
                      <a:pt x="304" y="11"/>
                      <a:pt x="304" y="12"/>
                    </a:cubicBezTo>
                    <a:cubicBezTo>
                      <a:pt x="305" y="13"/>
                      <a:pt x="306" y="14"/>
                      <a:pt x="307" y="14"/>
                    </a:cubicBezTo>
                    <a:cubicBezTo>
                      <a:pt x="307" y="14"/>
                      <a:pt x="308" y="14"/>
                      <a:pt x="308" y="14"/>
                    </a:cubicBezTo>
                    <a:cubicBezTo>
                      <a:pt x="308" y="14"/>
                      <a:pt x="308" y="14"/>
                      <a:pt x="308" y="14"/>
                    </a:cubicBezTo>
                    <a:cubicBezTo>
                      <a:pt x="308" y="13"/>
                      <a:pt x="308" y="12"/>
                      <a:pt x="307" y="11"/>
                    </a:cubicBezTo>
                    <a:cubicBezTo>
                      <a:pt x="307" y="11"/>
                      <a:pt x="306" y="10"/>
                      <a:pt x="306" y="10"/>
                    </a:cubicBezTo>
                    <a:cubicBezTo>
                      <a:pt x="306" y="10"/>
                      <a:pt x="306" y="10"/>
                      <a:pt x="305" y="10"/>
                    </a:cubicBezTo>
                    <a:moveTo>
                      <a:pt x="245" y="10"/>
                    </a:moveTo>
                    <a:cubicBezTo>
                      <a:pt x="244" y="10"/>
                      <a:pt x="243" y="12"/>
                      <a:pt x="245" y="12"/>
                    </a:cubicBezTo>
                    <a:cubicBezTo>
                      <a:pt x="245" y="12"/>
                      <a:pt x="245" y="12"/>
                      <a:pt x="245" y="12"/>
                    </a:cubicBezTo>
                    <a:cubicBezTo>
                      <a:pt x="246" y="12"/>
                      <a:pt x="247" y="10"/>
                      <a:pt x="245" y="10"/>
                    </a:cubicBezTo>
                    <a:cubicBezTo>
                      <a:pt x="245" y="10"/>
                      <a:pt x="245" y="10"/>
                      <a:pt x="245" y="10"/>
                    </a:cubicBezTo>
                    <a:moveTo>
                      <a:pt x="257" y="0"/>
                    </a:moveTo>
                    <a:cubicBezTo>
                      <a:pt x="256" y="0"/>
                      <a:pt x="255" y="0"/>
                      <a:pt x="255" y="1"/>
                    </a:cubicBezTo>
                    <a:cubicBezTo>
                      <a:pt x="254" y="1"/>
                      <a:pt x="254" y="1"/>
                      <a:pt x="254" y="1"/>
                    </a:cubicBezTo>
                    <a:cubicBezTo>
                      <a:pt x="254" y="1"/>
                      <a:pt x="254" y="1"/>
                      <a:pt x="254" y="1"/>
                    </a:cubicBezTo>
                    <a:cubicBezTo>
                      <a:pt x="254" y="2"/>
                      <a:pt x="254" y="3"/>
                      <a:pt x="255" y="3"/>
                    </a:cubicBezTo>
                    <a:cubicBezTo>
                      <a:pt x="256" y="3"/>
                      <a:pt x="258" y="1"/>
                      <a:pt x="257" y="0"/>
                    </a:cubicBezTo>
                  </a:path>
                </a:pathLst>
              </a:custGeom>
              <a:solidFill>
                <a:srgbClr val="66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100" b="0" i="0" u="none" strike="noStrike" kern="1200" cap="none" spc="0" normalizeH="0" baseline="0" noProof="0">
                  <a:ln>
                    <a:noFill/>
                  </a:ln>
                  <a:solidFill>
                    <a:schemeClr val="tx1"/>
                  </a:solidFill>
                  <a:effectLst/>
                  <a:uLnTx/>
                  <a:uFillTx/>
                  <a:latin typeface="+mn-lt"/>
                  <a:ea typeface="+mn-ea"/>
                  <a:cs typeface="+mn-cs"/>
                </a:endParaRPr>
              </a:p>
            </p:txBody>
          </p:sp>
        </p:grpSp>
      </p:grpSp>
      <p:sp>
        <p:nvSpPr>
          <p:cNvPr id="2" name="文本框 1"/>
          <p:cNvSpPr txBox="1"/>
          <p:nvPr/>
        </p:nvSpPr>
        <p:spPr>
          <a:xfrm>
            <a:off x="251520" y="1700809"/>
            <a:ext cx="5328592" cy="2677656"/>
          </a:xfrm>
          <a:prstGeom prst="rect">
            <a:avLst/>
          </a:prstGeom>
          <a:noFill/>
          <a:ln w="9525">
            <a:noFill/>
          </a:ln>
        </p:spPr>
        <p:txBody>
          <a:bodyPr wrap="square" anchor="t">
            <a:spAutoFit/>
          </a:bodyPr>
          <a:lstStyle/>
          <a:p>
            <a:r>
              <a:rPr lang="zh-CN" altLang="en-US" sz="2400" b="1" dirty="0" smtClean="0">
                <a:latin typeface="楷体" panose="02010609060101010101" pitchFamily="49" charset="-122"/>
                <a:ea typeface="楷体" panose="02010609060101010101" pitchFamily="49" charset="-122"/>
                <a:cs typeface="楷体" panose="02010609060101010101" pitchFamily="49" charset="-122"/>
              </a:rPr>
              <a:t>    </a:t>
            </a:r>
            <a:r>
              <a:rPr lang="zh-CN" altLang="en-US" sz="2400" b="1" dirty="0" smtClean="0">
                <a:solidFill>
                  <a:srgbClr val="FF0000"/>
                </a:solidFill>
                <a:latin typeface="楷体_GB2312" panose="02010609030101010101" charset="-122"/>
                <a:ea typeface="楷体_GB2312" panose="02010609030101010101" charset="-122"/>
                <a:cs typeface="楷体" panose="02010609060101010101" pitchFamily="49" charset="-122"/>
              </a:rPr>
              <a:t>丁香</a:t>
            </a:r>
            <a:r>
              <a:rPr lang="zh-CN" altLang="en-US" sz="2400" b="1" dirty="0" smtClean="0">
                <a:latin typeface="楷体_GB2312" panose="02010609030101010101" charset="-122"/>
                <a:ea typeface="楷体_GB2312" panose="02010609030101010101" charset="-122"/>
                <a:cs typeface="楷体" panose="02010609060101010101" pitchFamily="49" charset="-122"/>
              </a:rPr>
              <a:t>：属落叶</a:t>
            </a:r>
            <a:r>
              <a:rPr lang="zh-CN" altLang="en-US" sz="2400" b="1" dirty="0">
                <a:latin typeface="楷体_GB2312" panose="02010609030101010101" charset="-122"/>
                <a:ea typeface="楷体_GB2312" panose="02010609030101010101" charset="-122"/>
                <a:cs typeface="楷体" panose="02010609060101010101" pitchFamily="49" charset="-122"/>
              </a:rPr>
              <a:t>灌木或小</a:t>
            </a:r>
            <a:r>
              <a:rPr lang="zh-CN" altLang="en-US" sz="2400" b="1" dirty="0" smtClean="0">
                <a:latin typeface="楷体_GB2312" panose="02010609030101010101" charset="-122"/>
                <a:ea typeface="楷体_GB2312" panose="02010609030101010101" charset="-122"/>
                <a:cs typeface="楷体" panose="02010609060101010101" pitchFamily="49" charset="-122"/>
              </a:rPr>
              <a:t>乔木，木材</a:t>
            </a:r>
            <a:r>
              <a:rPr lang="zh-CN" altLang="en-US" sz="2400" b="1" dirty="0">
                <a:latin typeface="楷体_GB2312" panose="02010609030101010101" charset="-122"/>
                <a:ea typeface="楷体_GB2312" panose="02010609030101010101" charset="-122"/>
                <a:cs typeface="楷体" panose="02010609060101010101" pitchFamily="49" charset="-122"/>
              </a:rPr>
              <a:t>供建筑和家具用</a:t>
            </a:r>
            <a:r>
              <a:rPr lang="zh-CN" altLang="en-US" sz="2400" b="1" dirty="0" smtClean="0">
                <a:latin typeface="楷体_GB2312" panose="02010609030101010101" charset="-122"/>
                <a:ea typeface="楷体_GB2312" panose="02010609030101010101" charset="-122"/>
                <a:cs typeface="楷体" panose="02010609060101010101" pitchFamily="49" charset="-122"/>
              </a:rPr>
              <a:t>。不少</a:t>
            </a:r>
            <a:r>
              <a:rPr lang="zh-CN" altLang="en-US" sz="2400" b="1" dirty="0">
                <a:latin typeface="楷体_GB2312" panose="02010609030101010101" charset="-122"/>
                <a:ea typeface="楷体_GB2312" panose="02010609030101010101" charset="-122"/>
                <a:cs typeface="楷体" panose="02010609060101010101" pitchFamily="49" charset="-122"/>
              </a:rPr>
              <a:t>种类的花是</a:t>
            </a:r>
            <a:r>
              <a:rPr lang="zh-CN" altLang="en-US" sz="2400" b="1" dirty="0" smtClean="0">
                <a:latin typeface="楷体_GB2312" panose="02010609030101010101" charset="-122"/>
                <a:ea typeface="楷体_GB2312" panose="02010609030101010101" charset="-122"/>
                <a:cs typeface="楷体" panose="02010609060101010101" pitchFamily="49" charset="-122"/>
              </a:rPr>
              <a:t>提取</a:t>
            </a:r>
            <a:r>
              <a:rPr lang="zh-CN" altLang="en-US" sz="2400" b="1" dirty="0">
                <a:latin typeface="楷体_GB2312" panose="02010609030101010101" charset="-122"/>
                <a:ea typeface="楷体_GB2312" panose="02010609030101010101" charset="-122"/>
                <a:cs typeface="楷体" panose="02010609060101010101" pitchFamily="49" charset="-122"/>
              </a:rPr>
              <a:t>香精，配制高级香料的原</a:t>
            </a:r>
            <a:r>
              <a:rPr lang="zh-CN" altLang="en-US" sz="2400" b="1" dirty="0" smtClean="0">
                <a:latin typeface="楷体_GB2312" panose="02010609030101010101" charset="-122"/>
                <a:ea typeface="楷体_GB2312" panose="02010609030101010101" charset="-122"/>
                <a:cs typeface="楷体" panose="02010609060101010101" pitchFamily="49" charset="-122"/>
              </a:rPr>
              <a:t>料；又枝叶繁茂、花色淡雅而清香，故庭园广</a:t>
            </a:r>
            <a:r>
              <a:rPr lang="zh-CN" altLang="en-US" sz="2400" b="1" dirty="0">
                <a:latin typeface="楷体_GB2312" panose="02010609030101010101" charset="-122"/>
                <a:ea typeface="楷体_GB2312" panose="02010609030101010101" charset="-122"/>
                <a:cs typeface="楷体" panose="02010609060101010101" pitchFamily="49" charset="-122"/>
              </a:rPr>
              <a:t>为栽培供观赏。共</a:t>
            </a:r>
            <a:r>
              <a:rPr lang="en-US" altLang="zh-CN" sz="2400" b="1" dirty="0">
                <a:latin typeface="楷体_GB2312" panose="02010609030101010101" charset="-122"/>
                <a:ea typeface="楷体_GB2312" panose="02010609030101010101" charset="-122"/>
                <a:cs typeface="楷体" panose="02010609060101010101" pitchFamily="49" charset="-122"/>
              </a:rPr>
              <a:t>35</a:t>
            </a:r>
            <a:r>
              <a:rPr lang="zh-CN" altLang="en-US" sz="2400" b="1" dirty="0">
                <a:latin typeface="楷体_GB2312" panose="02010609030101010101" charset="-122"/>
                <a:ea typeface="楷体_GB2312" panose="02010609030101010101" charset="-122"/>
                <a:cs typeface="楷体" panose="02010609060101010101" pitchFamily="49" charset="-122"/>
              </a:rPr>
              <a:t>种</a:t>
            </a:r>
            <a:r>
              <a:rPr lang="zh-CN" altLang="en-US" sz="2400" b="1" dirty="0" smtClean="0">
                <a:latin typeface="楷体_GB2312" panose="02010609030101010101" charset="-122"/>
                <a:ea typeface="楷体_GB2312" panose="02010609030101010101" charset="-122"/>
                <a:cs typeface="楷体" panose="02010609060101010101" pitchFamily="49" charset="-122"/>
              </a:rPr>
              <a:t>，主要</a:t>
            </a:r>
            <a:r>
              <a:rPr lang="zh-CN" altLang="en-US" sz="2400" b="1" dirty="0">
                <a:latin typeface="楷体_GB2312" panose="02010609030101010101" charset="-122"/>
                <a:ea typeface="楷体_GB2312" panose="02010609030101010101" charset="-122"/>
                <a:cs typeface="楷体" panose="02010609060101010101" pitchFamily="49" charset="-122"/>
              </a:rPr>
              <a:t>分布于欧洲东南部、日本、阿富汗、喜马拉雅地区、朝鲜和中国。</a:t>
            </a:r>
            <a:endParaRPr lang="zh-CN" altLang="en-US" sz="2400" b="1" dirty="0">
              <a:solidFill>
                <a:schemeClr val="tx1"/>
              </a:solidFill>
              <a:latin typeface="楷体_GB2312" panose="02010609030101010101" charset="-122"/>
              <a:ea typeface="楷体_GB2312" panose="02010609030101010101" charset="-122"/>
              <a:cs typeface="楷体" panose="02010609060101010101" pitchFamily="49" charset="-122"/>
            </a:endParaRPr>
          </a:p>
        </p:txBody>
      </p:sp>
      <p:pic>
        <p:nvPicPr>
          <p:cNvPr id="10" name="Picture 10" descr="https://gss2.bdstatic.com/9fo3dSag_xI4khGkpoWK1HF6hhy/baike/c0%3Dbaike80%2C5%2C5%2C80%2C26/sign=0028a60249fbfbedc8543e2d19999c53/b7003af33a87e9506fadc45112385343fbf2b450.jpg"/>
          <p:cNvPicPr>
            <a:picLocks noChangeAspect="1" noChangeArrowheads="1"/>
          </p:cNvPicPr>
          <p:nvPr/>
        </p:nvPicPr>
        <p:blipFill rotWithShape="1">
          <a:blip r:embed="rId1" cstate="email"/>
          <a:srcRect/>
          <a:stretch>
            <a:fillRect/>
          </a:stretch>
        </p:blipFill>
        <p:spPr bwMode="auto">
          <a:xfrm>
            <a:off x="5580112" y="1700809"/>
            <a:ext cx="3100403" cy="297633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444208" y="4965171"/>
            <a:ext cx="1800200" cy="1405000"/>
          </a:xfrm>
          <a:prstGeom prst="rect">
            <a:avLst/>
          </a:prstGeom>
          <a:noFill/>
          <a:ln w="9525">
            <a:noFill/>
          </a:ln>
        </p:spPr>
        <p:txBody>
          <a:bodyPr wrap="square" rtlCol="0">
            <a:spAutoFit/>
          </a:bodyPr>
          <a:lstStyle/>
          <a:p>
            <a:pPr eaLnBrk="1" hangingPunct="1"/>
            <a:r>
              <a:rPr lang="zh-CN" altLang="en-US" sz="4265" b="1" dirty="0" smtClean="0">
                <a:latin typeface="黑体" panose="02010609060101010101" pitchFamily="2" charset="-122"/>
                <a:ea typeface="黑体" panose="02010609060101010101" pitchFamily="2" charset="-122"/>
              </a:rPr>
              <a:t>紫丁香</a:t>
            </a:r>
            <a:endParaRPr lang="zh-CN" altLang="en-US" sz="4265" b="1" dirty="0">
              <a:latin typeface="黑体" panose="02010609060101010101" pitchFamily="2" charset="-122"/>
              <a:ea typeface="黑体" panose="02010609060101010101" pitchFamily="2" charset="-122"/>
            </a:endParaRPr>
          </a:p>
        </p:txBody>
      </p:sp>
      <p:pic>
        <p:nvPicPr>
          <p:cNvPr id="11" name="Picture 2" descr="G:\BaiduYunDownload\10000图标\PNG图标集08\png-0561.png"/>
          <p:cNvPicPr>
            <a:picLocks noChangeAspect="1" noChangeArrowheads="1"/>
          </p:cNvPicPr>
          <p:nvPr/>
        </p:nvPicPr>
        <p:blipFill>
          <a:blip r:embed="rId2" cstate="email"/>
          <a:srcRect/>
          <a:stretch>
            <a:fillRect/>
          </a:stretch>
        </p:blipFill>
        <p:spPr bwMode="auto">
          <a:xfrm>
            <a:off x="432156" y="635557"/>
            <a:ext cx="564456" cy="752608"/>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左大括号 13"/>
          <p:cNvSpPr/>
          <p:nvPr/>
        </p:nvSpPr>
        <p:spPr>
          <a:xfrm>
            <a:off x="1974757" y="2162865"/>
            <a:ext cx="234950" cy="2428875"/>
          </a:xfrm>
          <a:prstGeom prst="leftBrace">
            <a:avLst>
              <a:gd name="adj1" fmla="val 79956"/>
              <a:gd name="adj2" fmla="val 50000"/>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chemeClr val="tx1"/>
              </a:solidFill>
              <a:effectLst/>
              <a:uLnTx/>
              <a:uFillTx/>
              <a:latin typeface="+mn-lt"/>
              <a:ea typeface="+mn-ea"/>
              <a:cs typeface="+mn-cs"/>
            </a:endParaRPr>
          </a:p>
        </p:txBody>
      </p:sp>
      <p:sp>
        <p:nvSpPr>
          <p:cNvPr id="15" name="TextBox 14"/>
          <p:cNvSpPr txBox="1"/>
          <p:nvPr/>
        </p:nvSpPr>
        <p:spPr>
          <a:xfrm>
            <a:off x="2353125" y="1903337"/>
            <a:ext cx="1555633" cy="637675"/>
          </a:xfrm>
          <a:prstGeom prst="rect">
            <a:avLst/>
          </a:prstGeom>
          <a:noFill/>
          <a:ln w="9525">
            <a:noFill/>
          </a:ln>
        </p:spPr>
        <p:txBody>
          <a:bodyPr wrap="square">
            <a:spAutoFit/>
          </a:bodyPr>
          <a:lstStyle/>
          <a:p>
            <a:pPr>
              <a:lnSpc>
                <a:spcPct val="150000"/>
              </a:lnSpc>
            </a:pPr>
            <a:r>
              <a:rPr lang="zh-CN" altLang="en-US" sz="2800" b="1" dirty="0" smtClean="0">
                <a:latin typeface="楷体" panose="02010609060101010101" pitchFamily="49" charset="-122"/>
                <a:ea typeface="楷体" panose="02010609060101010101" pitchFamily="49" charset="-122"/>
              </a:rPr>
              <a:t>赏花</a:t>
            </a:r>
            <a:endParaRPr lang="zh-CN" altLang="en-US" sz="2800" b="1" dirty="0">
              <a:latin typeface="楷体" panose="02010609060101010101" pitchFamily="49" charset="-122"/>
              <a:ea typeface="楷体" panose="02010609060101010101" pitchFamily="49" charset="-122"/>
            </a:endParaRPr>
          </a:p>
        </p:txBody>
      </p:sp>
      <p:sp>
        <p:nvSpPr>
          <p:cNvPr id="2" name="文本框 1"/>
          <p:cNvSpPr txBox="1"/>
          <p:nvPr/>
        </p:nvSpPr>
        <p:spPr>
          <a:xfrm>
            <a:off x="971600" y="633076"/>
            <a:ext cx="1832553" cy="584775"/>
          </a:xfrm>
          <a:prstGeom prst="rect">
            <a:avLst/>
          </a:prstGeom>
          <a:noFill/>
        </p:spPr>
        <p:txBody>
          <a:bodyPr wrap="none" rtlCol="0">
            <a:spAutoFit/>
          </a:bodyPr>
          <a:lstStyle/>
          <a:p>
            <a:pPr algn="ctr"/>
            <a:r>
              <a:rPr lang="zh-CN" altLang="en-US" sz="3200" b="1" u="dbl" dirty="0" smtClean="0">
                <a:solidFill>
                  <a:srgbClr val="92D050"/>
                </a:solidFill>
                <a:uFillTx/>
                <a:latin typeface="黑体" panose="02010609060101010101" pitchFamily="2" charset="-122"/>
                <a:ea typeface="黑体" panose="02010609060101010101" pitchFamily="2" charset="-122"/>
              </a:rPr>
              <a:t>板书设计</a:t>
            </a:r>
            <a:endParaRPr lang="zh-CN" altLang="en-US" sz="3200" b="1" u="dbl" dirty="0" smtClean="0">
              <a:solidFill>
                <a:srgbClr val="92D050"/>
              </a:solidFill>
              <a:uFillTx/>
              <a:latin typeface="黑体" panose="02010609060101010101" pitchFamily="2" charset="-122"/>
              <a:ea typeface="黑体" panose="02010609060101010101" pitchFamily="2" charset="-122"/>
            </a:endParaRPr>
          </a:p>
        </p:txBody>
      </p:sp>
      <p:sp>
        <p:nvSpPr>
          <p:cNvPr id="9" name="TextBox 8"/>
          <p:cNvSpPr txBox="1"/>
          <p:nvPr/>
        </p:nvSpPr>
        <p:spPr>
          <a:xfrm>
            <a:off x="2353125" y="3996110"/>
            <a:ext cx="1420780" cy="637675"/>
          </a:xfrm>
          <a:prstGeom prst="rect">
            <a:avLst/>
          </a:prstGeom>
          <a:noFill/>
          <a:ln w="9525">
            <a:noFill/>
          </a:ln>
        </p:spPr>
        <p:txBody>
          <a:bodyPr wrap="square">
            <a:spAutoFit/>
          </a:bodyPr>
          <a:lstStyle/>
          <a:p>
            <a:pPr>
              <a:lnSpc>
                <a:spcPct val="150000"/>
              </a:lnSpc>
            </a:pPr>
            <a:r>
              <a:rPr lang="zh-CN" altLang="en-US" sz="2800" b="1" dirty="0" smtClean="0">
                <a:latin typeface="楷体" panose="02010609060101010101" pitchFamily="49" charset="-122"/>
                <a:ea typeface="楷体" panose="02010609060101010101" pitchFamily="49" charset="-122"/>
              </a:rPr>
              <a:t>悟花</a:t>
            </a:r>
            <a:endParaRPr lang="zh-CN" altLang="en-US" sz="2800" b="1" dirty="0">
              <a:latin typeface="楷体" panose="02010609060101010101" pitchFamily="49" charset="-122"/>
              <a:ea typeface="楷体" panose="02010609060101010101" pitchFamily="49" charset="-122"/>
            </a:endParaRPr>
          </a:p>
        </p:txBody>
      </p:sp>
      <p:sp>
        <p:nvSpPr>
          <p:cNvPr id="6" name="矩形 5"/>
          <p:cNvSpPr/>
          <p:nvPr/>
        </p:nvSpPr>
        <p:spPr>
          <a:xfrm>
            <a:off x="4284451" y="1985330"/>
            <a:ext cx="3476619" cy="637675"/>
          </a:xfrm>
          <a:prstGeom prst="rect">
            <a:avLst/>
          </a:prstGeom>
          <a:noFill/>
          <a:ln w="9525">
            <a:noFill/>
          </a:ln>
        </p:spPr>
        <p:txBody>
          <a:bodyPr wrap="square">
            <a:spAutoFit/>
          </a:bodyPr>
          <a:lstStyle/>
          <a:p>
            <a:pPr>
              <a:lnSpc>
                <a:spcPct val="150000"/>
              </a:lnSpc>
            </a:pPr>
            <a:r>
              <a:rPr lang="zh-CN" altLang="en-US" sz="2800" b="1" dirty="0" smtClean="0">
                <a:latin typeface="楷体" panose="02010609060101010101" pitchFamily="49" charset="-122"/>
                <a:ea typeface="楷体" panose="02010609060101010101" pitchFamily="49" charset="-122"/>
              </a:rPr>
              <a:t>色彩、气味、形状</a:t>
            </a:r>
            <a:endParaRPr lang="zh-CN" altLang="zh-CN" sz="2800" b="1" dirty="0">
              <a:latin typeface="楷体" panose="02010609060101010101" pitchFamily="49" charset="-122"/>
              <a:ea typeface="楷体" panose="02010609060101010101" pitchFamily="49" charset="-122"/>
            </a:endParaRPr>
          </a:p>
        </p:txBody>
      </p:sp>
      <p:sp>
        <p:nvSpPr>
          <p:cNvPr id="7" name="矩形 6"/>
          <p:cNvSpPr/>
          <p:nvPr/>
        </p:nvSpPr>
        <p:spPr>
          <a:xfrm>
            <a:off x="3629433" y="1903337"/>
            <a:ext cx="1989647" cy="637675"/>
          </a:xfrm>
          <a:prstGeom prst="rect">
            <a:avLst/>
          </a:prstGeom>
          <a:noFill/>
          <a:ln w="9525">
            <a:noFill/>
          </a:ln>
        </p:spPr>
        <p:txBody>
          <a:bodyPr wrap="square">
            <a:spAutoFit/>
          </a:bodyPr>
          <a:lstStyle/>
          <a:p>
            <a:pPr>
              <a:lnSpc>
                <a:spcPct val="150000"/>
              </a:lnSpc>
            </a:pPr>
            <a:r>
              <a:rPr lang="zh-CN" altLang="zh-CN" sz="2800" b="1" dirty="0">
                <a:latin typeface="楷体" panose="02010609060101010101" pitchFamily="49" charset="-122"/>
                <a:ea typeface="楷体" panose="02010609060101010101" pitchFamily="49" charset="-122"/>
              </a:rPr>
              <a:t> </a:t>
            </a:r>
            <a:endParaRPr lang="zh-CN" altLang="en-US" sz="2800" b="1" dirty="0">
              <a:latin typeface="楷体" panose="02010609060101010101" pitchFamily="49" charset="-122"/>
              <a:ea typeface="楷体" panose="02010609060101010101" pitchFamily="49" charset="-122"/>
            </a:endParaRPr>
          </a:p>
        </p:txBody>
      </p:sp>
      <p:sp>
        <p:nvSpPr>
          <p:cNvPr id="11" name="矩形 10"/>
          <p:cNvSpPr/>
          <p:nvPr/>
        </p:nvSpPr>
        <p:spPr>
          <a:xfrm>
            <a:off x="3802039" y="4002726"/>
            <a:ext cx="4514377" cy="637675"/>
          </a:xfrm>
          <a:prstGeom prst="rect">
            <a:avLst/>
          </a:prstGeom>
          <a:noFill/>
          <a:ln w="9525">
            <a:noFill/>
          </a:ln>
        </p:spPr>
        <p:txBody>
          <a:bodyPr wrap="square">
            <a:spAutoFit/>
          </a:bodyPr>
          <a:lstStyle/>
          <a:p>
            <a:pPr>
              <a:lnSpc>
                <a:spcPct val="150000"/>
              </a:lnSpc>
            </a:pPr>
            <a:r>
              <a:rPr lang="zh-CN" altLang="en-US" sz="2800" b="1" dirty="0">
                <a:latin typeface="楷体" panose="02010609060101010101" pitchFamily="49" charset="-122"/>
                <a:ea typeface="楷体" panose="02010609060101010101" pitchFamily="49" charset="-122"/>
              </a:rPr>
              <a:t>“结”乃常态，坦然面对</a:t>
            </a:r>
            <a:endParaRPr lang="zh-CN" altLang="en-US" sz="2800" b="1" dirty="0">
              <a:latin typeface="楷体" panose="02010609060101010101" pitchFamily="49" charset="-122"/>
              <a:ea typeface="楷体" panose="02010609060101010101" pitchFamily="49" charset="-122"/>
            </a:endParaRPr>
          </a:p>
        </p:txBody>
      </p:sp>
      <p:sp>
        <p:nvSpPr>
          <p:cNvPr id="4" name="矩形 3"/>
          <p:cNvSpPr/>
          <p:nvPr/>
        </p:nvSpPr>
        <p:spPr>
          <a:xfrm>
            <a:off x="708064" y="2873472"/>
            <a:ext cx="1266693" cy="573042"/>
          </a:xfrm>
          <a:prstGeom prst="rect">
            <a:avLst/>
          </a:prstGeom>
        </p:spPr>
        <p:txBody>
          <a:bodyPr wrap="none">
            <a:spAutoFit/>
          </a:bodyPr>
          <a:lstStyle/>
          <a:p>
            <a:pPr>
              <a:lnSpc>
                <a:spcPct val="130000"/>
              </a:lnSpc>
            </a:pPr>
            <a:r>
              <a:rPr lang="zh-CN" altLang="en-US" sz="2800" b="1" dirty="0">
                <a:latin typeface="楷体" panose="02010609060101010101" pitchFamily="49" charset="-122"/>
                <a:ea typeface="楷体" panose="02010609060101010101" pitchFamily="49" charset="-122"/>
              </a:rPr>
              <a:t>丁香结</a:t>
            </a:r>
            <a:endParaRPr lang="zh-CN" altLang="en-US" sz="2800" b="1" dirty="0">
              <a:latin typeface="楷体" panose="02010609060101010101" pitchFamily="49" charset="-122"/>
              <a:ea typeface="楷体" panose="02010609060101010101" pitchFamily="49" charset="-122"/>
            </a:endParaRPr>
          </a:p>
        </p:txBody>
      </p:sp>
      <p:sp>
        <p:nvSpPr>
          <p:cNvPr id="5" name="右箭头 4"/>
          <p:cNvSpPr/>
          <p:nvPr/>
        </p:nvSpPr>
        <p:spPr>
          <a:xfrm>
            <a:off x="3269401" y="4339438"/>
            <a:ext cx="639356" cy="2986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20" name="右箭头 19"/>
          <p:cNvSpPr/>
          <p:nvPr/>
        </p:nvSpPr>
        <p:spPr>
          <a:xfrm>
            <a:off x="3315064" y="2328453"/>
            <a:ext cx="639356" cy="2986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pic>
        <p:nvPicPr>
          <p:cNvPr id="12" name="Picture 2" descr="G:\BaiduYunDownload\10000图标\PNG图标集08\png-0561.png"/>
          <p:cNvPicPr>
            <a:picLocks noChangeAspect="1" noChangeArrowheads="1"/>
          </p:cNvPicPr>
          <p:nvPr/>
        </p:nvPicPr>
        <p:blipFill>
          <a:blip r:embed="rId1" cstate="email"/>
          <a:srcRect/>
          <a:stretch>
            <a:fillRect/>
          </a:stretch>
        </p:blipFill>
        <p:spPr bwMode="auto">
          <a:xfrm>
            <a:off x="551160" y="740701"/>
            <a:ext cx="564456" cy="752608"/>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1"/>
          <p:cNvSpPr/>
          <p:nvPr/>
        </p:nvSpPr>
        <p:spPr>
          <a:xfrm>
            <a:off x="2195736" y="1484008"/>
            <a:ext cx="4836142" cy="637675"/>
          </a:xfrm>
          <a:prstGeom prst="rect">
            <a:avLst/>
          </a:prstGeom>
          <a:noFill/>
          <a:ln w="9525">
            <a:noFill/>
          </a:ln>
        </p:spPr>
        <p:txBody>
          <a:bodyPr wrap="square" anchor="t">
            <a:spAutoFit/>
          </a:bodyPr>
          <a:lstStyle/>
          <a:p>
            <a:pPr algn="ctr">
              <a:lnSpc>
                <a:spcPct val="150000"/>
              </a:lnSpc>
              <a:buFont typeface="Arial" panose="020B0604020202020204" pitchFamily="34" charset="0"/>
              <a:buNone/>
            </a:pPr>
            <a:r>
              <a:rPr lang="zh-CN" altLang="en-US" sz="2800" b="1" dirty="0" smtClean="0">
                <a:solidFill>
                  <a:srgbClr val="FF0000"/>
                </a:solidFill>
                <a:latin typeface="黑体" panose="02010609060101010101" pitchFamily="2" charset="-122"/>
                <a:ea typeface="黑体" panose="02010609060101010101" pitchFamily="2" charset="-122"/>
              </a:rPr>
              <a:t>学习托物言志的写作手法</a:t>
            </a:r>
            <a:endParaRPr lang="zh-CN" altLang="en-US" sz="2800" b="1" dirty="0">
              <a:solidFill>
                <a:srgbClr val="FF0000"/>
              </a:solidFill>
              <a:latin typeface="黑体" panose="02010609060101010101" pitchFamily="2" charset="-122"/>
              <a:ea typeface="黑体" panose="02010609060101010101" pitchFamily="2" charset="-122"/>
            </a:endParaRPr>
          </a:p>
        </p:txBody>
      </p:sp>
      <p:sp>
        <p:nvSpPr>
          <p:cNvPr id="6" name="矩形 5"/>
          <p:cNvSpPr/>
          <p:nvPr/>
        </p:nvSpPr>
        <p:spPr>
          <a:xfrm>
            <a:off x="479307" y="2839608"/>
            <a:ext cx="8270875" cy="2446182"/>
          </a:xfrm>
          <a:prstGeom prst="rect">
            <a:avLst/>
          </a:prstGeom>
          <a:noFill/>
          <a:ln w="9525">
            <a:noFill/>
          </a:ln>
        </p:spPr>
        <p:txBody>
          <a:bodyPr wrap="square" anchor="t">
            <a:spAutoFit/>
          </a:bodyPr>
          <a:lstStyle/>
          <a:p>
            <a:pPr indent="536575">
              <a:lnSpc>
                <a:spcPct val="130000"/>
              </a:lnSpc>
            </a:pPr>
            <a:r>
              <a:rPr lang="zh-CN" altLang="en-US" sz="2400" b="1" dirty="0" smtClean="0">
                <a:solidFill>
                  <a:srgbClr val="FF0000"/>
                </a:solidFill>
                <a:latin typeface="+mn-ea"/>
                <a:ea typeface="+mn-ea"/>
                <a:cs typeface="楷体" panose="02010609060101010101" pitchFamily="49" charset="-122"/>
              </a:rPr>
              <a:t>托物言志</a:t>
            </a:r>
            <a:r>
              <a:rPr lang="zh-CN" altLang="en-US" sz="2400" b="1" dirty="0">
                <a:latin typeface="+mn-ea"/>
                <a:ea typeface="+mn-ea"/>
                <a:cs typeface="楷体" panose="02010609060101010101" pitchFamily="49" charset="-122"/>
              </a:rPr>
              <a:t>，也称寄意于物，是指诗人运用象征或起兴等手法，通过描摹客观上事物的某一个方面的特征来表达作者情感或揭示作品的主旨</a:t>
            </a:r>
            <a:r>
              <a:rPr lang="zh-CN" altLang="en-US" sz="2400" b="1" dirty="0" smtClean="0">
                <a:latin typeface="+mn-ea"/>
                <a:ea typeface="+mn-ea"/>
                <a:cs typeface="楷体" panose="02010609060101010101" pitchFamily="49" charset="-122"/>
              </a:rPr>
              <a:t>。如“松、竹、梅”岁寒三友，常用于表示高洁的志向，“泥土”常用于抒发谦逊的情怀，“蜡烛”常用于颂扬无私奉献的精神。</a:t>
            </a:r>
            <a:endParaRPr lang="zh-CN" altLang="en-US" sz="2400" b="1" dirty="0">
              <a:latin typeface="+mn-ea"/>
              <a:ea typeface="+mn-ea"/>
              <a:cs typeface="楷体_GB2312" panose="02010609030101010101" charset="-122"/>
              <a:sym typeface="+mn-ea"/>
            </a:endParaRPr>
          </a:p>
        </p:txBody>
      </p:sp>
      <p:sp>
        <p:nvSpPr>
          <p:cNvPr id="7" name="文本框 1"/>
          <p:cNvSpPr txBox="1"/>
          <p:nvPr/>
        </p:nvSpPr>
        <p:spPr>
          <a:xfrm>
            <a:off x="1011255" y="633076"/>
            <a:ext cx="1832553" cy="584775"/>
          </a:xfrm>
          <a:prstGeom prst="rect">
            <a:avLst/>
          </a:prstGeom>
          <a:noFill/>
        </p:spPr>
        <p:txBody>
          <a:bodyPr wrap="none" rtlCol="0">
            <a:spAutoFit/>
          </a:bodyPr>
          <a:lstStyle/>
          <a:p>
            <a:pPr algn="ctr"/>
            <a:r>
              <a:rPr lang="zh-CN" altLang="en-US" sz="3200" b="1" u="dbl" dirty="0" smtClean="0">
                <a:solidFill>
                  <a:srgbClr val="92D050"/>
                </a:solidFill>
                <a:uFillTx/>
                <a:latin typeface="黑体" panose="02010609060101010101" pitchFamily="2" charset="-122"/>
                <a:ea typeface="黑体" panose="02010609060101010101" pitchFamily="2" charset="-122"/>
              </a:rPr>
              <a:t>写作手法</a:t>
            </a:r>
            <a:endParaRPr lang="zh-CN" altLang="en-US" sz="3200" b="1" u="dbl" dirty="0" smtClean="0">
              <a:solidFill>
                <a:srgbClr val="92D050"/>
              </a:solidFill>
              <a:uFillTx/>
              <a:latin typeface="黑体" panose="02010609060101010101" pitchFamily="2" charset="-122"/>
              <a:ea typeface="黑体" panose="02010609060101010101" pitchFamily="2" charset="-122"/>
            </a:endParaRPr>
          </a:p>
        </p:txBody>
      </p:sp>
      <p:pic>
        <p:nvPicPr>
          <p:cNvPr id="8" name="Picture 2" descr="G:\BaiduYunDownload\10000图标\PNG图标集08\png-0561.png"/>
          <p:cNvPicPr>
            <a:picLocks noChangeAspect="1" noChangeArrowheads="1"/>
          </p:cNvPicPr>
          <p:nvPr/>
        </p:nvPicPr>
        <p:blipFill>
          <a:blip r:embed="rId1" cstate="email"/>
          <a:srcRect/>
          <a:stretch>
            <a:fillRect/>
          </a:stretch>
        </p:blipFill>
        <p:spPr bwMode="auto">
          <a:xfrm>
            <a:off x="551160" y="740701"/>
            <a:ext cx="564456" cy="752608"/>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8" name="内容占位符 2"/>
          <p:cNvSpPr txBox="1"/>
          <p:nvPr/>
        </p:nvSpPr>
        <p:spPr>
          <a:xfrm>
            <a:off x="521890" y="1676732"/>
            <a:ext cx="4465637" cy="792163"/>
          </a:xfrm>
          <a:prstGeom prst="rect">
            <a:avLst/>
          </a:prstGeom>
          <a:noFill/>
          <a:ln w="9525">
            <a:noFill/>
          </a:ln>
        </p:spPr>
        <p:txBody>
          <a:bodyPr/>
          <a:lstStyle/>
          <a:p>
            <a:pPr>
              <a:lnSpc>
                <a:spcPct val="150000"/>
              </a:lnSpc>
              <a:spcBef>
                <a:spcPts val="3000"/>
              </a:spcBef>
            </a:pPr>
            <a:r>
              <a:rPr lang="zh-CN" altLang="en-US" sz="3200" b="1" dirty="0" smtClean="0">
                <a:latin typeface="黑体" panose="02010609060101010101" pitchFamily="2" charset="-122"/>
                <a:ea typeface="黑体" panose="02010609060101010101" pitchFamily="2" charset="-122"/>
              </a:rPr>
              <a:t>一、看</a:t>
            </a:r>
            <a:r>
              <a:rPr lang="zh-CN" altLang="en-US" sz="3200" b="1" dirty="0">
                <a:latin typeface="黑体" panose="02010609060101010101" pitchFamily="2" charset="-122"/>
                <a:ea typeface="黑体" panose="02010609060101010101" pitchFamily="2" charset="-122"/>
              </a:rPr>
              <a:t>拼音，写词语。</a:t>
            </a:r>
            <a:endParaRPr lang="en-US" altLang="zh-CN" sz="3200" b="1" dirty="0">
              <a:latin typeface="黑体" panose="02010609060101010101" pitchFamily="2" charset="-122"/>
              <a:ea typeface="黑体" panose="02010609060101010101" pitchFamily="2" charset="-122"/>
            </a:endParaRPr>
          </a:p>
        </p:txBody>
      </p:sp>
      <p:sp>
        <p:nvSpPr>
          <p:cNvPr id="2" name="文本框 1"/>
          <p:cNvSpPr txBox="1"/>
          <p:nvPr/>
        </p:nvSpPr>
        <p:spPr>
          <a:xfrm>
            <a:off x="941016" y="647013"/>
            <a:ext cx="2242922" cy="707886"/>
          </a:xfrm>
          <a:prstGeom prst="rect">
            <a:avLst/>
          </a:prstGeom>
          <a:noFill/>
        </p:spPr>
        <p:txBody>
          <a:bodyPr wrap="none" rtlCol="0">
            <a:spAutoFit/>
          </a:bodyPr>
          <a:lstStyle/>
          <a:p>
            <a:pPr algn="ctr"/>
            <a:r>
              <a:rPr lang="zh-CN" altLang="en-US" sz="4000" b="1" u="dbl" dirty="0" smtClean="0">
                <a:solidFill>
                  <a:srgbClr val="92D050"/>
                </a:solidFill>
                <a:uFillTx/>
                <a:latin typeface="黑体" panose="02010609060101010101" pitchFamily="2" charset="-122"/>
                <a:ea typeface="黑体" panose="02010609060101010101" pitchFamily="2" charset="-122"/>
              </a:rPr>
              <a:t>课堂练习</a:t>
            </a:r>
            <a:endParaRPr lang="zh-CN" altLang="en-US" sz="4000" b="1" u="dbl" dirty="0" smtClean="0">
              <a:solidFill>
                <a:srgbClr val="92D050"/>
              </a:solidFill>
              <a:uFillTx/>
              <a:latin typeface="黑体" panose="02010609060101010101" pitchFamily="2" charset="-122"/>
              <a:ea typeface="黑体" panose="02010609060101010101" pitchFamily="2" charset="-122"/>
            </a:endParaRPr>
          </a:p>
        </p:txBody>
      </p:sp>
      <p:sp>
        <p:nvSpPr>
          <p:cNvPr id="3" name="文本框 2"/>
          <p:cNvSpPr txBox="1"/>
          <p:nvPr/>
        </p:nvSpPr>
        <p:spPr>
          <a:xfrm>
            <a:off x="1142584" y="2559481"/>
            <a:ext cx="6858048" cy="2616101"/>
          </a:xfrm>
          <a:prstGeom prst="rect">
            <a:avLst/>
          </a:prstGeom>
          <a:noFill/>
          <a:ln w="9525">
            <a:noFill/>
          </a:ln>
        </p:spPr>
        <p:txBody>
          <a:bodyPr wrap="square">
            <a:spAutoFit/>
          </a:bodyPr>
          <a:lstStyle/>
          <a:p>
            <a:r>
              <a:rPr lang="en-US" altLang="zh-CN" sz="3200" dirty="0" smtClean="0">
                <a:latin typeface="+mn-ea"/>
                <a:sym typeface="+mn-ea"/>
              </a:rPr>
              <a:t> </a:t>
            </a:r>
            <a:r>
              <a:rPr lang="en-US" altLang="zh-CN" sz="3200" dirty="0" err="1" smtClean="0">
                <a:latin typeface="+mn-ea"/>
                <a:sym typeface="+mn-ea"/>
              </a:rPr>
              <a:t>diǎn</a:t>
            </a:r>
            <a:r>
              <a:rPr lang="en-US" altLang="zh-CN" sz="3200" dirty="0" smtClean="0">
                <a:latin typeface="+mn-ea"/>
                <a:sym typeface="+mn-ea"/>
              </a:rPr>
              <a:t> </a:t>
            </a:r>
            <a:r>
              <a:rPr lang="en-US" altLang="zh-CN" sz="3200" dirty="0" err="1" smtClean="0">
                <a:latin typeface="+mn-ea"/>
                <a:sym typeface="+mn-ea"/>
              </a:rPr>
              <a:t>zhuì</a:t>
            </a:r>
            <a:r>
              <a:rPr lang="en-US" altLang="zh-CN" sz="3200" dirty="0" smtClean="0">
                <a:latin typeface="+mn-ea"/>
                <a:sym typeface="+mn-ea"/>
              </a:rPr>
              <a:t>    </a:t>
            </a:r>
            <a:r>
              <a:rPr lang="en-US" altLang="zh-CN" sz="3200" dirty="0" err="1" smtClean="0">
                <a:latin typeface="+mn-ea"/>
                <a:sym typeface="+mn-ea"/>
              </a:rPr>
              <a:t>yōu</a:t>
            </a:r>
            <a:r>
              <a:rPr lang="en-US" altLang="zh-CN" sz="3200" dirty="0" smtClean="0">
                <a:latin typeface="+mn-ea"/>
                <a:sym typeface="+mn-ea"/>
              </a:rPr>
              <a:t> </a:t>
            </a:r>
            <a:r>
              <a:rPr lang="en-US" altLang="zh-CN" sz="3200" dirty="0" err="1" smtClean="0">
                <a:latin typeface="+mn-ea"/>
                <a:sym typeface="+mn-ea"/>
              </a:rPr>
              <a:t>yǎ</a:t>
            </a:r>
            <a:r>
              <a:rPr lang="en-US" altLang="zh-CN" sz="3200" dirty="0" smtClean="0">
                <a:latin typeface="+mn-ea"/>
                <a:sym typeface="+mn-ea"/>
              </a:rPr>
              <a:t>      </a:t>
            </a:r>
            <a:r>
              <a:rPr lang="en-US" altLang="zh-CN" sz="3200" dirty="0" err="1" smtClean="0">
                <a:latin typeface="+mn-ea"/>
                <a:sym typeface="+mn-ea"/>
              </a:rPr>
              <a:t>bèn</a:t>
            </a:r>
            <a:r>
              <a:rPr lang="en-US" altLang="zh-CN" sz="3200" dirty="0" smtClean="0">
                <a:latin typeface="+mn-ea"/>
                <a:sym typeface="+mn-ea"/>
              </a:rPr>
              <a:t> </a:t>
            </a:r>
            <a:r>
              <a:rPr lang="en-US" altLang="zh-CN" sz="3200" dirty="0" err="1" smtClean="0">
                <a:latin typeface="+mn-ea"/>
                <a:sym typeface="+mn-ea"/>
              </a:rPr>
              <a:t>zhuō</a:t>
            </a:r>
            <a:r>
              <a:rPr lang="zh-CN" altLang="en-US" sz="3600" b="1" noProof="0" dirty="0" smtClean="0">
                <a:latin typeface="+mn-ea"/>
                <a:sym typeface="+mn-ea"/>
              </a:rPr>
              <a:t>（</a:t>
            </a:r>
            <a:r>
              <a:rPr lang="zh-CN" altLang="en-US" sz="3600" noProof="0" dirty="0" smtClean="0">
                <a:latin typeface="+mn-ea"/>
                <a:sym typeface="+mn-ea"/>
              </a:rPr>
              <a:t>     </a:t>
            </a:r>
            <a:r>
              <a:rPr lang="zh-CN" altLang="en-US" sz="3600" b="1" noProof="0" dirty="0" smtClean="0">
                <a:latin typeface="+mn-ea"/>
                <a:sym typeface="+mn-ea"/>
              </a:rPr>
              <a:t>）  </a:t>
            </a:r>
            <a:r>
              <a:rPr lang="zh-CN" altLang="en-US" sz="3600" b="1" noProof="0" dirty="0">
                <a:latin typeface="+mn-ea"/>
                <a:sym typeface="+mn-ea"/>
              </a:rPr>
              <a:t>（     ） </a:t>
            </a:r>
            <a:r>
              <a:rPr lang="zh-CN" altLang="en-US" sz="3600" b="1" noProof="0" dirty="0" smtClean="0">
                <a:latin typeface="+mn-ea"/>
                <a:sym typeface="+mn-ea"/>
              </a:rPr>
              <a:t>（     ）</a:t>
            </a:r>
            <a:endParaRPr lang="en-US" altLang="zh-CN" sz="3600" b="1" noProof="0" dirty="0" smtClean="0">
              <a:latin typeface="+mn-ea"/>
              <a:sym typeface="+mn-ea"/>
            </a:endParaRPr>
          </a:p>
          <a:p>
            <a:r>
              <a:rPr lang="en-US" altLang="zh-CN" sz="3200" dirty="0" smtClean="0">
                <a:latin typeface="+mn-ea"/>
                <a:ea typeface="+mn-ea"/>
                <a:sym typeface="+mn-ea"/>
              </a:rPr>
              <a:t>  </a:t>
            </a:r>
            <a:endParaRPr lang="en-US" altLang="zh-CN" sz="3200" dirty="0" smtClean="0">
              <a:latin typeface="+mn-ea"/>
              <a:ea typeface="+mn-ea"/>
              <a:sym typeface="+mn-ea"/>
            </a:endParaRPr>
          </a:p>
          <a:p>
            <a:r>
              <a:rPr lang="en-US" altLang="zh-CN" sz="3200" dirty="0">
                <a:latin typeface="+mn-ea"/>
                <a:ea typeface="+mn-ea"/>
                <a:sym typeface="+mn-ea"/>
              </a:rPr>
              <a:t> </a:t>
            </a:r>
            <a:r>
              <a:rPr lang="en-US" altLang="zh-CN" sz="3200" dirty="0" err="1" smtClean="0">
                <a:latin typeface="+mn-ea"/>
                <a:ea typeface="+mn-ea"/>
                <a:sym typeface="+mn-ea"/>
              </a:rPr>
              <a:t>huǎng</a:t>
            </a:r>
            <a:r>
              <a:rPr lang="en-US" altLang="zh-CN" sz="3200" dirty="0" smtClean="0">
                <a:latin typeface="+mn-ea"/>
                <a:ea typeface="+mn-ea"/>
                <a:sym typeface="+mn-ea"/>
              </a:rPr>
              <a:t> </a:t>
            </a:r>
            <a:r>
              <a:rPr lang="en-US" altLang="zh-CN" sz="3200" dirty="0" err="1" smtClean="0">
                <a:latin typeface="+mn-ea"/>
                <a:ea typeface="+mn-ea"/>
                <a:sym typeface="+mn-ea"/>
              </a:rPr>
              <a:t>rán</a:t>
            </a:r>
            <a:r>
              <a:rPr lang="en-US" altLang="zh-CN" sz="3200" dirty="0" smtClean="0">
                <a:latin typeface="+mn-ea"/>
                <a:ea typeface="+mn-ea"/>
                <a:sym typeface="+mn-ea"/>
              </a:rPr>
              <a:t>    </a:t>
            </a:r>
            <a:r>
              <a:rPr lang="en-US" altLang="zh-CN" sz="3200" dirty="0" err="1" smtClean="0">
                <a:latin typeface="+mn-ea"/>
                <a:ea typeface="+mn-ea"/>
                <a:sym typeface="+mn-ea"/>
              </a:rPr>
              <a:t>mǒ</a:t>
            </a:r>
            <a:r>
              <a:rPr lang="en-US" altLang="zh-CN" sz="3200" dirty="0" smtClean="0">
                <a:latin typeface="+mn-ea"/>
                <a:ea typeface="+mn-ea"/>
                <a:sym typeface="+mn-ea"/>
              </a:rPr>
              <a:t>  </a:t>
            </a:r>
            <a:r>
              <a:rPr lang="en-US" altLang="zh-CN" sz="3200" dirty="0" err="1" smtClean="0">
                <a:latin typeface="+mn-ea"/>
                <a:ea typeface="+mn-ea"/>
                <a:sym typeface="+mn-ea"/>
              </a:rPr>
              <a:t>hu</a:t>
            </a:r>
            <a:r>
              <a:rPr lang="en-US" altLang="zh-CN" sz="3200" dirty="0" smtClean="0">
                <a:latin typeface="+mn-ea"/>
                <a:ea typeface="+mn-ea"/>
                <a:sym typeface="+mn-ea"/>
              </a:rPr>
              <a:t>      </a:t>
            </a:r>
            <a:r>
              <a:rPr lang="en-US" altLang="zh-CN" sz="3200" dirty="0" err="1" smtClean="0">
                <a:latin typeface="+mn-ea"/>
                <a:ea typeface="+mn-ea"/>
                <a:sym typeface="+mn-ea"/>
              </a:rPr>
              <a:t>fù</a:t>
            </a:r>
            <a:r>
              <a:rPr lang="en-US" altLang="zh-CN" sz="3200" dirty="0" smtClean="0">
                <a:latin typeface="+mn-ea"/>
                <a:ea typeface="+mn-ea"/>
                <a:sym typeface="+mn-ea"/>
              </a:rPr>
              <a:t>  </a:t>
            </a:r>
            <a:r>
              <a:rPr lang="en-US" altLang="zh-CN" sz="3200" dirty="0" err="1" smtClean="0">
                <a:latin typeface="+mn-ea"/>
                <a:ea typeface="+mn-ea"/>
                <a:sym typeface="+mn-ea"/>
              </a:rPr>
              <a:t>àn</a:t>
            </a:r>
            <a:r>
              <a:rPr lang="zh-CN" altLang="en-US" sz="3200" b="1" dirty="0" smtClean="0">
                <a:latin typeface="+mn-ea"/>
                <a:ea typeface="+mn-ea"/>
                <a:sym typeface="+mn-ea"/>
              </a:rPr>
              <a:t>     （     ）   （     </a:t>
            </a:r>
            <a:r>
              <a:rPr lang="zh-CN" altLang="en-US" sz="3200" b="1" dirty="0">
                <a:latin typeface="+mn-ea"/>
                <a:ea typeface="+mn-ea"/>
                <a:sym typeface="+mn-ea"/>
              </a:rPr>
              <a:t>）  </a:t>
            </a:r>
            <a:r>
              <a:rPr lang="zh-CN" altLang="en-US" sz="3200" b="1" dirty="0" smtClean="0">
                <a:latin typeface="+mn-ea"/>
                <a:ea typeface="+mn-ea"/>
                <a:sym typeface="+mn-ea"/>
              </a:rPr>
              <a:t> （     ）</a:t>
            </a:r>
            <a:endParaRPr lang="zh-CN" altLang="en-US" sz="3200" b="1" dirty="0">
              <a:latin typeface="+mn-ea"/>
              <a:ea typeface="+mn-ea"/>
              <a:sym typeface="+mn-ea"/>
            </a:endParaRPr>
          </a:p>
        </p:txBody>
      </p:sp>
      <p:sp>
        <p:nvSpPr>
          <p:cNvPr id="14" name="文本框 5"/>
          <p:cNvSpPr txBox="1"/>
          <p:nvPr/>
        </p:nvSpPr>
        <p:spPr>
          <a:xfrm>
            <a:off x="1571212" y="3035734"/>
            <a:ext cx="1080135" cy="715581"/>
          </a:xfrm>
          <a:prstGeom prst="rect">
            <a:avLst/>
          </a:prstGeom>
          <a:noFill/>
          <a:ln w="9525">
            <a:noFill/>
          </a:ln>
        </p:spPr>
        <p:txBody>
          <a:bodyPr wrap="square">
            <a:spAutoFit/>
          </a:bodyPr>
          <a:lstStyle/>
          <a:p>
            <a:pPr algn="ctr" hangingPunct="1">
              <a:lnSpc>
                <a:spcPct val="150000"/>
              </a:lnSpc>
              <a:spcBef>
                <a:spcPts val="2400"/>
              </a:spcBef>
            </a:pPr>
            <a:r>
              <a:rPr lang="zh-CN" altLang="en-US" sz="3200" b="1" dirty="0" smtClean="0">
                <a:solidFill>
                  <a:srgbClr val="FF0000"/>
                </a:solidFill>
                <a:latin typeface="楷体_GB2312" panose="02010609030101010101" charset="-122"/>
                <a:ea typeface="楷体_GB2312" panose="02010609030101010101" charset="-122"/>
              </a:rPr>
              <a:t>点缀</a:t>
            </a:r>
            <a:endParaRPr lang="zh-CN" altLang="en-US" sz="3200" b="1" dirty="0">
              <a:solidFill>
                <a:srgbClr val="FF0000"/>
              </a:solidFill>
              <a:latin typeface="楷体_GB2312" panose="02010609030101010101" charset="-122"/>
              <a:ea typeface="楷体_GB2312" panose="02010609030101010101" charset="-122"/>
            </a:endParaRPr>
          </a:p>
        </p:txBody>
      </p:sp>
      <p:sp>
        <p:nvSpPr>
          <p:cNvPr id="15" name="文本框 6"/>
          <p:cNvSpPr txBox="1"/>
          <p:nvPr/>
        </p:nvSpPr>
        <p:spPr>
          <a:xfrm>
            <a:off x="3707904" y="2999561"/>
            <a:ext cx="1344612" cy="715581"/>
          </a:xfrm>
          <a:prstGeom prst="rect">
            <a:avLst/>
          </a:prstGeom>
          <a:noFill/>
          <a:ln w="9525">
            <a:noFill/>
          </a:ln>
        </p:spPr>
        <p:txBody>
          <a:bodyPr>
            <a:spAutoFit/>
          </a:bodyPr>
          <a:lstStyle/>
          <a:p>
            <a:pPr algn="ctr" hangingPunct="1">
              <a:lnSpc>
                <a:spcPct val="150000"/>
              </a:lnSpc>
              <a:spcBef>
                <a:spcPts val="2400"/>
              </a:spcBef>
            </a:pPr>
            <a:r>
              <a:rPr lang="zh-CN" altLang="en-US" sz="3200" b="1" dirty="0" smtClean="0">
                <a:solidFill>
                  <a:srgbClr val="FF0000"/>
                </a:solidFill>
                <a:latin typeface="楷体_GB2312" panose="02010609030101010101" charset="-122"/>
                <a:ea typeface="楷体_GB2312" panose="02010609030101010101" charset="-122"/>
              </a:rPr>
              <a:t>幽雅</a:t>
            </a:r>
            <a:endParaRPr lang="zh-CN" altLang="en-US" sz="3200" b="1" dirty="0">
              <a:solidFill>
                <a:srgbClr val="FF0000"/>
              </a:solidFill>
              <a:latin typeface="楷体_GB2312" panose="02010609030101010101" charset="-122"/>
              <a:ea typeface="楷体_GB2312" panose="02010609030101010101" charset="-122"/>
            </a:endParaRPr>
          </a:p>
        </p:txBody>
      </p:sp>
      <p:sp>
        <p:nvSpPr>
          <p:cNvPr id="12" name="文本框 6"/>
          <p:cNvSpPr txBox="1"/>
          <p:nvPr/>
        </p:nvSpPr>
        <p:spPr>
          <a:xfrm>
            <a:off x="5796136" y="3035734"/>
            <a:ext cx="1344612" cy="715581"/>
          </a:xfrm>
          <a:prstGeom prst="rect">
            <a:avLst/>
          </a:prstGeom>
          <a:noFill/>
          <a:ln w="9525">
            <a:noFill/>
          </a:ln>
        </p:spPr>
        <p:txBody>
          <a:bodyPr>
            <a:spAutoFit/>
          </a:bodyPr>
          <a:lstStyle/>
          <a:p>
            <a:pPr algn="ctr" hangingPunct="1">
              <a:lnSpc>
                <a:spcPct val="150000"/>
              </a:lnSpc>
              <a:spcBef>
                <a:spcPts val="2400"/>
              </a:spcBef>
            </a:pPr>
            <a:r>
              <a:rPr lang="zh-CN" altLang="en-US" sz="3200" b="1" dirty="0" smtClean="0">
                <a:solidFill>
                  <a:srgbClr val="FF0000"/>
                </a:solidFill>
                <a:latin typeface="楷体_GB2312" panose="02010609030101010101" charset="-122"/>
                <a:ea typeface="楷体_GB2312" panose="02010609030101010101" charset="-122"/>
              </a:rPr>
              <a:t>笨拙</a:t>
            </a:r>
            <a:endParaRPr lang="zh-CN" altLang="en-US" sz="3200" b="1" dirty="0">
              <a:solidFill>
                <a:srgbClr val="FF0000"/>
              </a:solidFill>
              <a:latin typeface="楷体_GB2312" panose="02010609030101010101" charset="-122"/>
              <a:ea typeface="楷体_GB2312" panose="02010609030101010101" charset="-122"/>
            </a:endParaRPr>
          </a:p>
        </p:txBody>
      </p:sp>
      <p:sp>
        <p:nvSpPr>
          <p:cNvPr id="18" name="文本框 17"/>
          <p:cNvSpPr txBox="1"/>
          <p:nvPr/>
        </p:nvSpPr>
        <p:spPr>
          <a:xfrm>
            <a:off x="3617595" y="296545"/>
            <a:ext cx="184731" cy="646331"/>
          </a:xfrm>
          <a:prstGeom prst="rect">
            <a:avLst/>
          </a:prstGeom>
          <a:noFill/>
          <a:ln w="9525">
            <a:noFill/>
          </a:ln>
        </p:spPr>
        <p:txBody>
          <a:bodyPr wrap="none">
            <a:spAutoFit/>
          </a:bodyPr>
          <a:lstStyle/>
          <a:p>
            <a:pPr eaLnBrk="1" hangingPunct="1"/>
            <a:endParaRPr lang="zh-CN" altLang="en-US" sz="3600" b="1" dirty="0">
              <a:solidFill>
                <a:srgbClr val="FF00FF"/>
              </a:solidFill>
              <a:latin typeface="黑体" panose="02010609060101010101" pitchFamily="2" charset="-122"/>
              <a:ea typeface="黑体" panose="02010609060101010101" pitchFamily="2" charset="-122"/>
            </a:endParaRPr>
          </a:p>
        </p:txBody>
      </p:sp>
      <p:sp>
        <p:nvSpPr>
          <p:cNvPr id="17" name="文本框 5"/>
          <p:cNvSpPr txBox="1"/>
          <p:nvPr/>
        </p:nvSpPr>
        <p:spPr>
          <a:xfrm>
            <a:off x="1409585" y="4488253"/>
            <a:ext cx="1080135" cy="830997"/>
          </a:xfrm>
          <a:prstGeom prst="rect">
            <a:avLst/>
          </a:prstGeom>
          <a:noFill/>
          <a:ln w="9525">
            <a:noFill/>
          </a:ln>
        </p:spPr>
        <p:txBody>
          <a:bodyPr wrap="square">
            <a:spAutoFit/>
          </a:bodyPr>
          <a:lstStyle/>
          <a:p>
            <a:pPr algn="ctr" hangingPunct="1">
              <a:lnSpc>
                <a:spcPct val="150000"/>
              </a:lnSpc>
              <a:spcBef>
                <a:spcPts val="2400"/>
              </a:spcBef>
            </a:pPr>
            <a:r>
              <a:rPr lang="zh-CN" altLang="en-US" sz="3200" b="1" dirty="0" smtClean="0">
                <a:solidFill>
                  <a:srgbClr val="FF0000"/>
                </a:solidFill>
                <a:latin typeface="楷体_GB2312" panose="02010609030101010101" charset="-122"/>
                <a:ea typeface="楷体_GB2312" panose="02010609030101010101" charset="-122"/>
              </a:rPr>
              <a:t>恍然</a:t>
            </a:r>
            <a:endParaRPr lang="zh-CN" altLang="en-US" sz="3200" b="1" dirty="0">
              <a:solidFill>
                <a:srgbClr val="FF0000"/>
              </a:solidFill>
              <a:latin typeface="楷体_GB2312" panose="02010609030101010101" charset="-122"/>
              <a:ea typeface="楷体_GB2312" panose="02010609030101010101" charset="-122"/>
            </a:endParaRPr>
          </a:p>
        </p:txBody>
      </p:sp>
      <p:sp>
        <p:nvSpPr>
          <p:cNvPr id="23" name="文本框 6"/>
          <p:cNvSpPr txBox="1"/>
          <p:nvPr/>
        </p:nvSpPr>
        <p:spPr>
          <a:xfrm>
            <a:off x="3481287" y="4488253"/>
            <a:ext cx="1344612" cy="830997"/>
          </a:xfrm>
          <a:prstGeom prst="rect">
            <a:avLst/>
          </a:prstGeom>
          <a:noFill/>
          <a:ln w="9525">
            <a:noFill/>
          </a:ln>
        </p:spPr>
        <p:txBody>
          <a:bodyPr>
            <a:spAutoFit/>
          </a:bodyPr>
          <a:lstStyle/>
          <a:p>
            <a:pPr algn="ctr" hangingPunct="1">
              <a:lnSpc>
                <a:spcPct val="150000"/>
              </a:lnSpc>
              <a:spcBef>
                <a:spcPts val="2400"/>
              </a:spcBef>
            </a:pPr>
            <a:r>
              <a:rPr lang="zh-CN" altLang="en-US" sz="3200" b="1" dirty="0" smtClean="0">
                <a:solidFill>
                  <a:srgbClr val="FF0000"/>
                </a:solidFill>
                <a:latin typeface="楷体_GB2312" panose="02010609030101010101" charset="-122"/>
                <a:ea typeface="楷体_GB2312" panose="02010609030101010101" charset="-122"/>
              </a:rPr>
              <a:t>模糊</a:t>
            </a:r>
            <a:endParaRPr lang="zh-CN" altLang="en-US" sz="3200" b="1" dirty="0">
              <a:solidFill>
                <a:srgbClr val="FF0000"/>
              </a:solidFill>
              <a:latin typeface="楷体_GB2312" panose="02010609030101010101" charset="-122"/>
              <a:ea typeface="楷体_GB2312" panose="02010609030101010101" charset="-122"/>
            </a:endParaRPr>
          </a:p>
        </p:txBody>
      </p:sp>
      <p:sp>
        <p:nvSpPr>
          <p:cNvPr id="24" name="文本框 6"/>
          <p:cNvSpPr txBox="1"/>
          <p:nvPr/>
        </p:nvSpPr>
        <p:spPr>
          <a:xfrm>
            <a:off x="5653261" y="4461054"/>
            <a:ext cx="1344612" cy="830997"/>
          </a:xfrm>
          <a:prstGeom prst="rect">
            <a:avLst/>
          </a:prstGeom>
          <a:noFill/>
          <a:ln w="9525">
            <a:noFill/>
          </a:ln>
        </p:spPr>
        <p:txBody>
          <a:bodyPr>
            <a:spAutoFit/>
          </a:bodyPr>
          <a:lstStyle/>
          <a:p>
            <a:pPr algn="ctr" hangingPunct="1">
              <a:lnSpc>
                <a:spcPct val="150000"/>
              </a:lnSpc>
              <a:spcBef>
                <a:spcPts val="2400"/>
              </a:spcBef>
            </a:pPr>
            <a:r>
              <a:rPr lang="zh-CN" altLang="en-US" sz="3200" b="1" dirty="0" smtClean="0">
                <a:solidFill>
                  <a:srgbClr val="FF0000"/>
                </a:solidFill>
                <a:latin typeface="楷体_GB2312" panose="02010609030101010101" charset="-122"/>
                <a:ea typeface="楷体_GB2312" panose="02010609030101010101" charset="-122"/>
              </a:rPr>
              <a:t>伏案</a:t>
            </a:r>
            <a:endParaRPr lang="zh-CN" altLang="en-US" sz="3200" b="1" dirty="0">
              <a:solidFill>
                <a:srgbClr val="FF0000"/>
              </a:solidFill>
              <a:latin typeface="楷体_GB2312" panose="02010609030101010101" charset="-122"/>
              <a:ea typeface="楷体_GB2312" panose="02010609030101010101" charset="-122"/>
            </a:endParaRPr>
          </a:p>
        </p:txBody>
      </p:sp>
      <p:pic>
        <p:nvPicPr>
          <p:cNvPr id="13" name="Picture 2" descr="G:\BaiduYunDownload\10000图标\PNG图标集08\png-0561.png"/>
          <p:cNvPicPr>
            <a:picLocks noChangeAspect="1" noChangeArrowheads="1"/>
          </p:cNvPicPr>
          <p:nvPr/>
        </p:nvPicPr>
        <p:blipFill>
          <a:blip r:embed="rId1" cstate="email"/>
          <a:srcRect/>
          <a:stretch>
            <a:fillRect/>
          </a:stretch>
        </p:blipFill>
        <p:spPr bwMode="auto">
          <a:xfrm>
            <a:off x="551160" y="740701"/>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fade">
                                      <p:cBhvr>
                                        <p:cTn id="35" dur="1000"/>
                                        <p:tgtEl>
                                          <p:spTgt spid="23"/>
                                        </p:tgtEl>
                                      </p:cBhvr>
                                    </p:animEffect>
                                    <p:anim calcmode="lin" valueType="num">
                                      <p:cBhvr>
                                        <p:cTn id="36" dur="1000" fill="hold"/>
                                        <p:tgtEl>
                                          <p:spTgt spid="23"/>
                                        </p:tgtEl>
                                        <p:attrNameLst>
                                          <p:attrName>ppt_x</p:attrName>
                                        </p:attrNameLst>
                                      </p:cBhvr>
                                      <p:tavLst>
                                        <p:tav tm="0">
                                          <p:val>
                                            <p:strVal val="#ppt_x"/>
                                          </p:val>
                                        </p:tav>
                                        <p:tav tm="100000">
                                          <p:val>
                                            <p:strVal val="#ppt_x"/>
                                          </p:val>
                                        </p:tav>
                                      </p:tavLst>
                                    </p:anim>
                                    <p:anim calcmode="lin" valueType="num">
                                      <p:cBhvr>
                                        <p:cTn id="37"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2" grpId="0"/>
      <p:bldP spid="17" grpId="0"/>
      <p:bldP spid="23" grpId="0"/>
      <p:bldP spid="2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内容占位符 2"/>
          <p:cNvSpPr txBox="1"/>
          <p:nvPr/>
        </p:nvSpPr>
        <p:spPr>
          <a:xfrm>
            <a:off x="539553" y="812636"/>
            <a:ext cx="7888391" cy="792163"/>
          </a:xfrm>
          <a:prstGeom prst="rect">
            <a:avLst/>
          </a:prstGeom>
          <a:noFill/>
          <a:ln w="9525">
            <a:noFill/>
          </a:ln>
        </p:spPr>
        <p:txBody>
          <a:bodyPr/>
          <a:lstStyle/>
          <a:p>
            <a:pPr>
              <a:lnSpc>
                <a:spcPct val="150000"/>
              </a:lnSpc>
              <a:spcBef>
                <a:spcPts val="3000"/>
              </a:spcBef>
            </a:pPr>
            <a:r>
              <a:rPr lang="zh-CN" altLang="en-US" sz="2800" b="1" dirty="0" smtClean="0">
                <a:latin typeface="黑体" panose="02010609060101010101" pitchFamily="2" charset="-122"/>
                <a:ea typeface="黑体" panose="02010609060101010101" pitchFamily="2" charset="-122"/>
              </a:rPr>
              <a:t>二、结合语境，品析画线词的表达效果。</a:t>
            </a:r>
            <a:endParaRPr lang="en-US" altLang="zh-CN" sz="2800" b="1" dirty="0">
              <a:latin typeface="黑体" panose="02010609060101010101" pitchFamily="2" charset="-122"/>
              <a:ea typeface="黑体" panose="02010609060101010101" pitchFamily="2" charset="-122"/>
            </a:endParaRPr>
          </a:p>
        </p:txBody>
      </p:sp>
      <p:sp>
        <p:nvSpPr>
          <p:cNvPr id="12" name="文本框 11"/>
          <p:cNvSpPr txBox="1"/>
          <p:nvPr/>
        </p:nvSpPr>
        <p:spPr>
          <a:xfrm>
            <a:off x="537321" y="1700809"/>
            <a:ext cx="7786742" cy="2062103"/>
          </a:xfrm>
          <a:prstGeom prst="rect">
            <a:avLst/>
          </a:prstGeom>
          <a:noFill/>
          <a:ln w="9525">
            <a:noFill/>
          </a:ln>
        </p:spPr>
        <p:txBody>
          <a:bodyPr wrap="square">
            <a:spAutoFit/>
          </a:bodyPr>
          <a:lstStyle/>
          <a:p>
            <a:pPr>
              <a:lnSpc>
                <a:spcPts val="4000"/>
              </a:lnSpc>
            </a:pPr>
            <a:r>
              <a:rPr lang="zh-CN" altLang="en-US" sz="2800" b="1" dirty="0" smtClean="0">
                <a:latin typeface="楷体" panose="02010609060101010101" pitchFamily="49" charset="-122"/>
                <a:ea typeface="楷体" panose="02010609060101010101" pitchFamily="49" charset="-122"/>
              </a:rPr>
              <a:t>    </a:t>
            </a:r>
            <a:r>
              <a:rPr lang="zh-CN" altLang="en-US" sz="2800" b="1" dirty="0" smtClean="0">
                <a:latin typeface="+mn-ea"/>
              </a:rPr>
              <a:t>有的宅院里</a:t>
            </a:r>
            <a:r>
              <a:rPr lang="zh-CN" altLang="en-US" sz="2800" b="1" u="sng" dirty="0" smtClean="0">
                <a:uFill>
                  <a:solidFill>
                    <a:srgbClr val="FF0000"/>
                  </a:solidFill>
                </a:uFill>
                <a:latin typeface="+mn-ea"/>
              </a:rPr>
              <a:t>探</a:t>
            </a:r>
            <a:r>
              <a:rPr lang="zh-CN" altLang="en-US" sz="2800" b="1" dirty="0" smtClean="0">
                <a:latin typeface="+mn-ea"/>
              </a:rPr>
              <a:t>出半树银装，星星般的小花缀满枝头，从墙上</a:t>
            </a:r>
            <a:r>
              <a:rPr lang="zh-CN" altLang="en-US" sz="2800" b="1" u="sng" dirty="0" smtClean="0">
                <a:uFill>
                  <a:solidFill>
                    <a:srgbClr val="FF0000"/>
                  </a:solidFill>
                </a:uFill>
                <a:latin typeface="+mn-ea"/>
              </a:rPr>
              <a:t>窥</a:t>
            </a:r>
            <a:r>
              <a:rPr lang="zh-CN" altLang="en-US" sz="2800" b="1" dirty="0" smtClean="0">
                <a:latin typeface="+mn-ea"/>
              </a:rPr>
              <a:t>着行人，惹得人走过了还要回头望。</a:t>
            </a:r>
            <a:endParaRPr lang="en-US" altLang="zh-CN" sz="2800" b="1" dirty="0" smtClean="0">
              <a:latin typeface="+mn-ea"/>
            </a:endParaRPr>
          </a:p>
          <a:p>
            <a:endParaRPr lang="en-US" altLang="zh-CN" sz="2800" b="1" dirty="0">
              <a:latin typeface="楷体" panose="02010609060101010101" pitchFamily="49" charset="-122"/>
              <a:ea typeface="楷体" panose="02010609060101010101" pitchFamily="49" charset="-122"/>
            </a:endParaRPr>
          </a:p>
        </p:txBody>
      </p:sp>
      <p:sp>
        <p:nvSpPr>
          <p:cNvPr id="13" name="文本框 12"/>
          <p:cNvSpPr txBox="1"/>
          <p:nvPr/>
        </p:nvSpPr>
        <p:spPr>
          <a:xfrm>
            <a:off x="827584" y="3600113"/>
            <a:ext cx="7344816" cy="1815882"/>
          </a:xfrm>
          <a:prstGeom prst="rect">
            <a:avLst/>
          </a:prstGeom>
          <a:noFill/>
          <a:ln w="9525">
            <a:noFill/>
          </a:ln>
        </p:spPr>
        <p:txBody>
          <a:bodyPr wrap="square">
            <a:spAutoFit/>
          </a:bodyPr>
          <a:lstStyle/>
          <a:p>
            <a:r>
              <a:rPr lang="zh-CN" altLang="en-US" sz="2800" b="1" dirty="0" smtClean="0">
                <a:solidFill>
                  <a:srgbClr val="FF0000"/>
                </a:solidFill>
                <a:latin typeface="楷体_GB2312" panose="02010609030101010101" charset="-122"/>
                <a:ea typeface="楷体_GB2312" panose="02010609030101010101" charset="-122"/>
              </a:rPr>
              <a:t>   “探”，伸出头或身子；“窥”，暗中查看。使用拟人的手法，生动形象、准确传神地刻画出丁香花的调皮与可爱的神态，表达了作者对丁香花的可爱。</a:t>
            </a:r>
            <a:endParaRPr lang="zh-CN" altLang="en-US" sz="2800" b="1" dirty="0">
              <a:solidFill>
                <a:srgbClr val="FF0000"/>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内容占位符 2"/>
          <p:cNvSpPr txBox="1"/>
          <p:nvPr/>
        </p:nvSpPr>
        <p:spPr>
          <a:xfrm>
            <a:off x="500034" y="761982"/>
            <a:ext cx="7888391" cy="1802923"/>
          </a:xfrm>
          <a:prstGeom prst="rect">
            <a:avLst/>
          </a:prstGeom>
          <a:noFill/>
          <a:ln w="9525">
            <a:noFill/>
          </a:ln>
        </p:spPr>
        <p:txBody>
          <a:bodyPr/>
          <a:lstStyle/>
          <a:p>
            <a:pPr>
              <a:lnSpc>
                <a:spcPct val="150000"/>
              </a:lnSpc>
              <a:spcBef>
                <a:spcPts val="3000"/>
              </a:spcBef>
            </a:pPr>
            <a:r>
              <a:rPr lang="zh-CN" altLang="en-US" sz="2800" b="1" dirty="0" smtClean="0">
                <a:latin typeface="黑体" panose="02010609060101010101" pitchFamily="2" charset="-122"/>
                <a:ea typeface="黑体" panose="02010609060101010101" pitchFamily="2" charset="-122"/>
              </a:rPr>
              <a:t>   三、文章第</a:t>
            </a:r>
            <a:r>
              <a:rPr lang="en-US" altLang="zh-CN" sz="2800" b="1" dirty="0" smtClean="0">
                <a:latin typeface="黑体" panose="02010609060101010101" pitchFamily="2" charset="-122"/>
                <a:ea typeface="黑体" panose="02010609060101010101" pitchFamily="2" charset="-122"/>
              </a:rPr>
              <a:t>1</a:t>
            </a:r>
            <a:r>
              <a:rPr lang="zh-CN" altLang="en-US" sz="2800" b="1" dirty="0" smtClean="0">
                <a:latin typeface="黑体" panose="02010609060101010101" pitchFamily="2" charset="-122"/>
                <a:ea typeface="黑体" panose="02010609060101010101" pitchFamily="2" charset="-122"/>
              </a:rPr>
              <a:t>、</a:t>
            </a:r>
            <a:r>
              <a:rPr lang="en-US" altLang="zh-CN" sz="2800" b="1" dirty="0" smtClean="0">
                <a:latin typeface="黑体" panose="02010609060101010101" pitchFamily="2" charset="-122"/>
                <a:ea typeface="黑体" panose="02010609060101010101" pitchFamily="2" charset="-122"/>
              </a:rPr>
              <a:t>2</a:t>
            </a:r>
            <a:r>
              <a:rPr lang="zh-CN" altLang="en-US" sz="2800" b="1" dirty="0" smtClean="0">
                <a:latin typeface="黑体" panose="02010609060101010101" pitchFamily="2" charset="-122"/>
                <a:ea typeface="黑体" panose="02010609060101010101" pitchFamily="2" charset="-122"/>
              </a:rPr>
              <a:t>自然段分别从什么角度描写了丁香花？联系第</a:t>
            </a:r>
            <a:r>
              <a:rPr lang="en-US" altLang="zh-CN" sz="2800" b="1" dirty="0" smtClean="0">
                <a:latin typeface="黑体" panose="02010609060101010101" pitchFamily="2" charset="-122"/>
                <a:ea typeface="黑体" panose="02010609060101010101" pitchFamily="2" charset="-122"/>
              </a:rPr>
              <a:t>6</a:t>
            </a:r>
            <a:r>
              <a:rPr lang="zh-CN" altLang="en-US" sz="2800" b="1" dirty="0" smtClean="0">
                <a:latin typeface="黑体" panose="02010609060101010101" pitchFamily="2" charset="-122"/>
                <a:ea typeface="黑体" panose="02010609060101010101" pitchFamily="2" charset="-122"/>
              </a:rPr>
              <a:t>段，说说作者这样写的用意。</a:t>
            </a:r>
            <a:endParaRPr lang="en-US" altLang="zh-CN" sz="2800" b="1" dirty="0" smtClean="0">
              <a:latin typeface="黑体" panose="02010609060101010101" pitchFamily="2" charset="-122"/>
              <a:ea typeface="黑体" panose="02010609060101010101" pitchFamily="2" charset="-122"/>
            </a:endParaRPr>
          </a:p>
        </p:txBody>
      </p:sp>
      <p:sp>
        <p:nvSpPr>
          <p:cNvPr id="12" name="文本框 11"/>
          <p:cNvSpPr txBox="1"/>
          <p:nvPr/>
        </p:nvSpPr>
        <p:spPr>
          <a:xfrm>
            <a:off x="539553" y="2756926"/>
            <a:ext cx="7920880" cy="1930337"/>
          </a:xfrm>
          <a:prstGeom prst="rect">
            <a:avLst/>
          </a:prstGeom>
          <a:noFill/>
          <a:ln w="9525">
            <a:noFill/>
          </a:ln>
        </p:spPr>
        <p:txBody>
          <a:bodyPr wrap="square">
            <a:spAutoFit/>
          </a:bodyPr>
          <a:lstStyle/>
          <a:p>
            <a:pPr>
              <a:lnSpc>
                <a:spcPct val="150000"/>
              </a:lnSpc>
            </a:pPr>
            <a:r>
              <a:rPr lang="zh-CN" altLang="en-US" sz="2800" b="1" dirty="0" smtClean="0">
                <a:solidFill>
                  <a:srgbClr val="FF0000"/>
                </a:solidFill>
                <a:latin typeface="黑体" panose="02010609060101010101" pitchFamily="2" charset="-122"/>
                <a:ea typeface="黑体" panose="02010609060101010101" pitchFamily="2" charset="-122"/>
              </a:rPr>
              <a:t>    </a:t>
            </a:r>
            <a:r>
              <a:rPr lang="zh-CN" altLang="en-US" sz="2800" b="1" dirty="0" smtClean="0">
                <a:solidFill>
                  <a:srgbClr val="FF0000"/>
                </a:solidFill>
                <a:latin typeface="楷体_GB2312" panose="02010609030101010101" charset="-122"/>
                <a:ea typeface="楷体_GB2312" panose="02010609030101010101" charset="-122"/>
              </a:rPr>
              <a:t>文章第</a:t>
            </a:r>
            <a:r>
              <a:rPr lang="en-US" altLang="zh-CN" sz="2800" b="1" dirty="0" smtClean="0">
                <a:solidFill>
                  <a:srgbClr val="FF0000"/>
                </a:solidFill>
                <a:latin typeface="楷体_GB2312" panose="02010609030101010101" charset="-122"/>
                <a:ea typeface="楷体_GB2312" panose="02010609030101010101" charset="-122"/>
              </a:rPr>
              <a:t>1</a:t>
            </a:r>
            <a:r>
              <a:rPr lang="zh-CN" altLang="en-US" sz="2800" b="1" dirty="0" smtClean="0">
                <a:solidFill>
                  <a:srgbClr val="FF0000"/>
                </a:solidFill>
                <a:latin typeface="楷体_GB2312" panose="02010609030101010101" charset="-122"/>
                <a:ea typeface="楷体_GB2312" panose="02010609030101010101" charset="-122"/>
              </a:rPr>
              <a:t>、</a:t>
            </a:r>
            <a:r>
              <a:rPr lang="en-US" altLang="zh-CN" sz="2800" b="1" dirty="0" smtClean="0">
                <a:solidFill>
                  <a:srgbClr val="FF0000"/>
                </a:solidFill>
                <a:latin typeface="楷体_GB2312" panose="02010609030101010101" charset="-122"/>
                <a:ea typeface="楷体_GB2312" panose="02010609030101010101" charset="-122"/>
              </a:rPr>
              <a:t>2</a:t>
            </a:r>
            <a:r>
              <a:rPr lang="zh-CN" altLang="en-US" sz="2800" b="1" dirty="0" smtClean="0">
                <a:solidFill>
                  <a:srgbClr val="FF0000"/>
                </a:solidFill>
                <a:latin typeface="楷体_GB2312" panose="02010609030101010101" charset="-122"/>
                <a:ea typeface="楷体_GB2312" panose="02010609030101010101" charset="-122"/>
              </a:rPr>
              <a:t>段分别从色彩（雪白）、香味（香甜</a:t>
            </a:r>
            <a:r>
              <a:rPr lang="en-US" altLang="zh-CN" sz="2800" b="1" dirty="0" smtClean="0">
                <a:solidFill>
                  <a:srgbClr val="FF0000"/>
                </a:solidFill>
                <a:latin typeface="楷体_GB2312" panose="02010609030101010101" charset="-122"/>
                <a:ea typeface="楷体_GB2312" panose="02010609030101010101" charset="-122"/>
              </a:rPr>
              <a:t>)</a:t>
            </a:r>
            <a:r>
              <a:rPr lang="zh-CN" altLang="en-US" sz="2800" b="1" dirty="0" smtClean="0">
                <a:solidFill>
                  <a:srgbClr val="FF0000"/>
                </a:solidFill>
                <a:latin typeface="楷体_GB2312" panose="02010609030101010101" charset="-122"/>
                <a:ea typeface="楷体_GB2312" panose="02010609030101010101" charset="-122"/>
              </a:rPr>
              <a:t>的角度描写了丁香花。作者以丁香的雪白、甜香，映衬人们对美好理想生活的憧憬和追求。</a:t>
            </a:r>
            <a:endParaRPr lang="zh-CN" altLang="en-US" sz="2800" dirty="0">
              <a:solidFill>
                <a:srgbClr val="FF0000"/>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8" name="TextBox 2"/>
          <p:cNvSpPr txBox="1"/>
          <p:nvPr/>
        </p:nvSpPr>
        <p:spPr>
          <a:xfrm>
            <a:off x="251521" y="1796402"/>
            <a:ext cx="8424863" cy="521681"/>
          </a:xfrm>
          <a:prstGeom prst="rect">
            <a:avLst/>
          </a:prstGeom>
          <a:noFill/>
          <a:ln w="9525">
            <a:noFill/>
          </a:ln>
        </p:spPr>
        <p:txBody>
          <a:bodyPr>
            <a:spAutoFit/>
          </a:bodyPr>
          <a:lstStyle/>
          <a:p>
            <a:pPr>
              <a:lnSpc>
                <a:spcPct val="130000"/>
              </a:lnSpc>
            </a:pPr>
            <a:r>
              <a:rPr lang="en-US" altLang="zh-CN" sz="2400" b="1" dirty="0" smtClean="0">
                <a:latin typeface="宋体" panose="02010600030101010101" pitchFamily="2" charset="-122"/>
              </a:rPr>
              <a:t>   1</a:t>
            </a:r>
            <a:r>
              <a:rPr lang="en-US" altLang="zh-CN" sz="2400" b="1" dirty="0">
                <a:latin typeface="宋体" panose="02010600030101010101" pitchFamily="2" charset="-122"/>
              </a:rPr>
              <a:t>.</a:t>
            </a:r>
            <a:r>
              <a:rPr lang="zh-CN" altLang="en-US" sz="2400" b="1" dirty="0">
                <a:latin typeface="宋体" panose="02010600030101010101" pitchFamily="2" charset="-122"/>
              </a:rPr>
              <a:t>朗读课文</a:t>
            </a:r>
            <a:r>
              <a:rPr lang="zh-CN" altLang="en-US" sz="2400" b="1" dirty="0" smtClean="0">
                <a:latin typeface="宋体" panose="02010600030101010101" pitchFamily="2" charset="-122"/>
              </a:rPr>
              <a:t>，说说作者是从哪几方面写丁香的。</a:t>
            </a:r>
            <a:endParaRPr lang="zh-CN" altLang="en-US" sz="2400" b="1" dirty="0">
              <a:latin typeface="宋体" panose="02010600030101010101" pitchFamily="2" charset="-122"/>
            </a:endParaRPr>
          </a:p>
        </p:txBody>
      </p:sp>
      <p:sp>
        <p:nvSpPr>
          <p:cNvPr id="4" name="文本框 3"/>
          <p:cNvSpPr txBox="1"/>
          <p:nvPr/>
        </p:nvSpPr>
        <p:spPr>
          <a:xfrm>
            <a:off x="969223" y="743024"/>
            <a:ext cx="4301177" cy="707886"/>
          </a:xfrm>
          <a:prstGeom prst="rect">
            <a:avLst/>
          </a:prstGeom>
          <a:noFill/>
        </p:spPr>
        <p:txBody>
          <a:bodyPr wrap="none" rtlCol="0">
            <a:spAutoFit/>
          </a:bodyPr>
          <a:lstStyle/>
          <a:p>
            <a:r>
              <a:rPr lang="zh-CN" altLang="en-US" sz="4000" b="1" u="dbl" dirty="0" smtClean="0">
                <a:solidFill>
                  <a:srgbClr val="92D050"/>
                </a:solidFill>
                <a:uFillTx/>
                <a:latin typeface="黑体" panose="02010609060101010101" pitchFamily="2" charset="-122"/>
                <a:ea typeface="黑体" panose="02010609060101010101" pitchFamily="2" charset="-122"/>
              </a:rPr>
              <a:t>课后习题参考答案</a:t>
            </a:r>
            <a:endParaRPr lang="zh-CN" altLang="en-US" sz="4000" b="1" u="dbl" dirty="0" smtClean="0">
              <a:solidFill>
                <a:srgbClr val="92D050"/>
              </a:solidFill>
              <a:uFillTx/>
              <a:latin typeface="黑体" panose="02010609060101010101" pitchFamily="2" charset="-122"/>
              <a:ea typeface="黑体" panose="02010609060101010101" pitchFamily="2" charset="-122"/>
            </a:endParaRPr>
          </a:p>
        </p:txBody>
      </p:sp>
      <p:sp>
        <p:nvSpPr>
          <p:cNvPr id="6" name="TextBox 5"/>
          <p:cNvSpPr txBox="1"/>
          <p:nvPr/>
        </p:nvSpPr>
        <p:spPr>
          <a:xfrm>
            <a:off x="611559" y="2712260"/>
            <a:ext cx="7776865" cy="2354684"/>
          </a:xfrm>
          <a:prstGeom prst="rect">
            <a:avLst/>
          </a:prstGeom>
          <a:noFill/>
          <a:ln w="9525">
            <a:noFill/>
          </a:ln>
        </p:spPr>
        <p:txBody>
          <a:bodyPr wrap="square">
            <a:spAutoFit/>
          </a:bodyPr>
          <a:lstStyle/>
          <a:p>
            <a:pPr>
              <a:lnSpc>
                <a:spcPct val="114000"/>
              </a:lnSpc>
            </a:pPr>
            <a:r>
              <a:rPr lang="zh-CN" altLang="en-US" sz="3600" b="1" dirty="0">
                <a:solidFill>
                  <a:srgbClr val="0070C0"/>
                </a:solidFill>
                <a:latin typeface="楷体" panose="02010609060101010101" pitchFamily="49" charset="-122"/>
                <a:ea typeface="楷体" panose="02010609060101010101" pitchFamily="49" charset="-122"/>
              </a:rPr>
              <a:t>  </a:t>
            </a:r>
            <a:r>
              <a:rPr lang="zh-CN" altLang="en-US" sz="3600" b="1" dirty="0" smtClean="0">
                <a:solidFill>
                  <a:srgbClr val="0070C0"/>
                </a:solidFill>
                <a:latin typeface="楷体" panose="02010609060101010101" pitchFamily="49" charset="-122"/>
                <a:ea typeface="楷体" panose="02010609060101010101" pitchFamily="49" charset="-122"/>
              </a:rPr>
              <a:t> </a:t>
            </a:r>
            <a:r>
              <a:rPr lang="zh-CN" altLang="en-US" sz="2400" b="1" dirty="0" smtClean="0">
                <a:latin typeface="楷体_GB2312" panose="02010609030101010101" charset="-122"/>
                <a:ea typeface="楷体_GB2312" panose="02010609030101010101" charset="-122"/>
              </a:rPr>
              <a:t>（</a:t>
            </a:r>
            <a:r>
              <a:rPr lang="en-US" altLang="zh-CN" sz="2400" b="1" dirty="0">
                <a:latin typeface="楷体_GB2312" panose="02010609030101010101" charset="-122"/>
                <a:ea typeface="楷体_GB2312" panose="02010609030101010101" charset="-122"/>
              </a:rPr>
              <a:t>1</a:t>
            </a:r>
            <a:r>
              <a:rPr lang="zh-CN" altLang="en-US" sz="2400" b="1" dirty="0">
                <a:latin typeface="楷体_GB2312" panose="02010609030101010101" charset="-122"/>
                <a:ea typeface="楷体_GB2312" panose="02010609030101010101" charset="-122"/>
              </a:rPr>
              <a:t>）朗读</a:t>
            </a:r>
            <a:r>
              <a:rPr lang="zh-CN" altLang="en-US" sz="2400" b="1" dirty="0" smtClean="0">
                <a:latin typeface="楷体_GB2312" panose="02010609030101010101" charset="-122"/>
                <a:ea typeface="楷体_GB2312" panose="02010609030101010101" charset="-122"/>
              </a:rPr>
              <a:t>课文</a:t>
            </a:r>
            <a:r>
              <a:rPr lang="zh-CN" altLang="en-US" sz="2400" b="1" dirty="0">
                <a:latin typeface="楷体_GB2312" panose="02010609030101010101" charset="-122"/>
                <a:ea typeface="楷体_GB2312" panose="02010609030101010101" charset="-122"/>
              </a:rPr>
              <a:t>。</a:t>
            </a:r>
            <a:r>
              <a:rPr lang="zh-CN" altLang="en-US" sz="2400" b="1" dirty="0" smtClean="0">
                <a:latin typeface="楷体_GB2312" panose="02010609030101010101" charset="-122"/>
                <a:ea typeface="楷体_GB2312" panose="02010609030101010101" charset="-122"/>
              </a:rPr>
              <a:t>在</a:t>
            </a:r>
            <a:r>
              <a:rPr lang="zh-CN" altLang="en-US" sz="2400" b="1" dirty="0">
                <a:latin typeface="楷体_GB2312" panose="02010609030101010101" charset="-122"/>
                <a:ea typeface="楷体_GB2312" panose="02010609030101010101" charset="-122"/>
              </a:rPr>
              <a:t>体会课文思想感情的基础上，</a:t>
            </a:r>
            <a:r>
              <a:rPr lang="zh-CN" altLang="en-US" sz="2400" b="1" dirty="0" smtClean="0">
                <a:latin typeface="楷体_GB2312" panose="02010609030101010101" charset="-122"/>
                <a:ea typeface="楷体_GB2312" panose="02010609030101010101" charset="-122"/>
              </a:rPr>
              <a:t>用赞叹</a:t>
            </a:r>
            <a:r>
              <a:rPr lang="zh-CN" altLang="en-US" sz="2400" b="1" dirty="0">
                <a:latin typeface="楷体_GB2312" panose="02010609030101010101" charset="-122"/>
                <a:ea typeface="楷体_GB2312" panose="02010609030101010101" charset="-122"/>
              </a:rPr>
              <a:t>的语调和舒缓的语速，读出作者</a:t>
            </a:r>
            <a:r>
              <a:rPr lang="zh-CN" altLang="en-US" sz="2400" b="1" dirty="0" smtClean="0">
                <a:latin typeface="楷体_GB2312" panose="02010609030101010101" charset="-122"/>
                <a:ea typeface="楷体_GB2312" panose="02010609030101010101" charset="-122"/>
              </a:rPr>
              <a:t>对丁香的喜爱</a:t>
            </a:r>
            <a:r>
              <a:rPr lang="zh-CN" altLang="en-US" sz="2400" b="1" dirty="0">
                <a:latin typeface="楷体_GB2312" panose="02010609030101010101" charset="-122"/>
                <a:ea typeface="楷体_GB2312" panose="02010609030101010101" charset="-122"/>
              </a:rPr>
              <a:t>之情</a:t>
            </a:r>
            <a:r>
              <a:rPr lang="zh-CN" altLang="en-US" sz="2400" b="1" dirty="0" smtClean="0">
                <a:latin typeface="楷体_GB2312" panose="02010609030101010101" charset="-122"/>
                <a:ea typeface="楷体_GB2312" panose="02010609030101010101" charset="-122"/>
              </a:rPr>
              <a:t>。  </a:t>
            </a:r>
            <a:endParaRPr lang="en-US" altLang="zh-CN" sz="2400" b="1" dirty="0" smtClean="0">
              <a:latin typeface="楷体_GB2312" panose="02010609030101010101" charset="-122"/>
              <a:ea typeface="楷体_GB2312" panose="02010609030101010101" charset="-122"/>
            </a:endParaRPr>
          </a:p>
          <a:p>
            <a:pPr>
              <a:lnSpc>
                <a:spcPct val="114000"/>
              </a:lnSpc>
            </a:pPr>
            <a:r>
              <a:rPr lang="en-US" altLang="zh-CN" sz="2400" b="1" dirty="0">
                <a:latin typeface="楷体_GB2312" panose="02010609030101010101" charset="-122"/>
                <a:ea typeface="楷体_GB2312" panose="02010609030101010101" charset="-122"/>
              </a:rPr>
              <a:t> </a:t>
            </a:r>
            <a:r>
              <a:rPr lang="en-US" altLang="zh-CN" sz="2400" b="1" dirty="0" smtClean="0">
                <a:latin typeface="楷体_GB2312" panose="02010609030101010101" charset="-122"/>
                <a:ea typeface="楷体_GB2312" panose="02010609030101010101" charset="-122"/>
              </a:rPr>
              <a:t>  </a:t>
            </a:r>
            <a:r>
              <a:rPr lang="zh-CN" altLang="en-US" sz="2400" b="1" dirty="0" smtClean="0">
                <a:latin typeface="楷体_GB2312" panose="02010609030101010101" charset="-122"/>
                <a:ea typeface="楷体_GB2312" panose="02010609030101010101" charset="-122"/>
              </a:rPr>
              <a:t>（</a:t>
            </a:r>
            <a:r>
              <a:rPr lang="en-US" altLang="zh-CN" sz="2400" b="1" dirty="0">
                <a:latin typeface="楷体_GB2312" panose="02010609030101010101" charset="-122"/>
                <a:ea typeface="楷体_GB2312" panose="02010609030101010101" charset="-122"/>
              </a:rPr>
              <a:t>2</a:t>
            </a:r>
            <a:r>
              <a:rPr lang="zh-CN" altLang="en-US" sz="2400" b="1" dirty="0">
                <a:latin typeface="楷体_GB2312" panose="02010609030101010101" charset="-122"/>
                <a:ea typeface="楷体_GB2312" panose="02010609030101010101" charset="-122"/>
              </a:rPr>
              <a:t>）课文主要</a:t>
            </a:r>
            <a:r>
              <a:rPr lang="zh-CN" altLang="en-US" sz="2400" b="1" dirty="0" smtClean="0">
                <a:latin typeface="楷体_GB2312" panose="02010609030101010101" charset="-122"/>
                <a:ea typeface="楷体_GB2312" panose="02010609030101010101" charset="-122"/>
              </a:rPr>
              <a:t>从色彩、形貌、气味、姿态等方面描写丁香。赋予了丁香灵动幽雅、洁白无瑕、可爱芬芳的品格。</a:t>
            </a:r>
            <a:endParaRPr lang="zh-CN" altLang="en-US" sz="2400" b="1" dirty="0">
              <a:latin typeface="楷体_GB2312" panose="02010609030101010101" charset="-122"/>
              <a:ea typeface="楷体_GB2312" panose="02010609030101010101" charset="-122"/>
            </a:endParaRPr>
          </a:p>
        </p:txBody>
      </p:sp>
      <p:pic>
        <p:nvPicPr>
          <p:cNvPr id="5" name="Picture 2" descr="G:\BaiduYunDownload\10000图标\PNG图标集08\png-0561.png"/>
          <p:cNvPicPr>
            <a:picLocks noChangeAspect="1" noChangeArrowheads="1"/>
          </p:cNvPicPr>
          <p:nvPr/>
        </p:nvPicPr>
        <p:blipFill>
          <a:blip r:embed="rId1" cstate="email"/>
          <a:srcRect/>
          <a:stretch>
            <a:fillRect/>
          </a:stretch>
        </p:blipFill>
        <p:spPr bwMode="auto">
          <a:xfrm>
            <a:off x="467544" y="839033"/>
            <a:ext cx="564456" cy="752608"/>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2"/>
          <p:cNvSpPr txBox="1"/>
          <p:nvPr/>
        </p:nvSpPr>
        <p:spPr>
          <a:xfrm>
            <a:off x="323529" y="926838"/>
            <a:ext cx="8463314" cy="670120"/>
          </a:xfrm>
          <a:prstGeom prst="rect">
            <a:avLst/>
          </a:prstGeom>
          <a:noFill/>
          <a:ln w="9525">
            <a:noFill/>
          </a:ln>
        </p:spPr>
        <p:txBody>
          <a:bodyPr wrap="square">
            <a:spAutoFit/>
          </a:bodyPr>
          <a:lstStyle/>
          <a:p>
            <a:pPr>
              <a:lnSpc>
                <a:spcPct val="130000"/>
              </a:lnSpc>
            </a:pPr>
            <a:r>
              <a:rPr lang="en-US" altLang="zh-CN" sz="3200" b="1" dirty="0" smtClean="0">
                <a:latin typeface="+mj-ea"/>
                <a:ea typeface="+mj-ea"/>
              </a:rPr>
              <a:t>  </a:t>
            </a:r>
            <a:r>
              <a:rPr lang="en-US" altLang="zh-CN" sz="2400" b="1" dirty="0" smtClean="0">
                <a:latin typeface="+mn-ea"/>
                <a:ea typeface="+mn-ea"/>
              </a:rPr>
              <a:t>2.</a:t>
            </a:r>
            <a:r>
              <a:rPr lang="zh-CN" altLang="en-US" sz="2400" b="1" dirty="0" smtClean="0">
                <a:latin typeface="+mn-ea"/>
                <a:ea typeface="+mn-ea"/>
              </a:rPr>
              <a:t>读句子，联系上下文回答括号里的问题。</a:t>
            </a:r>
            <a:endParaRPr lang="zh-CN" altLang="en-US" sz="2400" b="1" dirty="0">
              <a:latin typeface="+mn-ea"/>
              <a:ea typeface="+mn-ea"/>
            </a:endParaRPr>
          </a:p>
        </p:txBody>
      </p:sp>
      <p:sp>
        <p:nvSpPr>
          <p:cNvPr id="6" name="TextBox 5"/>
          <p:cNvSpPr txBox="1"/>
          <p:nvPr/>
        </p:nvSpPr>
        <p:spPr>
          <a:xfrm>
            <a:off x="467545" y="1782911"/>
            <a:ext cx="8091401" cy="1437640"/>
          </a:xfrm>
          <a:prstGeom prst="rect">
            <a:avLst/>
          </a:prstGeom>
          <a:noFill/>
          <a:ln w="9525">
            <a:noFill/>
          </a:ln>
        </p:spPr>
        <p:txBody>
          <a:bodyPr wrap="square">
            <a:spAutoFit/>
          </a:bodyPr>
          <a:lstStyle/>
          <a:p>
            <a:pPr marL="457200" indent="-457200">
              <a:lnSpc>
                <a:spcPts val="3500"/>
              </a:lnSpc>
              <a:buFont typeface="Wingdings" panose="05000000000000000000" pitchFamily="2" charset="2"/>
              <a:buChar char="u"/>
            </a:pPr>
            <a:r>
              <a:rPr lang="zh-CN" altLang="en-US" sz="2400" b="1" dirty="0" smtClean="0">
                <a:latin typeface="+mn-ea"/>
                <a:ea typeface="+mn-ea"/>
              </a:rPr>
              <a:t>每到春来，伏案时抬头便看见檐前积雪。雪色映进窗来，香气直透毫端。（这里“积雪”指什么？你是从哪里看出来的？）</a:t>
            </a:r>
            <a:endParaRPr lang="zh-CN" altLang="en-US" sz="2400" b="1" dirty="0">
              <a:latin typeface="+mn-ea"/>
              <a:ea typeface="+mn-ea"/>
            </a:endParaRPr>
          </a:p>
        </p:txBody>
      </p:sp>
      <p:sp>
        <p:nvSpPr>
          <p:cNvPr id="4" name="TextBox 3"/>
          <p:cNvSpPr txBox="1"/>
          <p:nvPr/>
        </p:nvSpPr>
        <p:spPr>
          <a:xfrm>
            <a:off x="827584" y="3621022"/>
            <a:ext cx="7592101" cy="1667764"/>
          </a:xfrm>
          <a:prstGeom prst="rect">
            <a:avLst/>
          </a:prstGeom>
          <a:noFill/>
          <a:ln w="9525">
            <a:noFill/>
          </a:ln>
        </p:spPr>
        <p:txBody>
          <a:bodyPr wrap="square">
            <a:spAutoFit/>
          </a:bodyPr>
          <a:lstStyle/>
          <a:p>
            <a:pPr>
              <a:lnSpc>
                <a:spcPct val="150000"/>
              </a:lnSpc>
            </a:pPr>
            <a:r>
              <a:rPr lang="zh-CN" altLang="en-US" sz="2400" b="1" dirty="0" smtClean="0">
                <a:solidFill>
                  <a:srgbClr val="FF0000"/>
                </a:solidFill>
                <a:latin typeface="楷体_GB2312" panose="02010609030101010101" charset="-122"/>
                <a:ea typeface="楷体_GB2312" panose="02010609030101010101" charset="-122"/>
              </a:rPr>
              <a:t>    “积雪”指白丁香。从后一句“香气直透毫端”可以看出“积雪”是形容丁香颜色雪白，因为真正的雪是不会有香味的。</a:t>
            </a:r>
            <a:endParaRPr lang="zh-CN" altLang="en-US" sz="2400" b="1" dirty="0">
              <a:solidFill>
                <a:srgbClr val="FF0000"/>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1560" y="1412776"/>
            <a:ext cx="7632848" cy="2775760"/>
          </a:xfrm>
          <a:prstGeom prst="rect">
            <a:avLst/>
          </a:prstGeom>
          <a:noFill/>
          <a:ln w="9525">
            <a:noFill/>
          </a:ln>
        </p:spPr>
        <p:txBody>
          <a:bodyPr wrap="square">
            <a:spAutoFit/>
          </a:bodyPr>
          <a:lstStyle/>
          <a:p>
            <a:pPr marL="457200" indent="-457200">
              <a:lnSpc>
                <a:spcPct val="150000"/>
              </a:lnSpc>
              <a:buFont typeface="Wingdings" panose="05000000000000000000" pitchFamily="2" charset="2"/>
              <a:buChar char="u"/>
            </a:pPr>
            <a:r>
              <a:rPr lang="zh-CN" altLang="en-US" sz="2400" b="1" dirty="0" smtClean="0">
                <a:solidFill>
                  <a:srgbClr val="150118"/>
                </a:solidFill>
                <a:latin typeface="楷体" panose="02010609060101010101" pitchFamily="49" charset="-122"/>
                <a:ea typeface="楷体" panose="02010609060101010101" pitchFamily="49" charset="-122"/>
              </a:rPr>
              <a:t>在</a:t>
            </a:r>
            <a:r>
              <a:rPr lang="zh-CN" altLang="en-US" sz="2400" b="1" dirty="0">
                <a:solidFill>
                  <a:srgbClr val="150118"/>
                </a:solidFill>
                <a:latin typeface="楷体" panose="02010609060101010101" pitchFamily="49" charset="-122"/>
                <a:ea typeface="楷体" panose="02010609060101010101" pitchFamily="49" charset="-122"/>
              </a:rPr>
              <a:t>细雨迷蒙中</a:t>
            </a:r>
            <a:r>
              <a:rPr lang="en-US" altLang="zh-CN" sz="2400" b="1" dirty="0">
                <a:solidFill>
                  <a:srgbClr val="150118"/>
                </a:solidFill>
                <a:latin typeface="楷体" panose="02010609060101010101" pitchFamily="49" charset="-122"/>
                <a:ea typeface="楷体" panose="02010609060101010101" pitchFamily="49" charset="-122"/>
              </a:rPr>
              <a:t>,</a:t>
            </a:r>
            <a:r>
              <a:rPr lang="zh-CN" altLang="en-US" sz="2400" b="1" dirty="0">
                <a:solidFill>
                  <a:srgbClr val="150118"/>
                </a:solidFill>
                <a:latin typeface="楷体" panose="02010609060101010101" pitchFamily="49" charset="-122"/>
                <a:ea typeface="楷体" panose="02010609060101010101" pitchFamily="49" charset="-122"/>
              </a:rPr>
              <a:t>着了水滴的丁香格外妩媚。花墙边两株紫色的</a:t>
            </a:r>
            <a:r>
              <a:rPr lang="en-US" altLang="zh-CN" sz="2400" b="1" dirty="0">
                <a:solidFill>
                  <a:srgbClr val="150118"/>
                </a:solidFill>
                <a:latin typeface="楷体" panose="02010609060101010101" pitchFamily="49" charset="-122"/>
                <a:ea typeface="楷体" panose="02010609060101010101" pitchFamily="49" charset="-122"/>
              </a:rPr>
              <a:t>,</a:t>
            </a:r>
            <a:r>
              <a:rPr lang="zh-CN" altLang="en-US" sz="2400" b="1" dirty="0">
                <a:solidFill>
                  <a:srgbClr val="150118"/>
                </a:solidFill>
                <a:latin typeface="楷体" panose="02010609060101010101" pitchFamily="49" charset="-122"/>
                <a:ea typeface="楷体" panose="02010609060101010101" pitchFamily="49" charset="-122"/>
              </a:rPr>
              <a:t>如同印象派的画</a:t>
            </a:r>
            <a:r>
              <a:rPr lang="en-US" altLang="zh-CN" sz="2400" b="1" dirty="0">
                <a:solidFill>
                  <a:srgbClr val="150118"/>
                </a:solidFill>
                <a:latin typeface="楷体" panose="02010609060101010101" pitchFamily="49" charset="-122"/>
                <a:ea typeface="楷体" panose="02010609060101010101" pitchFamily="49" charset="-122"/>
              </a:rPr>
              <a:t>,</a:t>
            </a:r>
            <a:r>
              <a:rPr lang="zh-CN" altLang="en-US" sz="2400" b="1" dirty="0">
                <a:solidFill>
                  <a:srgbClr val="150118"/>
                </a:solidFill>
                <a:latin typeface="楷体" panose="02010609060101010101" pitchFamily="49" charset="-122"/>
                <a:ea typeface="楷体" panose="02010609060101010101" pitchFamily="49" charset="-122"/>
              </a:rPr>
              <a:t>线条模糊了</a:t>
            </a:r>
            <a:r>
              <a:rPr lang="en-US" altLang="zh-CN" sz="2400" b="1" dirty="0">
                <a:solidFill>
                  <a:srgbClr val="150118"/>
                </a:solidFill>
                <a:latin typeface="楷体" panose="02010609060101010101" pitchFamily="49" charset="-122"/>
                <a:ea typeface="楷体" panose="02010609060101010101" pitchFamily="49" charset="-122"/>
              </a:rPr>
              <a:t>,</a:t>
            </a:r>
            <a:r>
              <a:rPr lang="zh-CN" altLang="en-US" sz="2400" b="1" dirty="0">
                <a:solidFill>
                  <a:srgbClr val="150118"/>
                </a:solidFill>
                <a:latin typeface="楷体" panose="02010609060101010101" pitchFamily="49" charset="-122"/>
                <a:ea typeface="楷体" panose="02010609060101010101" pitchFamily="49" charset="-122"/>
              </a:rPr>
              <a:t>直向窗前的莹白渗过来。让人觉得</a:t>
            </a:r>
            <a:r>
              <a:rPr lang="en-US" altLang="zh-CN" sz="2400" b="1" dirty="0">
                <a:solidFill>
                  <a:srgbClr val="150118"/>
                </a:solidFill>
                <a:latin typeface="楷体" panose="02010609060101010101" pitchFamily="49" charset="-122"/>
                <a:ea typeface="楷体" panose="02010609060101010101" pitchFamily="49" charset="-122"/>
              </a:rPr>
              <a:t>,</a:t>
            </a:r>
            <a:r>
              <a:rPr lang="zh-CN" altLang="en-US" sz="2400" b="1" dirty="0">
                <a:solidFill>
                  <a:srgbClr val="150118"/>
                </a:solidFill>
                <a:latin typeface="楷体" panose="02010609060101010101" pitchFamily="49" charset="-122"/>
                <a:ea typeface="楷体" panose="02010609060101010101" pitchFamily="49" charset="-122"/>
              </a:rPr>
              <a:t>丁香确实该和微雨连在一起</a:t>
            </a:r>
            <a:r>
              <a:rPr lang="zh-CN" altLang="en-US" sz="2400" b="1" dirty="0" smtClean="0">
                <a:latin typeface="楷体" panose="02010609060101010101" pitchFamily="49" charset="-122"/>
                <a:ea typeface="楷体" panose="02010609060101010101" pitchFamily="49" charset="-122"/>
              </a:rPr>
              <a:t>。（雨中丁香有怎样的特点？想象一下这幅画面。作者为什么说“丁香确实该和微雨连在一起？”）</a:t>
            </a:r>
            <a:endParaRPr lang="zh-CN" altLang="en-US" sz="2400" b="1"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39553" y="1333068"/>
            <a:ext cx="8091401" cy="2960426"/>
          </a:xfrm>
          <a:prstGeom prst="rect">
            <a:avLst/>
          </a:prstGeom>
          <a:noFill/>
          <a:ln w="9525">
            <a:noFill/>
          </a:ln>
        </p:spPr>
        <p:txBody>
          <a:bodyPr wrap="square">
            <a:spAutoFit/>
          </a:bodyPr>
          <a:lstStyle/>
          <a:p>
            <a:pPr>
              <a:lnSpc>
                <a:spcPct val="150000"/>
              </a:lnSpc>
            </a:pPr>
            <a:r>
              <a:rPr lang="zh-CN" altLang="en-US" sz="3200" b="1" dirty="0" smtClean="0">
                <a:solidFill>
                  <a:srgbClr val="FF0000"/>
                </a:solidFill>
                <a:latin typeface="楷体_GB2312" panose="02010609030101010101" charset="-122"/>
                <a:ea typeface="楷体" panose="02010609060101010101" pitchFamily="49" charset="-122"/>
              </a:rPr>
              <a:t>    </a:t>
            </a:r>
            <a:r>
              <a:rPr lang="zh-CN" altLang="en-US" sz="2400" b="1" dirty="0" smtClean="0">
                <a:solidFill>
                  <a:srgbClr val="FF0000"/>
                </a:solidFill>
                <a:latin typeface="楷体_GB2312" panose="02010609030101010101" charset="-122"/>
                <a:ea typeface="楷体_GB2312" panose="02010609030101010101" charset="-122"/>
              </a:rPr>
              <a:t>雨中丁香的</a:t>
            </a:r>
            <a:r>
              <a:rPr lang="zh-CN" altLang="en-US" sz="2400" b="1" dirty="0">
                <a:solidFill>
                  <a:srgbClr val="FF0000"/>
                </a:solidFill>
                <a:latin typeface="楷体_GB2312" panose="02010609030101010101" charset="-122"/>
                <a:ea typeface="楷体_GB2312" panose="02010609030101010101" charset="-122"/>
              </a:rPr>
              <a:t>特点：格外</a:t>
            </a:r>
            <a:r>
              <a:rPr lang="zh-CN" altLang="en-US" sz="2400" b="1" dirty="0" smtClean="0">
                <a:solidFill>
                  <a:srgbClr val="FF0000"/>
                </a:solidFill>
                <a:latin typeface="楷体_GB2312" panose="02010609030101010101" charset="-122"/>
                <a:ea typeface="楷体_GB2312" panose="02010609030101010101" charset="-122"/>
              </a:rPr>
              <a:t>妩媚。</a:t>
            </a:r>
            <a:endParaRPr lang="en-US" altLang="zh-CN" sz="2400" b="1" dirty="0" smtClean="0">
              <a:solidFill>
                <a:srgbClr val="FF0000"/>
              </a:solidFill>
              <a:latin typeface="楷体_GB2312" panose="02010609030101010101" charset="-122"/>
              <a:ea typeface="楷体_GB2312" panose="02010609030101010101" charset="-122"/>
            </a:endParaRPr>
          </a:p>
          <a:p>
            <a:pPr>
              <a:lnSpc>
                <a:spcPct val="150000"/>
              </a:lnSpc>
            </a:pPr>
            <a:r>
              <a:rPr lang="zh-CN" altLang="en-US" sz="2400" b="1" dirty="0" smtClean="0">
                <a:solidFill>
                  <a:srgbClr val="FF0000"/>
                </a:solidFill>
                <a:latin typeface="楷体_GB2312" panose="02010609030101010101" charset="-122"/>
                <a:ea typeface="楷体_GB2312" panose="02010609030101010101" charset="-122"/>
              </a:rPr>
              <a:t>    雨中的丁香朦胧绰约，线条模糊，颜色娇柔融合犹如一幅色彩边缘模糊、柔和婉约的画作。着了水滴的丁香格外妩媚，十分动人。不禁让作者赞同古人将丁香和微雨联系在一起。</a:t>
            </a:r>
            <a:endParaRPr lang="zh-CN" altLang="en-US" sz="2400" b="1" dirty="0">
              <a:solidFill>
                <a:srgbClr val="FF0000"/>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2"/>
          <p:cNvSpPr txBox="1"/>
          <p:nvPr/>
        </p:nvSpPr>
        <p:spPr>
          <a:xfrm>
            <a:off x="323529" y="953521"/>
            <a:ext cx="8463314" cy="1165832"/>
          </a:xfrm>
          <a:prstGeom prst="rect">
            <a:avLst/>
          </a:prstGeom>
          <a:noFill/>
          <a:ln w="9525">
            <a:noFill/>
          </a:ln>
        </p:spPr>
        <p:txBody>
          <a:bodyPr wrap="square">
            <a:spAutoFit/>
          </a:bodyPr>
          <a:lstStyle/>
          <a:p>
            <a:pPr>
              <a:lnSpc>
                <a:spcPct val="130000"/>
              </a:lnSpc>
            </a:pPr>
            <a:r>
              <a:rPr lang="en-US" altLang="zh-CN" sz="3200" b="1" dirty="0" smtClean="0">
                <a:latin typeface="黑体" panose="02010609060101010101" pitchFamily="2" charset="-122"/>
                <a:ea typeface="黑体" panose="02010609060101010101" pitchFamily="2" charset="-122"/>
              </a:rPr>
              <a:t>  </a:t>
            </a:r>
            <a:r>
              <a:rPr lang="en-US" altLang="zh-CN" sz="2400" b="1" dirty="0" smtClean="0">
                <a:latin typeface="+mn-ea"/>
                <a:ea typeface="+mn-ea"/>
              </a:rPr>
              <a:t>3</a:t>
            </a:r>
            <a:r>
              <a:rPr lang="en-US" altLang="zh-CN" sz="2400" b="1" dirty="0">
                <a:latin typeface="+mn-ea"/>
                <a:ea typeface="+mn-ea"/>
              </a:rPr>
              <a:t>. </a:t>
            </a:r>
            <a:r>
              <a:rPr lang="zh-CN" altLang="en-US" sz="2400" b="1" dirty="0" smtClean="0">
                <a:latin typeface="+mn-ea"/>
                <a:ea typeface="+mn-ea"/>
              </a:rPr>
              <a:t>丁香结引发了“我”对人生怎样的思考？结合生活实际，谈谈你的理解。</a:t>
            </a:r>
            <a:endParaRPr lang="zh-CN" altLang="en-US" sz="3200" b="1" dirty="0">
              <a:latin typeface="+mn-ea"/>
              <a:ea typeface="+mn-ea"/>
            </a:endParaRPr>
          </a:p>
        </p:txBody>
      </p:sp>
      <p:sp>
        <p:nvSpPr>
          <p:cNvPr id="6" name="TextBox 5"/>
          <p:cNvSpPr txBox="1"/>
          <p:nvPr/>
        </p:nvSpPr>
        <p:spPr>
          <a:xfrm>
            <a:off x="361891" y="2180861"/>
            <a:ext cx="8091401" cy="2960426"/>
          </a:xfrm>
          <a:prstGeom prst="rect">
            <a:avLst/>
          </a:prstGeom>
          <a:noFill/>
          <a:ln w="9525">
            <a:noFill/>
          </a:ln>
        </p:spPr>
        <p:txBody>
          <a:bodyPr wrap="square">
            <a:spAutoFit/>
          </a:bodyPr>
          <a:lstStyle/>
          <a:p>
            <a:pPr>
              <a:lnSpc>
                <a:spcPct val="150000"/>
              </a:lnSpc>
            </a:pPr>
            <a:r>
              <a:rPr lang="zh-CN" altLang="en-US" sz="3200" b="1" dirty="0" smtClean="0">
                <a:solidFill>
                  <a:srgbClr val="0070C0"/>
                </a:solidFill>
                <a:latin typeface="楷体" panose="02010609060101010101" pitchFamily="49" charset="-122"/>
                <a:ea typeface="楷体" panose="02010609060101010101" pitchFamily="49" charset="-122"/>
              </a:rPr>
              <a:t>    </a:t>
            </a:r>
            <a:r>
              <a:rPr lang="zh-CN" altLang="en-US" sz="2400" b="1" dirty="0" smtClean="0">
                <a:solidFill>
                  <a:srgbClr val="FF0000"/>
                </a:solidFill>
                <a:latin typeface="楷体_GB2312" panose="02010609030101010101" charset="-122"/>
                <a:ea typeface="楷体_GB2312" panose="02010609030101010101" charset="-122"/>
              </a:rPr>
              <a:t>每个人</a:t>
            </a:r>
            <a:r>
              <a:rPr lang="zh-CN" altLang="en-US" sz="2400" b="1" dirty="0">
                <a:solidFill>
                  <a:srgbClr val="FF0000"/>
                </a:solidFill>
                <a:latin typeface="楷体_GB2312" panose="02010609030101010101" charset="-122"/>
                <a:ea typeface="楷体_GB2312" panose="02010609030101010101" charset="-122"/>
              </a:rPr>
              <a:t>一辈子都有许多不顺心的事</a:t>
            </a:r>
            <a:r>
              <a:rPr lang="en-US" altLang="zh-CN" sz="2400" b="1" dirty="0">
                <a:solidFill>
                  <a:srgbClr val="FF0000"/>
                </a:solidFill>
                <a:latin typeface="楷体_GB2312" panose="02010609030101010101" charset="-122"/>
                <a:ea typeface="楷体_GB2312" panose="02010609030101010101" charset="-122"/>
              </a:rPr>
              <a:t>,</a:t>
            </a:r>
            <a:r>
              <a:rPr lang="zh-CN" altLang="en-US" sz="2400" b="1" dirty="0">
                <a:solidFill>
                  <a:srgbClr val="FF0000"/>
                </a:solidFill>
                <a:latin typeface="楷体_GB2312" panose="02010609030101010101" charset="-122"/>
                <a:ea typeface="楷体_GB2312" panose="02010609030101010101" charset="-122"/>
              </a:rPr>
              <a:t>一件完了一件又来。所以丁香结年年都有。结</a:t>
            </a:r>
            <a:r>
              <a:rPr lang="en-US" altLang="zh-CN" sz="2400" b="1" dirty="0">
                <a:solidFill>
                  <a:srgbClr val="FF0000"/>
                </a:solidFill>
                <a:latin typeface="楷体_GB2312" panose="02010609030101010101" charset="-122"/>
                <a:ea typeface="楷体_GB2312" panose="02010609030101010101" charset="-122"/>
              </a:rPr>
              <a:t>,</a:t>
            </a:r>
            <a:r>
              <a:rPr lang="zh-CN" altLang="en-US" sz="2400" b="1" dirty="0">
                <a:solidFill>
                  <a:srgbClr val="FF0000"/>
                </a:solidFill>
                <a:latin typeface="楷体_GB2312" panose="02010609030101010101" charset="-122"/>
                <a:ea typeface="楷体_GB2312" panose="02010609030101010101" charset="-122"/>
              </a:rPr>
              <a:t>是解不完的</a:t>
            </a:r>
            <a:r>
              <a:rPr lang="en-US" altLang="zh-CN" sz="2400" b="1" dirty="0">
                <a:solidFill>
                  <a:srgbClr val="FF0000"/>
                </a:solidFill>
                <a:latin typeface="楷体_GB2312" panose="02010609030101010101" charset="-122"/>
                <a:ea typeface="楷体_GB2312" panose="02010609030101010101" charset="-122"/>
              </a:rPr>
              <a:t>;</a:t>
            </a:r>
            <a:r>
              <a:rPr lang="zh-CN" altLang="en-US" sz="2400" b="1" dirty="0">
                <a:solidFill>
                  <a:srgbClr val="FF0000"/>
                </a:solidFill>
                <a:latin typeface="楷体_GB2312" panose="02010609030101010101" charset="-122"/>
                <a:ea typeface="楷体_GB2312" panose="02010609030101010101" charset="-122"/>
              </a:rPr>
              <a:t>人生中的问题也是解不完的。不然</a:t>
            </a:r>
            <a:r>
              <a:rPr lang="en-US" altLang="zh-CN" sz="2400" b="1" dirty="0">
                <a:solidFill>
                  <a:srgbClr val="FF0000"/>
                </a:solidFill>
                <a:latin typeface="楷体_GB2312" panose="02010609030101010101" charset="-122"/>
                <a:ea typeface="楷体_GB2312" panose="02010609030101010101" charset="-122"/>
              </a:rPr>
              <a:t>,</a:t>
            </a:r>
            <a:r>
              <a:rPr lang="zh-CN" altLang="en-US" sz="2400" b="1" dirty="0">
                <a:solidFill>
                  <a:srgbClr val="FF0000"/>
                </a:solidFill>
                <a:latin typeface="楷体_GB2312" panose="02010609030101010101" charset="-122"/>
                <a:ea typeface="楷体_GB2312" panose="02010609030101010101" charset="-122"/>
              </a:rPr>
              <a:t>岂不太平淡无味了吗</a:t>
            </a:r>
            <a:r>
              <a:rPr lang="en-US" altLang="zh-CN" sz="2400" b="1" dirty="0" smtClean="0">
                <a:solidFill>
                  <a:srgbClr val="FF0000"/>
                </a:solidFill>
                <a:latin typeface="楷体_GB2312" panose="02010609030101010101" charset="-122"/>
                <a:ea typeface="楷体_GB2312" panose="02010609030101010101" charset="-122"/>
              </a:rPr>
              <a:t>?</a:t>
            </a:r>
            <a:endParaRPr lang="en-US" altLang="zh-CN" sz="2400" b="1" dirty="0" smtClean="0">
              <a:solidFill>
                <a:srgbClr val="FF0000"/>
              </a:solidFill>
              <a:latin typeface="楷体_GB2312" panose="02010609030101010101" charset="-122"/>
              <a:ea typeface="楷体_GB2312" panose="02010609030101010101" charset="-122"/>
            </a:endParaRPr>
          </a:p>
          <a:p>
            <a:pPr>
              <a:lnSpc>
                <a:spcPct val="150000"/>
              </a:lnSpc>
            </a:pPr>
            <a:r>
              <a:rPr lang="en-US" altLang="zh-CN" sz="2400" b="1" dirty="0">
                <a:solidFill>
                  <a:srgbClr val="FF0000"/>
                </a:solidFill>
                <a:latin typeface="楷体_GB2312" panose="02010609030101010101" charset="-122"/>
                <a:ea typeface="楷体_GB2312" panose="02010609030101010101" charset="-122"/>
              </a:rPr>
              <a:t> </a:t>
            </a:r>
            <a:r>
              <a:rPr lang="en-US" altLang="zh-CN" sz="2400" b="1" dirty="0" smtClean="0">
                <a:solidFill>
                  <a:srgbClr val="FF0000"/>
                </a:solidFill>
                <a:latin typeface="楷体_GB2312" panose="02010609030101010101" charset="-122"/>
                <a:ea typeface="楷体_GB2312" panose="02010609030101010101" charset="-122"/>
              </a:rPr>
              <a:t>   </a:t>
            </a:r>
            <a:r>
              <a:rPr lang="zh-CN" altLang="en-US" sz="2400" b="1" dirty="0" smtClean="0">
                <a:solidFill>
                  <a:srgbClr val="FF0000"/>
                </a:solidFill>
                <a:latin typeface="楷体_GB2312" panose="02010609030101010101" charset="-122"/>
                <a:ea typeface="楷体_GB2312" panose="02010609030101010101" charset="-122"/>
              </a:rPr>
              <a:t>所以我们</a:t>
            </a:r>
            <a:r>
              <a:rPr lang="zh-CN" altLang="en-US" sz="2400" b="1" dirty="0">
                <a:solidFill>
                  <a:srgbClr val="FF0000"/>
                </a:solidFill>
                <a:latin typeface="楷体_GB2312" panose="02010609030101010101" charset="-122"/>
                <a:ea typeface="楷体_GB2312" panose="02010609030101010101" charset="-122"/>
              </a:rPr>
              <a:t>面对生活中不顺心的事，要</a:t>
            </a:r>
            <a:r>
              <a:rPr lang="zh-CN" altLang="en-US" sz="2400" b="1" dirty="0" smtClean="0">
                <a:solidFill>
                  <a:srgbClr val="FF0000"/>
                </a:solidFill>
                <a:latin typeface="楷体_GB2312" panose="02010609030101010101" charset="-122"/>
                <a:ea typeface="楷体_GB2312" panose="02010609030101010101" charset="-122"/>
              </a:rPr>
              <a:t>像丁香一样</a:t>
            </a:r>
            <a:r>
              <a:rPr lang="zh-CN" altLang="en-US" sz="2400" b="1" dirty="0">
                <a:solidFill>
                  <a:srgbClr val="FF0000"/>
                </a:solidFill>
                <a:latin typeface="楷体_GB2312" panose="02010609030101010101" charset="-122"/>
                <a:ea typeface="楷体_GB2312" panose="02010609030101010101" charset="-122"/>
              </a:rPr>
              <a:t>，乐观、坦然、潇洒地面对。</a:t>
            </a:r>
            <a:endParaRPr lang="zh-CN" altLang="en-US" sz="2400" b="1" dirty="0">
              <a:solidFill>
                <a:srgbClr val="FF0000"/>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38" name="Group 4"/>
          <p:cNvGrpSpPr>
            <a:grpSpLocks noChangeAspect="1"/>
          </p:cNvGrpSpPr>
          <p:nvPr/>
        </p:nvGrpSpPr>
        <p:grpSpPr>
          <a:xfrm>
            <a:off x="2706100" y="1292158"/>
            <a:ext cx="368573" cy="220355"/>
            <a:chOff x="2511" y="1362"/>
            <a:chExt cx="539" cy="322"/>
          </a:xfrm>
        </p:grpSpPr>
        <p:sp>
          <p:nvSpPr>
            <p:cNvPr id="19" name="Freeform 8"/>
            <p:cNvSpPr/>
            <p:nvPr/>
          </p:nvSpPr>
          <p:spPr bwMode="auto">
            <a:xfrm>
              <a:off x="2954" y="1362"/>
              <a:ext cx="5" cy="0"/>
            </a:xfrm>
            <a:custGeom>
              <a:avLst/>
              <a:gdLst>
                <a:gd name="T0" fmla="*/ 2 w 2"/>
                <a:gd name="T1" fmla="*/ 0 h 1"/>
                <a:gd name="T2" fmla="*/ 0 w 2"/>
                <a:gd name="T3" fmla="*/ 1 h 1"/>
                <a:gd name="T4" fmla="*/ 2 w 2"/>
                <a:gd name="T5" fmla="*/ 0 h 1"/>
                <a:gd name="T6" fmla="*/ 2 w 2"/>
                <a:gd name="T7" fmla="*/ 0 h 1"/>
              </a:gdLst>
              <a:ahLst/>
              <a:cxnLst>
                <a:cxn ang="0">
                  <a:pos x="T0" y="T1"/>
                </a:cxn>
                <a:cxn ang="0">
                  <a:pos x="T2" y="T3"/>
                </a:cxn>
                <a:cxn ang="0">
                  <a:pos x="T4" y="T5"/>
                </a:cxn>
                <a:cxn ang="0">
                  <a:pos x="T6" y="T7"/>
                </a:cxn>
              </a:cxnLst>
              <a:rect l="0" t="0" r="r" b="b"/>
              <a:pathLst>
                <a:path w="2" h="1">
                  <a:moveTo>
                    <a:pt x="2" y="0"/>
                  </a:moveTo>
                  <a:cubicBezTo>
                    <a:pt x="1" y="0"/>
                    <a:pt x="0" y="0"/>
                    <a:pt x="0" y="1"/>
                  </a:cubicBezTo>
                  <a:cubicBezTo>
                    <a:pt x="0" y="0"/>
                    <a:pt x="1" y="0"/>
                    <a:pt x="2" y="0"/>
                  </a:cubicBezTo>
                  <a:cubicBezTo>
                    <a:pt x="2" y="0"/>
                    <a:pt x="2" y="0"/>
                    <a:pt x="2" y="0"/>
                  </a:cubicBezTo>
                </a:path>
              </a:pathLst>
            </a:custGeom>
            <a:solidFill>
              <a:srgbClr val="EEEB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sp>
          <p:nvSpPr>
            <p:cNvPr id="20" name="Freeform 9"/>
            <p:cNvSpPr/>
            <p:nvPr/>
          </p:nvSpPr>
          <p:spPr bwMode="auto">
            <a:xfrm>
              <a:off x="2943" y="1497"/>
              <a:ext cx="2" cy="0"/>
            </a:xfrm>
            <a:custGeom>
              <a:avLst/>
              <a:gdLst>
                <a:gd name="T0" fmla="*/ 1 w 1"/>
                <a:gd name="T1" fmla="*/ 0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0" y="0"/>
                  </a:cubicBezTo>
                  <a:cubicBezTo>
                    <a:pt x="0" y="0"/>
                    <a:pt x="0" y="0"/>
                    <a:pt x="0" y="0"/>
                  </a:cubicBezTo>
                  <a:cubicBezTo>
                    <a:pt x="1" y="0"/>
                    <a:pt x="1" y="0"/>
                    <a:pt x="1" y="0"/>
                  </a:cubicBezTo>
                </a:path>
              </a:pathLst>
            </a:custGeom>
            <a:solidFill>
              <a:srgbClr val="578C94"/>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sp>
          <p:nvSpPr>
            <p:cNvPr id="21" name="Freeform 10"/>
            <p:cNvSpPr>
              <a:spLocks noEditPoints="1"/>
            </p:cNvSpPr>
            <p:nvPr/>
          </p:nvSpPr>
          <p:spPr bwMode="auto">
            <a:xfrm>
              <a:off x="2511" y="1362"/>
              <a:ext cx="539" cy="322"/>
            </a:xfrm>
            <a:custGeom>
              <a:avLst/>
              <a:gdLst>
                <a:gd name="T0" fmla="*/ 7 w 309"/>
                <a:gd name="T1" fmla="*/ 184 h 184"/>
                <a:gd name="T2" fmla="*/ 9 w 309"/>
                <a:gd name="T3" fmla="*/ 184 h 184"/>
                <a:gd name="T4" fmla="*/ 9 w 309"/>
                <a:gd name="T5" fmla="*/ 178 h 184"/>
                <a:gd name="T6" fmla="*/ 8 w 309"/>
                <a:gd name="T7" fmla="*/ 180 h 184"/>
                <a:gd name="T8" fmla="*/ 9 w 309"/>
                <a:gd name="T9" fmla="*/ 178 h 184"/>
                <a:gd name="T10" fmla="*/ 34 w 309"/>
                <a:gd name="T11" fmla="*/ 174 h 184"/>
                <a:gd name="T12" fmla="*/ 34 w 309"/>
                <a:gd name="T13" fmla="*/ 179 h 184"/>
                <a:gd name="T14" fmla="*/ 36 w 309"/>
                <a:gd name="T15" fmla="*/ 176 h 184"/>
                <a:gd name="T16" fmla="*/ 38 w 309"/>
                <a:gd name="T17" fmla="*/ 176 h 184"/>
                <a:gd name="T18" fmla="*/ 84 w 309"/>
                <a:gd name="T19" fmla="*/ 144 h 184"/>
                <a:gd name="T20" fmla="*/ 85 w 309"/>
                <a:gd name="T21" fmla="*/ 145 h 184"/>
                <a:gd name="T22" fmla="*/ 84 w 309"/>
                <a:gd name="T23" fmla="*/ 144 h 184"/>
                <a:gd name="T24" fmla="*/ 0 w 309"/>
                <a:gd name="T25" fmla="*/ 135 h 184"/>
                <a:gd name="T26" fmla="*/ 1 w 309"/>
                <a:gd name="T27" fmla="*/ 135 h 184"/>
                <a:gd name="T28" fmla="*/ 138 w 309"/>
                <a:gd name="T29" fmla="*/ 123 h 184"/>
                <a:gd name="T30" fmla="*/ 139 w 309"/>
                <a:gd name="T31" fmla="*/ 123 h 184"/>
                <a:gd name="T32" fmla="*/ 154 w 309"/>
                <a:gd name="T33" fmla="*/ 115 h 184"/>
                <a:gd name="T34" fmla="*/ 154 w 309"/>
                <a:gd name="T35" fmla="*/ 116 h 184"/>
                <a:gd name="T36" fmla="*/ 154 w 309"/>
                <a:gd name="T37" fmla="*/ 115 h 184"/>
                <a:gd name="T38" fmla="*/ 50 w 309"/>
                <a:gd name="T39" fmla="*/ 113 h 184"/>
                <a:gd name="T40" fmla="*/ 53 w 309"/>
                <a:gd name="T41" fmla="*/ 115 h 184"/>
                <a:gd name="T42" fmla="*/ 146 w 309"/>
                <a:gd name="T43" fmla="*/ 113 h 184"/>
                <a:gd name="T44" fmla="*/ 147 w 309"/>
                <a:gd name="T45" fmla="*/ 114 h 184"/>
                <a:gd name="T46" fmla="*/ 146 w 309"/>
                <a:gd name="T47" fmla="*/ 113 h 184"/>
                <a:gd name="T48" fmla="*/ 149 w 309"/>
                <a:gd name="T49" fmla="*/ 111 h 184"/>
                <a:gd name="T50" fmla="*/ 151 w 309"/>
                <a:gd name="T51" fmla="*/ 111 h 184"/>
                <a:gd name="T52" fmla="*/ 165 w 309"/>
                <a:gd name="T53" fmla="*/ 109 h 184"/>
                <a:gd name="T54" fmla="*/ 162 w 309"/>
                <a:gd name="T55" fmla="*/ 113 h 184"/>
                <a:gd name="T56" fmla="*/ 166 w 309"/>
                <a:gd name="T57" fmla="*/ 111 h 184"/>
                <a:gd name="T58" fmla="*/ 184 w 309"/>
                <a:gd name="T59" fmla="*/ 107 h 184"/>
                <a:gd name="T60" fmla="*/ 184 w 309"/>
                <a:gd name="T61" fmla="*/ 109 h 184"/>
                <a:gd name="T62" fmla="*/ 184 w 309"/>
                <a:gd name="T63" fmla="*/ 107 h 184"/>
                <a:gd name="T64" fmla="*/ 50 w 309"/>
                <a:gd name="T65" fmla="*/ 109 h 184"/>
                <a:gd name="T66" fmla="*/ 53 w 309"/>
                <a:gd name="T67" fmla="*/ 111 h 184"/>
                <a:gd name="T68" fmla="*/ 53 w 309"/>
                <a:gd name="T69" fmla="*/ 107 h 184"/>
                <a:gd name="T70" fmla="*/ 248 w 309"/>
                <a:gd name="T71" fmla="*/ 77 h 184"/>
                <a:gd name="T72" fmla="*/ 249 w 309"/>
                <a:gd name="T73" fmla="*/ 77 h 184"/>
                <a:gd name="T74" fmla="*/ 249 w 309"/>
                <a:gd name="T75" fmla="*/ 75 h 184"/>
                <a:gd name="T76" fmla="*/ 252 w 309"/>
                <a:gd name="T77" fmla="*/ 67 h 184"/>
                <a:gd name="T78" fmla="*/ 252 w 309"/>
                <a:gd name="T79" fmla="*/ 70 h 184"/>
                <a:gd name="T80" fmla="*/ 268 w 309"/>
                <a:gd name="T81" fmla="*/ 64 h 184"/>
                <a:gd name="T82" fmla="*/ 266 w 309"/>
                <a:gd name="T83" fmla="*/ 66 h 184"/>
                <a:gd name="T84" fmla="*/ 268 w 309"/>
                <a:gd name="T85" fmla="*/ 66 h 184"/>
                <a:gd name="T86" fmla="*/ 276 w 309"/>
                <a:gd name="T87" fmla="*/ 54 h 184"/>
                <a:gd name="T88" fmla="*/ 276 w 309"/>
                <a:gd name="T89" fmla="*/ 55 h 184"/>
                <a:gd name="T90" fmla="*/ 276 w 309"/>
                <a:gd name="T91" fmla="*/ 54 h 184"/>
                <a:gd name="T92" fmla="*/ 307 w 309"/>
                <a:gd name="T93" fmla="*/ 17 h 184"/>
                <a:gd name="T94" fmla="*/ 309 w 309"/>
                <a:gd name="T95" fmla="*/ 17 h 184"/>
                <a:gd name="T96" fmla="*/ 254 w 309"/>
                <a:gd name="T97" fmla="*/ 11 h 184"/>
                <a:gd name="T98" fmla="*/ 254 w 309"/>
                <a:gd name="T99" fmla="*/ 12 h 184"/>
                <a:gd name="T100" fmla="*/ 254 w 309"/>
                <a:gd name="T101" fmla="*/ 11 h 184"/>
                <a:gd name="T102" fmla="*/ 304 w 309"/>
                <a:gd name="T103" fmla="*/ 12 h 184"/>
                <a:gd name="T104" fmla="*/ 308 w 309"/>
                <a:gd name="T105" fmla="*/ 14 h 184"/>
                <a:gd name="T106" fmla="*/ 307 w 309"/>
                <a:gd name="T107" fmla="*/ 11 h 184"/>
                <a:gd name="T108" fmla="*/ 305 w 309"/>
                <a:gd name="T109" fmla="*/ 10 h 184"/>
                <a:gd name="T110" fmla="*/ 245 w 309"/>
                <a:gd name="T111" fmla="*/ 12 h 184"/>
                <a:gd name="T112" fmla="*/ 245 w 309"/>
                <a:gd name="T113" fmla="*/ 10 h 184"/>
                <a:gd name="T114" fmla="*/ 257 w 309"/>
                <a:gd name="T115" fmla="*/ 0 h 184"/>
                <a:gd name="T116" fmla="*/ 254 w 309"/>
                <a:gd name="T117" fmla="*/ 1 h 184"/>
                <a:gd name="T118" fmla="*/ 255 w 309"/>
                <a:gd name="T119" fmla="*/ 3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9" h="184">
                  <a:moveTo>
                    <a:pt x="8" y="183"/>
                  </a:moveTo>
                  <a:cubicBezTo>
                    <a:pt x="7" y="183"/>
                    <a:pt x="7" y="183"/>
                    <a:pt x="7" y="184"/>
                  </a:cubicBezTo>
                  <a:cubicBezTo>
                    <a:pt x="7" y="184"/>
                    <a:pt x="8" y="184"/>
                    <a:pt x="8" y="184"/>
                  </a:cubicBezTo>
                  <a:cubicBezTo>
                    <a:pt x="8" y="184"/>
                    <a:pt x="9" y="184"/>
                    <a:pt x="9" y="184"/>
                  </a:cubicBezTo>
                  <a:cubicBezTo>
                    <a:pt x="9" y="183"/>
                    <a:pt x="8" y="183"/>
                    <a:pt x="8" y="183"/>
                  </a:cubicBezTo>
                  <a:moveTo>
                    <a:pt x="9" y="178"/>
                  </a:moveTo>
                  <a:cubicBezTo>
                    <a:pt x="8" y="178"/>
                    <a:pt x="7" y="180"/>
                    <a:pt x="8" y="180"/>
                  </a:cubicBezTo>
                  <a:cubicBezTo>
                    <a:pt x="8" y="180"/>
                    <a:pt x="8" y="180"/>
                    <a:pt x="8" y="180"/>
                  </a:cubicBezTo>
                  <a:cubicBezTo>
                    <a:pt x="9" y="180"/>
                    <a:pt x="10" y="178"/>
                    <a:pt x="9" y="178"/>
                  </a:cubicBezTo>
                  <a:cubicBezTo>
                    <a:pt x="9" y="178"/>
                    <a:pt x="9" y="178"/>
                    <a:pt x="9" y="178"/>
                  </a:cubicBezTo>
                  <a:moveTo>
                    <a:pt x="35" y="171"/>
                  </a:moveTo>
                  <a:cubicBezTo>
                    <a:pt x="35" y="171"/>
                    <a:pt x="34" y="172"/>
                    <a:pt x="34" y="174"/>
                  </a:cubicBezTo>
                  <a:cubicBezTo>
                    <a:pt x="34" y="174"/>
                    <a:pt x="34" y="174"/>
                    <a:pt x="34" y="174"/>
                  </a:cubicBezTo>
                  <a:cubicBezTo>
                    <a:pt x="33" y="175"/>
                    <a:pt x="32" y="179"/>
                    <a:pt x="34" y="179"/>
                  </a:cubicBezTo>
                  <a:cubicBezTo>
                    <a:pt x="34" y="179"/>
                    <a:pt x="34" y="179"/>
                    <a:pt x="35" y="179"/>
                  </a:cubicBezTo>
                  <a:cubicBezTo>
                    <a:pt x="35" y="178"/>
                    <a:pt x="36" y="177"/>
                    <a:pt x="36" y="176"/>
                  </a:cubicBezTo>
                  <a:cubicBezTo>
                    <a:pt x="37" y="176"/>
                    <a:pt x="37" y="176"/>
                    <a:pt x="38" y="176"/>
                  </a:cubicBezTo>
                  <a:cubicBezTo>
                    <a:pt x="38" y="176"/>
                    <a:pt x="38" y="176"/>
                    <a:pt x="38" y="176"/>
                  </a:cubicBezTo>
                  <a:cubicBezTo>
                    <a:pt x="39" y="176"/>
                    <a:pt x="37" y="171"/>
                    <a:pt x="35" y="171"/>
                  </a:cubicBezTo>
                  <a:moveTo>
                    <a:pt x="84" y="144"/>
                  </a:moveTo>
                  <a:cubicBezTo>
                    <a:pt x="84" y="144"/>
                    <a:pt x="84" y="144"/>
                    <a:pt x="84" y="145"/>
                  </a:cubicBezTo>
                  <a:cubicBezTo>
                    <a:pt x="84" y="145"/>
                    <a:pt x="84" y="145"/>
                    <a:pt x="85" y="145"/>
                  </a:cubicBezTo>
                  <a:cubicBezTo>
                    <a:pt x="85" y="145"/>
                    <a:pt x="85" y="145"/>
                    <a:pt x="86" y="145"/>
                  </a:cubicBezTo>
                  <a:cubicBezTo>
                    <a:pt x="86" y="145"/>
                    <a:pt x="85" y="144"/>
                    <a:pt x="84" y="144"/>
                  </a:cubicBezTo>
                  <a:moveTo>
                    <a:pt x="1" y="134"/>
                  </a:moveTo>
                  <a:cubicBezTo>
                    <a:pt x="0" y="135"/>
                    <a:pt x="0" y="135"/>
                    <a:pt x="0" y="135"/>
                  </a:cubicBezTo>
                  <a:cubicBezTo>
                    <a:pt x="0" y="135"/>
                    <a:pt x="0" y="135"/>
                    <a:pt x="1" y="135"/>
                  </a:cubicBezTo>
                  <a:cubicBezTo>
                    <a:pt x="1" y="135"/>
                    <a:pt x="1" y="135"/>
                    <a:pt x="1" y="135"/>
                  </a:cubicBezTo>
                  <a:cubicBezTo>
                    <a:pt x="1" y="134"/>
                    <a:pt x="1" y="134"/>
                    <a:pt x="1" y="134"/>
                  </a:cubicBezTo>
                  <a:moveTo>
                    <a:pt x="138" y="123"/>
                  </a:moveTo>
                  <a:cubicBezTo>
                    <a:pt x="137" y="123"/>
                    <a:pt x="136" y="124"/>
                    <a:pt x="137" y="125"/>
                  </a:cubicBezTo>
                  <a:cubicBezTo>
                    <a:pt x="138" y="124"/>
                    <a:pt x="139" y="125"/>
                    <a:pt x="139" y="123"/>
                  </a:cubicBezTo>
                  <a:cubicBezTo>
                    <a:pt x="139" y="123"/>
                    <a:pt x="138" y="123"/>
                    <a:pt x="138" y="123"/>
                  </a:cubicBezTo>
                  <a:moveTo>
                    <a:pt x="154" y="115"/>
                  </a:moveTo>
                  <a:cubicBezTo>
                    <a:pt x="154" y="115"/>
                    <a:pt x="153" y="115"/>
                    <a:pt x="153" y="115"/>
                  </a:cubicBezTo>
                  <a:cubicBezTo>
                    <a:pt x="153" y="116"/>
                    <a:pt x="154" y="116"/>
                    <a:pt x="154" y="116"/>
                  </a:cubicBezTo>
                  <a:cubicBezTo>
                    <a:pt x="155" y="116"/>
                    <a:pt x="155" y="116"/>
                    <a:pt x="155" y="116"/>
                  </a:cubicBezTo>
                  <a:cubicBezTo>
                    <a:pt x="155" y="115"/>
                    <a:pt x="155" y="115"/>
                    <a:pt x="154" y="115"/>
                  </a:cubicBezTo>
                  <a:moveTo>
                    <a:pt x="50" y="113"/>
                  </a:moveTo>
                  <a:cubicBezTo>
                    <a:pt x="50" y="113"/>
                    <a:pt x="50" y="113"/>
                    <a:pt x="50" y="113"/>
                  </a:cubicBezTo>
                  <a:cubicBezTo>
                    <a:pt x="50" y="114"/>
                    <a:pt x="52" y="115"/>
                    <a:pt x="52" y="115"/>
                  </a:cubicBezTo>
                  <a:cubicBezTo>
                    <a:pt x="53" y="115"/>
                    <a:pt x="53" y="115"/>
                    <a:pt x="53" y="115"/>
                  </a:cubicBezTo>
                  <a:cubicBezTo>
                    <a:pt x="53" y="114"/>
                    <a:pt x="51" y="113"/>
                    <a:pt x="50" y="113"/>
                  </a:cubicBezTo>
                  <a:moveTo>
                    <a:pt x="146" y="113"/>
                  </a:moveTo>
                  <a:cubicBezTo>
                    <a:pt x="146" y="113"/>
                    <a:pt x="146" y="113"/>
                    <a:pt x="146" y="113"/>
                  </a:cubicBezTo>
                  <a:cubicBezTo>
                    <a:pt x="145" y="114"/>
                    <a:pt x="146" y="114"/>
                    <a:pt x="147" y="114"/>
                  </a:cubicBezTo>
                  <a:cubicBezTo>
                    <a:pt x="147" y="114"/>
                    <a:pt x="147" y="114"/>
                    <a:pt x="147" y="113"/>
                  </a:cubicBezTo>
                  <a:cubicBezTo>
                    <a:pt x="148" y="113"/>
                    <a:pt x="147" y="113"/>
                    <a:pt x="146" y="113"/>
                  </a:cubicBezTo>
                  <a:moveTo>
                    <a:pt x="150" y="110"/>
                  </a:moveTo>
                  <a:cubicBezTo>
                    <a:pt x="149" y="110"/>
                    <a:pt x="149" y="110"/>
                    <a:pt x="149" y="111"/>
                  </a:cubicBezTo>
                  <a:cubicBezTo>
                    <a:pt x="149" y="111"/>
                    <a:pt x="150" y="111"/>
                    <a:pt x="150" y="111"/>
                  </a:cubicBezTo>
                  <a:cubicBezTo>
                    <a:pt x="151" y="111"/>
                    <a:pt x="151" y="111"/>
                    <a:pt x="151" y="111"/>
                  </a:cubicBezTo>
                  <a:cubicBezTo>
                    <a:pt x="151" y="111"/>
                    <a:pt x="150" y="110"/>
                    <a:pt x="150" y="110"/>
                  </a:cubicBezTo>
                  <a:moveTo>
                    <a:pt x="165" y="109"/>
                  </a:moveTo>
                  <a:cubicBezTo>
                    <a:pt x="165" y="109"/>
                    <a:pt x="163" y="110"/>
                    <a:pt x="162" y="111"/>
                  </a:cubicBezTo>
                  <a:cubicBezTo>
                    <a:pt x="161" y="112"/>
                    <a:pt x="161" y="113"/>
                    <a:pt x="162" y="113"/>
                  </a:cubicBezTo>
                  <a:cubicBezTo>
                    <a:pt x="162" y="113"/>
                    <a:pt x="163" y="113"/>
                    <a:pt x="164" y="113"/>
                  </a:cubicBezTo>
                  <a:cubicBezTo>
                    <a:pt x="166" y="111"/>
                    <a:pt x="166" y="111"/>
                    <a:pt x="166" y="111"/>
                  </a:cubicBezTo>
                  <a:cubicBezTo>
                    <a:pt x="166" y="110"/>
                    <a:pt x="166" y="109"/>
                    <a:pt x="165" y="109"/>
                  </a:cubicBezTo>
                  <a:moveTo>
                    <a:pt x="184" y="107"/>
                  </a:moveTo>
                  <a:cubicBezTo>
                    <a:pt x="184" y="107"/>
                    <a:pt x="183" y="109"/>
                    <a:pt x="184" y="109"/>
                  </a:cubicBezTo>
                  <a:cubicBezTo>
                    <a:pt x="184" y="109"/>
                    <a:pt x="184" y="109"/>
                    <a:pt x="184" y="109"/>
                  </a:cubicBezTo>
                  <a:cubicBezTo>
                    <a:pt x="184" y="109"/>
                    <a:pt x="185" y="107"/>
                    <a:pt x="184" y="107"/>
                  </a:cubicBezTo>
                  <a:cubicBezTo>
                    <a:pt x="184" y="107"/>
                    <a:pt x="184" y="107"/>
                    <a:pt x="184" y="107"/>
                  </a:cubicBezTo>
                  <a:moveTo>
                    <a:pt x="53" y="107"/>
                  </a:moveTo>
                  <a:cubicBezTo>
                    <a:pt x="51" y="107"/>
                    <a:pt x="50" y="108"/>
                    <a:pt x="50" y="109"/>
                  </a:cubicBezTo>
                  <a:cubicBezTo>
                    <a:pt x="50" y="110"/>
                    <a:pt x="50" y="111"/>
                    <a:pt x="51" y="111"/>
                  </a:cubicBezTo>
                  <a:cubicBezTo>
                    <a:pt x="52" y="111"/>
                    <a:pt x="52" y="111"/>
                    <a:pt x="53" y="111"/>
                  </a:cubicBezTo>
                  <a:cubicBezTo>
                    <a:pt x="54" y="111"/>
                    <a:pt x="54" y="108"/>
                    <a:pt x="54" y="107"/>
                  </a:cubicBezTo>
                  <a:cubicBezTo>
                    <a:pt x="53" y="107"/>
                    <a:pt x="53" y="107"/>
                    <a:pt x="53" y="107"/>
                  </a:cubicBezTo>
                  <a:moveTo>
                    <a:pt x="249" y="75"/>
                  </a:moveTo>
                  <a:cubicBezTo>
                    <a:pt x="249" y="75"/>
                    <a:pt x="249" y="76"/>
                    <a:pt x="248" y="77"/>
                  </a:cubicBezTo>
                  <a:cubicBezTo>
                    <a:pt x="248" y="77"/>
                    <a:pt x="248" y="77"/>
                    <a:pt x="248" y="77"/>
                  </a:cubicBezTo>
                  <a:cubicBezTo>
                    <a:pt x="249" y="77"/>
                    <a:pt x="249" y="77"/>
                    <a:pt x="249" y="77"/>
                  </a:cubicBezTo>
                  <a:cubicBezTo>
                    <a:pt x="250" y="77"/>
                    <a:pt x="250" y="76"/>
                    <a:pt x="251" y="76"/>
                  </a:cubicBezTo>
                  <a:cubicBezTo>
                    <a:pt x="250" y="76"/>
                    <a:pt x="250" y="75"/>
                    <a:pt x="249" y="75"/>
                  </a:cubicBezTo>
                  <a:moveTo>
                    <a:pt x="253" y="66"/>
                  </a:moveTo>
                  <a:cubicBezTo>
                    <a:pt x="252" y="67"/>
                    <a:pt x="252" y="67"/>
                    <a:pt x="252" y="67"/>
                  </a:cubicBezTo>
                  <a:cubicBezTo>
                    <a:pt x="250" y="67"/>
                    <a:pt x="250" y="67"/>
                    <a:pt x="250" y="67"/>
                  </a:cubicBezTo>
                  <a:cubicBezTo>
                    <a:pt x="250" y="70"/>
                    <a:pt x="251" y="70"/>
                    <a:pt x="252" y="70"/>
                  </a:cubicBezTo>
                  <a:cubicBezTo>
                    <a:pt x="254" y="70"/>
                    <a:pt x="258" y="66"/>
                    <a:pt x="253" y="66"/>
                  </a:cubicBezTo>
                  <a:moveTo>
                    <a:pt x="268" y="64"/>
                  </a:moveTo>
                  <a:cubicBezTo>
                    <a:pt x="268" y="64"/>
                    <a:pt x="268" y="65"/>
                    <a:pt x="268" y="65"/>
                  </a:cubicBezTo>
                  <a:cubicBezTo>
                    <a:pt x="266" y="66"/>
                    <a:pt x="266" y="66"/>
                    <a:pt x="266" y="66"/>
                  </a:cubicBezTo>
                  <a:cubicBezTo>
                    <a:pt x="266" y="67"/>
                    <a:pt x="266" y="67"/>
                    <a:pt x="267" y="67"/>
                  </a:cubicBezTo>
                  <a:cubicBezTo>
                    <a:pt x="267" y="67"/>
                    <a:pt x="268" y="67"/>
                    <a:pt x="268" y="66"/>
                  </a:cubicBezTo>
                  <a:cubicBezTo>
                    <a:pt x="269" y="66"/>
                    <a:pt x="269" y="64"/>
                    <a:pt x="268" y="64"/>
                  </a:cubicBezTo>
                  <a:moveTo>
                    <a:pt x="276" y="54"/>
                  </a:moveTo>
                  <a:cubicBezTo>
                    <a:pt x="276" y="54"/>
                    <a:pt x="275" y="55"/>
                    <a:pt x="276" y="55"/>
                  </a:cubicBezTo>
                  <a:cubicBezTo>
                    <a:pt x="276" y="55"/>
                    <a:pt x="276" y="55"/>
                    <a:pt x="276" y="55"/>
                  </a:cubicBezTo>
                  <a:cubicBezTo>
                    <a:pt x="276" y="55"/>
                    <a:pt x="277" y="54"/>
                    <a:pt x="276" y="54"/>
                  </a:cubicBezTo>
                  <a:cubicBezTo>
                    <a:pt x="276" y="54"/>
                    <a:pt x="276" y="54"/>
                    <a:pt x="276" y="54"/>
                  </a:cubicBezTo>
                  <a:moveTo>
                    <a:pt x="308" y="17"/>
                  </a:moveTo>
                  <a:cubicBezTo>
                    <a:pt x="308" y="17"/>
                    <a:pt x="307" y="17"/>
                    <a:pt x="307" y="17"/>
                  </a:cubicBezTo>
                  <a:cubicBezTo>
                    <a:pt x="307" y="18"/>
                    <a:pt x="308" y="18"/>
                    <a:pt x="308" y="18"/>
                  </a:cubicBezTo>
                  <a:cubicBezTo>
                    <a:pt x="309" y="18"/>
                    <a:pt x="309" y="18"/>
                    <a:pt x="309" y="17"/>
                  </a:cubicBezTo>
                  <a:cubicBezTo>
                    <a:pt x="309" y="17"/>
                    <a:pt x="308" y="17"/>
                    <a:pt x="308" y="17"/>
                  </a:cubicBezTo>
                  <a:moveTo>
                    <a:pt x="254" y="11"/>
                  </a:moveTo>
                  <a:cubicBezTo>
                    <a:pt x="253" y="11"/>
                    <a:pt x="253" y="11"/>
                    <a:pt x="253" y="11"/>
                  </a:cubicBezTo>
                  <a:cubicBezTo>
                    <a:pt x="253" y="11"/>
                    <a:pt x="254" y="12"/>
                    <a:pt x="254" y="12"/>
                  </a:cubicBezTo>
                  <a:cubicBezTo>
                    <a:pt x="254" y="12"/>
                    <a:pt x="255" y="12"/>
                    <a:pt x="255" y="11"/>
                  </a:cubicBezTo>
                  <a:cubicBezTo>
                    <a:pt x="255" y="11"/>
                    <a:pt x="254" y="11"/>
                    <a:pt x="254" y="11"/>
                  </a:cubicBezTo>
                  <a:moveTo>
                    <a:pt x="305" y="10"/>
                  </a:moveTo>
                  <a:cubicBezTo>
                    <a:pt x="304" y="10"/>
                    <a:pt x="304" y="11"/>
                    <a:pt x="304" y="12"/>
                  </a:cubicBezTo>
                  <a:cubicBezTo>
                    <a:pt x="305" y="13"/>
                    <a:pt x="306" y="14"/>
                    <a:pt x="307" y="14"/>
                  </a:cubicBezTo>
                  <a:cubicBezTo>
                    <a:pt x="307" y="14"/>
                    <a:pt x="308" y="14"/>
                    <a:pt x="308" y="14"/>
                  </a:cubicBezTo>
                  <a:cubicBezTo>
                    <a:pt x="308" y="14"/>
                    <a:pt x="308" y="14"/>
                    <a:pt x="308" y="14"/>
                  </a:cubicBezTo>
                  <a:cubicBezTo>
                    <a:pt x="308" y="13"/>
                    <a:pt x="308" y="12"/>
                    <a:pt x="307" y="11"/>
                  </a:cubicBezTo>
                  <a:cubicBezTo>
                    <a:pt x="307" y="11"/>
                    <a:pt x="306" y="10"/>
                    <a:pt x="306" y="10"/>
                  </a:cubicBezTo>
                  <a:cubicBezTo>
                    <a:pt x="306" y="10"/>
                    <a:pt x="306" y="10"/>
                    <a:pt x="305" y="10"/>
                  </a:cubicBezTo>
                  <a:moveTo>
                    <a:pt x="245" y="10"/>
                  </a:moveTo>
                  <a:cubicBezTo>
                    <a:pt x="244" y="10"/>
                    <a:pt x="243" y="12"/>
                    <a:pt x="245" y="12"/>
                  </a:cubicBezTo>
                  <a:cubicBezTo>
                    <a:pt x="245" y="12"/>
                    <a:pt x="245" y="12"/>
                    <a:pt x="245" y="12"/>
                  </a:cubicBezTo>
                  <a:cubicBezTo>
                    <a:pt x="246" y="12"/>
                    <a:pt x="247" y="10"/>
                    <a:pt x="245" y="10"/>
                  </a:cubicBezTo>
                  <a:cubicBezTo>
                    <a:pt x="245" y="10"/>
                    <a:pt x="245" y="10"/>
                    <a:pt x="245" y="10"/>
                  </a:cubicBezTo>
                  <a:moveTo>
                    <a:pt x="257" y="0"/>
                  </a:moveTo>
                  <a:cubicBezTo>
                    <a:pt x="256" y="0"/>
                    <a:pt x="255" y="0"/>
                    <a:pt x="255" y="1"/>
                  </a:cubicBezTo>
                  <a:cubicBezTo>
                    <a:pt x="254" y="1"/>
                    <a:pt x="254" y="1"/>
                    <a:pt x="254" y="1"/>
                  </a:cubicBezTo>
                  <a:cubicBezTo>
                    <a:pt x="254" y="1"/>
                    <a:pt x="254" y="1"/>
                    <a:pt x="254" y="1"/>
                  </a:cubicBezTo>
                  <a:cubicBezTo>
                    <a:pt x="254" y="2"/>
                    <a:pt x="254" y="3"/>
                    <a:pt x="255" y="3"/>
                  </a:cubicBezTo>
                  <a:cubicBezTo>
                    <a:pt x="256" y="3"/>
                    <a:pt x="258" y="1"/>
                    <a:pt x="257" y="0"/>
                  </a:cubicBezTo>
                </a:path>
              </a:pathLst>
            </a:custGeom>
            <a:solidFill>
              <a:srgbClr val="66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grpSp>
      <p:grpSp>
        <p:nvGrpSpPr>
          <p:cNvPr id="6" name="组合 5"/>
          <p:cNvGrpSpPr/>
          <p:nvPr/>
        </p:nvGrpSpPr>
        <p:grpSpPr>
          <a:xfrm>
            <a:off x="834043" y="842169"/>
            <a:ext cx="3477801" cy="2575447"/>
            <a:chOff x="834043" y="631626"/>
            <a:chExt cx="3477801" cy="1931585"/>
          </a:xfrm>
        </p:grpSpPr>
        <p:pic>
          <p:nvPicPr>
            <p:cNvPr id="1026" name="Picture 2" descr="https://gss1.bdstatic.com/-vo3dSag_xI4khGkpoWK1HF6hhy/baike/c0%3Dbaike80%2C5%2C5%2C80%2C26/sign=69912939369b033b3885f48874a75db6/6609c93d70cf3bc72286f9d1d300baa1cd112a0c.jpg"/>
            <p:cNvPicPr>
              <a:picLocks noChangeAspect="1" noChangeArrowheads="1"/>
            </p:cNvPicPr>
            <p:nvPr/>
          </p:nvPicPr>
          <p:blipFill rotWithShape="1">
            <a:blip r:embed="rId1" cstate="email"/>
            <a:srcRect/>
            <a:stretch>
              <a:fillRect/>
            </a:stretch>
          </p:blipFill>
          <p:spPr bwMode="auto">
            <a:xfrm>
              <a:off x="834043" y="631626"/>
              <a:ext cx="3351964" cy="1931585"/>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p:nvSpPr>
          <p:spPr>
            <a:xfrm>
              <a:off x="3203848" y="2139702"/>
              <a:ext cx="1107996" cy="346249"/>
            </a:xfrm>
            <a:prstGeom prst="rect">
              <a:avLst/>
            </a:prstGeom>
          </p:spPr>
          <p:style>
            <a:lnRef idx="2">
              <a:schemeClr val="accent5"/>
            </a:lnRef>
            <a:fillRef idx="1">
              <a:schemeClr val="lt1"/>
            </a:fillRef>
            <a:effectRef idx="0">
              <a:schemeClr val="accent5"/>
            </a:effectRef>
            <a:fontRef idx="minor">
              <a:schemeClr val="dk1"/>
            </a:fontRef>
          </p:style>
          <p:txBody>
            <a:bodyPr wrap="none">
              <a:spAutoFit/>
            </a:bodyPr>
            <a:lstStyle/>
            <a:p>
              <a:r>
                <a:rPr lang="zh-CN" altLang="en-US" sz="2400" b="1" dirty="0" smtClean="0">
                  <a:solidFill>
                    <a:schemeClr val="tx1"/>
                  </a:solidFill>
                </a:rPr>
                <a:t>紫丁</a:t>
              </a:r>
              <a:r>
                <a:rPr lang="zh-CN" altLang="en-US" sz="2400" b="1" dirty="0">
                  <a:solidFill>
                    <a:schemeClr val="tx1"/>
                  </a:solidFill>
                </a:rPr>
                <a:t>香</a:t>
              </a:r>
              <a:endParaRPr lang="zh-CN" altLang="en-US" sz="2400" b="1" dirty="0">
                <a:solidFill>
                  <a:schemeClr val="tx1"/>
                </a:solidFill>
              </a:endParaRPr>
            </a:p>
          </p:txBody>
        </p:sp>
      </p:grpSp>
      <p:grpSp>
        <p:nvGrpSpPr>
          <p:cNvPr id="7" name="组合 6"/>
          <p:cNvGrpSpPr/>
          <p:nvPr/>
        </p:nvGrpSpPr>
        <p:grpSpPr>
          <a:xfrm>
            <a:off x="4647855" y="836713"/>
            <a:ext cx="3474364" cy="2630917"/>
            <a:chOff x="4365872" y="605483"/>
            <a:chExt cx="3474364" cy="1995239"/>
          </a:xfrm>
        </p:grpSpPr>
        <p:pic>
          <p:nvPicPr>
            <p:cNvPr id="1028" name="Picture 4" descr="https://gss3.bdstatic.com/-Po3dSag_xI4khGkpoWK1HF6hhy/baike/c0%3Dbaike80%2C5%2C5%2C80%2C26/sign=ddda2d23bb389b502cf2e800e45c8eb8/ac4bd11373f08202b1a4a60249fbfbedab641bdc.jpg"/>
            <p:cNvPicPr>
              <a:picLocks noChangeAspect="1" noChangeArrowheads="1"/>
            </p:cNvPicPr>
            <p:nvPr/>
          </p:nvPicPr>
          <p:blipFill rotWithShape="1">
            <a:blip r:embed="rId2" cstate="email"/>
            <a:srcRect/>
            <a:stretch>
              <a:fillRect/>
            </a:stretch>
          </p:blipFill>
          <p:spPr bwMode="auto">
            <a:xfrm>
              <a:off x="4365872" y="605483"/>
              <a:ext cx="3374479" cy="1995239"/>
            </a:xfrm>
            <a:prstGeom prst="rect">
              <a:avLst/>
            </a:prstGeom>
            <a:noFill/>
            <a:extLst>
              <a:ext uri="{909E8E84-426E-40DD-AFC4-6F175D3DCCD1}">
                <a14:hiddenFill xmlns:a14="http://schemas.microsoft.com/office/drawing/2010/main">
                  <a:solidFill>
                    <a:srgbClr val="FFFFFF"/>
                  </a:solidFill>
                </a14:hiddenFill>
              </a:ext>
            </a:extLst>
          </p:spPr>
        </p:pic>
        <p:sp>
          <p:nvSpPr>
            <p:cNvPr id="3" name="矩形 2"/>
            <p:cNvSpPr/>
            <p:nvPr/>
          </p:nvSpPr>
          <p:spPr>
            <a:xfrm>
              <a:off x="6732240" y="2139702"/>
              <a:ext cx="1107996" cy="350118"/>
            </a:xfrm>
            <a:prstGeom prst="rect">
              <a:avLst/>
            </a:prstGeom>
          </p:spPr>
          <p:style>
            <a:lnRef idx="2">
              <a:schemeClr val="accent5"/>
            </a:lnRef>
            <a:fillRef idx="1">
              <a:schemeClr val="lt1"/>
            </a:fillRef>
            <a:effectRef idx="0">
              <a:schemeClr val="accent5"/>
            </a:effectRef>
            <a:fontRef idx="minor">
              <a:schemeClr val="dk1"/>
            </a:fontRef>
          </p:style>
          <p:txBody>
            <a:bodyPr wrap="none">
              <a:spAutoFit/>
            </a:bodyPr>
            <a:lstStyle/>
            <a:p>
              <a:r>
                <a:rPr lang="zh-CN" altLang="en-US" sz="2400" b="1" dirty="0">
                  <a:solidFill>
                    <a:schemeClr val="tx1"/>
                  </a:solidFill>
                </a:rPr>
                <a:t>毛丁香</a:t>
              </a:r>
              <a:endParaRPr lang="zh-CN" altLang="en-US" sz="2400" b="1" dirty="0">
                <a:solidFill>
                  <a:schemeClr val="tx1"/>
                </a:solidFill>
              </a:endParaRPr>
            </a:p>
          </p:txBody>
        </p:sp>
      </p:grpSp>
      <p:grpSp>
        <p:nvGrpSpPr>
          <p:cNvPr id="8" name="组合 7"/>
          <p:cNvGrpSpPr/>
          <p:nvPr/>
        </p:nvGrpSpPr>
        <p:grpSpPr>
          <a:xfrm>
            <a:off x="834043" y="3709359"/>
            <a:ext cx="3569554" cy="2496276"/>
            <a:chOff x="834042" y="2782019"/>
            <a:chExt cx="3569554" cy="1872207"/>
          </a:xfrm>
        </p:grpSpPr>
        <p:pic>
          <p:nvPicPr>
            <p:cNvPr id="1030" name="Picture 6" descr="https://gss1.bdstatic.com/9vo3dSag_xI4khGkpoWK1HF6hhy/baike/c0%3Dbaike80%2C5%2C5%2C80%2C26/sign=33a72c7e89d4b31ce4319ce9e6bf4c1a/8c1001e93901213fc14479e156e736d12f2e9593.jpg"/>
            <p:cNvPicPr>
              <a:picLocks noChangeAspect="1" noChangeArrowheads="1"/>
            </p:cNvPicPr>
            <p:nvPr/>
          </p:nvPicPr>
          <p:blipFill rotWithShape="1">
            <a:blip r:embed="rId3" cstate="email"/>
            <a:srcRect/>
            <a:stretch>
              <a:fillRect/>
            </a:stretch>
          </p:blipFill>
          <p:spPr bwMode="auto">
            <a:xfrm>
              <a:off x="834042" y="2782019"/>
              <a:ext cx="3351965" cy="1872207"/>
            </a:xfrm>
            <a:prstGeom prst="rect">
              <a:avLst/>
            </a:prstGeom>
            <a:noFill/>
            <a:extLst>
              <a:ext uri="{909E8E84-426E-40DD-AFC4-6F175D3DCCD1}">
                <a14:hiddenFill xmlns:a14="http://schemas.microsoft.com/office/drawing/2010/main">
                  <a:solidFill>
                    <a:srgbClr val="FFFFFF"/>
                  </a:solidFill>
                </a14:hiddenFill>
              </a:ext>
            </a:extLst>
          </p:spPr>
        </p:pic>
        <p:sp>
          <p:nvSpPr>
            <p:cNvPr id="4" name="矩形 3"/>
            <p:cNvSpPr/>
            <p:nvPr/>
          </p:nvSpPr>
          <p:spPr>
            <a:xfrm>
              <a:off x="2987824" y="4227934"/>
              <a:ext cx="1415772" cy="346249"/>
            </a:xfrm>
            <a:prstGeom prst="rect">
              <a:avLst/>
            </a:prstGeom>
          </p:spPr>
          <p:style>
            <a:lnRef idx="2">
              <a:schemeClr val="accent5"/>
            </a:lnRef>
            <a:fillRef idx="1">
              <a:schemeClr val="lt1"/>
            </a:fillRef>
            <a:effectRef idx="0">
              <a:schemeClr val="accent5"/>
            </a:effectRef>
            <a:fontRef idx="minor">
              <a:schemeClr val="dk1"/>
            </a:fontRef>
          </p:style>
          <p:txBody>
            <a:bodyPr wrap="none">
              <a:spAutoFit/>
            </a:bodyPr>
            <a:lstStyle/>
            <a:p>
              <a:r>
                <a:rPr lang="zh-CN" altLang="en-US" sz="2400" b="1" dirty="0">
                  <a:solidFill>
                    <a:schemeClr val="tx1"/>
                  </a:solidFill>
                </a:rPr>
                <a:t>西蜀丁香</a:t>
              </a:r>
              <a:endParaRPr lang="zh-CN" altLang="en-US" sz="2400" b="1" dirty="0">
                <a:solidFill>
                  <a:schemeClr val="tx1"/>
                </a:solidFill>
              </a:endParaRPr>
            </a:p>
          </p:txBody>
        </p:sp>
      </p:grpSp>
      <p:grpSp>
        <p:nvGrpSpPr>
          <p:cNvPr id="9" name="组合 8"/>
          <p:cNvGrpSpPr/>
          <p:nvPr/>
        </p:nvGrpSpPr>
        <p:grpSpPr>
          <a:xfrm>
            <a:off x="4653906" y="3709359"/>
            <a:ext cx="3560065" cy="2542684"/>
            <a:chOff x="4371923" y="2782019"/>
            <a:chExt cx="3560065" cy="1907013"/>
          </a:xfrm>
        </p:grpSpPr>
        <p:pic>
          <p:nvPicPr>
            <p:cNvPr id="1032" name="Picture 8" descr="https://gss2.bdstatic.com/9fo3dSag_xI4khGkpoWK1HF6hhy/baike/c0%3Dbaike80%2C5%2C5%2C80%2C26/sign=a6f6d5c779cb0a46912f836b0a0a9d41/810a19d8bc3eb13599ff8086a41ea8d3fd1f44d6.jpg"/>
            <p:cNvPicPr>
              <a:picLocks noChangeAspect="1" noChangeArrowheads="1"/>
            </p:cNvPicPr>
            <p:nvPr/>
          </p:nvPicPr>
          <p:blipFill rotWithShape="1">
            <a:blip r:embed="rId4" cstate="email"/>
            <a:srcRect/>
            <a:stretch>
              <a:fillRect/>
            </a:stretch>
          </p:blipFill>
          <p:spPr bwMode="auto">
            <a:xfrm>
              <a:off x="4371923" y="2782019"/>
              <a:ext cx="3374479" cy="1907013"/>
            </a:xfrm>
            <a:prstGeom prst="rect">
              <a:avLst/>
            </a:prstGeom>
            <a:noFill/>
            <a:extLst>
              <a:ext uri="{909E8E84-426E-40DD-AFC4-6F175D3DCCD1}">
                <a14:hiddenFill xmlns:a14="http://schemas.microsoft.com/office/drawing/2010/main">
                  <a:solidFill>
                    <a:srgbClr val="FFFFFF"/>
                  </a:solidFill>
                </a14:hiddenFill>
              </a:ext>
            </a:extLst>
          </p:spPr>
        </p:pic>
        <p:sp>
          <p:nvSpPr>
            <p:cNvPr id="5" name="矩形 4"/>
            <p:cNvSpPr/>
            <p:nvPr/>
          </p:nvSpPr>
          <p:spPr>
            <a:xfrm>
              <a:off x="6516216" y="4227934"/>
              <a:ext cx="1415772" cy="346249"/>
            </a:xfrm>
            <a:prstGeom prst="rect">
              <a:avLst/>
            </a:prstGeom>
          </p:spPr>
          <p:style>
            <a:lnRef idx="2">
              <a:schemeClr val="accent5"/>
            </a:lnRef>
            <a:fillRef idx="1">
              <a:schemeClr val="lt1"/>
            </a:fillRef>
            <a:effectRef idx="0">
              <a:schemeClr val="accent5"/>
            </a:effectRef>
            <a:fontRef idx="minor">
              <a:schemeClr val="dk1"/>
            </a:fontRef>
          </p:style>
          <p:txBody>
            <a:bodyPr wrap="none">
              <a:spAutoFit/>
            </a:bodyPr>
            <a:lstStyle/>
            <a:p>
              <a:r>
                <a:rPr lang="zh-CN" altLang="en-US" sz="2400" b="1" dirty="0">
                  <a:solidFill>
                    <a:schemeClr val="tx1"/>
                  </a:solidFill>
                </a:rPr>
                <a:t>北京丁香</a:t>
              </a:r>
              <a:endParaRPr lang="zh-CN" altLang="en-US" sz="2400" b="1" dirty="0">
                <a:solidFill>
                  <a:schemeClr val="tx1"/>
                </a:solidFill>
              </a:endParaRPr>
            </a:p>
          </p:txBody>
        </p: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内容占位符 2"/>
          <p:cNvSpPr txBox="1"/>
          <p:nvPr/>
        </p:nvSpPr>
        <p:spPr>
          <a:xfrm>
            <a:off x="539553" y="1713422"/>
            <a:ext cx="8064896" cy="1384995"/>
          </a:xfrm>
          <a:prstGeom prst="rect">
            <a:avLst/>
          </a:prstGeom>
          <a:noFill/>
          <a:ln w="9525">
            <a:noFill/>
          </a:ln>
        </p:spPr>
        <p:txBody>
          <a:bodyPr wrap="square" lIns="91440" tIns="45720" rIns="91440" bIns="45720">
            <a:spAutoFit/>
          </a:bodyPr>
          <a:lstStyle/>
          <a:p>
            <a:pPr eaLnBrk="1" hangingPunct="1">
              <a:lnSpc>
                <a:spcPct val="150000"/>
              </a:lnSpc>
              <a:spcBef>
                <a:spcPts val="600"/>
              </a:spcBef>
            </a:pPr>
            <a:r>
              <a:rPr lang="zh-CN" altLang="en-US" sz="2800" b="1" dirty="0" smtClean="0">
                <a:solidFill>
                  <a:srgbClr val="FF0000"/>
                </a:solidFill>
                <a:latin typeface="+mj-ea"/>
                <a:ea typeface="+mj-ea"/>
              </a:rPr>
              <a:t>小</a:t>
            </a:r>
            <a:r>
              <a:rPr lang="zh-CN" altLang="en-US" sz="2800" b="1" dirty="0" smtClean="0">
                <a:solidFill>
                  <a:srgbClr val="FF0000"/>
                </a:solidFill>
                <a:latin typeface="+mj-ea"/>
                <a:ea typeface="+mj-ea"/>
              </a:rPr>
              <a:t>练笔：</a:t>
            </a:r>
            <a:r>
              <a:rPr lang="zh-CN" altLang="en-US" sz="2800" b="1" dirty="0" smtClean="0">
                <a:latin typeface="+mj-ea"/>
                <a:ea typeface="+mj-ea"/>
              </a:rPr>
              <a:t>选取某种事物（向日葵、小草、翠竹、轻松等），运用本文的写作方法，写一个小片段。</a:t>
            </a:r>
            <a:endParaRPr lang="zh-CN" altLang="en-US" sz="2800" b="1" dirty="0">
              <a:latin typeface="+mj-ea"/>
              <a:ea typeface="+mj-ea"/>
            </a:endParaRPr>
          </a:p>
        </p:txBody>
      </p:sp>
      <p:sp>
        <p:nvSpPr>
          <p:cNvPr id="2" name="文本框 1"/>
          <p:cNvSpPr txBox="1"/>
          <p:nvPr/>
        </p:nvSpPr>
        <p:spPr>
          <a:xfrm>
            <a:off x="1022095" y="647013"/>
            <a:ext cx="2037737" cy="646331"/>
          </a:xfrm>
          <a:prstGeom prst="rect">
            <a:avLst/>
          </a:prstGeom>
          <a:noFill/>
        </p:spPr>
        <p:txBody>
          <a:bodyPr wrap="none" rtlCol="0" anchor="t">
            <a:spAutoFit/>
          </a:bodyPr>
          <a:lstStyle/>
          <a:p>
            <a:r>
              <a:rPr lang="zh-CN" altLang="en-US" sz="3600" b="1" u="dbl" dirty="0" smtClean="0">
                <a:solidFill>
                  <a:srgbClr val="92D050"/>
                </a:solidFill>
                <a:uFillTx/>
                <a:latin typeface="黑体" panose="02010609060101010101" pitchFamily="2" charset="-122"/>
                <a:ea typeface="黑体" panose="02010609060101010101" pitchFamily="2" charset="-122"/>
                <a:sym typeface="+mn-ea"/>
              </a:rPr>
              <a:t>课后作业</a:t>
            </a:r>
            <a:endParaRPr lang="zh-CN" altLang="en-US" sz="3600" b="1" u="dbl" dirty="0" smtClean="0">
              <a:solidFill>
                <a:srgbClr val="92D050"/>
              </a:solidFill>
              <a:uFillTx/>
              <a:latin typeface="黑体" panose="02010609060101010101" pitchFamily="2" charset="-122"/>
              <a:ea typeface="黑体" panose="02010609060101010101" pitchFamily="2" charset="-122"/>
              <a:sym typeface="+mn-ea"/>
            </a:endParaRPr>
          </a:p>
        </p:txBody>
      </p:sp>
      <p:sp>
        <p:nvSpPr>
          <p:cNvPr id="5" name="内容占位符 2"/>
          <p:cNvSpPr txBox="1"/>
          <p:nvPr/>
        </p:nvSpPr>
        <p:spPr>
          <a:xfrm>
            <a:off x="929802" y="3385496"/>
            <a:ext cx="1697982" cy="637675"/>
          </a:xfrm>
          <a:prstGeom prst="rect">
            <a:avLst/>
          </a:prstGeom>
          <a:noFill/>
          <a:ln w="9525">
            <a:noFill/>
          </a:ln>
        </p:spPr>
        <p:txBody>
          <a:bodyPr wrap="square" lIns="91440" tIns="45720" rIns="91440" bIns="45720">
            <a:spAutoFit/>
          </a:bodyPr>
          <a:lstStyle/>
          <a:p>
            <a:pPr eaLnBrk="1" hangingPunct="1">
              <a:lnSpc>
                <a:spcPct val="150000"/>
              </a:lnSpc>
              <a:spcBef>
                <a:spcPts val="600"/>
              </a:spcBef>
            </a:pPr>
            <a:r>
              <a:rPr lang="zh-CN" altLang="en-US" sz="2800" b="1" dirty="0" smtClean="0">
                <a:solidFill>
                  <a:srgbClr val="FF0000"/>
                </a:solidFill>
                <a:latin typeface="楷体_GB2312" panose="02010609030101010101" charset="-122"/>
                <a:ea typeface="楷体_GB2312" panose="02010609030101010101" charset="-122"/>
              </a:rPr>
              <a:t>写法指导：</a:t>
            </a:r>
            <a:endParaRPr lang="zh-CN" altLang="en-US" sz="2800" b="1" dirty="0">
              <a:solidFill>
                <a:srgbClr val="FF0000"/>
              </a:solidFill>
              <a:latin typeface="楷体_GB2312" panose="02010609030101010101" charset="-122"/>
              <a:ea typeface="楷体_GB2312" panose="02010609030101010101" charset="-122"/>
            </a:endParaRPr>
          </a:p>
        </p:txBody>
      </p:sp>
      <p:sp>
        <p:nvSpPr>
          <p:cNvPr id="6" name="TextBox 5"/>
          <p:cNvSpPr txBox="1"/>
          <p:nvPr/>
        </p:nvSpPr>
        <p:spPr>
          <a:xfrm>
            <a:off x="2771800" y="4222638"/>
            <a:ext cx="1656184" cy="523220"/>
          </a:xfrm>
          <a:prstGeom prst="rect">
            <a:avLst/>
          </a:prstGeom>
          <a:noFill/>
          <a:ln w="9525">
            <a:noFill/>
          </a:ln>
        </p:spPr>
        <p:txBody>
          <a:bodyPr wrap="square" rtlCol="0">
            <a:spAutoFit/>
          </a:bodyPr>
          <a:lstStyle/>
          <a:p>
            <a:r>
              <a:rPr lang="zh-CN" altLang="en-US" sz="2800" b="1" dirty="0" smtClean="0">
                <a:latin typeface="楷体_GB2312" panose="02010609030101010101" charset="-122"/>
                <a:ea typeface="楷体_GB2312" panose="02010609030101010101" charset="-122"/>
              </a:rPr>
              <a:t>形态特征</a:t>
            </a:r>
            <a:endParaRPr lang="zh-CN" altLang="en-US" sz="2800" b="1" dirty="0" smtClean="0">
              <a:latin typeface="楷体_GB2312" panose="02010609030101010101" charset="-122"/>
              <a:ea typeface="楷体_GB2312" panose="02010609030101010101" charset="-122"/>
            </a:endParaRPr>
          </a:p>
        </p:txBody>
      </p:sp>
      <p:sp>
        <p:nvSpPr>
          <p:cNvPr id="7" name="TextBox 6"/>
          <p:cNvSpPr txBox="1"/>
          <p:nvPr/>
        </p:nvSpPr>
        <p:spPr>
          <a:xfrm>
            <a:off x="4716016" y="4222638"/>
            <a:ext cx="1944216" cy="523220"/>
          </a:xfrm>
          <a:prstGeom prst="rect">
            <a:avLst/>
          </a:prstGeom>
          <a:noFill/>
          <a:ln w="9525">
            <a:noFill/>
          </a:ln>
        </p:spPr>
        <p:txBody>
          <a:bodyPr wrap="square" rtlCol="0">
            <a:spAutoFit/>
          </a:bodyPr>
          <a:lstStyle/>
          <a:p>
            <a:r>
              <a:rPr lang="zh-CN" altLang="en-US" sz="2800" b="1" dirty="0" smtClean="0">
                <a:latin typeface="楷体_GB2312" panose="02010609030101010101" charset="-122"/>
                <a:ea typeface="楷体_GB2312" panose="02010609030101010101" charset="-122"/>
              </a:rPr>
              <a:t>象征意义</a:t>
            </a:r>
            <a:endParaRPr lang="zh-CN" altLang="en-US" sz="2800" b="1" dirty="0" smtClean="0">
              <a:latin typeface="楷体_GB2312" panose="02010609030101010101" charset="-122"/>
              <a:ea typeface="楷体_GB2312" panose="02010609030101010101" charset="-122"/>
            </a:endParaRPr>
          </a:p>
        </p:txBody>
      </p:sp>
      <p:sp>
        <p:nvSpPr>
          <p:cNvPr id="8" name="TextBox 7"/>
          <p:cNvSpPr txBox="1"/>
          <p:nvPr/>
        </p:nvSpPr>
        <p:spPr>
          <a:xfrm>
            <a:off x="6588225" y="4211872"/>
            <a:ext cx="1656184" cy="523220"/>
          </a:xfrm>
          <a:prstGeom prst="rect">
            <a:avLst/>
          </a:prstGeom>
          <a:noFill/>
          <a:ln w="9525">
            <a:noFill/>
          </a:ln>
        </p:spPr>
        <p:txBody>
          <a:bodyPr wrap="square" rtlCol="0">
            <a:spAutoFit/>
          </a:bodyPr>
          <a:lstStyle/>
          <a:p>
            <a:r>
              <a:rPr lang="zh-CN" altLang="en-US" sz="2800" b="1" dirty="0" smtClean="0">
                <a:latin typeface="楷体_GB2312" panose="02010609030101010101" charset="-122"/>
                <a:ea typeface="楷体_GB2312" panose="02010609030101010101" charset="-122"/>
              </a:rPr>
              <a:t>托物言志</a:t>
            </a:r>
            <a:endParaRPr lang="zh-CN" altLang="en-US" sz="2800" b="1" dirty="0" smtClean="0">
              <a:latin typeface="楷体_GB2312" panose="02010609030101010101" charset="-122"/>
              <a:ea typeface="楷体_GB2312" panose="02010609030101010101" charset="-122"/>
            </a:endParaRPr>
          </a:p>
        </p:txBody>
      </p:sp>
      <p:sp>
        <p:nvSpPr>
          <p:cNvPr id="9" name="TextBox 8"/>
          <p:cNvSpPr txBox="1"/>
          <p:nvPr/>
        </p:nvSpPr>
        <p:spPr>
          <a:xfrm>
            <a:off x="827584" y="4197086"/>
            <a:ext cx="1728192" cy="523220"/>
          </a:xfrm>
          <a:prstGeom prst="rect">
            <a:avLst/>
          </a:prstGeom>
          <a:noFill/>
          <a:ln w="9525">
            <a:noFill/>
          </a:ln>
        </p:spPr>
        <p:txBody>
          <a:bodyPr wrap="square" rtlCol="0">
            <a:spAutoFit/>
          </a:bodyPr>
          <a:lstStyle/>
          <a:p>
            <a:pPr eaLnBrk="1" hangingPunct="1"/>
            <a:r>
              <a:rPr lang="zh-CN" altLang="en-US" sz="2800" b="1" dirty="0" smtClean="0">
                <a:latin typeface="楷体_GB2312" panose="02010609030101010101" charset="-122"/>
                <a:ea typeface="楷体_GB2312" panose="02010609030101010101" charset="-122"/>
              </a:rPr>
              <a:t>选取事物</a:t>
            </a:r>
            <a:endParaRPr lang="zh-CN" altLang="en-US" sz="2800" b="1" dirty="0">
              <a:latin typeface="楷体_GB2312" panose="02010609030101010101" charset="-122"/>
              <a:ea typeface="楷体_GB2312" panose="02010609030101010101" charset="-122"/>
            </a:endParaRPr>
          </a:p>
        </p:txBody>
      </p:sp>
      <p:sp>
        <p:nvSpPr>
          <p:cNvPr id="10" name="右箭头 9"/>
          <p:cNvSpPr/>
          <p:nvPr/>
        </p:nvSpPr>
        <p:spPr>
          <a:xfrm>
            <a:off x="2411761" y="4488311"/>
            <a:ext cx="432048" cy="214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pic>
        <p:nvPicPr>
          <p:cNvPr id="13" name="Picture 2" descr="G:\BaiduYunDownload\10000图标\PNG图标集08\png-0561.png"/>
          <p:cNvPicPr>
            <a:picLocks noChangeAspect="1" noChangeArrowheads="1"/>
          </p:cNvPicPr>
          <p:nvPr/>
        </p:nvPicPr>
        <p:blipFill>
          <a:blip r:embed="rId1" cstate="email"/>
          <a:srcRect/>
          <a:stretch>
            <a:fillRect/>
          </a:stretch>
        </p:blipFill>
        <p:spPr bwMode="auto">
          <a:xfrm>
            <a:off x="479152" y="756179"/>
            <a:ext cx="564456" cy="752608"/>
          </a:xfrm>
          <a:prstGeom prst="rect">
            <a:avLst/>
          </a:prstGeom>
          <a:noFill/>
        </p:spPr>
      </p:pic>
      <p:sp>
        <p:nvSpPr>
          <p:cNvPr id="14" name="右箭头 13"/>
          <p:cNvSpPr/>
          <p:nvPr/>
        </p:nvSpPr>
        <p:spPr>
          <a:xfrm>
            <a:off x="4355976" y="4488311"/>
            <a:ext cx="432048" cy="214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5" name="右箭头 14"/>
          <p:cNvSpPr/>
          <p:nvPr/>
        </p:nvSpPr>
        <p:spPr>
          <a:xfrm>
            <a:off x="6228184" y="4510669"/>
            <a:ext cx="432048" cy="214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39553" y="1412776"/>
            <a:ext cx="7920880" cy="3234219"/>
          </a:xfrm>
          <a:prstGeom prst="rect">
            <a:avLst/>
          </a:prstGeom>
        </p:spPr>
        <p:txBody>
          <a:bodyPr wrap="square">
            <a:spAutoFit/>
          </a:bodyPr>
          <a:lstStyle/>
          <a:p>
            <a:pPr algn="ctr">
              <a:lnSpc>
                <a:spcPts val="3500"/>
              </a:lnSpc>
            </a:pPr>
            <a:r>
              <a:rPr lang="zh-CN" altLang="en-US" sz="3200" dirty="0" smtClean="0">
                <a:latin typeface="黑体" panose="02010609060101010101" pitchFamily="2" charset="-122"/>
                <a:ea typeface="黑体" panose="02010609060101010101" pitchFamily="2" charset="-122"/>
              </a:rPr>
              <a:t>青  苔</a:t>
            </a:r>
            <a:endParaRPr lang="zh-CN" altLang="en-US" sz="3200" dirty="0">
              <a:latin typeface="黑体" panose="02010609060101010101" pitchFamily="2" charset="-122"/>
              <a:ea typeface="黑体" panose="02010609060101010101" pitchFamily="2" charset="-122"/>
            </a:endParaRPr>
          </a:p>
          <a:p>
            <a:pPr>
              <a:lnSpc>
                <a:spcPts val="3500"/>
              </a:lnSpc>
            </a:pPr>
            <a:r>
              <a:rPr lang="zh-CN" altLang="en-US" sz="2400" dirty="0" smtClean="0">
                <a:latin typeface="黑体" panose="02010609060101010101" pitchFamily="2" charset="-122"/>
                <a:ea typeface="黑体" panose="02010609060101010101" pitchFamily="2" charset="-122"/>
              </a:rPr>
              <a:t>    青苔</a:t>
            </a:r>
            <a:r>
              <a:rPr lang="zh-CN" altLang="en-US" sz="2400" dirty="0">
                <a:latin typeface="黑体" panose="02010609060101010101" pitchFamily="2" charset="-122"/>
                <a:ea typeface="黑体" panose="02010609060101010101" pitchFamily="2" charset="-122"/>
              </a:rPr>
              <a:t>不会开花， 哪怕一朵小小的花</a:t>
            </a:r>
            <a:r>
              <a:rPr lang="en-US" altLang="zh-CN" sz="2400" dirty="0">
                <a:latin typeface="黑体" panose="02010609060101010101" pitchFamily="2" charset="-122"/>
                <a:ea typeface="黑体" panose="02010609060101010101" pitchFamily="2" charset="-122"/>
              </a:rPr>
              <a:t>;</a:t>
            </a:r>
            <a:r>
              <a:rPr lang="zh-CN" altLang="en-US" sz="2400" dirty="0">
                <a:latin typeface="黑体" panose="02010609060101010101" pitchFamily="2" charset="-122"/>
                <a:ea typeface="黑体" panose="02010609060101010101" pitchFamily="2" charset="-122"/>
              </a:rPr>
              <a:t>青苔不会结果，哪怕一颗小小的果。它们几乎被人们忘却了，但它们并未轻视自己的力量。它们默默地、执著地奋斗着，用自己整个绿色的生命渲染着块块岩石。有沃土和阳光，可以长出奇花异草，但在一块块岩石之上，除了青苔，又有谁能留下生命的颜色，开拓出茵茵的“绿洲”</a:t>
            </a:r>
            <a:r>
              <a:rPr lang="en-US" altLang="zh-CN" sz="2400" dirty="0" smtClean="0">
                <a:latin typeface="黑体" panose="02010609060101010101" pitchFamily="2" charset="-122"/>
                <a:ea typeface="黑体" panose="02010609060101010101" pitchFamily="2" charset="-122"/>
              </a:rPr>
              <a:t>?</a:t>
            </a:r>
            <a:endParaRPr lang="zh-CN" altLang="en-US" sz="2400" dirty="0">
              <a:latin typeface="黑体" panose="02010609060101010101" pitchFamily="2" charset="-122"/>
              <a:ea typeface="黑体" panose="02010609060101010101" pitchFamily="2" charset="-122"/>
            </a:endParaRPr>
          </a:p>
        </p:txBody>
      </p:sp>
      <p:sp>
        <p:nvSpPr>
          <p:cNvPr id="4" name="内容占位符 2"/>
          <p:cNvSpPr txBox="1"/>
          <p:nvPr/>
        </p:nvSpPr>
        <p:spPr>
          <a:xfrm>
            <a:off x="683568" y="689332"/>
            <a:ext cx="1697982" cy="715581"/>
          </a:xfrm>
          <a:prstGeom prst="rect">
            <a:avLst/>
          </a:prstGeom>
          <a:noFill/>
          <a:ln w="9525">
            <a:noFill/>
          </a:ln>
        </p:spPr>
        <p:txBody>
          <a:bodyPr wrap="square" lIns="91440" tIns="45720" rIns="91440" bIns="45720">
            <a:spAutoFit/>
          </a:bodyPr>
          <a:lstStyle>
            <a:defPPr>
              <a:defRPr lang="zh-CN"/>
            </a:defPPr>
            <a:lvl1pPr>
              <a:lnSpc>
                <a:spcPct val="150000"/>
              </a:lnSpc>
              <a:spcBef>
                <a:spcPts val="600"/>
              </a:spcBef>
              <a:defRPr sz="2800" b="1">
                <a:latin typeface="楷体_GB2312" panose="02010609030101010101" charset="-122"/>
                <a:ea typeface="楷体_GB2312" panose="02010609030101010101" charset="-122"/>
              </a:defRPr>
            </a:lvl1pPr>
          </a:lstStyle>
          <a:p>
            <a:r>
              <a:rPr lang="zh-CN" altLang="en-US" sz="3200" dirty="0" smtClean="0">
                <a:solidFill>
                  <a:srgbClr val="FF0000"/>
                </a:solidFill>
              </a:rPr>
              <a:t>示例一：</a:t>
            </a:r>
            <a:endParaRPr lang="zh-CN" altLang="en-US" sz="3200" dirty="0">
              <a:solidFill>
                <a:srgbClr val="FF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39551" y="1711377"/>
            <a:ext cx="8187405" cy="3622787"/>
          </a:xfrm>
          <a:prstGeom prst="rect">
            <a:avLst/>
          </a:prstGeom>
        </p:spPr>
        <p:txBody>
          <a:bodyPr wrap="square">
            <a:spAutoFit/>
          </a:bodyPr>
          <a:lstStyle/>
          <a:p>
            <a:pPr>
              <a:lnSpc>
                <a:spcPts val="3500"/>
              </a:lnSpc>
            </a:pPr>
            <a:r>
              <a:rPr lang="zh-CN" altLang="en-US" sz="3200" dirty="0" smtClean="0">
                <a:latin typeface="楷体" panose="02010609060101010101" pitchFamily="49" charset="-122"/>
                <a:ea typeface="楷体" panose="02010609060101010101" pitchFamily="49" charset="-122"/>
              </a:rPr>
              <a:t>                  </a:t>
            </a:r>
            <a:r>
              <a:rPr lang="zh-CN" altLang="en-US" sz="3200" dirty="0" smtClean="0">
                <a:latin typeface="黑体" panose="02010609060101010101" pitchFamily="2" charset="-122"/>
                <a:ea typeface="黑体" panose="02010609060101010101" pitchFamily="2" charset="-122"/>
              </a:rPr>
              <a:t>火  柴</a:t>
            </a:r>
            <a:endParaRPr lang="zh-CN" altLang="en-US" sz="2400" dirty="0">
              <a:latin typeface="黑体" panose="02010609060101010101" pitchFamily="2" charset="-122"/>
              <a:ea typeface="黑体" panose="02010609060101010101" pitchFamily="2" charset="-122"/>
            </a:endParaRPr>
          </a:p>
          <a:p>
            <a:pPr>
              <a:lnSpc>
                <a:spcPts val="3500"/>
              </a:lnSpc>
            </a:pPr>
            <a:r>
              <a:rPr lang="zh-CN" altLang="en-US" sz="2400" dirty="0" smtClean="0">
                <a:latin typeface="黑体" panose="02010609060101010101" pitchFamily="2" charset="-122"/>
                <a:ea typeface="黑体" panose="02010609060101010101" pitchFamily="2" charset="-122"/>
              </a:rPr>
              <a:t>    火柴</a:t>
            </a:r>
            <a:r>
              <a:rPr lang="zh-CN" altLang="en-US" sz="2400" dirty="0">
                <a:latin typeface="黑体" panose="02010609060101010101" pitchFamily="2" charset="-122"/>
                <a:ea typeface="黑体" panose="02010609060101010101" pitchFamily="2" charset="-122"/>
              </a:rPr>
              <a:t>，细细的身子</a:t>
            </a:r>
            <a:r>
              <a:rPr lang="zh-CN" altLang="en-US" sz="2400" dirty="0" smtClean="0">
                <a:latin typeface="黑体" panose="02010609060101010101" pitchFamily="2" charset="-122"/>
                <a:ea typeface="黑体" panose="02010609060101010101" pitchFamily="2" charset="-122"/>
              </a:rPr>
              <a:t>，红色的</a:t>
            </a:r>
            <a:r>
              <a:rPr lang="zh-CN" altLang="en-US" sz="2400" dirty="0">
                <a:latin typeface="黑体" panose="02010609060101010101" pitchFamily="2" charset="-122"/>
                <a:ea typeface="黑体" panose="02010609060101010101" pitchFamily="2" charset="-122"/>
              </a:rPr>
              <a:t>头，它们平常而又渺小。近百根火柴睡在一个小小的盒子里，虽然挤挤拥拥，但是它们还是排列得整整齐齐，默不作声。等待着，等待着人们用上它们的那一瞬。</a:t>
            </a:r>
            <a:endParaRPr lang="zh-CN" altLang="en-US" sz="2400" dirty="0">
              <a:latin typeface="黑体" panose="02010609060101010101" pitchFamily="2" charset="-122"/>
              <a:ea typeface="黑体" panose="02010609060101010101" pitchFamily="2" charset="-122"/>
            </a:endParaRPr>
          </a:p>
          <a:p>
            <a:pPr>
              <a:lnSpc>
                <a:spcPts val="3500"/>
              </a:lnSpc>
            </a:pPr>
            <a:r>
              <a:rPr lang="zh-CN" altLang="en-US" sz="2400" dirty="0" smtClean="0">
                <a:latin typeface="黑体" panose="02010609060101010101" pitchFamily="2" charset="-122"/>
                <a:ea typeface="黑体" panose="02010609060101010101" pitchFamily="2" charset="-122"/>
              </a:rPr>
              <a:t>    它们</a:t>
            </a:r>
            <a:r>
              <a:rPr lang="zh-CN" altLang="en-US" sz="2400" dirty="0">
                <a:latin typeface="黑体" panose="02010609060101010101" pitchFamily="2" charset="-122"/>
                <a:ea typeface="黑体" panose="02010609060101010101" pitchFamily="2" charset="-122"/>
              </a:rPr>
              <a:t>为人类做出的贡献看上去简直微不足道，可是，如果没有火柴，能烹出香甜可口的饭菜吗</a:t>
            </a:r>
            <a:r>
              <a:rPr lang="en-US" altLang="zh-CN" sz="2400" dirty="0">
                <a:latin typeface="黑体" panose="02010609060101010101" pitchFamily="2" charset="-122"/>
                <a:ea typeface="黑体" panose="02010609060101010101" pitchFamily="2" charset="-122"/>
              </a:rPr>
              <a:t>?</a:t>
            </a:r>
            <a:r>
              <a:rPr lang="zh-CN" altLang="en-US" sz="2400" dirty="0">
                <a:latin typeface="黑体" panose="02010609060101010101" pitchFamily="2" charset="-122"/>
                <a:ea typeface="黑体" panose="02010609060101010101" pitchFamily="2" charset="-122"/>
              </a:rPr>
              <a:t>当火柴为人类做出贡献的一瞬，也就是它们生命的最后一刻</a:t>
            </a:r>
            <a:r>
              <a:rPr lang="zh-CN" altLang="en-US" sz="2400" dirty="0" smtClean="0">
                <a:latin typeface="黑体" panose="02010609060101010101" pitchFamily="2" charset="-122"/>
                <a:ea typeface="黑体" panose="02010609060101010101" pitchFamily="2" charset="-122"/>
              </a:rPr>
              <a:t>。</a:t>
            </a:r>
            <a:endParaRPr lang="zh-CN" altLang="en-US" sz="2400" dirty="0">
              <a:latin typeface="黑体" panose="02010609060101010101" pitchFamily="2" charset="-122"/>
              <a:ea typeface="黑体" panose="02010609060101010101" pitchFamily="2" charset="-122"/>
            </a:endParaRPr>
          </a:p>
        </p:txBody>
      </p:sp>
      <p:sp>
        <p:nvSpPr>
          <p:cNvPr id="4" name="内容占位符 2"/>
          <p:cNvSpPr txBox="1"/>
          <p:nvPr/>
        </p:nvSpPr>
        <p:spPr>
          <a:xfrm>
            <a:off x="755576" y="689332"/>
            <a:ext cx="1697982" cy="715581"/>
          </a:xfrm>
          <a:prstGeom prst="rect">
            <a:avLst/>
          </a:prstGeom>
          <a:noFill/>
          <a:ln w="9525">
            <a:noFill/>
          </a:ln>
        </p:spPr>
        <p:txBody>
          <a:bodyPr wrap="square" lIns="91440" tIns="45720" rIns="91440" bIns="45720">
            <a:spAutoFit/>
          </a:bodyPr>
          <a:lstStyle>
            <a:defPPr>
              <a:defRPr lang="zh-CN"/>
            </a:defPPr>
            <a:lvl1pPr>
              <a:lnSpc>
                <a:spcPct val="150000"/>
              </a:lnSpc>
              <a:spcBef>
                <a:spcPts val="600"/>
              </a:spcBef>
              <a:defRPr sz="2800" b="1">
                <a:latin typeface="楷体_GB2312" panose="02010609030101010101" charset="-122"/>
                <a:ea typeface="楷体_GB2312" panose="02010609030101010101" charset="-122"/>
              </a:defRPr>
            </a:lvl1pPr>
          </a:lstStyle>
          <a:p>
            <a:r>
              <a:rPr lang="zh-CN" altLang="en-US" sz="3200" dirty="0" smtClean="0">
                <a:solidFill>
                  <a:srgbClr val="FF0000"/>
                </a:solidFill>
              </a:rPr>
              <a:t>示例二：</a:t>
            </a:r>
            <a:endParaRPr lang="zh-CN" altLang="en-US" sz="3200" dirty="0">
              <a:solidFill>
                <a:srgbClr val="FF000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39553" y="1412776"/>
            <a:ext cx="7920880" cy="2785378"/>
          </a:xfrm>
          <a:prstGeom prst="rect">
            <a:avLst/>
          </a:prstGeom>
        </p:spPr>
        <p:txBody>
          <a:bodyPr wrap="square">
            <a:spAutoFit/>
          </a:bodyPr>
          <a:lstStyle/>
          <a:p>
            <a:pPr>
              <a:lnSpc>
                <a:spcPts val="3500"/>
              </a:lnSpc>
            </a:pPr>
            <a:r>
              <a:rPr lang="zh-CN" altLang="en-US" sz="2800" dirty="0" smtClean="0">
                <a:latin typeface="黑体" panose="02010609060101010101" pitchFamily="2" charset="-122"/>
                <a:ea typeface="楷体" panose="02010609060101010101" pitchFamily="49" charset="-122"/>
              </a:rPr>
              <a:t>   </a:t>
            </a:r>
            <a:r>
              <a:rPr lang="zh-CN" altLang="en-US" sz="2400" dirty="0" smtClean="0">
                <a:latin typeface="黑体" panose="02010609060101010101" pitchFamily="2" charset="-122"/>
                <a:ea typeface="黑体" panose="02010609060101010101" pitchFamily="2" charset="-122"/>
              </a:rPr>
              <a:t>它们</a:t>
            </a:r>
            <a:r>
              <a:rPr lang="zh-CN" altLang="en-US" sz="2400" dirty="0">
                <a:latin typeface="黑体" panose="02010609060101010101" pitchFamily="2" charset="-122"/>
                <a:ea typeface="黑体" panose="02010609060101010101" pitchFamily="2" charset="-122"/>
              </a:rPr>
              <a:t>牺牲了自己，燃起了一团熊熊的火。它们不像蜡烛，用紫红光焰和洁白如玉的外衣打扮自已</a:t>
            </a:r>
            <a:r>
              <a:rPr lang="en-US" altLang="zh-CN" sz="2400" dirty="0">
                <a:latin typeface="黑体" panose="02010609060101010101" pitchFamily="2" charset="-122"/>
                <a:ea typeface="黑体" panose="02010609060101010101" pitchFamily="2" charset="-122"/>
              </a:rPr>
              <a:t>;</a:t>
            </a:r>
            <a:r>
              <a:rPr lang="zh-CN" altLang="en-US" sz="2400" dirty="0">
                <a:latin typeface="黑体" panose="02010609060101010101" pitchFamily="2" charset="-122"/>
                <a:ea typeface="黑体" panose="02010609060101010101" pitchFamily="2" charset="-122"/>
              </a:rPr>
              <a:t>更不会在燃烧的时候像蜡烛那样淌下伤心的眼泪，怜惜自己。</a:t>
            </a:r>
            <a:endParaRPr lang="zh-CN" altLang="en-US" sz="2400" dirty="0">
              <a:latin typeface="黑体" panose="02010609060101010101" pitchFamily="2" charset="-122"/>
              <a:ea typeface="黑体" panose="02010609060101010101" pitchFamily="2" charset="-122"/>
            </a:endParaRPr>
          </a:p>
          <a:p>
            <a:pPr>
              <a:lnSpc>
                <a:spcPts val="3500"/>
              </a:lnSpc>
            </a:pPr>
            <a:r>
              <a:rPr lang="zh-CN" altLang="en-US" sz="2400" dirty="0" smtClean="0">
                <a:latin typeface="黑体" panose="02010609060101010101" pitchFamily="2" charset="-122"/>
                <a:ea typeface="黑体" panose="02010609060101010101" pitchFamily="2" charset="-122"/>
              </a:rPr>
              <a:t>    它们</a:t>
            </a:r>
            <a:r>
              <a:rPr lang="zh-CN" altLang="en-US" sz="2400" dirty="0">
                <a:latin typeface="黑体" panose="02010609060101010101" pitchFamily="2" charset="-122"/>
                <a:ea typeface="黑体" panose="02010609060101010101" pitchFamily="2" charset="-122"/>
              </a:rPr>
              <a:t>毫不犹豫，“嚓”地一声，转眼就成了灰烬。这短暂的生命，竟给人类带来了光和热，所以，我说它们是伟大而崇高</a:t>
            </a:r>
            <a:r>
              <a:rPr lang="zh-CN" altLang="en-US" sz="2400" dirty="0" smtClean="0">
                <a:latin typeface="黑体" panose="02010609060101010101" pitchFamily="2" charset="-122"/>
                <a:ea typeface="黑体" panose="02010609060101010101" pitchFamily="2" charset="-122"/>
              </a:rPr>
              <a:t>的</a:t>
            </a:r>
            <a:r>
              <a:rPr lang="zh-CN" altLang="en-US" sz="2400" dirty="0" smtClean="0">
                <a:latin typeface="黑体" panose="02010609060101010101" pitchFamily="2" charset="-122"/>
                <a:ea typeface="黑体" panose="02010609060101010101" pitchFamily="2" charset="-122"/>
              </a:rPr>
              <a:t>！ </a:t>
            </a:r>
            <a:endParaRPr lang="zh-CN" altLang="en-US" sz="2400" dirty="0">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38" name="Group 4"/>
          <p:cNvGrpSpPr>
            <a:grpSpLocks noChangeAspect="1"/>
          </p:cNvGrpSpPr>
          <p:nvPr/>
        </p:nvGrpSpPr>
        <p:grpSpPr>
          <a:xfrm>
            <a:off x="2706100" y="1292158"/>
            <a:ext cx="368573" cy="220355"/>
            <a:chOff x="2511" y="1362"/>
            <a:chExt cx="539" cy="322"/>
          </a:xfrm>
        </p:grpSpPr>
        <p:sp>
          <p:nvSpPr>
            <p:cNvPr id="19" name="Freeform 8"/>
            <p:cNvSpPr/>
            <p:nvPr/>
          </p:nvSpPr>
          <p:spPr bwMode="auto">
            <a:xfrm>
              <a:off x="2954" y="1362"/>
              <a:ext cx="5" cy="0"/>
            </a:xfrm>
            <a:custGeom>
              <a:avLst/>
              <a:gdLst>
                <a:gd name="T0" fmla="*/ 2 w 2"/>
                <a:gd name="T1" fmla="*/ 0 h 1"/>
                <a:gd name="T2" fmla="*/ 0 w 2"/>
                <a:gd name="T3" fmla="*/ 1 h 1"/>
                <a:gd name="T4" fmla="*/ 2 w 2"/>
                <a:gd name="T5" fmla="*/ 0 h 1"/>
                <a:gd name="T6" fmla="*/ 2 w 2"/>
                <a:gd name="T7" fmla="*/ 0 h 1"/>
              </a:gdLst>
              <a:ahLst/>
              <a:cxnLst>
                <a:cxn ang="0">
                  <a:pos x="T0" y="T1"/>
                </a:cxn>
                <a:cxn ang="0">
                  <a:pos x="T2" y="T3"/>
                </a:cxn>
                <a:cxn ang="0">
                  <a:pos x="T4" y="T5"/>
                </a:cxn>
                <a:cxn ang="0">
                  <a:pos x="T6" y="T7"/>
                </a:cxn>
              </a:cxnLst>
              <a:rect l="0" t="0" r="r" b="b"/>
              <a:pathLst>
                <a:path w="2" h="1">
                  <a:moveTo>
                    <a:pt x="2" y="0"/>
                  </a:moveTo>
                  <a:cubicBezTo>
                    <a:pt x="1" y="0"/>
                    <a:pt x="0" y="0"/>
                    <a:pt x="0" y="1"/>
                  </a:cubicBezTo>
                  <a:cubicBezTo>
                    <a:pt x="0" y="0"/>
                    <a:pt x="1" y="0"/>
                    <a:pt x="2" y="0"/>
                  </a:cubicBezTo>
                  <a:cubicBezTo>
                    <a:pt x="2" y="0"/>
                    <a:pt x="2" y="0"/>
                    <a:pt x="2" y="0"/>
                  </a:cubicBezTo>
                </a:path>
              </a:pathLst>
            </a:custGeom>
            <a:solidFill>
              <a:srgbClr val="EEEB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sp>
          <p:nvSpPr>
            <p:cNvPr id="20" name="Freeform 9"/>
            <p:cNvSpPr/>
            <p:nvPr/>
          </p:nvSpPr>
          <p:spPr bwMode="auto">
            <a:xfrm>
              <a:off x="2943" y="1497"/>
              <a:ext cx="2" cy="0"/>
            </a:xfrm>
            <a:custGeom>
              <a:avLst/>
              <a:gdLst>
                <a:gd name="T0" fmla="*/ 1 w 1"/>
                <a:gd name="T1" fmla="*/ 0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0" y="0"/>
                  </a:cubicBezTo>
                  <a:cubicBezTo>
                    <a:pt x="0" y="0"/>
                    <a:pt x="0" y="0"/>
                    <a:pt x="0" y="0"/>
                  </a:cubicBezTo>
                  <a:cubicBezTo>
                    <a:pt x="1" y="0"/>
                    <a:pt x="1" y="0"/>
                    <a:pt x="1" y="0"/>
                  </a:cubicBezTo>
                </a:path>
              </a:pathLst>
            </a:custGeom>
            <a:solidFill>
              <a:srgbClr val="578C94"/>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sp>
          <p:nvSpPr>
            <p:cNvPr id="21" name="Freeform 10"/>
            <p:cNvSpPr>
              <a:spLocks noEditPoints="1"/>
            </p:cNvSpPr>
            <p:nvPr/>
          </p:nvSpPr>
          <p:spPr bwMode="auto">
            <a:xfrm>
              <a:off x="2511" y="1362"/>
              <a:ext cx="539" cy="322"/>
            </a:xfrm>
            <a:custGeom>
              <a:avLst/>
              <a:gdLst>
                <a:gd name="T0" fmla="*/ 7 w 309"/>
                <a:gd name="T1" fmla="*/ 184 h 184"/>
                <a:gd name="T2" fmla="*/ 9 w 309"/>
                <a:gd name="T3" fmla="*/ 184 h 184"/>
                <a:gd name="T4" fmla="*/ 9 w 309"/>
                <a:gd name="T5" fmla="*/ 178 h 184"/>
                <a:gd name="T6" fmla="*/ 8 w 309"/>
                <a:gd name="T7" fmla="*/ 180 h 184"/>
                <a:gd name="T8" fmla="*/ 9 w 309"/>
                <a:gd name="T9" fmla="*/ 178 h 184"/>
                <a:gd name="T10" fmla="*/ 34 w 309"/>
                <a:gd name="T11" fmla="*/ 174 h 184"/>
                <a:gd name="T12" fmla="*/ 34 w 309"/>
                <a:gd name="T13" fmla="*/ 179 h 184"/>
                <a:gd name="T14" fmla="*/ 36 w 309"/>
                <a:gd name="T15" fmla="*/ 176 h 184"/>
                <a:gd name="T16" fmla="*/ 38 w 309"/>
                <a:gd name="T17" fmla="*/ 176 h 184"/>
                <a:gd name="T18" fmla="*/ 84 w 309"/>
                <a:gd name="T19" fmla="*/ 144 h 184"/>
                <a:gd name="T20" fmla="*/ 85 w 309"/>
                <a:gd name="T21" fmla="*/ 145 h 184"/>
                <a:gd name="T22" fmla="*/ 84 w 309"/>
                <a:gd name="T23" fmla="*/ 144 h 184"/>
                <a:gd name="T24" fmla="*/ 0 w 309"/>
                <a:gd name="T25" fmla="*/ 135 h 184"/>
                <a:gd name="T26" fmla="*/ 1 w 309"/>
                <a:gd name="T27" fmla="*/ 135 h 184"/>
                <a:gd name="T28" fmla="*/ 138 w 309"/>
                <a:gd name="T29" fmla="*/ 123 h 184"/>
                <a:gd name="T30" fmla="*/ 139 w 309"/>
                <a:gd name="T31" fmla="*/ 123 h 184"/>
                <a:gd name="T32" fmla="*/ 154 w 309"/>
                <a:gd name="T33" fmla="*/ 115 h 184"/>
                <a:gd name="T34" fmla="*/ 154 w 309"/>
                <a:gd name="T35" fmla="*/ 116 h 184"/>
                <a:gd name="T36" fmla="*/ 154 w 309"/>
                <a:gd name="T37" fmla="*/ 115 h 184"/>
                <a:gd name="T38" fmla="*/ 50 w 309"/>
                <a:gd name="T39" fmla="*/ 113 h 184"/>
                <a:gd name="T40" fmla="*/ 53 w 309"/>
                <a:gd name="T41" fmla="*/ 115 h 184"/>
                <a:gd name="T42" fmla="*/ 146 w 309"/>
                <a:gd name="T43" fmla="*/ 113 h 184"/>
                <a:gd name="T44" fmla="*/ 147 w 309"/>
                <a:gd name="T45" fmla="*/ 114 h 184"/>
                <a:gd name="T46" fmla="*/ 146 w 309"/>
                <a:gd name="T47" fmla="*/ 113 h 184"/>
                <a:gd name="T48" fmla="*/ 149 w 309"/>
                <a:gd name="T49" fmla="*/ 111 h 184"/>
                <a:gd name="T50" fmla="*/ 151 w 309"/>
                <a:gd name="T51" fmla="*/ 111 h 184"/>
                <a:gd name="T52" fmla="*/ 165 w 309"/>
                <a:gd name="T53" fmla="*/ 109 h 184"/>
                <a:gd name="T54" fmla="*/ 162 w 309"/>
                <a:gd name="T55" fmla="*/ 113 h 184"/>
                <a:gd name="T56" fmla="*/ 166 w 309"/>
                <a:gd name="T57" fmla="*/ 111 h 184"/>
                <a:gd name="T58" fmla="*/ 184 w 309"/>
                <a:gd name="T59" fmla="*/ 107 h 184"/>
                <a:gd name="T60" fmla="*/ 184 w 309"/>
                <a:gd name="T61" fmla="*/ 109 h 184"/>
                <a:gd name="T62" fmla="*/ 184 w 309"/>
                <a:gd name="T63" fmla="*/ 107 h 184"/>
                <a:gd name="T64" fmla="*/ 50 w 309"/>
                <a:gd name="T65" fmla="*/ 109 h 184"/>
                <a:gd name="T66" fmla="*/ 53 w 309"/>
                <a:gd name="T67" fmla="*/ 111 h 184"/>
                <a:gd name="T68" fmla="*/ 53 w 309"/>
                <a:gd name="T69" fmla="*/ 107 h 184"/>
                <a:gd name="T70" fmla="*/ 248 w 309"/>
                <a:gd name="T71" fmla="*/ 77 h 184"/>
                <a:gd name="T72" fmla="*/ 249 w 309"/>
                <a:gd name="T73" fmla="*/ 77 h 184"/>
                <a:gd name="T74" fmla="*/ 249 w 309"/>
                <a:gd name="T75" fmla="*/ 75 h 184"/>
                <a:gd name="T76" fmla="*/ 252 w 309"/>
                <a:gd name="T77" fmla="*/ 67 h 184"/>
                <a:gd name="T78" fmla="*/ 252 w 309"/>
                <a:gd name="T79" fmla="*/ 70 h 184"/>
                <a:gd name="T80" fmla="*/ 268 w 309"/>
                <a:gd name="T81" fmla="*/ 64 h 184"/>
                <a:gd name="T82" fmla="*/ 266 w 309"/>
                <a:gd name="T83" fmla="*/ 66 h 184"/>
                <a:gd name="T84" fmla="*/ 268 w 309"/>
                <a:gd name="T85" fmla="*/ 66 h 184"/>
                <a:gd name="T86" fmla="*/ 276 w 309"/>
                <a:gd name="T87" fmla="*/ 54 h 184"/>
                <a:gd name="T88" fmla="*/ 276 w 309"/>
                <a:gd name="T89" fmla="*/ 55 h 184"/>
                <a:gd name="T90" fmla="*/ 276 w 309"/>
                <a:gd name="T91" fmla="*/ 54 h 184"/>
                <a:gd name="T92" fmla="*/ 307 w 309"/>
                <a:gd name="T93" fmla="*/ 17 h 184"/>
                <a:gd name="T94" fmla="*/ 309 w 309"/>
                <a:gd name="T95" fmla="*/ 17 h 184"/>
                <a:gd name="T96" fmla="*/ 254 w 309"/>
                <a:gd name="T97" fmla="*/ 11 h 184"/>
                <a:gd name="T98" fmla="*/ 254 w 309"/>
                <a:gd name="T99" fmla="*/ 12 h 184"/>
                <a:gd name="T100" fmla="*/ 254 w 309"/>
                <a:gd name="T101" fmla="*/ 11 h 184"/>
                <a:gd name="T102" fmla="*/ 304 w 309"/>
                <a:gd name="T103" fmla="*/ 12 h 184"/>
                <a:gd name="T104" fmla="*/ 308 w 309"/>
                <a:gd name="T105" fmla="*/ 14 h 184"/>
                <a:gd name="T106" fmla="*/ 307 w 309"/>
                <a:gd name="T107" fmla="*/ 11 h 184"/>
                <a:gd name="T108" fmla="*/ 305 w 309"/>
                <a:gd name="T109" fmla="*/ 10 h 184"/>
                <a:gd name="T110" fmla="*/ 245 w 309"/>
                <a:gd name="T111" fmla="*/ 12 h 184"/>
                <a:gd name="T112" fmla="*/ 245 w 309"/>
                <a:gd name="T113" fmla="*/ 10 h 184"/>
                <a:gd name="T114" fmla="*/ 257 w 309"/>
                <a:gd name="T115" fmla="*/ 0 h 184"/>
                <a:gd name="T116" fmla="*/ 254 w 309"/>
                <a:gd name="T117" fmla="*/ 1 h 184"/>
                <a:gd name="T118" fmla="*/ 255 w 309"/>
                <a:gd name="T119" fmla="*/ 3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9" h="184">
                  <a:moveTo>
                    <a:pt x="8" y="183"/>
                  </a:moveTo>
                  <a:cubicBezTo>
                    <a:pt x="7" y="183"/>
                    <a:pt x="7" y="183"/>
                    <a:pt x="7" y="184"/>
                  </a:cubicBezTo>
                  <a:cubicBezTo>
                    <a:pt x="7" y="184"/>
                    <a:pt x="8" y="184"/>
                    <a:pt x="8" y="184"/>
                  </a:cubicBezTo>
                  <a:cubicBezTo>
                    <a:pt x="8" y="184"/>
                    <a:pt x="9" y="184"/>
                    <a:pt x="9" y="184"/>
                  </a:cubicBezTo>
                  <a:cubicBezTo>
                    <a:pt x="9" y="183"/>
                    <a:pt x="8" y="183"/>
                    <a:pt x="8" y="183"/>
                  </a:cubicBezTo>
                  <a:moveTo>
                    <a:pt x="9" y="178"/>
                  </a:moveTo>
                  <a:cubicBezTo>
                    <a:pt x="8" y="178"/>
                    <a:pt x="7" y="180"/>
                    <a:pt x="8" y="180"/>
                  </a:cubicBezTo>
                  <a:cubicBezTo>
                    <a:pt x="8" y="180"/>
                    <a:pt x="8" y="180"/>
                    <a:pt x="8" y="180"/>
                  </a:cubicBezTo>
                  <a:cubicBezTo>
                    <a:pt x="9" y="180"/>
                    <a:pt x="10" y="178"/>
                    <a:pt x="9" y="178"/>
                  </a:cubicBezTo>
                  <a:cubicBezTo>
                    <a:pt x="9" y="178"/>
                    <a:pt x="9" y="178"/>
                    <a:pt x="9" y="178"/>
                  </a:cubicBezTo>
                  <a:moveTo>
                    <a:pt x="35" y="171"/>
                  </a:moveTo>
                  <a:cubicBezTo>
                    <a:pt x="35" y="171"/>
                    <a:pt x="34" y="172"/>
                    <a:pt x="34" y="174"/>
                  </a:cubicBezTo>
                  <a:cubicBezTo>
                    <a:pt x="34" y="174"/>
                    <a:pt x="34" y="174"/>
                    <a:pt x="34" y="174"/>
                  </a:cubicBezTo>
                  <a:cubicBezTo>
                    <a:pt x="33" y="175"/>
                    <a:pt x="32" y="179"/>
                    <a:pt x="34" y="179"/>
                  </a:cubicBezTo>
                  <a:cubicBezTo>
                    <a:pt x="34" y="179"/>
                    <a:pt x="34" y="179"/>
                    <a:pt x="35" y="179"/>
                  </a:cubicBezTo>
                  <a:cubicBezTo>
                    <a:pt x="35" y="178"/>
                    <a:pt x="36" y="177"/>
                    <a:pt x="36" y="176"/>
                  </a:cubicBezTo>
                  <a:cubicBezTo>
                    <a:pt x="37" y="176"/>
                    <a:pt x="37" y="176"/>
                    <a:pt x="38" y="176"/>
                  </a:cubicBezTo>
                  <a:cubicBezTo>
                    <a:pt x="38" y="176"/>
                    <a:pt x="38" y="176"/>
                    <a:pt x="38" y="176"/>
                  </a:cubicBezTo>
                  <a:cubicBezTo>
                    <a:pt x="39" y="176"/>
                    <a:pt x="37" y="171"/>
                    <a:pt x="35" y="171"/>
                  </a:cubicBezTo>
                  <a:moveTo>
                    <a:pt x="84" y="144"/>
                  </a:moveTo>
                  <a:cubicBezTo>
                    <a:pt x="84" y="144"/>
                    <a:pt x="84" y="144"/>
                    <a:pt x="84" y="145"/>
                  </a:cubicBezTo>
                  <a:cubicBezTo>
                    <a:pt x="84" y="145"/>
                    <a:pt x="84" y="145"/>
                    <a:pt x="85" y="145"/>
                  </a:cubicBezTo>
                  <a:cubicBezTo>
                    <a:pt x="85" y="145"/>
                    <a:pt x="85" y="145"/>
                    <a:pt x="86" y="145"/>
                  </a:cubicBezTo>
                  <a:cubicBezTo>
                    <a:pt x="86" y="145"/>
                    <a:pt x="85" y="144"/>
                    <a:pt x="84" y="144"/>
                  </a:cubicBezTo>
                  <a:moveTo>
                    <a:pt x="1" y="134"/>
                  </a:moveTo>
                  <a:cubicBezTo>
                    <a:pt x="0" y="135"/>
                    <a:pt x="0" y="135"/>
                    <a:pt x="0" y="135"/>
                  </a:cubicBezTo>
                  <a:cubicBezTo>
                    <a:pt x="0" y="135"/>
                    <a:pt x="0" y="135"/>
                    <a:pt x="1" y="135"/>
                  </a:cubicBezTo>
                  <a:cubicBezTo>
                    <a:pt x="1" y="135"/>
                    <a:pt x="1" y="135"/>
                    <a:pt x="1" y="135"/>
                  </a:cubicBezTo>
                  <a:cubicBezTo>
                    <a:pt x="1" y="134"/>
                    <a:pt x="1" y="134"/>
                    <a:pt x="1" y="134"/>
                  </a:cubicBezTo>
                  <a:moveTo>
                    <a:pt x="138" y="123"/>
                  </a:moveTo>
                  <a:cubicBezTo>
                    <a:pt x="137" y="123"/>
                    <a:pt x="136" y="124"/>
                    <a:pt x="137" y="125"/>
                  </a:cubicBezTo>
                  <a:cubicBezTo>
                    <a:pt x="138" y="124"/>
                    <a:pt x="139" y="125"/>
                    <a:pt x="139" y="123"/>
                  </a:cubicBezTo>
                  <a:cubicBezTo>
                    <a:pt x="139" y="123"/>
                    <a:pt x="138" y="123"/>
                    <a:pt x="138" y="123"/>
                  </a:cubicBezTo>
                  <a:moveTo>
                    <a:pt x="154" y="115"/>
                  </a:moveTo>
                  <a:cubicBezTo>
                    <a:pt x="154" y="115"/>
                    <a:pt x="153" y="115"/>
                    <a:pt x="153" y="115"/>
                  </a:cubicBezTo>
                  <a:cubicBezTo>
                    <a:pt x="153" y="116"/>
                    <a:pt x="154" y="116"/>
                    <a:pt x="154" y="116"/>
                  </a:cubicBezTo>
                  <a:cubicBezTo>
                    <a:pt x="155" y="116"/>
                    <a:pt x="155" y="116"/>
                    <a:pt x="155" y="116"/>
                  </a:cubicBezTo>
                  <a:cubicBezTo>
                    <a:pt x="155" y="115"/>
                    <a:pt x="155" y="115"/>
                    <a:pt x="154" y="115"/>
                  </a:cubicBezTo>
                  <a:moveTo>
                    <a:pt x="50" y="113"/>
                  </a:moveTo>
                  <a:cubicBezTo>
                    <a:pt x="50" y="113"/>
                    <a:pt x="50" y="113"/>
                    <a:pt x="50" y="113"/>
                  </a:cubicBezTo>
                  <a:cubicBezTo>
                    <a:pt x="50" y="114"/>
                    <a:pt x="52" y="115"/>
                    <a:pt x="52" y="115"/>
                  </a:cubicBezTo>
                  <a:cubicBezTo>
                    <a:pt x="53" y="115"/>
                    <a:pt x="53" y="115"/>
                    <a:pt x="53" y="115"/>
                  </a:cubicBezTo>
                  <a:cubicBezTo>
                    <a:pt x="53" y="114"/>
                    <a:pt x="51" y="113"/>
                    <a:pt x="50" y="113"/>
                  </a:cubicBezTo>
                  <a:moveTo>
                    <a:pt x="146" y="113"/>
                  </a:moveTo>
                  <a:cubicBezTo>
                    <a:pt x="146" y="113"/>
                    <a:pt x="146" y="113"/>
                    <a:pt x="146" y="113"/>
                  </a:cubicBezTo>
                  <a:cubicBezTo>
                    <a:pt x="145" y="114"/>
                    <a:pt x="146" y="114"/>
                    <a:pt x="147" y="114"/>
                  </a:cubicBezTo>
                  <a:cubicBezTo>
                    <a:pt x="147" y="114"/>
                    <a:pt x="147" y="114"/>
                    <a:pt x="147" y="113"/>
                  </a:cubicBezTo>
                  <a:cubicBezTo>
                    <a:pt x="148" y="113"/>
                    <a:pt x="147" y="113"/>
                    <a:pt x="146" y="113"/>
                  </a:cubicBezTo>
                  <a:moveTo>
                    <a:pt x="150" y="110"/>
                  </a:moveTo>
                  <a:cubicBezTo>
                    <a:pt x="149" y="110"/>
                    <a:pt x="149" y="110"/>
                    <a:pt x="149" y="111"/>
                  </a:cubicBezTo>
                  <a:cubicBezTo>
                    <a:pt x="149" y="111"/>
                    <a:pt x="150" y="111"/>
                    <a:pt x="150" y="111"/>
                  </a:cubicBezTo>
                  <a:cubicBezTo>
                    <a:pt x="151" y="111"/>
                    <a:pt x="151" y="111"/>
                    <a:pt x="151" y="111"/>
                  </a:cubicBezTo>
                  <a:cubicBezTo>
                    <a:pt x="151" y="111"/>
                    <a:pt x="150" y="110"/>
                    <a:pt x="150" y="110"/>
                  </a:cubicBezTo>
                  <a:moveTo>
                    <a:pt x="165" y="109"/>
                  </a:moveTo>
                  <a:cubicBezTo>
                    <a:pt x="165" y="109"/>
                    <a:pt x="163" y="110"/>
                    <a:pt x="162" y="111"/>
                  </a:cubicBezTo>
                  <a:cubicBezTo>
                    <a:pt x="161" y="112"/>
                    <a:pt x="161" y="113"/>
                    <a:pt x="162" y="113"/>
                  </a:cubicBezTo>
                  <a:cubicBezTo>
                    <a:pt x="162" y="113"/>
                    <a:pt x="163" y="113"/>
                    <a:pt x="164" y="113"/>
                  </a:cubicBezTo>
                  <a:cubicBezTo>
                    <a:pt x="166" y="111"/>
                    <a:pt x="166" y="111"/>
                    <a:pt x="166" y="111"/>
                  </a:cubicBezTo>
                  <a:cubicBezTo>
                    <a:pt x="166" y="110"/>
                    <a:pt x="166" y="109"/>
                    <a:pt x="165" y="109"/>
                  </a:cubicBezTo>
                  <a:moveTo>
                    <a:pt x="184" y="107"/>
                  </a:moveTo>
                  <a:cubicBezTo>
                    <a:pt x="184" y="107"/>
                    <a:pt x="183" y="109"/>
                    <a:pt x="184" y="109"/>
                  </a:cubicBezTo>
                  <a:cubicBezTo>
                    <a:pt x="184" y="109"/>
                    <a:pt x="184" y="109"/>
                    <a:pt x="184" y="109"/>
                  </a:cubicBezTo>
                  <a:cubicBezTo>
                    <a:pt x="184" y="109"/>
                    <a:pt x="185" y="107"/>
                    <a:pt x="184" y="107"/>
                  </a:cubicBezTo>
                  <a:cubicBezTo>
                    <a:pt x="184" y="107"/>
                    <a:pt x="184" y="107"/>
                    <a:pt x="184" y="107"/>
                  </a:cubicBezTo>
                  <a:moveTo>
                    <a:pt x="53" y="107"/>
                  </a:moveTo>
                  <a:cubicBezTo>
                    <a:pt x="51" y="107"/>
                    <a:pt x="50" y="108"/>
                    <a:pt x="50" y="109"/>
                  </a:cubicBezTo>
                  <a:cubicBezTo>
                    <a:pt x="50" y="110"/>
                    <a:pt x="50" y="111"/>
                    <a:pt x="51" y="111"/>
                  </a:cubicBezTo>
                  <a:cubicBezTo>
                    <a:pt x="52" y="111"/>
                    <a:pt x="52" y="111"/>
                    <a:pt x="53" y="111"/>
                  </a:cubicBezTo>
                  <a:cubicBezTo>
                    <a:pt x="54" y="111"/>
                    <a:pt x="54" y="108"/>
                    <a:pt x="54" y="107"/>
                  </a:cubicBezTo>
                  <a:cubicBezTo>
                    <a:pt x="53" y="107"/>
                    <a:pt x="53" y="107"/>
                    <a:pt x="53" y="107"/>
                  </a:cubicBezTo>
                  <a:moveTo>
                    <a:pt x="249" y="75"/>
                  </a:moveTo>
                  <a:cubicBezTo>
                    <a:pt x="249" y="75"/>
                    <a:pt x="249" y="76"/>
                    <a:pt x="248" y="77"/>
                  </a:cubicBezTo>
                  <a:cubicBezTo>
                    <a:pt x="248" y="77"/>
                    <a:pt x="248" y="77"/>
                    <a:pt x="248" y="77"/>
                  </a:cubicBezTo>
                  <a:cubicBezTo>
                    <a:pt x="249" y="77"/>
                    <a:pt x="249" y="77"/>
                    <a:pt x="249" y="77"/>
                  </a:cubicBezTo>
                  <a:cubicBezTo>
                    <a:pt x="250" y="77"/>
                    <a:pt x="250" y="76"/>
                    <a:pt x="251" y="76"/>
                  </a:cubicBezTo>
                  <a:cubicBezTo>
                    <a:pt x="250" y="76"/>
                    <a:pt x="250" y="75"/>
                    <a:pt x="249" y="75"/>
                  </a:cubicBezTo>
                  <a:moveTo>
                    <a:pt x="253" y="66"/>
                  </a:moveTo>
                  <a:cubicBezTo>
                    <a:pt x="252" y="67"/>
                    <a:pt x="252" y="67"/>
                    <a:pt x="252" y="67"/>
                  </a:cubicBezTo>
                  <a:cubicBezTo>
                    <a:pt x="250" y="67"/>
                    <a:pt x="250" y="67"/>
                    <a:pt x="250" y="67"/>
                  </a:cubicBezTo>
                  <a:cubicBezTo>
                    <a:pt x="250" y="70"/>
                    <a:pt x="251" y="70"/>
                    <a:pt x="252" y="70"/>
                  </a:cubicBezTo>
                  <a:cubicBezTo>
                    <a:pt x="254" y="70"/>
                    <a:pt x="258" y="66"/>
                    <a:pt x="253" y="66"/>
                  </a:cubicBezTo>
                  <a:moveTo>
                    <a:pt x="268" y="64"/>
                  </a:moveTo>
                  <a:cubicBezTo>
                    <a:pt x="268" y="64"/>
                    <a:pt x="268" y="65"/>
                    <a:pt x="268" y="65"/>
                  </a:cubicBezTo>
                  <a:cubicBezTo>
                    <a:pt x="266" y="66"/>
                    <a:pt x="266" y="66"/>
                    <a:pt x="266" y="66"/>
                  </a:cubicBezTo>
                  <a:cubicBezTo>
                    <a:pt x="266" y="67"/>
                    <a:pt x="266" y="67"/>
                    <a:pt x="267" y="67"/>
                  </a:cubicBezTo>
                  <a:cubicBezTo>
                    <a:pt x="267" y="67"/>
                    <a:pt x="268" y="67"/>
                    <a:pt x="268" y="66"/>
                  </a:cubicBezTo>
                  <a:cubicBezTo>
                    <a:pt x="269" y="66"/>
                    <a:pt x="269" y="64"/>
                    <a:pt x="268" y="64"/>
                  </a:cubicBezTo>
                  <a:moveTo>
                    <a:pt x="276" y="54"/>
                  </a:moveTo>
                  <a:cubicBezTo>
                    <a:pt x="276" y="54"/>
                    <a:pt x="275" y="55"/>
                    <a:pt x="276" y="55"/>
                  </a:cubicBezTo>
                  <a:cubicBezTo>
                    <a:pt x="276" y="55"/>
                    <a:pt x="276" y="55"/>
                    <a:pt x="276" y="55"/>
                  </a:cubicBezTo>
                  <a:cubicBezTo>
                    <a:pt x="276" y="55"/>
                    <a:pt x="277" y="54"/>
                    <a:pt x="276" y="54"/>
                  </a:cubicBezTo>
                  <a:cubicBezTo>
                    <a:pt x="276" y="54"/>
                    <a:pt x="276" y="54"/>
                    <a:pt x="276" y="54"/>
                  </a:cubicBezTo>
                  <a:moveTo>
                    <a:pt x="308" y="17"/>
                  </a:moveTo>
                  <a:cubicBezTo>
                    <a:pt x="308" y="17"/>
                    <a:pt x="307" y="17"/>
                    <a:pt x="307" y="17"/>
                  </a:cubicBezTo>
                  <a:cubicBezTo>
                    <a:pt x="307" y="18"/>
                    <a:pt x="308" y="18"/>
                    <a:pt x="308" y="18"/>
                  </a:cubicBezTo>
                  <a:cubicBezTo>
                    <a:pt x="309" y="18"/>
                    <a:pt x="309" y="18"/>
                    <a:pt x="309" y="17"/>
                  </a:cubicBezTo>
                  <a:cubicBezTo>
                    <a:pt x="309" y="17"/>
                    <a:pt x="308" y="17"/>
                    <a:pt x="308" y="17"/>
                  </a:cubicBezTo>
                  <a:moveTo>
                    <a:pt x="254" y="11"/>
                  </a:moveTo>
                  <a:cubicBezTo>
                    <a:pt x="253" y="11"/>
                    <a:pt x="253" y="11"/>
                    <a:pt x="253" y="11"/>
                  </a:cubicBezTo>
                  <a:cubicBezTo>
                    <a:pt x="253" y="11"/>
                    <a:pt x="254" y="12"/>
                    <a:pt x="254" y="12"/>
                  </a:cubicBezTo>
                  <a:cubicBezTo>
                    <a:pt x="254" y="12"/>
                    <a:pt x="255" y="12"/>
                    <a:pt x="255" y="11"/>
                  </a:cubicBezTo>
                  <a:cubicBezTo>
                    <a:pt x="255" y="11"/>
                    <a:pt x="254" y="11"/>
                    <a:pt x="254" y="11"/>
                  </a:cubicBezTo>
                  <a:moveTo>
                    <a:pt x="305" y="10"/>
                  </a:moveTo>
                  <a:cubicBezTo>
                    <a:pt x="304" y="10"/>
                    <a:pt x="304" y="11"/>
                    <a:pt x="304" y="12"/>
                  </a:cubicBezTo>
                  <a:cubicBezTo>
                    <a:pt x="305" y="13"/>
                    <a:pt x="306" y="14"/>
                    <a:pt x="307" y="14"/>
                  </a:cubicBezTo>
                  <a:cubicBezTo>
                    <a:pt x="307" y="14"/>
                    <a:pt x="308" y="14"/>
                    <a:pt x="308" y="14"/>
                  </a:cubicBezTo>
                  <a:cubicBezTo>
                    <a:pt x="308" y="14"/>
                    <a:pt x="308" y="14"/>
                    <a:pt x="308" y="14"/>
                  </a:cubicBezTo>
                  <a:cubicBezTo>
                    <a:pt x="308" y="13"/>
                    <a:pt x="308" y="12"/>
                    <a:pt x="307" y="11"/>
                  </a:cubicBezTo>
                  <a:cubicBezTo>
                    <a:pt x="307" y="11"/>
                    <a:pt x="306" y="10"/>
                    <a:pt x="306" y="10"/>
                  </a:cubicBezTo>
                  <a:cubicBezTo>
                    <a:pt x="306" y="10"/>
                    <a:pt x="306" y="10"/>
                    <a:pt x="305" y="10"/>
                  </a:cubicBezTo>
                  <a:moveTo>
                    <a:pt x="245" y="10"/>
                  </a:moveTo>
                  <a:cubicBezTo>
                    <a:pt x="244" y="10"/>
                    <a:pt x="243" y="12"/>
                    <a:pt x="245" y="12"/>
                  </a:cubicBezTo>
                  <a:cubicBezTo>
                    <a:pt x="245" y="12"/>
                    <a:pt x="245" y="12"/>
                    <a:pt x="245" y="12"/>
                  </a:cubicBezTo>
                  <a:cubicBezTo>
                    <a:pt x="246" y="12"/>
                    <a:pt x="247" y="10"/>
                    <a:pt x="245" y="10"/>
                  </a:cubicBezTo>
                  <a:cubicBezTo>
                    <a:pt x="245" y="10"/>
                    <a:pt x="245" y="10"/>
                    <a:pt x="245" y="10"/>
                  </a:cubicBezTo>
                  <a:moveTo>
                    <a:pt x="257" y="0"/>
                  </a:moveTo>
                  <a:cubicBezTo>
                    <a:pt x="256" y="0"/>
                    <a:pt x="255" y="0"/>
                    <a:pt x="255" y="1"/>
                  </a:cubicBezTo>
                  <a:cubicBezTo>
                    <a:pt x="254" y="1"/>
                    <a:pt x="254" y="1"/>
                    <a:pt x="254" y="1"/>
                  </a:cubicBezTo>
                  <a:cubicBezTo>
                    <a:pt x="254" y="1"/>
                    <a:pt x="254" y="1"/>
                    <a:pt x="254" y="1"/>
                  </a:cubicBezTo>
                  <a:cubicBezTo>
                    <a:pt x="254" y="2"/>
                    <a:pt x="254" y="3"/>
                    <a:pt x="255" y="3"/>
                  </a:cubicBezTo>
                  <a:cubicBezTo>
                    <a:pt x="256" y="3"/>
                    <a:pt x="258" y="1"/>
                    <a:pt x="257" y="0"/>
                  </a:cubicBezTo>
                </a:path>
              </a:pathLst>
            </a:custGeom>
            <a:solidFill>
              <a:srgbClr val="66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grpSp>
      <p:pic>
        <p:nvPicPr>
          <p:cNvPr id="3080" name="Picture 8" descr="https://gss2.bdstatic.com/9fo3dSag_xI4khGkpoWK1HF6hhy/baike/c0%3Dbaike80%2C5%2C5%2C80%2C26/sign=170be51c92ef76c6c4dff379fc7f969f/faedab64034f78f005e0adce7b310a55b3191c27.jpg"/>
          <p:cNvPicPr>
            <a:picLocks noChangeAspect="1" noChangeArrowheads="1"/>
          </p:cNvPicPr>
          <p:nvPr/>
        </p:nvPicPr>
        <p:blipFill rotWithShape="1">
          <a:blip r:embed="rId1" cstate="email"/>
          <a:srcRect/>
          <a:stretch>
            <a:fillRect/>
          </a:stretch>
        </p:blipFill>
        <p:spPr bwMode="auto">
          <a:xfrm>
            <a:off x="4716016" y="3699144"/>
            <a:ext cx="3528392" cy="257440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组合 5"/>
          <p:cNvGrpSpPr/>
          <p:nvPr/>
        </p:nvGrpSpPr>
        <p:grpSpPr>
          <a:xfrm>
            <a:off x="790141" y="671304"/>
            <a:ext cx="3665719" cy="2584093"/>
            <a:chOff x="790141" y="503477"/>
            <a:chExt cx="3665719" cy="1938070"/>
          </a:xfrm>
        </p:grpSpPr>
        <p:pic>
          <p:nvPicPr>
            <p:cNvPr id="3074" name="Picture 2" descr="https://gss3.bdstatic.com/-Po3dSag_xI4khGkpoWK1HF6hhy/baike/c0%3Dbaike80%2C5%2C5%2C80%2C26/sign=f5b9d734b4003af359b7d4325443ad39/bba1cd11728b47107a78caf1c1cec3fdfc0323b3.jpg"/>
            <p:cNvPicPr>
              <a:picLocks noChangeAspect="1" noChangeArrowheads="1"/>
            </p:cNvPicPr>
            <p:nvPr/>
          </p:nvPicPr>
          <p:blipFill rotWithShape="1">
            <a:blip r:embed="rId2" cstate="email"/>
            <a:srcRect/>
            <a:stretch>
              <a:fillRect/>
            </a:stretch>
          </p:blipFill>
          <p:spPr bwMode="auto">
            <a:xfrm>
              <a:off x="790141" y="503477"/>
              <a:ext cx="3528392" cy="1938070"/>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p:nvSpPr>
          <p:spPr>
            <a:xfrm>
              <a:off x="3347864" y="1995686"/>
              <a:ext cx="1107996" cy="346249"/>
            </a:xfrm>
            <a:prstGeom prst="rect">
              <a:avLst/>
            </a:prstGeom>
          </p:spPr>
          <p:style>
            <a:lnRef idx="2">
              <a:schemeClr val="accent5"/>
            </a:lnRef>
            <a:fillRef idx="1">
              <a:schemeClr val="lt1"/>
            </a:fillRef>
            <a:effectRef idx="0">
              <a:schemeClr val="accent5"/>
            </a:effectRef>
            <a:fontRef idx="minor">
              <a:schemeClr val="dk1"/>
            </a:fontRef>
          </p:style>
          <p:txBody>
            <a:bodyPr wrap="none">
              <a:spAutoFit/>
            </a:bodyPr>
            <a:lstStyle/>
            <a:p>
              <a:r>
                <a:rPr lang="zh-CN" altLang="en-US" sz="2400" b="1" dirty="0"/>
                <a:t>红丁香</a:t>
              </a:r>
              <a:endParaRPr lang="zh-CN" altLang="en-US" sz="2400" b="1" dirty="0"/>
            </a:p>
          </p:txBody>
        </p:sp>
      </p:grpSp>
      <p:grpSp>
        <p:nvGrpSpPr>
          <p:cNvPr id="7" name="组合 6"/>
          <p:cNvGrpSpPr/>
          <p:nvPr/>
        </p:nvGrpSpPr>
        <p:grpSpPr>
          <a:xfrm>
            <a:off x="4716016" y="671304"/>
            <a:ext cx="3700284" cy="2584093"/>
            <a:chOff x="4716016" y="503477"/>
            <a:chExt cx="3700284" cy="1938070"/>
          </a:xfrm>
        </p:grpSpPr>
        <p:pic>
          <p:nvPicPr>
            <p:cNvPr id="3076" name="Picture 4" descr="https://gss0.bdstatic.com/-4o3dSag_xI4khGkpoWK1HF6hhy/baike/c0%3Dbaike80%2C5%2C5%2C80%2C26/sign=17d8f9e0a964034f1bc0ca54ceaa1254/3b87e950352ac65c4c1b514ef9f2b21193138af4.jpg"/>
            <p:cNvPicPr>
              <a:picLocks noChangeAspect="1" noChangeArrowheads="1"/>
            </p:cNvPicPr>
            <p:nvPr/>
          </p:nvPicPr>
          <p:blipFill rotWithShape="1">
            <a:blip r:embed="rId3" cstate="email"/>
            <a:srcRect/>
            <a:stretch>
              <a:fillRect/>
            </a:stretch>
          </p:blipFill>
          <p:spPr bwMode="auto">
            <a:xfrm>
              <a:off x="4716016" y="503477"/>
              <a:ext cx="3528392" cy="1938070"/>
            </a:xfrm>
            <a:prstGeom prst="rect">
              <a:avLst/>
            </a:prstGeom>
            <a:noFill/>
            <a:extLst>
              <a:ext uri="{909E8E84-426E-40DD-AFC4-6F175D3DCCD1}">
                <a14:hiddenFill xmlns:a14="http://schemas.microsoft.com/office/drawing/2010/main">
                  <a:solidFill>
                    <a:srgbClr val="FFFFFF"/>
                  </a:solidFill>
                </a14:hiddenFill>
              </a:ext>
            </a:extLst>
          </p:spPr>
        </p:pic>
        <p:sp>
          <p:nvSpPr>
            <p:cNvPr id="3" name="矩形 2"/>
            <p:cNvSpPr/>
            <p:nvPr/>
          </p:nvSpPr>
          <p:spPr>
            <a:xfrm>
              <a:off x="7308304" y="1995686"/>
              <a:ext cx="1107996" cy="346249"/>
            </a:xfrm>
            <a:prstGeom prst="rect">
              <a:avLst/>
            </a:prstGeom>
          </p:spPr>
          <p:style>
            <a:lnRef idx="2">
              <a:schemeClr val="accent5"/>
            </a:lnRef>
            <a:fillRef idx="1">
              <a:schemeClr val="lt1"/>
            </a:fillRef>
            <a:effectRef idx="0">
              <a:schemeClr val="accent5"/>
            </a:effectRef>
            <a:fontRef idx="minor">
              <a:schemeClr val="dk1"/>
            </a:fontRef>
          </p:style>
          <p:txBody>
            <a:bodyPr wrap="none">
              <a:spAutoFit/>
            </a:bodyPr>
            <a:lstStyle/>
            <a:p>
              <a:r>
                <a:rPr lang="zh-CN" altLang="en-US" sz="2400" b="1" dirty="0"/>
                <a:t>欧丁香</a:t>
              </a:r>
              <a:endParaRPr lang="zh-CN" altLang="en-US" sz="2400" b="1" dirty="0"/>
            </a:p>
          </p:txBody>
        </p:sp>
      </p:grpSp>
      <p:grpSp>
        <p:nvGrpSpPr>
          <p:cNvPr id="8" name="组合 7"/>
          <p:cNvGrpSpPr/>
          <p:nvPr/>
        </p:nvGrpSpPr>
        <p:grpSpPr>
          <a:xfrm>
            <a:off x="815616" y="3699144"/>
            <a:ext cx="3731997" cy="2574400"/>
            <a:chOff x="815615" y="2774358"/>
            <a:chExt cx="3731997" cy="1930800"/>
          </a:xfrm>
        </p:grpSpPr>
        <p:pic>
          <p:nvPicPr>
            <p:cNvPr id="3078" name="Picture 6" descr="https://gss3.bdstatic.com/7Po3dSag_xI4khGkpoWK1HF6hhy/baike/c0%3Dbaike80%2C5%2C5%2C80%2C26/sign=e69bdbf4d52a6059461de948495d5ffe/94cad1c8a786c917c8aa6504cb3d70cf3bc75765.jpg"/>
            <p:cNvPicPr>
              <a:picLocks noChangeAspect="1" noChangeArrowheads="1"/>
            </p:cNvPicPr>
            <p:nvPr/>
          </p:nvPicPr>
          <p:blipFill rotWithShape="1">
            <a:blip r:embed="rId4" cstate="email"/>
            <a:srcRect/>
            <a:stretch>
              <a:fillRect/>
            </a:stretch>
          </p:blipFill>
          <p:spPr bwMode="auto">
            <a:xfrm>
              <a:off x="815615" y="2774358"/>
              <a:ext cx="3502918" cy="1930800"/>
            </a:xfrm>
            <a:prstGeom prst="rect">
              <a:avLst/>
            </a:prstGeom>
            <a:noFill/>
            <a:extLst>
              <a:ext uri="{909E8E84-426E-40DD-AFC4-6F175D3DCCD1}">
                <a14:hiddenFill xmlns:a14="http://schemas.microsoft.com/office/drawing/2010/main">
                  <a:solidFill>
                    <a:srgbClr val="FFFFFF"/>
                  </a:solidFill>
                </a14:hiddenFill>
              </a:ext>
            </a:extLst>
          </p:spPr>
        </p:pic>
        <p:sp>
          <p:nvSpPr>
            <p:cNvPr id="4" name="矩形 3"/>
            <p:cNvSpPr/>
            <p:nvPr/>
          </p:nvSpPr>
          <p:spPr>
            <a:xfrm>
              <a:off x="3131840" y="4227934"/>
              <a:ext cx="1415772" cy="346249"/>
            </a:xfrm>
            <a:prstGeom prst="rect">
              <a:avLst/>
            </a:prstGeom>
          </p:spPr>
          <p:style>
            <a:lnRef idx="2">
              <a:schemeClr val="accent5"/>
            </a:lnRef>
            <a:fillRef idx="1">
              <a:schemeClr val="lt1"/>
            </a:fillRef>
            <a:effectRef idx="0">
              <a:schemeClr val="accent5"/>
            </a:effectRef>
            <a:fontRef idx="minor">
              <a:schemeClr val="dk1"/>
            </a:fontRef>
          </p:style>
          <p:txBody>
            <a:bodyPr wrap="none">
              <a:spAutoFit/>
            </a:bodyPr>
            <a:lstStyle/>
            <a:p>
              <a:r>
                <a:rPr lang="zh-CN" altLang="en-US" sz="2400" b="1" dirty="0"/>
                <a:t>什锦丁香</a:t>
              </a:r>
              <a:endParaRPr lang="zh-CN" altLang="en-US" sz="2400" b="1" dirty="0"/>
            </a:p>
          </p:txBody>
        </p:sp>
      </p:grpSp>
      <p:sp>
        <p:nvSpPr>
          <p:cNvPr id="5" name="矩形 4"/>
          <p:cNvSpPr/>
          <p:nvPr/>
        </p:nvSpPr>
        <p:spPr>
          <a:xfrm>
            <a:off x="7092280" y="5637246"/>
            <a:ext cx="1415772" cy="461665"/>
          </a:xfrm>
          <a:prstGeom prst="rect">
            <a:avLst/>
          </a:prstGeom>
        </p:spPr>
        <p:style>
          <a:lnRef idx="2">
            <a:schemeClr val="accent5"/>
          </a:lnRef>
          <a:fillRef idx="1">
            <a:schemeClr val="lt1"/>
          </a:fillRef>
          <a:effectRef idx="0">
            <a:schemeClr val="accent5"/>
          </a:effectRef>
          <a:fontRef idx="minor">
            <a:schemeClr val="dk1"/>
          </a:fontRef>
        </p:style>
        <p:txBody>
          <a:bodyPr wrap="none">
            <a:spAutoFit/>
          </a:bodyPr>
          <a:lstStyle/>
          <a:p>
            <a:r>
              <a:rPr lang="zh-CN" altLang="en-US" sz="2400" b="1" dirty="0"/>
              <a:t>云南丁香</a:t>
            </a:r>
            <a:endParaRPr lang="zh-CN" altLang="en-US" sz="2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827584" y="740702"/>
            <a:ext cx="1728358" cy="707886"/>
          </a:xfrm>
          <a:prstGeom prst="rect">
            <a:avLst/>
          </a:prstGeom>
          <a:noFill/>
          <a:ln w="9525">
            <a:noFill/>
          </a:ln>
        </p:spPr>
        <p:txBody>
          <a:bodyPr wrap="none" anchor="t">
            <a:spAutoFit/>
          </a:bodyPr>
          <a:lstStyle/>
          <a:p>
            <a:pPr eaLnBrk="1" hangingPunct="1"/>
            <a:r>
              <a:rPr lang="zh-CN" altLang="en-US" sz="4000" b="1" u="dbl" dirty="0" smtClean="0">
                <a:solidFill>
                  <a:srgbClr val="92D050"/>
                </a:solidFill>
                <a:uFillTx/>
                <a:latin typeface="黑体" panose="02010609060101010101" pitchFamily="2" charset="-122"/>
                <a:ea typeface="黑体" panose="02010609060101010101" pitchFamily="2" charset="-122"/>
                <a:sym typeface="+mn-ea"/>
              </a:rPr>
              <a:t>会写字</a:t>
            </a:r>
            <a:endParaRPr lang="zh-CN" altLang="en-US" sz="4000" b="1" u="dbl" dirty="0" smtClean="0">
              <a:solidFill>
                <a:srgbClr val="92D050"/>
              </a:solidFill>
              <a:uFillTx/>
              <a:latin typeface="黑体" panose="02010609060101010101" pitchFamily="2" charset="-122"/>
              <a:ea typeface="黑体" panose="02010609060101010101" pitchFamily="2" charset="-122"/>
              <a:sym typeface="+mn-ea"/>
            </a:endParaRPr>
          </a:p>
        </p:txBody>
      </p:sp>
      <p:grpSp>
        <p:nvGrpSpPr>
          <p:cNvPr id="252" name="组合 7"/>
          <p:cNvGrpSpPr/>
          <p:nvPr/>
        </p:nvGrpSpPr>
        <p:grpSpPr>
          <a:xfrm>
            <a:off x="1207442" y="2295268"/>
            <a:ext cx="836613" cy="1134533"/>
            <a:chOff x="2437" y="2032"/>
            <a:chExt cx="1244" cy="1264"/>
          </a:xfrm>
        </p:grpSpPr>
        <p:sp>
          <p:nvSpPr>
            <p:cNvPr id="253"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dirty="0">
                <a:solidFill>
                  <a:srgbClr val="FF0000"/>
                </a:solidFill>
                <a:latin typeface="Arial" panose="020B0604020202020204" pitchFamily="34" charset="0"/>
              </a:endParaRPr>
            </a:p>
          </p:txBody>
        </p:sp>
        <p:cxnSp>
          <p:nvCxnSpPr>
            <p:cNvPr id="254"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255"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256" name="文本框 64"/>
          <p:cNvSpPr txBox="1"/>
          <p:nvPr/>
        </p:nvSpPr>
        <p:spPr>
          <a:xfrm>
            <a:off x="1240508" y="2276873"/>
            <a:ext cx="811212" cy="923330"/>
          </a:xfrm>
          <a:prstGeom prst="rect">
            <a:avLst/>
          </a:prstGeom>
          <a:noFill/>
          <a:ln w="9525">
            <a:noFill/>
          </a:ln>
        </p:spPr>
        <p:txBody>
          <a:bodyPr>
            <a:spAutoFit/>
          </a:bodyPr>
          <a:lstStyle/>
          <a:p>
            <a:pPr eaLnBrk="1" hangingPunct="1"/>
            <a:r>
              <a:rPr lang="zh-CN" altLang="en-US" sz="5400" b="1" dirty="0">
                <a:solidFill>
                  <a:srgbClr val="FF0000"/>
                </a:solidFill>
                <a:latin typeface="楷体_GB2312" panose="02010609030101010101" charset="-122"/>
                <a:ea typeface="楷体_GB2312" panose="02010609030101010101" charset="-122"/>
              </a:rPr>
              <a:t>缀</a:t>
            </a:r>
            <a:endParaRPr lang="zh-CN" altLang="en-US" sz="5400" b="1" dirty="0">
              <a:solidFill>
                <a:srgbClr val="FF0000"/>
              </a:solidFill>
              <a:latin typeface="楷体_GB2312" panose="02010609030101010101" charset="-122"/>
              <a:ea typeface="楷体_GB2312" panose="02010609030101010101" charset="-122"/>
            </a:endParaRPr>
          </a:p>
        </p:txBody>
      </p:sp>
      <p:grpSp>
        <p:nvGrpSpPr>
          <p:cNvPr id="257" name="组合 7"/>
          <p:cNvGrpSpPr/>
          <p:nvPr/>
        </p:nvGrpSpPr>
        <p:grpSpPr>
          <a:xfrm>
            <a:off x="3203848" y="2295268"/>
            <a:ext cx="836612" cy="1134533"/>
            <a:chOff x="2437" y="2032"/>
            <a:chExt cx="1244" cy="1264"/>
          </a:xfrm>
        </p:grpSpPr>
        <p:sp>
          <p:nvSpPr>
            <p:cNvPr id="258"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dirty="0">
                <a:solidFill>
                  <a:srgbClr val="FF0000"/>
                </a:solidFill>
                <a:latin typeface="Arial" panose="020B0604020202020204" pitchFamily="34" charset="0"/>
              </a:endParaRPr>
            </a:p>
          </p:txBody>
        </p:sp>
        <p:cxnSp>
          <p:nvCxnSpPr>
            <p:cNvPr id="259"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260"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261" name="文本框 92"/>
          <p:cNvSpPr txBox="1"/>
          <p:nvPr/>
        </p:nvSpPr>
        <p:spPr>
          <a:xfrm>
            <a:off x="3229248" y="2282388"/>
            <a:ext cx="811212" cy="923330"/>
          </a:xfrm>
          <a:prstGeom prst="rect">
            <a:avLst/>
          </a:prstGeom>
          <a:noFill/>
          <a:ln w="9525">
            <a:noFill/>
          </a:ln>
        </p:spPr>
        <p:txBody>
          <a:bodyPr>
            <a:spAutoFit/>
          </a:bodyPr>
          <a:lstStyle/>
          <a:p>
            <a:r>
              <a:rPr lang="zh-CN" altLang="en-US" sz="5400" b="1" dirty="0" smtClean="0">
                <a:solidFill>
                  <a:srgbClr val="FF0000"/>
                </a:solidFill>
                <a:latin typeface="楷体_GB2312" panose="02010609030101010101" charset="-122"/>
                <a:ea typeface="楷体_GB2312" panose="02010609030101010101" charset="-122"/>
              </a:rPr>
              <a:t>雅</a:t>
            </a:r>
            <a:endParaRPr lang="zh-CN" altLang="en-US" sz="5400" b="1" dirty="0">
              <a:solidFill>
                <a:srgbClr val="FF0000"/>
              </a:solidFill>
              <a:latin typeface="楷体_GB2312" panose="02010609030101010101" charset="-122"/>
              <a:ea typeface="楷体_GB2312" panose="02010609030101010101" charset="-122"/>
            </a:endParaRPr>
          </a:p>
        </p:txBody>
      </p:sp>
      <p:grpSp>
        <p:nvGrpSpPr>
          <p:cNvPr id="262" name="组合 7"/>
          <p:cNvGrpSpPr/>
          <p:nvPr/>
        </p:nvGrpSpPr>
        <p:grpSpPr>
          <a:xfrm>
            <a:off x="2195737" y="2288701"/>
            <a:ext cx="836612" cy="1134533"/>
            <a:chOff x="2437" y="2032"/>
            <a:chExt cx="1244" cy="1264"/>
          </a:xfrm>
        </p:grpSpPr>
        <p:cxnSp>
          <p:nvCxnSpPr>
            <p:cNvPr id="263"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264"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sp>
          <p:nvSpPr>
            <p:cNvPr id="265"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dirty="0">
                <a:solidFill>
                  <a:srgbClr val="FF0000"/>
                </a:solidFill>
                <a:latin typeface="Arial" panose="020B0604020202020204" pitchFamily="34" charset="0"/>
              </a:endParaRPr>
            </a:p>
          </p:txBody>
        </p:sp>
      </p:grpSp>
      <p:grpSp>
        <p:nvGrpSpPr>
          <p:cNvPr id="266" name="组合 7"/>
          <p:cNvGrpSpPr/>
          <p:nvPr/>
        </p:nvGrpSpPr>
        <p:grpSpPr>
          <a:xfrm>
            <a:off x="4211960" y="2295268"/>
            <a:ext cx="836613" cy="1134533"/>
            <a:chOff x="2437" y="2032"/>
            <a:chExt cx="1244" cy="1264"/>
          </a:xfrm>
        </p:grpSpPr>
        <p:sp>
          <p:nvSpPr>
            <p:cNvPr id="267"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dirty="0">
                <a:solidFill>
                  <a:srgbClr val="FF0000"/>
                </a:solidFill>
                <a:latin typeface="Arial" panose="020B0604020202020204" pitchFamily="34" charset="0"/>
              </a:endParaRPr>
            </a:p>
          </p:txBody>
        </p:sp>
        <p:cxnSp>
          <p:nvCxnSpPr>
            <p:cNvPr id="268"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269"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270" name="文本框 64"/>
          <p:cNvSpPr txBox="1"/>
          <p:nvPr/>
        </p:nvSpPr>
        <p:spPr>
          <a:xfrm>
            <a:off x="4264844" y="2276873"/>
            <a:ext cx="811212" cy="923330"/>
          </a:xfrm>
          <a:prstGeom prst="rect">
            <a:avLst/>
          </a:prstGeom>
          <a:noFill/>
          <a:ln w="9525">
            <a:noFill/>
          </a:ln>
        </p:spPr>
        <p:txBody>
          <a:bodyPr>
            <a:spAutoFit/>
          </a:bodyPr>
          <a:lstStyle/>
          <a:p>
            <a:r>
              <a:rPr lang="zh-CN" altLang="en-US" sz="5400" b="1" dirty="0" smtClean="0">
                <a:solidFill>
                  <a:srgbClr val="FF0000"/>
                </a:solidFill>
                <a:latin typeface="楷体_GB2312" panose="02010609030101010101" charset="-122"/>
                <a:ea typeface="楷体_GB2312" panose="02010609030101010101" charset="-122"/>
              </a:rPr>
              <a:t>案</a:t>
            </a:r>
            <a:endParaRPr lang="zh-CN" altLang="en-US" sz="5400" b="1" dirty="0" smtClean="0">
              <a:solidFill>
                <a:srgbClr val="FF0000"/>
              </a:solidFill>
              <a:latin typeface="楷体_GB2312" panose="02010609030101010101" charset="-122"/>
              <a:ea typeface="楷体_GB2312" panose="02010609030101010101" charset="-122"/>
            </a:endParaRPr>
          </a:p>
        </p:txBody>
      </p:sp>
      <p:sp>
        <p:nvSpPr>
          <p:cNvPr id="276" name="文本框 86"/>
          <p:cNvSpPr txBox="1"/>
          <p:nvPr/>
        </p:nvSpPr>
        <p:spPr>
          <a:xfrm>
            <a:off x="2240261" y="2238256"/>
            <a:ext cx="811212" cy="923330"/>
          </a:xfrm>
          <a:prstGeom prst="rect">
            <a:avLst/>
          </a:prstGeom>
          <a:noFill/>
          <a:ln w="9525">
            <a:noFill/>
          </a:ln>
        </p:spPr>
        <p:txBody>
          <a:bodyPr>
            <a:spAutoFit/>
          </a:bodyPr>
          <a:lstStyle/>
          <a:p>
            <a:pPr eaLnBrk="1" hangingPunct="1"/>
            <a:r>
              <a:rPr lang="zh-CN" altLang="en-US" sz="5400" b="1" dirty="0" smtClean="0">
                <a:solidFill>
                  <a:srgbClr val="FF0000"/>
                </a:solidFill>
                <a:latin typeface="楷体_GB2312" panose="02010609030101010101" charset="-122"/>
                <a:ea typeface="楷体_GB2312" panose="02010609030101010101" charset="-122"/>
              </a:rPr>
              <a:t>幽</a:t>
            </a:r>
            <a:endParaRPr lang="zh-CN" altLang="en-US" sz="5400" b="1" dirty="0">
              <a:solidFill>
                <a:srgbClr val="FF0000"/>
              </a:solidFill>
              <a:latin typeface="楷体_GB2312" panose="02010609030101010101" charset="-122"/>
              <a:ea typeface="楷体_GB2312" panose="02010609030101010101" charset="-122"/>
            </a:endParaRPr>
          </a:p>
        </p:txBody>
      </p:sp>
      <p:grpSp>
        <p:nvGrpSpPr>
          <p:cNvPr id="63" name="组合 7"/>
          <p:cNvGrpSpPr/>
          <p:nvPr/>
        </p:nvGrpSpPr>
        <p:grpSpPr>
          <a:xfrm>
            <a:off x="5220072" y="2295268"/>
            <a:ext cx="836613" cy="1134533"/>
            <a:chOff x="2437" y="2032"/>
            <a:chExt cx="1244" cy="1264"/>
          </a:xfrm>
        </p:grpSpPr>
        <p:sp>
          <p:nvSpPr>
            <p:cNvPr id="64"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dirty="0">
                <a:solidFill>
                  <a:srgbClr val="FF0000"/>
                </a:solidFill>
                <a:latin typeface="Arial" panose="020B0604020202020204" pitchFamily="34" charset="0"/>
              </a:endParaRPr>
            </a:p>
          </p:txBody>
        </p:sp>
        <p:cxnSp>
          <p:nvCxnSpPr>
            <p:cNvPr id="65"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66"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67" name="文本框 64"/>
          <p:cNvSpPr txBox="1"/>
          <p:nvPr/>
        </p:nvSpPr>
        <p:spPr>
          <a:xfrm>
            <a:off x="5220072" y="2267570"/>
            <a:ext cx="811212" cy="923330"/>
          </a:xfrm>
          <a:prstGeom prst="rect">
            <a:avLst/>
          </a:prstGeom>
          <a:noFill/>
          <a:ln w="9525">
            <a:noFill/>
          </a:ln>
        </p:spPr>
        <p:txBody>
          <a:bodyPr>
            <a:spAutoFit/>
          </a:bodyPr>
          <a:lstStyle/>
          <a:p>
            <a:r>
              <a:rPr lang="zh-CN" altLang="en-US" sz="5400" b="1" dirty="0">
                <a:solidFill>
                  <a:srgbClr val="FF0000"/>
                </a:solidFill>
                <a:latin typeface="楷体_GB2312" panose="02010609030101010101" charset="-122"/>
                <a:ea typeface="楷体_GB2312" panose="02010609030101010101" charset="-122"/>
              </a:rPr>
              <a:t>拙</a:t>
            </a:r>
            <a:endParaRPr lang="zh-CN" altLang="en-US" sz="5400" b="1" dirty="0">
              <a:solidFill>
                <a:srgbClr val="FF0000"/>
              </a:solidFill>
              <a:latin typeface="楷体_GB2312" panose="02010609030101010101" charset="-122"/>
              <a:ea typeface="楷体_GB2312" panose="02010609030101010101" charset="-122"/>
            </a:endParaRPr>
          </a:p>
        </p:txBody>
      </p:sp>
      <p:grpSp>
        <p:nvGrpSpPr>
          <p:cNvPr id="68" name="组合 7"/>
          <p:cNvGrpSpPr/>
          <p:nvPr/>
        </p:nvGrpSpPr>
        <p:grpSpPr>
          <a:xfrm>
            <a:off x="4716016" y="3813486"/>
            <a:ext cx="836612" cy="1134533"/>
            <a:chOff x="2437" y="2032"/>
            <a:chExt cx="1244" cy="1264"/>
          </a:xfrm>
        </p:grpSpPr>
        <p:sp>
          <p:nvSpPr>
            <p:cNvPr id="69"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dirty="0">
                <a:solidFill>
                  <a:srgbClr val="FF0000"/>
                </a:solidFill>
                <a:latin typeface="Arial" panose="020B0604020202020204" pitchFamily="34" charset="0"/>
              </a:endParaRPr>
            </a:p>
          </p:txBody>
        </p:sp>
        <p:cxnSp>
          <p:nvCxnSpPr>
            <p:cNvPr id="70"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71"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72" name="文本框 92"/>
          <p:cNvSpPr txBox="1"/>
          <p:nvPr/>
        </p:nvSpPr>
        <p:spPr>
          <a:xfrm>
            <a:off x="4726361" y="3801337"/>
            <a:ext cx="811212" cy="923330"/>
          </a:xfrm>
          <a:prstGeom prst="rect">
            <a:avLst/>
          </a:prstGeom>
          <a:noFill/>
          <a:ln w="9525">
            <a:noFill/>
          </a:ln>
        </p:spPr>
        <p:txBody>
          <a:bodyPr>
            <a:spAutoFit/>
          </a:bodyPr>
          <a:lstStyle/>
          <a:p>
            <a:r>
              <a:rPr lang="zh-CN" altLang="en-US" sz="5400" b="1" dirty="0" smtClean="0">
                <a:solidFill>
                  <a:srgbClr val="FF0000"/>
                </a:solidFill>
                <a:latin typeface="楷体_GB2312" panose="02010609030101010101" charset="-122"/>
                <a:ea typeface="楷体_GB2312" panose="02010609030101010101" charset="-122"/>
              </a:rPr>
              <a:t>襟</a:t>
            </a:r>
            <a:endParaRPr lang="zh-CN" altLang="en-US" sz="5400" b="1" dirty="0">
              <a:solidFill>
                <a:srgbClr val="FF0000"/>
              </a:solidFill>
              <a:latin typeface="楷体_GB2312" panose="02010609030101010101" charset="-122"/>
              <a:ea typeface="楷体_GB2312" panose="02010609030101010101" charset="-122"/>
            </a:endParaRPr>
          </a:p>
        </p:txBody>
      </p:sp>
      <p:grpSp>
        <p:nvGrpSpPr>
          <p:cNvPr id="73" name="组合 7"/>
          <p:cNvGrpSpPr/>
          <p:nvPr/>
        </p:nvGrpSpPr>
        <p:grpSpPr>
          <a:xfrm>
            <a:off x="6211144" y="2295268"/>
            <a:ext cx="836612" cy="1134533"/>
            <a:chOff x="2437" y="2032"/>
            <a:chExt cx="1244" cy="1264"/>
          </a:xfrm>
        </p:grpSpPr>
        <p:cxnSp>
          <p:nvCxnSpPr>
            <p:cNvPr id="74"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75"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sp>
          <p:nvSpPr>
            <p:cNvPr id="76"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dirty="0">
                <a:solidFill>
                  <a:srgbClr val="FF0000"/>
                </a:solidFill>
                <a:latin typeface="Arial" panose="020B0604020202020204" pitchFamily="34" charset="0"/>
              </a:endParaRPr>
            </a:p>
          </p:txBody>
        </p:sp>
      </p:grpSp>
      <p:grpSp>
        <p:nvGrpSpPr>
          <p:cNvPr id="77" name="组合 7"/>
          <p:cNvGrpSpPr/>
          <p:nvPr/>
        </p:nvGrpSpPr>
        <p:grpSpPr>
          <a:xfrm>
            <a:off x="5724895" y="3813844"/>
            <a:ext cx="836613" cy="1134533"/>
            <a:chOff x="2437" y="2032"/>
            <a:chExt cx="1244" cy="1264"/>
          </a:xfrm>
        </p:grpSpPr>
        <p:sp>
          <p:nvSpPr>
            <p:cNvPr id="78"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dirty="0">
                <a:solidFill>
                  <a:srgbClr val="FF0000"/>
                </a:solidFill>
                <a:latin typeface="Arial" panose="020B0604020202020204" pitchFamily="34" charset="0"/>
              </a:endParaRPr>
            </a:p>
          </p:txBody>
        </p:sp>
        <p:cxnSp>
          <p:nvCxnSpPr>
            <p:cNvPr id="79"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80"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81" name="文本框 64"/>
          <p:cNvSpPr txBox="1"/>
          <p:nvPr/>
        </p:nvSpPr>
        <p:spPr>
          <a:xfrm>
            <a:off x="5724128" y="3818626"/>
            <a:ext cx="811212" cy="923330"/>
          </a:xfrm>
          <a:prstGeom prst="rect">
            <a:avLst/>
          </a:prstGeom>
          <a:noFill/>
          <a:ln w="9525">
            <a:noFill/>
          </a:ln>
        </p:spPr>
        <p:txBody>
          <a:bodyPr>
            <a:spAutoFit/>
          </a:bodyPr>
          <a:lstStyle/>
          <a:p>
            <a:r>
              <a:rPr lang="zh-CN" altLang="en-US" sz="5400" b="1" dirty="0" smtClean="0">
                <a:solidFill>
                  <a:srgbClr val="FF0000"/>
                </a:solidFill>
                <a:latin typeface="楷体_GB2312" panose="02010609030101010101" charset="-122"/>
                <a:ea typeface="楷体_GB2312" panose="02010609030101010101" charset="-122"/>
              </a:rPr>
              <a:t>恍</a:t>
            </a:r>
            <a:endParaRPr lang="zh-CN" altLang="en-US" sz="5400" b="1" dirty="0">
              <a:solidFill>
                <a:srgbClr val="FF0000"/>
              </a:solidFill>
              <a:latin typeface="楷体_GB2312" panose="02010609030101010101" charset="-122"/>
              <a:ea typeface="楷体_GB2312" panose="02010609030101010101" charset="-122"/>
            </a:endParaRPr>
          </a:p>
        </p:txBody>
      </p:sp>
      <p:sp>
        <p:nvSpPr>
          <p:cNvPr id="87" name="文本框 86"/>
          <p:cNvSpPr txBox="1"/>
          <p:nvPr/>
        </p:nvSpPr>
        <p:spPr>
          <a:xfrm>
            <a:off x="6218314" y="2283117"/>
            <a:ext cx="811212" cy="923330"/>
          </a:xfrm>
          <a:prstGeom prst="rect">
            <a:avLst/>
          </a:prstGeom>
          <a:noFill/>
          <a:ln w="9525">
            <a:noFill/>
          </a:ln>
        </p:spPr>
        <p:txBody>
          <a:bodyPr>
            <a:spAutoFit/>
          </a:bodyPr>
          <a:lstStyle/>
          <a:p>
            <a:r>
              <a:rPr lang="zh-CN" altLang="en-US" sz="5400" b="1" dirty="0">
                <a:solidFill>
                  <a:srgbClr val="FF0000"/>
                </a:solidFill>
                <a:latin typeface="楷体_GB2312" panose="02010609030101010101" charset="-122"/>
                <a:ea typeface="楷体_GB2312" panose="02010609030101010101" charset="-122"/>
              </a:rPr>
              <a:t>薄</a:t>
            </a:r>
            <a:endParaRPr lang="zh-CN" altLang="en-US" sz="5400" b="1" dirty="0" smtClean="0">
              <a:solidFill>
                <a:srgbClr val="FF0000"/>
              </a:solidFill>
              <a:latin typeface="楷体_GB2312" panose="02010609030101010101" charset="-122"/>
              <a:ea typeface="楷体_GB2312" panose="02010609030101010101" charset="-122"/>
            </a:endParaRPr>
          </a:p>
        </p:txBody>
      </p:sp>
      <p:pic>
        <p:nvPicPr>
          <p:cNvPr id="43" name="Picture 2" descr="G:\BaiduYunDownload\10000图标\PNG图标集08\png-0561.png"/>
          <p:cNvPicPr>
            <a:picLocks noChangeAspect="1" noChangeArrowheads="1"/>
          </p:cNvPicPr>
          <p:nvPr/>
        </p:nvPicPr>
        <p:blipFill>
          <a:blip r:embed="rId1" cstate="email"/>
          <a:srcRect/>
          <a:stretch>
            <a:fillRect/>
          </a:stretch>
        </p:blipFill>
        <p:spPr bwMode="auto">
          <a:xfrm>
            <a:off x="323528" y="836712"/>
            <a:ext cx="564456" cy="752608"/>
          </a:xfrm>
          <a:prstGeom prst="rect">
            <a:avLst/>
          </a:prstGeom>
          <a:noFill/>
        </p:spPr>
      </p:pic>
      <p:grpSp>
        <p:nvGrpSpPr>
          <p:cNvPr id="44" name="组合 7"/>
          <p:cNvGrpSpPr/>
          <p:nvPr/>
        </p:nvGrpSpPr>
        <p:grpSpPr>
          <a:xfrm>
            <a:off x="6687717" y="3825993"/>
            <a:ext cx="836612" cy="1134533"/>
            <a:chOff x="2437" y="2032"/>
            <a:chExt cx="1244" cy="1264"/>
          </a:xfrm>
        </p:grpSpPr>
        <p:sp>
          <p:nvSpPr>
            <p:cNvPr id="45"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dirty="0">
                <a:solidFill>
                  <a:srgbClr val="FF0000"/>
                </a:solidFill>
                <a:latin typeface="Arial" panose="020B0604020202020204" pitchFamily="34" charset="0"/>
              </a:endParaRPr>
            </a:p>
          </p:txBody>
        </p:sp>
        <p:cxnSp>
          <p:nvCxnSpPr>
            <p:cNvPr id="46"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47"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48" name="文本框 92"/>
          <p:cNvSpPr txBox="1"/>
          <p:nvPr/>
        </p:nvSpPr>
        <p:spPr>
          <a:xfrm>
            <a:off x="6698061" y="3813844"/>
            <a:ext cx="811212" cy="923330"/>
          </a:xfrm>
          <a:prstGeom prst="rect">
            <a:avLst/>
          </a:prstGeom>
          <a:noFill/>
          <a:ln w="9525">
            <a:noFill/>
          </a:ln>
        </p:spPr>
        <p:txBody>
          <a:bodyPr>
            <a:spAutoFit/>
          </a:bodyPr>
          <a:lstStyle/>
          <a:p>
            <a:r>
              <a:rPr lang="zh-CN" altLang="en-US" sz="5400" b="1" dirty="0" smtClean="0">
                <a:solidFill>
                  <a:srgbClr val="FF0000"/>
                </a:solidFill>
                <a:latin typeface="楷体_GB2312" panose="02010609030101010101" charset="-122"/>
                <a:ea typeface="楷体_GB2312" panose="02010609030101010101" charset="-122"/>
              </a:rPr>
              <a:t>怨</a:t>
            </a:r>
            <a:endParaRPr lang="zh-CN" altLang="en-US" sz="5400" b="1" dirty="0">
              <a:solidFill>
                <a:srgbClr val="FF0000"/>
              </a:solidFill>
              <a:latin typeface="楷体_GB2312" panose="02010609030101010101" charset="-122"/>
              <a:ea typeface="楷体_GB2312" panose="02010609030101010101" charset="-122"/>
            </a:endParaRPr>
          </a:p>
        </p:txBody>
      </p:sp>
      <p:grpSp>
        <p:nvGrpSpPr>
          <p:cNvPr id="54" name="组合 7"/>
          <p:cNvGrpSpPr/>
          <p:nvPr/>
        </p:nvGrpSpPr>
        <p:grpSpPr>
          <a:xfrm>
            <a:off x="2699793" y="3830638"/>
            <a:ext cx="836612" cy="1134533"/>
            <a:chOff x="2437" y="2032"/>
            <a:chExt cx="1244" cy="1264"/>
          </a:xfrm>
        </p:grpSpPr>
        <p:sp>
          <p:nvSpPr>
            <p:cNvPr id="55"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dirty="0">
                <a:solidFill>
                  <a:srgbClr val="FF0000"/>
                </a:solidFill>
                <a:latin typeface="Arial" panose="020B0604020202020204" pitchFamily="34" charset="0"/>
              </a:endParaRPr>
            </a:p>
          </p:txBody>
        </p:sp>
        <p:cxnSp>
          <p:nvCxnSpPr>
            <p:cNvPr id="56"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57"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58" name="文本框 92"/>
          <p:cNvSpPr txBox="1"/>
          <p:nvPr/>
        </p:nvSpPr>
        <p:spPr>
          <a:xfrm>
            <a:off x="2710137" y="3818489"/>
            <a:ext cx="811212" cy="923330"/>
          </a:xfrm>
          <a:prstGeom prst="rect">
            <a:avLst/>
          </a:prstGeom>
          <a:noFill/>
          <a:ln w="9525">
            <a:noFill/>
          </a:ln>
        </p:spPr>
        <p:txBody>
          <a:bodyPr>
            <a:spAutoFit/>
          </a:bodyPr>
          <a:lstStyle/>
          <a:p>
            <a:r>
              <a:rPr lang="zh-CN" altLang="en-US" sz="5400" b="1" dirty="0" smtClean="0">
                <a:solidFill>
                  <a:srgbClr val="FF0000"/>
                </a:solidFill>
                <a:latin typeface="楷体_GB2312" panose="02010609030101010101" charset="-122"/>
                <a:ea typeface="楷体_GB2312" panose="02010609030101010101" charset="-122"/>
              </a:rPr>
              <a:t>糊</a:t>
            </a:r>
            <a:endParaRPr lang="zh-CN" altLang="en-US" sz="5400" b="1" dirty="0">
              <a:solidFill>
                <a:srgbClr val="FF0000"/>
              </a:solidFill>
              <a:latin typeface="楷体_GB2312" panose="02010609030101010101" charset="-122"/>
              <a:ea typeface="楷体_GB2312" panose="02010609030101010101" charset="-122"/>
            </a:endParaRPr>
          </a:p>
        </p:txBody>
      </p:sp>
      <p:grpSp>
        <p:nvGrpSpPr>
          <p:cNvPr id="59" name="组合 7"/>
          <p:cNvGrpSpPr/>
          <p:nvPr/>
        </p:nvGrpSpPr>
        <p:grpSpPr>
          <a:xfrm>
            <a:off x="3708671" y="3813844"/>
            <a:ext cx="836613" cy="1134533"/>
            <a:chOff x="2437" y="2032"/>
            <a:chExt cx="1244" cy="1264"/>
          </a:xfrm>
        </p:grpSpPr>
        <p:sp>
          <p:nvSpPr>
            <p:cNvPr id="60"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dirty="0">
                <a:solidFill>
                  <a:srgbClr val="FF0000"/>
                </a:solidFill>
                <a:latin typeface="Arial" panose="020B0604020202020204" pitchFamily="34" charset="0"/>
              </a:endParaRPr>
            </a:p>
          </p:txBody>
        </p:sp>
        <p:cxnSp>
          <p:nvCxnSpPr>
            <p:cNvPr id="61"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62"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82" name="文本框 64"/>
          <p:cNvSpPr txBox="1"/>
          <p:nvPr/>
        </p:nvSpPr>
        <p:spPr>
          <a:xfrm>
            <a:off x="3707904" y="3818626"/>
            <a:ext cx="811212" cy="923330"/>
          </a:xfrm>
          <a:prstGeom prst="rect">
            <a:avLst/>
          </a:prstGeom>
          <a:noFill/>
          <a:ln w="9525">
            <a:noFill/>
          </a:ln>
        </p:spPr>
        <p:txBody>
          <a:bodyPr>
            <a:spAutoFit/>
          </a:bodyPr>
          <a:lstStyle/>
          <a:p>
            <a:r>
              <a:rPr lang="zh-CN" altLang="en-US" sz="5400" b="1" dirty="0" smtClean="0">
                <a:solidFill>
                  <a:srgbClr val="FF0000"/>
                </a:solidFill>
                <a:latin typeface="楷体_GB2312" panose="02010609030101010101" charset="-122"/>
                <a:ea typeface="楷体_GB2312" panose="02010609030101010101" charset="-122"/>
              </a:rPr>
              <a:t>苞</a:t>
            </a:r>
            <a:endParaRPr lang="zh-CN" altLang="en-US" sz="5400" b="1" dirty="0">
              <a:solidFill>
                <a:srgbClr val="FF0000"/>
              </a:solidFill>
              <a:latin typeface="楷体_GB2312" panose="02010609030101010101" charset="-122"/>
              <a:ea typeface="楷体_GB2312" panose="02010609030101010101" charset="-122"/>
            </a:endParaRPr>
          </a:p>
        </p:txBody>
      </p:sp>
      <p:grpSp>
        <p:nvGrpSpPr>
          <p:cNvPr id="83" name="组合 7"/>
          <p:cNvGrpSpPr/>
          <p:nvPr/>
        </p:nvGrpSpPr>
        <p:grpSpPr>
          <a:xfrm>
            <a:off x="7191772" y="2289822"/>
            <a:ext cx="836612" cy="1134533"/>
            <a:chOff x="2437" y="2032"/>
            <a:chExt cx="1244" cy="1264"/>
          </a:xfrm>
        </p:grpSpPr>
        <p:sp>
          <p:nvSpPr>
            <p:cNvPr id="84"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dirty="0">
                <a:solidFill>
                  <a:srgbClr val="FF0000"/>
                </a:solidFill>
                <a:latin typeface="Arial" panose="020B0604020202020204" pitchFamily="34" charset="0"/>
              </a:endParaRPr>
            </a:p>
          </p:txBody>
        </p:sp>
        <p:cxnSp>
          <p:nvCxnSpPr>
            <p:cNvPr id="85"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86"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88" name="文本框 92"/>
          <p:cNvSpPr txBox="1"/>
          <p:nvPr/>
        </p:nvSpPr>
        <p:spPr>
          <a:xfrm>
            <a:off x="7202117" y="2277673"/>
            <a:ext cx="811212" cy="923330"/>
          </a:xfrm>
          <a:prstGeom prst="rect">
            <a:avLst/>
          </a:prstGeom>
          <a:noFill/>
          <a:ln w="9525">
            <a:noFill/>
          </a:ln>
        </p:spPr>
        <p:txBody>
          <a:bodyPr>
            <a:spAutoFit/>
          </a:bodyPr>
          <a:lstStyle/>
          <a:p>
            <a:r>
              <a:rPr lang="zh-CN" altLang="en-US" sz="5400" b="1" dirty="0" smtClean="0">
                <a:solidFill>
                  <a:srgbClr val="FF0000"/>
                </a:solidFill>
                <a:latin typeface="楷体_GB2312" panose="02010609030101010101" charset="-122"/>
                <a:ea typeface="楷体_GB2312" panose="02010609030101010101" charset="-122"/>
              </a:rPr>
              <a:t>妩</a:t>
            </a:r>
            <a:endParaRPr lang="zh-CN" altLang="en-US" sz="5400" b="1" dirty="0" smtClean="0">
              <a:solidFill>
                <a:srgbClr val="FF0000"/>
              </a:solidFill>
              <a:latin typeface="楷体_GB2312" panose="02010609030101010101" charset="-122"/>
              <a:ea typeface="楷体_GB2312" panose="02010609030101010101" charset="-122"/>
            </a:endParaRPr>
          </a:p>
        </p:txBody>
      </p:sp>
      <p:grpSp>
        <p:nvGrpSpPr>
          <p:cNvPr id="89" name="组合 7"/>
          <p:cNvGrpSpPr/>
          <p:nvPr/>
        </p:nvGrpSpPr>
        <p:grpSpPr>
          <a:xfrm>
            <a:off x="1719163" y="3813844"/>
            <a:ext cx="836613" cy="1134533"/>
            <a:chOff x="2437" y="2032"/>
            <a:chExt cx="1244" cy="1264"/>
          </a:xfrm>
        </p:grpSpPr>
        <p:sp>
          <p:nvSpPr>
            <p:cNvPr id="90" name="矩形 1"/>
            <p:cNvSpPr/>
            <p:nvPr/>
          </p:nvSpPr>
          <p:spPr>
            <a:xfrm>
              <a:off x="2437" y="2032"/>
              <a:ext cx="1245" cy="1245"/>
            </a:xfrm>
            <a:prstGeom prst="rect">
              <a:avLst/>
            </a:prstGeom>
            <a:noFill/>
            <a:ln w="19050" cap="flat" cmpd="sng">
              <a:solidFill>
                <a:srgbClr val="000000"/>
              </a:solidFill>
              <a:prstDash val="solid"/>
              <a:round/>
              <a:headEnd type="none" w="med" len="med"/>
              <a:tailEnd type="none" w="med" len="med"/>
            </a:ln>
          </p:spPr>
          <p:txBody>
            <a:bodyPr/>
            <a:lstStyle/>
            <a:p>
              <a:pPr eaLnBrk="1" hangingPunct="1"/>
              <a:endParaRPr lang="zh-CN" altLang="en-US" dirty="0">
                <a:solidFill>
                  <a:srgbClr val="FF0000"/>
                </a:solidFill>
                <a:latin typeface="Arial" panose="020B0604020202020204" pitchFamily="34" charset="0"/>
              </a:endParaRPr>
            </a:p>
          </p:txBody>
        </p:sp>
        <p:cxnSp>
          <p:nvCxnSpPr>
            <p:cNvPr id="91" name="直接连接符 4"/>
            <p:cNvCxnSpPr/>
            <p:nvPr/>
          </p:nvCxnSpPr>
          <p:spPr>
            <a:xfrm>
              <a:off x="2437" y="2645"/>
              <a:ext cx="1245" cy="0"/>
            </a:xfrm>
            <a:prstGeom prst="line">
              <a:avLst/>
            </a:prstGeom>
            <a:ln w="12700" cap="flat" cmpd="sng">
              <a:solidFill>
                <a:srgbClr val="000000"/>
              </a:solidFill>
              <a:prstDash val="dash"/>
              <a:headEnd type="none" w="med" len="med"/>
              <a:tailEnd type="none" w="med" len="med"/>
            </a:ln>
          </p:spPr>
        </p:cxnSp>
        <p:cxnSp>
          <p:nvCxnSpPr>
            <p:cNvPr id="92" name="直接连接符 6"/>
            <p:cNvCxnSpPr/>
            <p:nvPr/>
          </p:nvCxnSpPr>
          <p:spPr>
            <a:xfrm>
              <a:off x="3060" y="2052"/>
              <a:ext cx="0" cy="1245"/>
            </a:xfrm>
            <a:prstGeom prst="line">
              <a:avLst/>
            </a:prstGeom>
            <a:ln w="12700" cap="flat" cmpd="sng">
              <a:solidFill>
                <a:srgbClr val="000000"/>
              </a:solidFill>
              <a:prstDash val="dash"/>
              <a:headEnd type="none" w="med" len="med"/>
              <a:tailEnd type="none" w="med" len="med"/>
            </a:ln>
          </p:spPr>
        </p:cxnSp>
      </p:grpSp>
      <p:sp>
        <p:nvSpPr>
          <p:cNvPr id="93" name="文本框 64"/>
          <p:cNvSpPr txBox="1"/>
          <p:nvPr/>
        </p:nvSpPr>
        <p:spPr>
          <a:xfrm>
            <a:off x="1718396" y="3818626"/>
            <a:ext cx="811212" cy="923330"/>
          </a:xfrm>
          <a:prstGeom prst="rect">
            <a:avLst/>
          </a:prstGeom>
          <a:noFill/>
          <a:ln w="9525">
            <a:noFill/>
          </a:ln>
        </p:spPr>
        <p:txBody>
          <a:bodyPr>
            <a:spAutoFit/>
          </a:bodyPr>
          <a:lstStyle/>
          <a:p>
            <a:r>
              <a:rPr lang="zh-CN" altLang="en-US" sz="5400" b="1" dirty="0" smtClean="0">
                <a:solidFill>
                  <a:srgbClr val="FF0000"/>
                </a:solidFill>
                <a:latin typeface="楷体_GB2312" panose="02010609030101010101" charset="-122"/>
                <a:ea typeface="楷体_GB2312" panose="02010609030101010101" charset="-122"/>
              </a:rPr>
              <a:t>媚</a:t>
            </a:r>
            <a:endParaRPr lang="zh-CN" altLang="en-US" sz="5400" b="1" dirty="0">
              <a:solidFill>
                <a:srgbClr val="FF0000"/>
              </a:solidFill>
              <a:latin typeface="楷体_GB2312" panose="02010609030101010101" charset="-122"/>
              <a:ea typeface="楷体_GB2312" panose="02010609030101010101" charset="-122"/>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09298" y="647013"/>
            <a:ext cx="1728358" cy="707886"/>
          </a:xfrm>
          <a:prstGeom prst="rect">
            <a:avLst/>
          </a:prstGeom>
          <a:noFill/>
          <a:ln w="9525">
            <a:noFill/>
          </a:ln>
        </p:spPr>
        <p:txBody>
          <a:bodyPr wrap="none" anchor="t">
            <a:spAutoFit/>
          </a:bodyPr>
          <a:lstStyle/>
          <a:p>
            <a:r>
              <a:rPr lang="zh-CN" altLang="en-US" sz="4000" b="1" u="dbl" dirty="0" smtClean="0">
                <a:solidFill>
                  <a:srgbClr val="92D050"/>
                </a:solidFill>
                <a:latin typeface="黑体" panose="02010609060101010101" pitchFamily="2" charset="-122"/>
                <a:ea typeface="黑体" panose="02010609060101010101" pitchFamily="2" charset="-122"/>
                <a:sym typeface="+mn-ea"/>
              </a:rPr>
              <a:t>多音字</a:t>
            </a:r>
            <a:endParaRPr lang="zh-CN" altLang="en-US" sz="4000" b="1" u="dbl" dirty="0" smtClean="0">
              <a:solidFill>
                <a:srgbClr val="92D050"/>
              </a:solidFill>
              <a:latin typeface="黑体" panose="02010609060101010101" pitchFamily="2" charset="-122"/>
              <a:ea typeface="黑体" panose="02010609060101010101" pitchFamily="2" charset="-122"/>
              <a:sym typeface="+mn-ea"/>
            </a:endParaRPr>
          </a:p>
        </p:txBody>
      </p:sp>
      <p:sp>
        <p:nvSpPr>
          <p:cNvPr id="3" name="文本框 2"/>
          <p:cNvSpPr txBox="1"/>
          <p:nvPr/>
        </p:nvSpPr>
        <p:spPr>
          <a:xfrm>
            <a:off x="683569" y="4236263"/>
            <a:ext cx="8064896" cy="941155"/>
          </a:xfrm>
          <a:prstGeom prst="rect">
            <a:avLst/>
          </a:prstGeom>
          <a:noFill/>
          <a:ln w="9525">
            <a:noFill/>
          </a:ln>
        </p:spPr>
        <p:txBody>
          <a:bodyPr wrap="square">
            <a:spAutoFit/>
          </a:bodyPr>
          <a:lstStyle/>
          <a:p>
            <a:pPr>
              <a:lnSpc>
                <a:spcPct val="120000"/>
              </a:lnSpc>
            </a:pPr>
            <a:r>
              <a:rPr lang="en-US" altLang="zh-CN" sz="2400" b="1" dirty="0">
                <a:latin typeface="+mn-ea"/>
                <a:ea typeface="+mn-ea"/>
                <a:cs typeface="楷体" panose="02010609060101010101" pitchFamily="49" charset="-122"/>
                <a:sym typeface="+mn-ea"/>
              </a:rPr>
              <a:t>1</a:t>
            </a:r>
            <a:r>
              <a:rPr lang="en-US" altLang="zh-CN" sz="2400" b="1" dirty="0" smtClean="0">
                <a:latin typeface="+mn-ea"/>
                <a:ea typeface="+mn-ea"/>
                <a:cs typeface="楷体" panose="02010609060101010101" pitchFamily="49" charset="-122"/>
                <a:sym typeface="+mn-ea"/>
              </a:rPr>
              <a:t>.</a:t>
            </a:r>
            <a:r>
              <a:rPr lang="zh-CN" altLang="en-US" sz="2400" b="1" dirty="0">
                <a:latin typeface="+mn-ea"/>
                <a:ea typeface="+mn-ea"/>
                <a:cs typeface="楷体" panose="02010609060101010101" pitchFamily="49" charset="-122"/>
                <a:sym typeface="+mn-ea"/>
              </a:rPr>
              <a:t>我课外书读得少，语文基础比较</a:t>
            </a:r>
            <a:r>
              <a:rPr lang="zh-CN" altLang="en-US" sz="2400" b="1" dirty="0">
                <a:solidFill>
                  <a:srgbClr val="FF0000"/>
                </a:solidFill>
                <a:latin typeface="+mn-ea"/>
                <a:ea typeface="+mn-ea"/>
                <a:cs typeface="楷体" panose="02010609060101010101" pitchFamily="49" charset="-122"/>
                <a:sym typeface="+mn-ea"/>
              </a:rPr>
              <a:t>薄</a:t>
            </a:r>
            <a:r>
              <a:rPr lang="zh-CN" altLang="en-US" sz="2400" b="1" dirty="0">
                <a:latin typeface="+mn-ea"/>
                <a:ea typeface="+mn-ea"/>
                <a:cs typeface="楷体" panose="02010609060101010101" pitchFamily="49" charset="-122"/>
                <a:sym typeface="+mn-ea"/>
              </a:rPr>
              <a:t>（    ）弱。</a:t>
            </a:r>
            <a:endParaRPr lang="zh-CN" altLang="en-US" sz="2400" b="1" dirty="0">
              <a:latin typeface="+mn-ea"/>
              <a:ea typeface="+mn-ea"/>
              <a:cs typeface="楷体" panose="02010609060101010101" pitchFamily="49" charset="-122"/>
              <a:sym typeface="+mn-ea"/>
            </a:endParaRPr>
          </a:p>
          <a:p>
            <a:pPr>
              <a:lnSpc>
                <a:spcPct val="120000"/>
              </a:lnSpc>
            </a:pPr>
            <a:r>
              <a:rPr lang="en-US" altLang="zh-CN" sz="2400" b="1" dirty="0" smtClean="0">
                <a:latin typeface="+mn-ea"/>
                <a:ea typeface="+mn-ea"/>
                <a:cs typeface="楷体" panose="02010609060101010101" pitchFamily="49" charset="-122"/>
                <a:sym typeface="+mn-ea"/>
              </a:rPr>
              <a:t>2.</a:t>
            </a:r>
            <a:r>
              <a:rPr lang="zh-CN" altLang="en-US" sz="2400" b="1" dirty="0">
                <a:latin typeface="+mn-ea"/>
                <a:ea typeface="+mn-ea"/>
                <a:cs typeface="楷体" panose="02010609060101010101" pitchFamily="49" charset="-122"/>
                <a:sym typeface="+mn-ea"/>
              </a:rPr>
              <a:t>玉米面包、甜甜圈、松饼和</a:t>
            </a:r>
            <a:r>
              <a:rPr lang="zh-CN" altLang="en-US" sz="2400" b="1" dirty="0" smtClean="0">
                <a:solidFill>
                  <a:srgbClr val="FF0000"/>
                </a:solidFill>
                <a:latin typeface="+mn-ea"/>
                <a:ea typeface="+mn-ea"/>
                <a:cs typeface="楷体" panose="02010609060101010101" pitchFamily="49" charset="-122"/>
                <a:sym typeface="+mn-ea"/>
              </a:rPr>
              <a:t>薄</a:t>
            </a:r>
            <a:r>
              <a:rPr lang="zh-CN" altLang="en-US" sz="2400" b="1" dirty="0" smtClean="0">
                <a:latin typeface="+mn-ea"/>
                <a:ea typeface="+mn-ea"/>
                <a:cs typeface="楷体" panose="02010609060101010101" pitchFamily="49" charset="-122"/>
                <a:sym typeface="+mn-ea"/>
              </a:rPr>
              <a:t>（   ）饼</a:t>
            </a:r>
            <a:r>
              <a:rPr lang="zh-CN" altLang="en-US" sz="2400" b="1" dirty="0">
                <a:latin typeface="+mn-ea"/>
                <a:ea typeface="+mn-ea"/>
                <a:cs typeface="楷体" panose="02010609060101010101" pitchFamily="49" charset="-122"/>
                <a:sym typeface="+mn-ea"/>
              </a:rPr>
              <a:t>都属于快速</a:t>
            </a:r>
            <a:r>
              <a:rPr lang="zh-CN" altLang="en-US" sz="2400" b="1" dirty="0" smtClean="0">
                <a:latin typeface="+mn-ea"/>
                <a:ea typeface="+mn-ea"/>
                <a:cs typeface="楷体" panose="02010609060101010101" pitchFamily="49" charset="-122"/>
                <a:sym typeface="+mn-ea"/>
              </a:rPr>
              <a:t>面包。</a:t>
            </a:r>
            <a:endParaRPr lang="zh-CN" altLang="en-US" sz="2400" b="1" dirty="0">
              <a:solidFill>
                <a:schemeClr val="tx1"/>
              </a:solidFill>
              <a:latin typeface="+mn-ea"/>
              <a:ea typeface="+mn-ea"/>
              <a:cs typeface="楷体" panose="02010609060101010101" pitchFamily="49" charset="-122"/>
              <a:sym typeface="+mn-ea"/>
            </a:endParaRPr>
          </a:p>
        </p:txBody>
      </p:sp>
      <p:sp>
        <p:nvSpPr>
          <p:cNvPr id="12" name="左大括号 11"/>
          <p:cNvSpPr/>
          <p:nvPr/>
        </p:nvSpPr>
        <p:spPr>
          <a:xfrm>
            <a:off x="2210104" y="1826511"/>
            <a:ext cx="288290" cy="1676012"/>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b="1"/>
          </a:p>
        </p:txBody>
      </p:sp>
      <p:sp>
        <p:nvSpPr>
          <p:cNvPr id="7" name="文本框 6"/>
          <p:cNvSpPr txBox="1"/>
          <p:nvPr/>
        </p:nvSpPr>
        <p:spPr>
          <a:xfrm>
            <a:off x="1566703" y="2082437"/>
            <a:ext cx="591185" cy="646331"/>
          </a:xfrm>
          <a:prstGeom prst="rect">
            <a:avLst/>
          </a:prstGeom>
          <a:noFill/>
          <a:ln w="9525">
            <a:noFill/>
          </a:ln>
        </p:spPr>
        <p:txBody>
          <a:bodyPr wrap="square">
            <a:spAutoFit/>
          </a:bodyPr>
          <a:lstStyle/>
          <a:p>
            <a:r>
              <a:rPr lang="zh-CN" altLang="en-US" sz="3600" b="1" dirty="0">
                <a:solidFill>
                  <a:srgbClr val="FF0000"/>
                </a:solidFill>
                <a:latin typeface="黑体" panose="02010609060101010101" pitchFamily="2" charset="-122"/>
                <a:ea typeface="黑体" panose="02010609060101010101" pitchFamily="2" charset="-122"/>
              </a:rPr>
              <a:t>薄</a:t>
            </a:r>
            <a:endParaRPr lang="zh-CN" altLang="en-US" sz="3600" b="1" dirty="0">
              <a:solidFill>
                <a:srgbClr val="FF0000"/>
              </a:solidFill>
              <a:latin typeface="黑体" panose="02010609060101010101" pitchFamily="2" charset="-122"/>
              <a:ea typeface="黑体" panose="02010609060101010101" pitchFamily="2" charset="-122"/>
            </a:endParaRPr>
          </a:p>
        </p:txBody>
      </p:sp>
      <p:sp>
        <p:nvSpPr>
          <p:cNvPr id="5" name="文本框 4"/>
          <p:cNvSpPr txBox="1"/>
          <p:nvPr/>
        </p:nvSpPr>
        <p:spPr>
          <a:xfrm>
            <a:off x="2078988" y="1682710"/>
            <a:ext cx="5293437" cy="1963614"/>
          </a:xfrm>
          <a:prstGeom prst="rect">
            <a:avLst/>
          </a:prstGeom>
          <a:noFill/>
          <a:ln w="9525">
            <a:noFill/>
          </a:ln>
        </p:spPr>
        <p:txBody>
          <a:bodyPr wrap="none">
            <a:spAutoFit/>
          </a:bodyPr>
          <a:lstStyle/>
          <a:p>
            <a:r>
              <a:rPr lang="en-US" altLang="zh-CN" sz="3200" b="1" dirty="0">
                <a:solidFill>
                  <a:srgbClr val="FF00FF"/>
                </a:solidFill>
                <a:latin typeface="+mn-ea"/>
                <a:cs typeface="+mn-ea"/>
              </a:rPr>
              <a:t> </a:t>
            </a:r>
            <a:r>
              <a:rPr lang="zh-CN" altLang="en-US" sz="3200" b="1" dirty="0">
                <a:solidFill>
                  <a:srgbClr val="FF00FF"/>
                </a:solidFill>
                <a:latin typeface="+mn-ea"/>
                <a:cs typeface="+mn-ea"/>
              </a:rPr>
              <a:t>  </a:t>
            </a:r>
            <a:r>
              <a:rPr lang="en-US" altLang="zh-CN" sz="3200" dirty="0" err="1" smtClean="0">
                <a:solidFill>
                  <a:srgbClr val="FF0000"/>
                </a:solidFill>
                <a:latin typeface="+mn-ea"/>
                <a:cs typeface="+mn-ea"/>
                <a:sym typeface="+mn-ea"/>
              </a:rPr>
              <a:t>báo</a:t>
            </a:r>
            <a:r>
              <a:rPr lang="en-US" sz="3200" dirty="0" smtClean="0">
                <a:solidFill>
                  <a:srgbClr val="FF0000"/>
                </a:solidFill>
                <a:latin typeface="+mn-ea"/>
                <a:cs typeface="+mn-ea"/>
                <a:sym typeface="+mn-ea"/>
              </a:rPr>
              <a:t> </a:t>
            </a:r>
            <a:r>
              <a:rPr lang="zh-CN" altLang="en-US" sz="3200" b="1" dirty="0" smtClean="0">
                <a:latin typeface="+mn-ea"/>
                <a:cs typeface="+mn-ea"/>
                <a:sym typeface="+mn-ea"/>
              </a:rPr>
              <a:t>（薄被）（薄饼）</a:t>
            </a:r>
            <a:endParaRPr lang="zh-CN" altLang="en-US" sz="3200" b="1" dirty="0">
              <a:latin typeface="+mn-ea"/>
              <a:cs typeface="+mn-ea"/>
              <a:sym typeface="+mn-ea"/>
            </a:endParaRPr>
          </a:p>
          <a:p>
            <a:pPr>
              <a:lnSpc>
                <a:spcPct val="140000"/>
              </a:lnSpc>
            </a:pPr>
            <a:r>
              <a:rPr lang="en-US" sz="3200" dirty="0">
                <a:solidFill>
                  <a:srgbClr val="FF0000"/>
                </a:solidFill>
                <a:latin typeface="+mn-ea"/>
                <a:cs typeface="+mn-ea"/>
                <a:sym typeface="+mn-ea"/>
              </a:rPr>
              <a:t>   </a:t>
            </a:r>
            <a:r>
              <a:rPr lang="en-US" sz="3200" dirty="0" err="1" smtClean="0">
                <a:solidFill>
                  <a:srgbClr val="FF0000"/>
                </a:solidFill>
                <a:latin typeface="+mn-ea"/>
                <a:cs typeface="+mn-ea"/>
                <a:sym typeface="+mn-ea"/>
              </a:rPr>
              <a:t>b</a:t>
            </a:r>
            <a:r>
              <a:rPr lang="en-US" altLang="zh-CN" sz="3200" dirty="0" err="1" smtClean="0">
                <a:solidFill>
                  <a:srgbClr val="FF0000"/>
                </a:solidFill>
                <a:latin typeface="+mn-ea"/>
                <a:cs typeface="+mn-ea"/>
                <a:sym typeface="+mn-ea"/>
              </a:rPr>
              <a:t>ó</a:t>
            </a:r>
            <a:r>
              <a:rPr lang="en-US" sz="3200" dirty="0" smtClean="0">
                <a:solidFill>
                  <a:srgbClr val="FF0000"/>
                </a:solidFill>
                <a:latin typeface="+mn-ea"/>
                <a:cs typeface="+mn-ea"/>
                <a:sym typeface="+mn-ea"/>
              </a:rPr>
              <a:t>  </a:t>
            </a:r>
            <a:r>
              <a:rPr lang="zh-CN" altLang="en-US" sz="3200" b="1" dirty="0" smtClean="0">
                <a:latin typeface="+mn-ea"/>
                <a:cs typeface="+mn-ea"/>
                <a:sym typeface="+mn-ea"/>
              </a:rPr>
              <a:t>（薄弱） </a:t>
            </a:r>
            <a:r>
              <a:rPr lang="en-US" altLang="zh-CN" sz="3200" b="1" dirty="0" smtClean="0">
                <a:latin typeface="+mn-ea"/>
                <a:cs typeface="+mn-ea"/>
                <a:sym typeface="+mn-ea"/>
              </a:rPr>
              <a:t>(</a:t>
            </a:r>
            <a:r>
              <a:rPr lang="zh-CN" altLang="en-US" sz="3200" b="1" dirty="0" smtClean="0">
                <a:latin typeface="+mn-ea"/>
                <a:cs typeface="+mn-ea"/>
                <a:sym typeface="+mn-ea"/>
              </a:rPr>
              <a:t>日薄西山）</a:t>
            </a:r>
            <a:endParaRPr lang="en-US" altLang="zh-CN" sz="3200" b="1" dirty="0" smtClean="0">
              <a:latin typeface="+mn-ea"/>
              <a:cs typeface="+mn-ea"/>
              <a:sym typeface="+mn-ea"/>
            </a:endParaRPr>
          </a:p>
          <a:p>
            <a:pPr>
              <a:lnSpc>
                <a:spcPct val="140000"/>
              </a:lnSpc>
            </a:pPr>
            <a:r>
              <a:rPr lang="en-US" altLang="zh-CN" sz="3200" b="1" dirty="0">
                <a:latin typeface="楷体_GB2312" panose="02010609030101010101" charset="-122"/>
                <a:ea typeface="楷体_GB2312" panose="02010609030101010101" charset="-122"/>
                <a:cs typeface="+mn-ea"/>
                <a:sym typeface="+mn-ea"/>
              </a:rPr>
              <a:t> </a:t>
            </a:r>
            <a:r>
              <a:rPr lang="en-US" altLang="zh-CN" sz="3200" b="1" dirty="0" smtClean="0">
                <a:latin typeface="楷体_GB2312" panose="02010609030101010101" charset="-122"/>
                <a:ea typeface="楷体_GB2312" panose="02010609030101010101" charset="-122"/>
                <a:cs typeface="+mn-ea"/>
                <a:sym typeface="+mn-ea"/>
              </a:rPr>
              <a:t> </a:t>
            </a:r>
            <a:r>
              <a:rPr lang="en-US" altLang="zh-CN" sz="3200" dirty="0" err="1" smtClean="0">
                <a:solidFill>
                  <a:srgbClr val="FF0000"/>
                </a:solidFill>
                <a:latin typeface="+mn-ea"/>
                <a:cs typeface="+mn-ea"/>
                <a:sym typeface="+mn-ea"/>
              </a:rPr>
              <a:t>bò</a:t>
            </a:r>
            <a:r>
              <a:rPr lang="en-US" altLang="zh-CN" sz="3200" b="1" dirty="0" smtClean="0">
                <a:solidFill>
                  <a:srgbClr val="FF0000"/>
                </a:solidFill>
                <a:latin typeface="+mn-ea"/>
                <a:cs typeface="+mn-ea"/>
                <a:sym typeface="+mn-ea"/>
              </a:rPr>
              <a:t>  </a:t>
            </a:r>
            <a:r>
              <a:rPr lang="zh-CN" altLang="en-US" sz="3200" b="1" dirty="0" smtClean="0">
                <a:latin typeface="+mn-ea"/>
                <a:cs typeface="+mn-ea"/>
                <a:sym typeface="+mn-ea"/>
              </a:rPr>
              <a:t>（薄荷）</a:t>
            </a:r>
            <a:endParaRPr lang="en-US" altLang="zh-CN" sz="3200" b="1" dirty="0">
              <a:latin typeface="+mn-ea"/>
              <a:cs typeface="+mn-ea"/>
              <a:sym typeface="+mn-ea"/>
            </a:endParaRPr>
          </a:p>
        </p:txBody>
      </p:sp>
      <p:sp>
        <p:nvSpPr>
          <p:cNvPr id="8" name="文本框 7"/>
          <p:cNvSpPr txBox="1"/>
          <p:nvPr/>
        </p:nvSpPr>
        <p:spPr>
          <a:xfrm>
            <a:off x="5088106" y="4715753"/>
            <a:ext cx="887095" cy="461665"/>
          </a:xfrm>
          <a:prstGeom prst="rect">
            <a:avLst/>
          </a:prstGeom>
          <a:noFill/>
          <a:ln w="9525">
            <a:noFill/>
          </a:ln>
        </p:spPr>
        <p:txBody>
          <a:bodyPr wrap="square">
            <a:spAutoFit/>
          </a:bodyPr>
          <a:lstStyle/>
          <a:p>
            <a:r>
              <a:rPr lang="en-US" altLang="zh-CN" sz="2400" b="1" dirty="0" err="1">
                <a:solidFill>
                  <a:srgbClr val="FF0000"/>
                </a:solidFill>
                <a:latin typeface="+mn-ea"/>
                <a:ea typeface="+mn-ea"/>
                <a:cs typeface="+mn-ea"/>
                <a:sym typeface="+mn-ea"/>
              </a:rPr>
              <a:t>báo</a:t>
            </a:r>
            <a:endParaRPr lang="en-US" altLang="zh-CN" sz="2400" b="1" dirty="0">
              <a:solidFill>
                <a:srgbClr val="FF0000"/>
              </a:solidFill>
              <a:latin typeface="+mn-ea"/>
              <a:ea typeface="+mn-ea"/>
              <a:cs typeface="+mn-ea"/>
              <a:sym typeface="+mn-ea"/>
            </a:endParaRPr>
          </a:p>
        </p:txBody>
      </p:sp>
      <p:sp>
        <p:nvSpPr>
          <p:cNvPr id="9" name="文本框 8"/>
          <p:cNvSpPr txBox="1"/>
          <p:nvPr/>
        </p:nvSpPr>
        <p:spPr>
          <a:xfrm>
            <a:off x="5712628" y="4233902"/>
            <a:ext cx="887095" cy="461665"/>
          </a:xfrm>
          <a:prstGeom prst="rect">
            <a:avLst/>
          </a:prstGeom>
          <a:noFill/>
          <a:ln w="9525">
            <a:noFill/>
          </a:ln>
        </p:spPr>
        <p:txBody>
          <a:bodyPr wrap="square">
            <a:spAutoFit/>
          </a:bodyPr>
          <a:lstStyle/>
          <a:p>
            <a:r>
              <a:rPr lang="en-US" sz="2400" b="1" dirty="0" err="1">
                <a:solidFill>
                  <a:srgbClr val="FF0000"/>
                </a:solidFill>
                <a:latin typeface="+mn-ea"/>
                <a:ea typeface="+mn-ea"/>
                <a:cs typeface="+mn-ea"/>
                <a:sym typeface="+mn-ea"/>
              </a:rPr>
              <a:t>bó</a:t>
            </a:r>
            <a:endParaRPr lang="en-US" sz="2400" b="1" dirty="0">
              <a:solidFill>
                <a:srgbClr val="FF0000"/>
              </a:solidFill>
              <a:latin typeface="+mn-ea"/>
              <a:ea typeface="+mn-ea"/>
              <a:cs typeface="+mn-ea"/>
              <a:sym typeface="+mn-ea"/>
            </a:endParaRPr>
          </a:p>
        </p:txBody>
      </p:sp>
      <p:pic>
        <p:nvPicPr>
          <p:cNvPr id="10" name="Picture 2" descr="G:\BaiduYunDownload\10000图标\PNG图标集08\png-0561.png"/>
          <p:cNvPicPr>
            <a:picLocks noChangeAspect="1" noChangeArrowheads="1"/>
          </p:cNvPicPr>
          <p:nvPr/>
        </p:nvPicPr>
        <p:blipFill>
          <a:blip r:embed="rId1" cstate="email"/>
          <a:srcRect/>
          <a:stretch>
            <a:fillRect/>
          </a:stretch>
        </p:blipFill>
        <p:spPr bwMode="auto">
          <a:xfrm>
            <a:off x="467544" y="740701"/>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611560" y="3852220"/>
            <a:ext cx="8129190" cy="941155"/>
          </a:xfrm>
          <a:prstGeom prst="rect">
            <a:avLst/>
          </a:prstGeom>
          <a:noFill/>
          <a:ln w="9525">
            <a:noFill/>
          </a:ln>
        </p:spPr>
        <p:txBody>
          <a:bodyPr wrap="square">
            <a:spAutoFit/>
          </a:bodyPr>
          <a:lstStyle/>
          <a:p>
            <a:pPr>
              <a:lnSpc>
                <a:spcPct val="120000"/>
              </a:lnSpc>
            </a:pPr>
            <a:r>
              <a:rPr lang="en-US" altLang="zh-CN" sz="2400" b="1" dirty="0">
                <a:latin typeface="+mj-ea"/>
                <a:ea typeface="+mj-ea"/>
                <a:cs typeface="楷体" panose="02010609060101010101" pitchFamily="49" charset="-122"/>
                <a:sym typeface="+mn-ea"/>
              </a:rPr>
              <a:t>1</a:t>
            </a:r>
            <a:r>
              <a:rPr lang="en-US" altLang="zh-CN" sz="2400" b="1" dirty="0" smtClean="0">
                <a:latin typeface="+mj-ea"/>
                <a:ea typeface="+mj-ea"/>
                <a:cs typeface="楷体" panose="02010609060101010101" pitchFamily="49" charset="-122"/>
                <a:sym typeface="+mn-ea"/>
              </a:rPr>
              <a:t>.</a:t>
            </a:r>
            <a:r>
              <a:rPr lang="zh-CN" altLang="en-US" sz="2400" b="1" dirty="0" smtClean="0">
                <a:latin typeface="+mj-ea"/>
                <a:ea typeface="+mj-ea"/>
              </a:rPr>
              <a:t>山桃花展瓣吐蕊，杏花闹上枝头，梨花争奇</a:t>
            </a:r>
            <a:r>
              <a:rPr lang="zh-CN" altLang="en-US" sz="2400" b="1" dirty="0" smtClean="0">
                <a:solidFill>
                  <a:srgbClr val="FF0000"/>
                </a:solidFill>
                <a:latin typeface="+mj-ea"/>
                <a:ea typeface="+mj-ea"/>
              </a:rPr>
              <a:t>斗</a:t>
            </a:r>
            <a:r>
              <a:rPr lang="zh-CN" altLang="en-US" sz="2400" b="1" dirty="0" smtClean="0">
                <a:latin typeface="+mj-ea"/>
                <a:ea typeface="+mj-ea"/>
              </a:rPr>
              <a:t>（   ）艳。</a:t>
            </a:r>
            <a:endParaRPr lang="zh-CN" altLang="en-US" sz="2400" b="1" dirty="0">
              <a:latin typeface="+mj-ea"/>
              <a:ea typeface="+mj-ea"/>
              <a:cs typeface="楷体" panose="02010609060101010101" pitchFamily="49" charset="-122"/>
              <a:sym typeface="+mn-ea"/>
            </a:endParaRPr>
          </a:p>
          <a:p>
            <a:pPr>
              <a:lnSpc>
                <a:spcPct val="120000"/>
              </a:lnSpc>
            </a:pPr>
            <a:r>
              <a:rPr lang="en-US" altLang="zh-CN" sz="2400" b="1" dirty="0" smtClean="0">
                <a:latin typeface="+mj-ea"/>
                <a:ea typeface="+mj-ea"/>
                <a:cs typeface="楷体" panose="02010609060101010101" pitchFamily="49" charset="-122"/>
                <a:sym typeface="+mn-ea"/>
              </a:rPr>
              <a:t>2.</a:t>
            </a:r>
            <a:r>
              <a:rPr lang="zh-CN" altLang="en-US" sz="2400" b="1" dirty="0" smtClean="0">
                <a:latin typeface="+mj-ea"/>
                <a:ea typeface="+mj-ea"/>
              </a:rPr>
              <a:t>先生坐在那张高背的皮椅子上</a:t>
            </a:r>
            <a:r>
              <a:rPr lang="en-US" altLang="zh-CN" sz="2400" b="1" dirty="0" smtClean="0">
                <a:latin typeface="+mj-ea"/>
                <a:ea typeface="+mj-ea"/>
              </a:rPr>
              <a:t>,</a:t>
            </a:r>
            <a:r>
              <a:rPr lang="zh-CN" altLang="en-US" sz="2400" b="1" dirty="0" smtClean="0">
                <a:latin typeface="+mj-ea"/>
                <a:ea typeface="+mj-ea"/>
              </a:rPr>
              <a:t>抽着烟</a:t>
            </a:r>
            <a:r>
              <a:rPr lang="zh-CN" altLang="en-US" sz="2400" b="1" dirty="0" smtClean="0">
                <a:solidFill>
                  <a:srgbClr val="FF0000"/>
                </a:solidFill>
                <a:latin typeface="+mj-ea"/>
                <a:ea typeface="+mj-ea"/>
              </a:rPr>
              <a:t>斗</a:t>
            </a:r>
            <a:r>
              <a:rPr lang="zh-CN" altLang="en-US" sz="2400" b="1" dirty="0" smtClean="0">
                <a:latin typeface="+mj-ea"/>
                <a:ea typeface="+mj-ea"/>
              </a:rPr>
              <a:t>（   ）。</a:t>
            </a:r>
            <a:endParaRPr lang="zh-CN" altLang="en-US" sz="2400" b="1" dirty="0">
              <a:solidFill>
                <a:schemeClr val="tx1"/>
              </a:solidFill>
              <a:latin typeface="+mj-ea"/>
              <a:ea typeface="+mj-ea"/>
              <a:cs typeface="楷体" panose="02010609060101010101" pitchFamily="49" charset="-122"/>
              <a:sym typeface="+mn-ea"/>
            </a:endParaRPr>
          </a:p>
        </p:txBody>
      </p:sp>
      <p:sp>
        <p:nvSpPr>
          <p:cNvPr id="12" name="左大括号 11"/>
          <p:cNvSpPr/>
          <p:nvPr/>
        </p:nvSpPr>
        <p:spPr>
          <a:xfrm>
            <a:off x="1468522" y="1774364"/>
            <a:ext cx="288032" cy="1248139"/>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b="1"/>
          </a:p>
        </p:txBody>
      </p:sp>
      <p:sp>
        <p:nvSpPr>
          <p:cNvPr id="7" name="文本框 6"/>
          <p:cNvSpPr txBox="1"/>
          <p:nvPr/>
        </p:nvSpPr>
        <p:spPr>
          <a:xfrm>
            <a:off x="755577" y="2065856"/>
            <a:ext cx="591185" cy="646331"/>
          </a:xfrm>
          <a:prstGeom prst="rect">
            <a:avLst/>
          </a:prstGeom>
          <a:noFill/>
          <a:ln w="9525">
            <a:noFill/>
          </a:ln>
        </p:spPr>
        <p:txBody>
          <a:bodyPr wrap="square">
            <a:spAutoFit/>
          </a:bodyPr>
          <a:lstStyle/>
          <a:p>
            <a:r>
              <a:rPr lang="zh-CN" altLang="en-US" sz="3600" b="1" dirty="0" smtClean="0">
                <a:solidFill>
                  <a:srgbClr val="FF0000"/>
                </a:solidFill>
                <a:latin typeface="黑体" panose="02010609060101010101" pitchFamily="2" charset="-122"/>
                <a:ea typeface="黑体" panose="02010609060101010101" pitchFamily="2" charset="-122"/>
              </a:rPr>
              <a:t>斗</a:t>
            </a:r>
            <a:endParaRPr lang="zh-CN" altLang="en-US" sz="3600" b="1" dirty="0">
              <a:solidFill>
                <a:srgbClr val="FF0000"/>
              </a:solidFill>
              <a:latin typeface="黑体" panose="02010609060101010101" pitchFamily="2" charset="-122"/>
              <a:ea typeface="黑体" panose="02010609060101010101" pitchFamily="2" charset="-122"/>
            </a:endParaRPr>
          </a:p>
        </p:txBody>
      </p:sp>
      <p:sp>
        <p:nvSpPr>
          <p:cNvPr id="5" name="文本框 4"/>
          <p:cNvSpPr txBox="1"/>
          <p:nvPr/>
        </p:nvSpPr>
        <p:spPr>
          <a:xfrm>
            <a:off x="1252497" y="1488647"/>
            <a:ext cx="7824827" cy="1569660"/>
          </a:xfrm>
          <a:prstGeom prst="rect">
            <a:avLst/>
          </a:prstGeom>
          <a:noFill/>
          <a:ln w="9525">
            <a:noFill/>
          </a:ln>
        </p:spPr>
        <p:txBody>
          <a:bodyPr wrap="square">
            <a:spAutoFit/>
          </a:bodyPr>
          <a:lstStyle/>
          <a:p>
            <a:pPr>
              <a:lnSpc>
                <a:spcPct val="150000"/>
              </a:lnSpc>
            </a:pPr>
            <a:r>
              <a:rPr lang="en-US" altLang="zh-CN" sz="3200" b="1" dirty="0">
                <a:solidFill>
                  <a:srgbClr val="FF00FF"/>
                </a:solidFill>
                <a:latin typeface="+mn-ea"/>
                <a:ea typeface="+mn-ea"/>
                <a:cs typeface="+mn-ea"/>
              </a:rPr>
              <a:t> </a:t>
            </a:r>
            <a:r>
              <a:rPr lang="zh-CN" altLang="en-US" sz="3200" b="1" dirty="0">
                <a:solidFill>
                  <a:srgbClr val="FF00FF"/>
                </a:solidFill>
                <a:latin typeface="+mn-ea"/>
                <a:ea typeface="+mn-ea"/>
                <a:cs typeface="+mn-ea"/>
              </a:rPr>
              <a:t>  </a:t>
            </a:r>
            <a:r>
              <a:rPr lang="en-US" altLang="zh-CN" sz="3200" dirty="0" err="1" smtClean="0">
                <a:solidFill>
                  <a:srgbClr val="FF0000"/>
                </a:solidFill>
                <a:latin typeface="+mn-ea"/>
                <a:ea typeface="+mn-ea"/>
                <a:cs typeface="+mn-ea"/>
              </a:rPr>
              <a:t>dǒu</a:t>
            </a:r>
            <a:r>
              <a:rPr lang="en-US" sz="3200" dirty="0" smtClean="0">
                <a:solidFill>
                  <a:srgbClr val="FF0000"/>
                </a:solidFill>
                <a:latin typeface="+mn-ea"/>
                <a:ea typeface="+mn-ea"/>
                <a:cs typeface="+mn-ea"/>
                <a:sym typeface="+mn-ea"/>
              </a:rPr>
              <a:t> </a:t>
            </a:r>
            <a:r>
              <a:rPr lang="zh-CN" altLang="en-US" sz="3200" b="1" dirty="0" smtClean="0">
                <a:solidFill>
                  <a:schemeClr val="tx1"/>
                </a:solidFill>
                <a:latin typeface="+mn-ea"/>
                <a:ea typeface="+mn-ea"/>
                <a:cs typeface="+mn-ea"/>
                <a:sym typeface="+mn-ea"/>
              </a:rPr>
              <a:t>（北斗星</a:t>
            </a:r>
            <a:r>
              <a:rPr lang="zh-CN" altLang="en-US" sz="3200" b="1" dirty="0" smtClean="0">
                <a:latin typeface="+mn-ea"/>
                <a:ea typeface="+mn-ea"/>
                <a:cs typeface="+mn-ea"/>
              </a:rPr>
              <a:t>）（斗胆）（烟斗）</a:t>
            </a:r>
            <a:endParaRPr lang="zh-CN" altLang="en-US" sz="3200" b="1" dirty="0">
              <a:solidFill>
                <a:schemeClr val="tx1"/>
              </a:solidFill>
              <a:latin typeface="+mn-ea"/>
              <a:ea typeface="+mn-ea"/>
              <a:cs typeface="+mn-ea"/>
            </a:endParaRPr>
          </a:p>
          <a:p>
            <a:pPr>
              <a:lnSpc>
                <a:spcPct val="150000"/>
              </a:lnSpc>
            </a:pPr>
            <a:r>
              <a:rPr lang="en-US" sz="3200" dirty="0">
                <a:solidFill>
                  <a:srgbClr val="FF0000"/>
                </a:solidFill>
                <a:latin typeface="+mn-ea"/>
                <a:ea typeface="+mn-ea"/>
                <a:cs typeface="+mn-ea"/>
                <a:sym typeface="+mn-ea"/>
              </a:rPr>
              <a:t>   </a:t>
            </a:r>
            <a:r>
              <a:rPr lang="en-US" sz="3200" dirty="0" err="1" smtClean="0">
                <a:solidFill>
                  <a:srgbClr val="FF0000"/>
                </a:solidFill>
                <a:latin typeface="+mn-ea"/>
                <a:ea typeface="+mn-ea"/>
                <a:cs typeface="+mn-ea"/>
                <a:sym typeface="+mn-ea"/>
              </a:rPr>
              <a:t>d</a:t>
            </a:r>
            <a:r>
              <a:rPr lang="en-US" altLang="zh-CN" sz="3200" dirty="0" err="1" smtClean="0">
                <a:solidFill>
                  <a:srgbClr val="FF0000"/>
                </a:solidFill>
                <a:latin typeface="+mn-ea"/>
                <a:ea typeface="+mn-ea"/>
                <a:cs typeface="+mn-ea"/>
                <a:sym typeface="+mn-ea"/>
              </a:rPr>
              <a:t>ò</a:t>
            </a:r>
            <a:r>
              <a:rPr lang="en-US" sz="3200" dirty="0" err="1" smtClean="0">
                <a:solidFill>
                  <a:srgbClr val="FF0000"/>
                </a:solidFill>
                <a:latin typeface="+mn-ea"/>
                <a:ea typeface="+mn-ea"/>
                <a:cs typeface="+mn-ea"/>
                <a:sym typeface="+mn-ea"/>
              </a:rPr>
              <a:t>u</a:t>
            </a:r>
            <a:r>
              <a:rPr lang="en-US" sz="3200" dirty="0" smtClean="0">
                <a:solidFill>
                  <a:srgbClr val="FF0000"/>
                </a:solidFill>
                <a:latin typeface="+mn-ea"/>
                <a:ea typeface="+mn-ea"/>
                <a:cs typeface="+mn-ea"/>
                <a:sym typeface="+mn-ea"/>
              </a:rPr>
              <a:t> </a:t>
            </a:r>
            <a:r>
              <a:rPr lang="zh-CN" altLang="en-US" sz="3200" b="1" dirty="0" smtClean="0">
                <a:latin typeface="+mn-ea"/>
                <a:ea typeface="+mn-ea"/>
                <a:cs typeface="+mn-ea"/>
                <a:sym typeface="+mn-ea"/>
              </a:rPr>
              <a:t>（奋斗） </a:t>
            </a:r>
            <a:r>
              <a:rPr lang="en-US" altLang="zh-CN" sz="3200" b="1" dirty="0" smtClean="0">
                <a:latin typeface="+mn-ea"/>
                <a:ea typeface="+mn-ea"/>
                <a:cs typeface="+mn-ea"/>
                <a:sym typeface="+mn-ea"/>
              </a:rPr>
              <a:t>(</a:t>
            </a:r>
            <a:r>
              <a:rPr lang="zh-CN" altLang="en-US" sz="3200" b="1" dirty="0" smtClean="0">
                <a:latin typeface="+mn-ea"/>
                <a:ea typeface="+mn-ea"/>
                <a:cs typeface="+mn-ea"/>
                <a:sym typeface="+mn-ea"/>
              </a:rPr>
              <a:t>争奇斗艳）（勾心斗角）</a:t>
            </a:r>
            <a:endParaRPr lang="en-US" altLang="zh-CN" sz="3200" b="1" dirty="0">
              <a:latin typeface="+mn-ea"/>
              <a:ea typeface="+mn-ea"/>
              <a:cs typeface="+mn-ea"/>
              <a:sym typeface="+mn-ea"/>
            </a:endParaRPr>
          </a:p>
        </p:txBody>
      </p:sp>
      <p:sp>
        <p:nvSpPr>
          <p:cNvPr id="8" name="文本框 7"/>
          <p:cNvSpPr txBox="1"/>
          <p:nvPr/>
        </p:nvSpPr>
        <p:spPr>
          <a:xfrm>
            <a:off x="6336869" y="4411408"/>
            <a:ext cx="887095" cy="461665"/>
          </a:xfrm>
          <a:prstGeom prst="rect">
            <a:avLst/>
          </a:prstGeom>
          <a:noFill/>
          <a:ln w="9525">
            <a:noFill/>
          </a:ln>
        </p:spPr>
        <p:txBody>
          <a:bodyPr wrap="square">
            <a:spAutoFit/>
          </a:bodyPr>
          <a:lstStyle/>
          <a:p>
            <a:r>
              <a:rPr lang="en-US" altLang="zh-CN" sz="2400" b="1" dirty="0" err="1" smtClean="0">
                <a:solidFill>
                  <a:srgbClr val="FF0000"/>
                </a:solidFill>
                <a:latin typeface="+mn-ea"/>
                <a:cs typeface="+mn-ea"/>
              </a:rPr>
              <a:t>dǒu</a:t>
            </a:r>
            <a:r>
              <a:rPr lang="en-US" altLang="zh-CN" sz="2400" b="1" dirty="0" smtClean="0">
                <a:solidFill>
                  <a:srgbClr val="FF0000"/>
                </a:solidFill>
                <a:latin typeface="+mn-ea"/>
                <a:cs typeface="+mn-ea"/>
                <a:sym typeface="+mn-ea"/>
              </a:rPr>
              <a:t> </a:t>
            </a:r>
            <a:endParaRPr lang="en-US" altLang="zh-CN" sz="2400" b="1" dirty="0">
              <a:solidFill>
                <a:srgbClr val="FF0000"/>
              </a:solidFill>
              <a:latin typeface="+mn-ea"/>
              <a:cs typeface="+mn-ea"/>
              <a:sym typeface="+mn-ea"/>
            </a:endParaRPr>
          </a:p>
        </p:txBody>
      </p:sp>
      <p:sp>
        <p:nvSpPr>
          <p:cNvPr id="9" name="文本框 8"/>
          <p:cNvSpPr txBox="1"/>
          <p:nvPr/>
        </p:nvSpPr>
        <p:spPr>
          <a:xfrm>
            <a:off x="7223964" y="3835345"/>
            <a:ext cx="887095" cy="461665"/>
          </a:xfrm>
          <a:prstGeom prst="rect">
            <a:avLst/>
          </a:prstGeom>
          <a:noFill/>
          <a:ln w="9525">
            <a:noFill/>
          </a:ln>
        </p:spPr>
        <p:txBody>
          <a:bodyPr wrap="square">
            <a:spAutoFit/>
          </a:bodyPr>
          <a:lstStyle/>
          <a:p>
            <a:r>
              <a:rPr lang="en-US" altLang="zh-CN" sz="2400" b="1" dirty="0" err="1" smtClean="0">
                <a:solidFill>
                  <a:srgbClr val="FF0000"/>
                </a:solidFill>
                <a:latin typeface="+mn-ea"/>
                <a:cs typeface="+mn-ea"/>
                <a:sym typeface="+mn-ea"/>
              </a:rPr>
              <a:t>dòu</a:t>
            </a:r>
            <a:r>
              <a:rPr lang="en-US" sz="2400" b="1" dirty="0" smtClean="0">
                <a:solidFill>
                  <a:srgbClr val="FF0000"/>
                </a:solidFill>
                <a:latin typeface="+mn-ea"/>
                <a:cs typeface="+mn-ea"/>
                <a:sym typeface="+mn-ea"/>
              </a:rPr>
              <a:t> </a:t>
            </a:r>
            <a:endParaRPr lang="en-US" sz="2400" b="1" dirty="0">
              <a:solidFill>
                <a:srgbClr val="FF0000"/>
              </a:solidFill>
              <a:latin typeface="+mn-ea"/>
              <a:cs typeface="+mn-ea"/>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611560" y="4218735"/>
            <a:ext cx="8136904" cy="941155"/>
          </a:xfrm>
          <a:prstGeom prst="rect">
            <a:avLst/>
          </a:prstGeom>
          <a:noFill/>
          <a:ln w="9525">
            <a:noFill/>
          </a:ln>
        </p:spPr>
        <p:txBody>
          <a:bodyPr wrap="square">
            <a:spAutoFit/>
          </a:bodyPr>
          <a:lstStyle/>
          <a:p>
            <a:pPr>
              <a:lnSpc>
                <a:spcPct val="120000"/>
              </a:lnSpc>
            </a:pPr>
            <a:r>
              <a:rPr lang="en-US" altLang="zh-CN" sz="2400" b="1" dirty="0">
                <a:latin typeface="+mj-ea"/>
                <a:ea typeface="+mj-ea"/>
                <a:cs typeface="楷体" panose="02010609060101010101" pitchFamily="49" charset="-122"/>
                <a:sym typeface="+mn-ea"/>
              </a:rPr>
              <a:t>1</a:t>
            </a:r>
            <a:r>
              <a:rPr lang="en-US" altLang="zh-CN" sz="2400" b="1" dirty="0" smtClean="0">
                <a:latin typeface="+mj-ea"/>
                <a:ea typeface="+mj-ea"/>
                <a:cs typeface="楷体" panose="02010609060101010101" pitchFamily="49" charset="-122"/>
                <a:sym typeface="+mn-ea"/>
              </a:rPr>
              <a:t>.</a:t>
            </a:r>
            <a:r>
              <a:rPr lang="zh-CN" altLang="en-US" sz="2400" b="1" dirty="0" smtClean="0">
                <a:latin typeface="+mj-ea"/>
                <a:ea typeface="+mj-ea"/>
              </a:rPr>
              <a:t>明天学校将组织同学们去</a:t>
            </a:r>
            <a:r>
              <a:rPr lang="zh-CN" altLang="en-US" sz="2400" b="1" dirty="0" smtClean="0">
                <a:solidFill>
                  <a:srgbClr val="FF0000"/>
                </a:solidFill>
                <a:latin typeface="+mj-ea"/>
                <a:ea typeface="+mj-ea"/>
              </a:rPr>
              <a:t>参</a:t>
            </a:r>
            <a:r>
              <a:rPr lang="zh-CN" altLang="en-US" sz="2400" b="1" dirty="0" smtClean="0">
                <a:latin typeface="+mj-ea"/>
                <a:ea typeface="+mj-ea"/>
              </a:rPr>
              <a:t>（    ）观历史博物馆。</a:t>
            </a:r>
            <a:endParaRPr lang="zh-CN" altLang="en-US" sz="2400" b="1" dirty="0">
              <a:latin typeface="+mj-ea"/>
              <a:ea typeface="+mj-ea"/>
              <a:cs typeface="楷体" panose="02010609060101010101" pitchFamily="49" charset="-122"/>
              <a:sym typeface="+mn-ea"/>
            </a:endParaRPr>
          </a:p>
          <a:p>
            <a:pPr>
              <a:lnSpc>
                <a:spcPct val="120000"/>
              </a:lnSpc>
            </a:pPr>
            <a:r>
              <a:rPr lang="en-US" altLang="zh-CN" sz="2400" b="1" dirty="0" smtClean="0">
                <a:latin typeface="+mj-ea"/>
                <a:ea typeface="+mj-ea"/>
                <a:cs typeface="楷体" panose="02010609060101010101" pitchFamily="49" charset="-122"/>
                <a:sym typeface="+mn-ea"/>
              </a:rPr>
              <a:t>2.</a:t>
            </a:r>
            <a:r>
              <a:rPr lang="zh-CN" altLang="en-US" sz="2400" b="1" dirty="0" smtClean="0">
                <a:latin typeface="+mj-ea"/>
                <a:ea typeface="+mj-ea"/>
              </a:rPr>
              <a:t>这座假山布置得</a:t>
            </a:r>
            <a:r>
              <a:rPr lang="zh-CN" altLang="en-US" sz="2400" b="1" dirty="0" smtClean="0">
                <a:solidFill>
                  <a:srgbClr val="FF0000"/>
                </a:solidFill>
                <a:latin typeface="+mj-ea"/>
                <a:ea typeface="+mj-ea"/>
              </a:rPr>
              <a:t>参</a:t>
            </a:r>
            <a:r>
              <a:rPr lang="zh-CN" altLang="en-US" sz="2400" b="1" dirty="0" smtClean="0">
                <a:latin typeface="+mj-ea"/>
                <a:ea typeface="+mj-ea"/>
              </a:rPr>
              <a:t>（    ）差错落，别有一番情趣。</a:t>
            </a:r>
            <a:endParaRPr lang="zh-CN" altLang="en-US" sz="2400" b="1" dirty="0">
              <a:solidFill>
                <a:schemeClr val="tx1"/>
              </a:solidFill>
              <a:latin typeface="+mj-ea"/>
              <a:ea typeface="+mj-ea"/>
              <a:cs typeface="楷体" panose="02010609060101010101" pitchFamily="49" charset="-122"/>
              <a:sym typeface="+mn-ea"/>
            </a:endParaRPr>
          </a:p>
        </p:txBody>
      </p:sp>
      <p:sp>
        <p:nvSpPr>
          <p:cNvPr id="12" name="左大括号 11"/>
          <p:cNvSpPr/>
          <p:nvPr/>
        </p:nvSpPr>
        <p:spPr>
          <a:xfrm>
            <a:off x="2047420" y="2141166"/>
            <a:ext cx="288290" cy="1536171"/>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b="1"/>
          </a:p>
        </p:txBody>
      </p:sp>
      <p:sp>
        <p:nvSpPr>
          <p:cNvPr id="7" name="文本框 6"/>
          <p:cNvSpPr txBox="1"/>
          <p:nvPr/>
        </p:nvSpPr>
        <p:spPr>
          <a:xfrm>
            <a:off x="1266768" y="2517171"/>
            <a:ext cx="591185" cy="646331"/>
          </a:xfrm>
          <a:prstGeom prst="rect">
            <a:avLst/>
          </a:prstGeom>
          <a:noFill/>
          <a:ln w="9525">
            <a:noFill/>
          </a:ln>
        </p:spPr>
        <p:txBody>
          <a:bodyPr wrap="square">
            <a:spAutoFit/>
          </a:bodyPr>
          <a:lstStyle/>
          <a:p>
            <a:r>
              <a:rPr lang="zh-CN" altLang="en-US" sz="3600" b="1" dirty="0" smtClean="0">
                <a:solidFill>
                  <a:srgbClr val="FF0000"/>
                </a:solidFill>
                <a:latin typeface="黑体" panose="02010609060101010101" pitchFamily="2" charset="-122"/>
                <a:ea typeface="黑体" panose="02010609060101010101" pitchFamily="2" charset="-122"/>
              </a:rPr>
              <a:t>参</a:t>
            </a:r>
            <a:endParaRPr lang="zh-CN" altLang="en-US" sz="3600" b="1" dirty="0">
              <a:solidFill>
                <a:srgbClr val="FF0000"/>
              </a:solidFill>
              <a:latin typeface="黑体" panose="02010609060101010101" pitchFamily="2" charset="-122"/>
              <a:ea typeface="黑体" panose="02010609060101010101" pitchFamily="2" charset="-122"/>
            </a:endParaRPr>
          </a:p>
        </p:txBody>
      </p:sp>
      <p:sp>
        <p:nvSpPr>
          <p:cNvPr id="5" name="文本框 4"/>
          <p:cNvSpPr txBox="1"/>
          <p:nvPr/>
        </p:nvSpPr>
        <p:spPr>
          <a:xfrm>
            <a:off x="1857953" y="2055506"/>
            <a:ext cx="6160661" cy="1569660"/>
          </a:xfrm>
          <a:prstGeom prst="rect">
            <a:avLst/>
          </a:prstGeom>
          <a:noFill/>
          <a:ln w="9525">
            <a:noFill/>
          </a:ln>
        </p:spPr>
        <p:txBody>
          <a:bodyPr wrap="none">
            <a:spAutoFit/>
          </a:bodyPr>
          <a:lstStyle/>
          <a:p>
            <a:r>
              <a:rPr lang="en-US" altLang="zh-CN" sz="3200" b="1" dirty="0">
                <a:solidFill>
                  <a:srgbClr val="FF0000"/>
                </a:solidFill>
                <a:latin typeface="+mn-ea"/>
                <a:ea typeface="+mn-ea"/>
                <a:cs typeface="+mn-ea"/>
              </a:rPr>
              <a:t> </a:t>
            </a:r>
            <a:r>
              <a:rPr lang="zh-CN" altLang="en-US" sz="3200" b="1" dirty="0">
                <a:solidFill>
                  <a:srgbClr val="FF0000"/>
                </a:solidFill>
                <a:latin typeface="+mn-ea"/>
                <a:ea typeface="+mn-ea"/>
                <a:cs typeface="+mn-ea"/>
              </a:rPr>
              <a:t>  </a:t>
            </a:r>
            <a:r>
              <a:rPr lang="en-US" altLang="zh-CN" sz="3200" dirty="0" err="1" smtClean="0">
                <a:solidFill>
                  <a:srgbClr val="FF0000"/>
                </a:solidFill>
                <a:latin typeface="+mn-ea"/>
                <a:ea typeface="+mn-ea"/>
                <a:cs typeface="+mn-ea"/>
              </a:rPr>
              <a:t>cān</a:t>
            </a:r>
            <a:r>
              <a:rPr lang="zh-CN" altLang="en-US" sz="3200" b="1" dirty="0" smtClean="0">
                <a:solidFill>
                  <a:schemeClr val="tx1"/>
                </a:solidFill>
                <a:latin typeface="+mn-ea"/>
                <a:ea typeface="+mn-ea"/>
                <a:cs typeface="+mn-ea"/>
                <a:sym typeface="+mn-ea"/>
              </a:rPr>
              <a:t>（参加</a:t>
            </a:r>
            <a:r>
              <a:rPr lang="zh-CN" altLang="en-US" sz="3200" b="1" dirty="0" smtClean="0">
                <a:latin typeface="+mn-ea"/>
                <a:ea typeface="+mn-ea"/>
                <a:cs typeface="+mn-ea"/>
              </a:rPr>
              <a:t>）（参与）（参考）</a:t>
            </a:r>
            <a:endParaRPr lang="zh-CN" altLang="en-US" sz="3200" b="1" dirty="0">
              <a:solidFill>
                <a:schemeClr val="tx1"/>
              </a:solidFill>
              <a:latin typeface="+mn-ea"/>
              <a:ea typeface="+mn-ea"/>
              <a:cs typeface="+mn-ea"/>
            </a:endParaRPr>
          </a:p>
          <a:p>
            <a:r>
              <a:rPr lang="en-US" altLang="zh-CN" sz="3200" b="1" dirty="0" smtClean="0">
                <a:solidFill>
                  <a:srgbClr val="FF0000"/>
                </a:solidFill>
                <a:latin typeface="+mn-ea"/>
                <a:ea typeface="+mn-ea"/>
                <a:cs typeface="+mn-ea"/>
                <a:sym typeface="+mn-ea"/>
              </a:rPr>
              <a:t>   </a:t>
            </a:r>
            <a:r>
              <a:rPr lang="en-US" altLang="zh-CN" sz="3200" dirty="0" err="1" smtClean="0">
                <a:solidFill>
                  <a:srgbClr val="FF0000"/>
                </a:solidFill>
                <a:latin typeface="+mn-ea"/>
                <a:ea typeface="+mn-ea"/>
                <a:cs typeface="+mn-ea"/>
                <a:sym typeface="+mn-ea"/>
              </a:rPr>
              <a:t>cēn</a:t>
            </a:r>
            <a:r>
              <a:rPr lang="en-US" altLang="zh-CN" sz="3200" b="1" dirty="0" smtClean="0">
                <a:latin typeface="+mn-ea"/>
                <a:ea typeface="+mn-ea"/>
                <a:cs typeface="+mn-ea"/>
                <a:sym typeface="+mn-ea"/>
              </a:rPr>
              <a:t> </a:t>
            </a:r>
            <a:r>
              <a:rPr lang="zh-CN" altLang="en-US" sz="3200" b="1" dirty="0" smtClean="0">
                <a:latin typeface="+mn-ea"/>
                <a:ea typeface="+mn-ea"/>
                <a:cs typeface="+mn-ea"/>
                <a:sym typeface="+mn-ea"/>
              </a:rPr>
              <a:t>（参差不齐）</a:t>
            </a:r>
            <a:endParaRPr lang="en-US" altLang="zh-CN" sz="3200" b="1" dirty="0" smtClean="0">
              <a:latin typeface="+mn-ea"/>
              <a:ea typeface="+mn-ea"/>
              <a:cs typeface="+mn-ea"/>
              <a:sym typeface="+mn-ea"/>
            </a:endParaRPr>
          </a:p>
          <a:p>
            <a:r>
              <a:rPr lang="en-US" altLang="zh-CN" sz="3200" b="1" dirty="0" smtClean="0">
                <a:solidFill>
                  <a:schemeClr val="tx1"/>
                </a:solidFill>
                <a:latin typeface="+mn-ea"/>
                <a:ea typeface="+mn-ea"/>
                <a:cs typeface="+mn-ea"/>
                <a:sym typeface="+mn-ea"/>
              </a:rPr>
              <a:t>   </a:t>
            </a:r>
            <a:r>
              <a:rPr lang="en-US" altLang="zh-CN" sz="3200" dirty="0" err="1" smtClean="0">
                <a:solidFill>
                  <a:srgbClr val="FF0000"/>
                </a:solidFill>
                <a:latin typeface="+mn-ea"/>
                <a:ea typeface="+mn-ea"/>
                <a:cs typeface="+mn-ea"/>
                <a:sym typeface="+mn-ea"/>
              </a:rPr>
              <a:t>shēn</a:t>
            </a:r>
            <a:r>
              <a:rPr lang="zh-CN" altLang="en-US" sz="3200" b="1" dirty="0" smtClean="0">
                <a:latin typeface="+mn-ea"/>
                <a:ea typeface="+mn-ea"/>
                <a:cs typeface="+mn-ea"/>
                <a:sym typeface="+mn-ea"/>
              </a:rPr>
              <a:t>（人参）（海参）</a:t>
            </a:r>
            <a:endParaRPr lang="en-US" altLang="zh-CN" sz="3200" b="1" dirty="0">
              <a:latin typeface="+mn-ea"/>
              <a:ea typeface="+mn-ea"/>
              <a:cs typeface="+mn-ea"/>
              <a:sym typeface="+mn-ea"/>
            </a:endParaRPr>
          </a:p>
        </p:txBody>
      </p:sp>
      <p:sp>
        <p:nvSpPr>
          <p:cNvPr id="8" name="文本框 7"/>
          <p:cNvSpPr txBox="1"/>
          <p:nvPr/>
        </p:nvSpPr>
        <p:spPr>
          <a:xfrm>
            <a:off x="3707904" y="4733661"/>
            <a:ext cx="962301" cy="461665"/>
          </a:xfrm>
          <a:prstGeom prst="rect">
            <a:avLst/>
          </a:prstGeom>
          <a:noFill/>
          <a:ln w="9525">
            <a:noFill/>
          </a:ln>
        </p:spPr>
        <p:txBody>
          <a:bodyPr wrap="square">
            <a:spAutoFit/>
          </a:bodyPr>
          <a:lstStyle/>
          <a:p>
            <a:r>
              <a:rPr lang="en-US" altLang="zh-CN" sz="2400" dirty="0" smtClean="0">
                <a:solidFill>
                  <a:srgbClr val="FF0000"/>
                </a:solidFill>
                <a:latin typeface="+mn-ea"/>
                <a:ea typeface="+mn-ea"/>
                <a:cs typeface="+mn-ea"/>
                <a:sym typeface="+mn-ea"/>
              </a:rPr>
              <a:t>cēn</a:t>
            </a:r>
            <a:endParaRPr lang="en-US" altLang="zh-CN" sz="2400" dirty="0">
              <a:solidFill>
                <a:srgbClr val="FF0000"/>
              </a:solidFill>
              <a:latin typeface="+mn-ea"/>
              <a:ea typeface="+mn-ea"/>
              <a:cs typeface="+mn-ea"/>
              <a:sym typeface="+mn-ea"/>
            </a:endParaRPr>
          </a:p>
        </p:txBody>
      </p:sp>
      <p:sp>
        <p:nvSpPr>
          <p:cNvPr id="9" name="文本框 8"/>
          <p:cNvSpPr txBox="1"/>
          <p:nvPr/>
        </p:nvSpPr>
        <p:spPr>
          <a:xfrm>
            <a:off x="4823073" y="4205771"/>
            <a:ext cx="962301" cy="461665"/>
          </a:xfrm>
          <a:prstGeom prst="rect">
            <a:avLst/>
          </a:prstGeom>
          <a:noFill/>
          <a:ln w="9525">
            <a:noFill/>
          </a:ln>
        </p:spPr>
        <p:txBody>
          <a:bodyPr wrap="square">
            <a:spAutoFit/>
          </a:bodyPr>
          <a:lstStyle/>
          <a:p>
            <a:r>
              <a:rPr lang="en-US" altLang="zh-CN" sz="2400" dirty="0" err="1" smtClean="0">
                <a:solidFill>
                  <a:srgbClr val="FF0000"/>
                </a:solidFill>
                <a:latin typeface="+mn-ea"/>
                <a:cs typeface="+mn-ea"/>
              </a:rPr>
              <a:t>cān</a:t>
            </a:r>
            <a:r>
              <a:rPr lang="en-US" sz="2400" dirty="0" smtClean="0">
                <a:solidFill>
                  <a:srgbClr val="FF0000"/>
                </a:solidFill>
                <a:latin typeface="+mn-ea"/>
                <a:cs typeface="+mn-ea"/>
                <a:sym typeface="+mn-ea"/>
              </a:rPr>
              <a:t> </a:t>
            </a:r>
            <a:endParaRPr lang="en-US" sz="2400" dirty="0">
              <a:solidFill>
                <a:srgbClr val="FF0000"/>
              </a:solidFill>
              <a:latin typeface="+mn-ea"/>
              <a:cs typeface="+mn-ea"/>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4502</Words>
  <Application>WPS 演示</Application>
  <PresentationFormat>全屏显示(4:3)</PresentationFormat>
  <Paragraphs>408</Paragraphs>
  <Slides>43</Slides>
  <Notes>4</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43</vt:i4>
      </vt:variant>
    </vt:vector>
  </HeadingPairs>
  <TitlesOfParts>
    <vt:vector size="56" baseType="lpstr">
      <vt:lpstr>Arial</vt:lpstr>
      <vt:lpstr>宋体</vt:lpstr>
      <vt:lpstr>Wingdings</vt:lpstr>
      <vt:lpstr>微软雅黑</vt:lpstr>
      <vt:lpstr>楷体_GB2312</vt:lpstr>
      <vt:lpstr>新宋体</vt:lpstr>
      <vt:lpstr>黑体</vt:lpstr>
      <vt:lpstr>楷体</vt:lpstr>
      <vt:lpstr>Arial Unicode MS</vt:lpstr>
      <vt:lpstr>Segoe Print</vt:lpstr>
      <vt:lpstr>Arial</vt:lpstr>
      <vt:lpstr>Calibri</vt:lpstr>
      <vt:lpstr>第一PPT模板网-WWW.1PPT.COM​​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第一PPT模板网-WWW.1PPT.COM</dc:title>
  <dc:creator>第一PPT模板网-WWW.1PPT.COM</dc:creator>
  <cp:keywords>第一PPT模板网-WWW.1PPT.COM</cp:keywords>
  <dc:subject>第一PPT模板网-WWW.1PPT.COM</dc:subject>
  <cp:lastModifiedBy>清菡</cp:lastModifiedBy>
  <cp:revision>28</cp:revision>
  <dcterms:created xsi:type="dcterms:W3CDTF">2019-06-19T02:08:00Z</dcterms:created>
  <dcterms:modified xsi:type="dcterms:W3CDTF">2019-10-24T09:27:46Z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2052-11.1.0.9058</vt:lpwstr>
  </property>
</Properties>
</file>