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354" r:id="rId1"/>
    <p:sldMasterId id="2147487366" r:id="rId2"/>
  </p:sldMasterIdLst>
  <p:notesMasterIdLst>
    <p:notesMasterId r:id="rId14"/>
  </p:notesMasterIdLst>
  <p:sldIdLst>
    <p:sldId id="386" r:id="rId3"/>
    <p:sldId id="326" r:id="rId4"/>
    <p:sldId id="340" r:id="rId5"/>
    <p:sldId id="390" r:id="rId6"/>
    <p:sldId id="381" r:id="rId7"/>
    <p:sldId id="425" r:id="rId8"/>
    <p:sldId id="426" r:id="rId9"/>
    <p:sldId id="427" r:id="rId10"/>
    <p:sldId id="428" r:id="rId11"/>
    <p:sldId id="429" r:id="rId12"/>
    <p:sldId id="430" r:id="rId13"/>
  </p:sldIdLst>
  <p:sldSz cx="9144000" cy="6858000" type="screen4x3"/>
  <p:notesSz cx="7104063" cy="102346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7C80"/>
    <a:srgbClr val="0033CC"/>
    <a:srgbClr val="0099FF"/>
    <a:srgbClr val="FF66FF"/>
    <a:srgbClr val="B10000"/>
    <a:srgbClr val="068C0C"/>
    <a:srgbClr val="A83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等线" pitchFamily="2" charset="-122"/>
                <a:ea typeface="等线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等线" pitchFamily="2" charset="-122"/>
                <a:ea typeface="等线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2052" name="幻灯片图像占位符 3"/>
          <p:cNvSpPr>
            <a:spLocks noGrp="1" noChangeArrowheads="1"/>
          </p:cNvSpPr>
          <p:nvPr>
            <p:ph type="sldImg" idx="2"/>
          </p:nvPr>
        </p:nvSpPr>
        <p:spPr bwMode="auto">
          <a:xfrm>
            <a:off x="1249363" y="1279525"/>
            <a:ext cx="4606925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等线" pitchFamily="2" charset="-122"/>
                <a:ea typeface="等线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等线" pitchFamily="2" charset="-122"/>
                <a:ea typeface="等线" pitchFamily="2" charset="-122"/>
              </a:defRPr>
            </a:lvl1pPr>
          </a:lstStyle>
          <a:p>
            <a:fld id="{ABC37D25-A191-48FD-B638-8C3CA351818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911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5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excel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word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37D25-A191-48FD-B638-8C3CA351818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34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C4DDB-F316-4707-863E-64F2BB39E6F0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9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185B1F-309D-477A-BCC1-1E1B30639B1D}" type="datetimeFigureOut">
              <a:rPr lang="en-US"/>
              <a:pPr/>
              <a:t>8/17/2019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71151-FEB0-4414-BFFA-75856925D5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1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562E25-90A6-42F7-B80B-594CA8F75E69}" type="datetimeFigureOut">
              <a:rPr lang="en-US"/>
              <a:pPr/>
              <a:t>8/17/2019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6F242-FE95-4065-A6CC-692D05A34B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7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564450-E0C1-4AE9-90D6-14838254C836}" type="datetimeFigureOut">
              <a:rPr lang="en-US"/>
              <a:pPr/>
              <a:t>8/17/2019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0D84E-285E-49FD-86BD-9AD8E9122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98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8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86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09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87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98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2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20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96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CEE3DB-199D-487B-883D-ED86DFABC977}" type="datetimeFigureOut">
              <a:rPr lang="en-US"/>
              <a:pPr/>
              <a:t>8/17/2019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55E67-18CD-4EFA-BCDA-8D53A1D23C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92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70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91283B-3BDA-44A6-BCCE-325CBCEC7C79}" type="datetimeFigureOut">
              <a:rPr lang="en-US"/>
              <a:pPr/>
              <a:t>8/17/2019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10F5F-2597-40EE-ABEA-FA981360B6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3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B73C71-9C57-406B-9B5A-EB4A5F8607D3}" type="datetimeFigureOut">
              <a:rPr lang="en-US"/>
              <a:pPr/>
              <a:t>8/17/2019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29941-051C-49CB-9EA4-DC7E64FCD2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5623619" y="1799965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www.1ppt.com/kejian/lishi/       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397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397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535113"/>
            <a:ext cx="40421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2174875"/>
            <a:ext cx="40421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7BA0E6-3F9D-4AA1-9202-C8CAD0550AFA}" type="datetimeFigureOut">
              <a:rPr lang="en-US"/>
              <a:pPr/>
              <a:t>8/17/2019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EF008-206E-4A52-A435-8316332C09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1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0F056E-71B2-43AD-977F-B43D525619D4}" type="datetimeFigureOut">
              <a:rPr lang="en-US"/>
              <a:pPr/>
              <a:t>8/17/2019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BEB2C-D1A3-4FDC-AB7E-2F7E7CF1D0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1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8134DB-A148-426C-8F1C-8784C181CDEB}" type="datetimeFigureOut">
              <a:rPr lang="en-US"/>
              <a:pPr/>
              <a:t>8/17/2019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BFD36-9143-4029-8423-FDD6B7E04C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8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71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48" y="273051"/>
            <a:ext cx="511135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71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830048-044F-412E-9697-65454D3059C2}" type="datetimeFigureOut">
              <a:rPr lang="en-US"/>
              <a:pPr/>
              <a:t>8/17/2019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DFFBD-00D4-4BB2-9AC4-6F6DA49054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9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19672F-4D99-4562-B104-6D9D36892137}" type="datetimeFigureOut">
              <a:rPr lang="en-US"/>
              <a:pPr/>
              <a:t>8/17/2019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65BBD-B74D-4408-B482-35800F3690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3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宋体" pitchFamily="2" charset="-122"/>
              </a:defRPr>
            </a:lvl1pPr>
          </a:lstStyle>
          <a:p>
            <a:fld id="{29EAE3D5-186B-4542-9BFD-66CBA3B0E855}" type="datetimeFigureOut">
              <a:rPr lang="en-US"/>
              <a:pPr/>
              <a:t>8/17/2019</a:t>
            </a:fld>
            <a:endParaRPr 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ea typeface="宋体" pitchFamily="2" charset="-122"/>
              </a:defRPr>
            </a:lvl1pPr>
          </a:lstStyle>
          <a:p>
            <a:endParaRPr 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宋体" pitchFamily="2" charset="-122"/>
              </a:defRPr>
            </a:lvl1pPr>
          </a:lstStyle>
          <a:p>
            <a:fld id="{F5F45ADD-9FE3-4DCD-816B-1EC8164DFE7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图片 11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39838"/>
            <a:ext cx="9144000" cy="56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355" r:id="rId1"/>
    <p:sldLayoutId id="2147487356" r:id="rId2"/>
    <p:sldLayoutId id="2147487357" r:id="rId3"/>
    <p:sldLayoutId id="2147487358" r:id="rId4"/>
    <p:sldLayoutId id="2147487359" r:id="rId5"/>
    <p:sldLayoutId id="2147487360" r:id="rId6"/>
    <p:sldLayoutId id="2147487361" r:id="rId7"/>
    <p:sldLayoutId id="2147487362" r:id="rId8"/>
    <p:sldLayoutId id="2147487363" r:id="rId9"/>
    <p:sldLayoutId id="2147487364" r:id="rId10"/>
    <p:sldLayoutId id="214748736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386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67" r:id="rId1"/>
    <p:sldLayoutId id="2147487368" r:id="rId2"/>
    <p:sldLayoutId id="2147487369" r:id="rId3"/>
    <p:sldLayoutId id="2147487370" r:id="rId4"/>
    <p:sldLayoutId id="2147487371" r:id="rId5"/>
    <p:sldLayoutId id="2147487372" r:id="rId6"/>
    <p:sldLayoutId id="2147487373" r:id="rId7"/>
    <p:sldLayoutId id="2147487374" r:id="rId8"/>
    <p:sldLayoutId id="2147487375" r:id="rId9"/>
    <p:sldLayoutId id="2147487376" r:id="rId10"/>
    <p:sldLayoutId id="21474873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ziliao/" TargetMode="External"/><Relationship Id="rId18" Type="http://schemas.openxmlformats.org/officeDocument/2006/relationships/hyperlink" Target="http://www.1ppt.cn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image" Target="../media/image16.png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1ppt.com/shiti/" TargetMode="Externa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fanwen/" TargetMode="External"/><Relationship Id="rId10" Type="http://schemas.openxmlformats.org/officeDocument/2006/relationships/hyperlink" Target="http://www.1ppt.com/powerpoint/" TargetMode="External"/><Relationship Id="rId19" Type="http://schemas.openxmlformats.org/officeDocument/2006/relationships/image" Target="../media/image14.png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8"/>
          <p:cNvSpPr txBox="1">
            <a:spLocks noChangeArrowheads="1"/>
          </p:cNvSpPr>
          <p:nvPr/>
        </p:nvSpPr>
        <p:spPr bwMode="auto">
          <a:xfrm>
            <a:off x="757870" y="712788"/>
            <a:ext cx="4289992" cy="43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 defTabSz="457200"/>
            <a:lvl2pPr marL="742950" indent="-285750"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eaLnBrk="1" hangingPunct="1"/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部编版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小学语文六年级上册</a:t>
            </a:r>
          </a:p>
        </p:txBody>
      </p:sp>
      <p:pic>
        <p:nvPicPr>
          <p:cNvPr id="3075" name="TextBox 48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380" y="2284639"/>
            <a:ext cx="496388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AutoShape 2" descr="http://img0.imgtn.bdimg.com/it/u=2671225989,197393391&amp;fm=26&amp;gp=0.jpg"/>
          <p:cNvSpPr>
            <a:spLocks noChangeAspect="1" noChangeArrowheads="1"/>
          </p:cNvSpPr>
          <p:nvPr/>
        </p:nvSpPr>
        <p:spPr bwMode="auto">
          <a:xfrm>
            <a:off x="116681" y="712788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400">
              <a:ea typeface="幼圆" pitchFamily="49" charset="-122"/>
            </a:endParaRPr>
          </a:p>
        </p:txBody>
      </p:sp>
      <p:sp>
        <p:nvSpPr>
          <p:cNvPr id="3077" name="AutoShape 4" descr="http://img0.imgtn.bdimg.com/it/u=2671225989,197393391&amp;fm=26&amp;gp=0.jpg"/>
          <p:cNvSpPr>
            <a:spLocks noChangeAspect="1" noChangeArrowheads="1"/>
          </p:cNvSpPr>
          <p:nvPr/>
        </p:nvSpPr>
        <p:spPr bwMode="auto">
          <a:xfrm>
            <a:off x="116681" y="712788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400">
              <a:ea typeface="幼圆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5354684"/>
            <a:ext cx="9144000" cy="470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1613" y="1639888"/>
            <a:ext cx="2391966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文本框 99"/>
          <p:cNvSpPr>
            <a:spLocks noChangeArrowheads="1"/>
          </p:cNvSpPr>
          <p:nvPr/>
        </p:nvSpPr>
        <p:spPr bwMode="auto">
          <a:xfrm>
            <a:off x="1319212" y="785813"/>
            <a:ext cx="1309688" cy="954107"/>
          </a:xfrm>
          <a:custGeom>
            <a:avLst/>
            <a:gdLst>
              <a:gd name="T0" fmla="*/ 0 w 1746250"/>
              <a:gd name="T1" fmla="*/ 0 h 627062"/>
              <a:gd name="T2" fmla="*/ 1641738 w 1746250"/>
              <a:gd name="T3" fmla="*/ 0 h 627062"/>
              <a:gd name="T4" fmla="*/ 1746250 w 1746250"/>
              <a:gd name="T5" fmla="*/ 104512 h 627062"/>
              <a:gd name="T6" fmla="*/ 1746250 w 1746250"/>
              <a:gd name="T7" fmla="*/ 627062 h 627062"/>
              <a:gd name="T8" fmla="*/ 1746250 w 1746250"/>
              <a:gd name="T9" fmla="*/ 627062 h 627062"/>
              <a:gd name="T10" fmla="*/ 104512 w 1746250"/>
              <a:gd name="T11" fmla="*/ 627062 h 627062"/>
              <a:gd name="T12" fmla="*/ 0 w 1746250"/>
              <a:gd name="T13" fmla="*/ 522550 h 627062"/>
              <a:gd name="T14" fmla="*/ 0 w 1746250"/>
              <a:gd name="T15" fmla="*/ 0 h 6270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46250"/>
              <a:gd name="T25" fmla="*/ 0 h 627062"/>
              <a:gd name="T26" fmla="*/ 1746250 w 1746250"/>
              <a:gd name="T27" fmla="*/ 627062 h 62706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46250" h="627062">
                <a:moveTo>
                  <a:pt x="0" y="0"/>
                </a:moveTo>
                <a:lnTo>
                  <a:pt x="1641738" y="0"/>
                </a:lnTo>
                <a:lnTo>
                  <a:pt x="1746250" y="104512"/>
                </a:lnTo>
                <a:lnTo>
                  <a:pt x="1746250" y="627062"/>
                </a:lnTo>
                <a:lnTo>
                  <a:pt x="104512" y="627062"/>
                </a:lnTo>
                <a:lnTo>
                  <a:pt x="0" y="522550"/>
                </a:lnTo>
                <a:lnTo>
                  <a:pt x="0" y="0"/>
                </a:lnTo>
                <a:close/>
              </a:path>
            </a:pathLst>
          </a:custGeom>
          <a:solidFill>
            <a:srgbClr val="F4B1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latin typeface="楷体" pitchFamily="49" charset="-122"/>
                <a:ea typeface="楷体" pitchFamily="49" charset="-122"/>
              </a:rPr>
              <a:t>长征精神</a:t>
            </a:r>
          </a:p>
        </p:txBody>
      </p:sp>
      <p:pic>
        <p:nvPicPr>
          <p:cNvPr id="12292" name="图片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229" y="1285875"/>
            <a:ext cx="2026444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7792" y="3328988"/>
            <a:ext cx="3621881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7664" y="4437112"/>
            <a:ext cx="6455579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www.1ppt.com/ziliao/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www.1ppt.com/fanwen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998275"/>
            <a:ext cx="9144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2" y="315180"/>
            <a:ext cx="7711638" cy="2681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8313" y="3097345"/>
            <a:ext cx="4103687" cy="1618679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2000" y="3097345"/>
            <a:ext cx="4103688" cy="154667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05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001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3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2190751" y="696913"/>
            <a:ext cx="453628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/>
            <a:lvl2pPr marL="742950" indent="-285750"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zh-CN" altLang="en-US" sz="6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七</a:t>
            </a:r>
            <a:r>
              <a:rPr lang="zh-CN" altLang="en-US" sz="6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律</a:t>
            </a:r>
            <a:r>
              <a:rPr lang="en-US" altLang="zh-CN" sz="6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•</a:t>
            </a:r>
            <a:r>
              <a:rPr lang="zh-CN" altLang="en-US" sz="6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长征</a:t>
            </a:r>
          </a:p>
        </p:txBody>
      </p:sp>
      <p:pic>
        <p:nvPicPr>
          <p:cNvPr id="4099" name="图片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1138" y="1925639"/>
            <a:ext cx="61817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"/>
          <p:cNvSpPr>
            <a:spLocks noChangeArrowheads="1"/>
          </p:cNvSpPr>
          <p:nvPr/>
        </p:nvSpPr>
        <p:spPr bwMode="auto">
          <a:xfrm>
            <a:off x="975123" y="385763"/>
            <a:ext cx="1189579" cy="1191816"/>
          </a:xfrm>
          <a:prstGeom prst="roundRect">
            <a:avLst>
              <a:gd name="adj" fmla="val 16667"/>
            </a:avLst>
          </a:prstGeom>
          <a:solidFill>
            <a:srgbClr val="FBE5D6"/>
          </a:solidFill>
          <a:ln w="6350" cmpd="sng">
            <a:solidFill>
              <a:srgbClr val="70AD47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写作背景</a:t>
            </a:r>
          </a:p>
        </p:txBody>
      </p:sp>
      <p:sp>
        <p:nvSpPr>
          <p:cNvPr id="5123" name="文本框 99"/>
          <p:cNvSpPr>
            <a:spLocks noChangeArrowheads="1"/>
          </p:cNvSpPr>
          <p:nvPr/>
        </p:nvSpPr>
        <p:spPr bwMode="auto">
          <a:xfrm>
            <a:off x="1396603" y="1249363"/>
            <a:ext cx="6824663" cy="4699159"/>
          </a:xfrm>
          <a:prstGeom prst="roundRect">
            <a:avLst>
              <a:gd name="adj" fmla="val 16667"/>
            </a:avLst>
          </a:prstGeom>
          <a:noFill/>
          <a:ln w="31750" cmpd="sng">
            <a:solidFill>
              <a:srgbClr val="F4B183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同学们，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在</a:t>
            </a:r>
            <a:r>
              <a:rPr lang="en-US" sz="2000" dirty="0">
                <a:latin typeface="楷体" pitchFamily="49" charset="-122"/>
                <a:ea typeface="楷体" pitchFamily="49" charset="-122"/>
              </a:rPr>
              <a:t>1933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年，国民党反动派</a:t>
            </a:r>
            <a:r>
              <a:rPr lang="en-US" sz="2000" dirty="0">
                <a:latin typeface="楷体" pitchFamily="49" charset="-122"/>
                <a:ea typeface="楷体" pitchFamily="49" charset="-122"/>
              </a:rPr>
              <a:t>50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万大军对中央革命根据地发动第五次围剿。中国共产党领导的工农红军为粉碎敌人的进攻，于</a:t>
            </a:r>
            <a:r>
              <a:rPr lang="en-US" sz="2000" dirty="0">
                <a:latin typeface="楷体" pitchFamily="49" charset="-122"/>
                <a:ea typeface="楷体" pitchFamily="49" charset="-122"/>
              </a:rPr>
              <a:t>1934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sz="2000" dirty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月，从江西瑞金出发，开始了举世闻名的二万五千里的长征。他们一路上跋山涉水，冲过四道封锁线，翻过逶迤的五岭，突破乌江天险，四渡赤水，越过乌蒙，巧渡金沙江、强渡大渡河，爬雪山、过草地，最后翻越岷山，完成了这一史无前例的壮举。毛泽东主席在回首这段惊心动魄的历史时，不禁心潮澎湃，满怀豪情地写下了这样一首诗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0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ldLvl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142" y="822325"/>
            <a:ext cx="670679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1"/>
          <p:cNvSpPr>
            <a:spLocks noChangeArrowheads="1"/>
          </p:cNvSpPr>
          <p:nvPr/>
        </p:nvSpPr>
        <p:spPr bwMode="auto">
          <a:xfrm>
            <a:off x="3902869" y="925514"/>
            <a:ext cx="4476021" cy="5224510"/>
          </a:xfrm>
          <a:prstGeom prst="verticalScroll">
            <a:avLst>
              <a:gd name="adj" fmla="val 12500"/>
            </a:avLst>
          </a:prstGeom>
          <a:solidFill>
            <a:srgbClr val="00B050"/>
          </a:solidFill>
          <a:ln w="9525" cmpd="sng">
            <a:solidFill>
              <a:srgbClr val="FFFF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七律</a:t>
            </a:r>
            <a:r>
              <a:rPr 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长征</a:t>
            </a:r>
          </a:p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红军</a:t>
            </a:r>
            <a:r>
              <a:rPr 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不怕</a:t>
            </a:r>
            <a:r>
              <a:rPr 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远征</a:t>
            </a:r>
            <a:r>
              <a:rPr 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难，</a:t>
            </a:r>
          </a:p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万水</a:t>
            </a:r>
            <a:r>
              <a:rPr 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千山</a:t>
            </a:r>
            <a:r>
              <a:rPr 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只</a:t>
            </a:r>
            <a:r>
              <a:rPr 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等闲。</a:t>
            </a:r>
          </a:p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五岭</a:t>
            </a:r>
            <a:r>
              <a:rPr 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逶迤</a:t>
            </a:r>
            <a:r>
              <a:rPr 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腾</a:t>
            </a:r>
            <a:r>
              <a:rPr 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细浪，</a:t>
            </a:r>
          </a:p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乌蒙</a:t>
            </a:r>
            <a:r>
              <a:rPr 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磅礴</a:t>
            </a:r>
            <a:r>
              <a:rPr 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走</a:t>
            </a:r>
            <a:r>
              <a:rPr 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泥丸。</a:t>
            </a:r>
          </a:p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金沙</a:t>
            </a:r>
            <a:r>
              <a:rPr 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水拍</a:t>
            </a:r>
            <a:r>
              <a:rPr 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云崖</a:t>
            </a:r>
            <a:r>
              <a:rPr 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暖</a:t>
            </a:r>
            <a:r>
              <a:rPr 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,</a:t>
            </a:r>
          </a:p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大渡</a:t>
            </a:r>
            <a:r>
              <a:rPr 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桥横</a:t>
            </a:r>
            <a:r>
              <a:rPr 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铁索</a:t>
            </a:r>
            <a:r>
              <a:rPr 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寒。</a:t>
            </a:r>
          </a:p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更喜</a:t>
            </a:r>
            <a:r>
              <a:rPr 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岷山</a:t>
            </a:r>
            <a:r>
              <a:rPr 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千里</a:t>
            </a:r>
            <a:r>
              <a:rPr 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雪</a:t>
            </a:r>
            <a:r>
              <a:rPr 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,</a:t>
            </a:r>
          </a:p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三军</a:t>
            </a:r>
            <a:r>
              <a:rPr 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过后</a:t>
            </a:r>
            <a:r>
              <a:rPr 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尽</a:t>
            </a:r>
            <a:r>
              <a:rPr 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开颜。</a:t>
            </a:r>
          </a:p>
        </p:txBody>
      </p:sp>
      <p:pic>
        <p:nvPicPr>
          <p:cNvPr id="7171" name="图片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947" y="1463675"/>
            <a:ext cx="3186113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文本框 6"/>
          <p:cNvSpPr>
            <a:spLocks noChangeArrowheads="1"/>
          </p:cNvSpPr>
          <p:nvPr/>
        </p:nvSpPr>
        <p:spPr bwMode="auto">
          <a:xfrm>
            <a:off x="760810" y="658813"/>
            <a:ext cx="1458515" cy="1191816"/>
          </a:xfrm>
          <a:prstGeom prst="roundRect">
            <a:avLst>
              <a:gd name="adj" fmla="val 16667"/>
            </a:avLst>
          </a:prstGeom>
          <a:solidFill>
            <a:srgbClr val="F4B1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韵味朗诵</a:t>
            </a: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99"/>
          <p:cNvSpPr txBox="1">
            <a:spLocks noChangeArrowheads="1"/>
          </p:cNvSpPr>
          <p:nvPr/>
        </p:nvSpPr>
        <p:spPr bwMode="auto">
          <a:xfrm>
            <a:off x="787002" y="1789687"/>
            <a:ext cx="744259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/>
            <a:lvl2pPr marL="742950" indent="-285750"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>
              <a:lnSpc>
                <a:spcPct val="150000"/>
              </a:lnSpc>
            </a:pPr>
            <a:r>
              <a:rPr lang="en-US" sz="2000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红军不怕万里长征路上的一切艰难困苦，把千山万水都看得极为平常。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    绵延不断的五岭，在红军眼里只不过是翻腾着的小细浪，而气势雄伟的乌蒙山，在红军看来也不过是脚下滚过的小泥丸。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    金沙江两岸悬崖峭壁，滔滔江水拍击着高耸入山崖，给人以温暖的感受；大渡河上的泸定桥横跨东西两岸，只剩下根根铁索，使人寒意阵阵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。 </a:t>
            </a:r>
            <a:endParaRPr lang="zh-CN" altLang="en-US" sz="20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   更加令人喜悦的是翻过了千里积雪的岷山，个个笑逐颜开。</a:t>
            </a:r>
          </a:p>
        </p:txBody>
      </p:sp>
      <p:sp>
        <p:nvSpPr>
          <p:cNvPr id="8195" name="文本框 6"/>
          <p:cNvSpPr>
            <a:spLocks noChangeArrowheads="1"/>
          </p:cNvSpPr>
          <p:nvPr/>
        </p:nvSpPr>
        <p:spPr bwMode="auto">
          <a:xfrm>
            <a:off x="1333500" y="576263"/>
            <a:ext cx="1950876" cy="646986"/>
          </a:xfrm>
          <a:prstGeom prst="roundRect">
            <a:avLst>
              <a:gd name="adj" fmla="val 16667"/>
            </a:avLst>
          </a:prstGeom>
          <a:solidFill>
            <a:srgbClr val="F4B1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明确诗意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99"/>
          <p:cNvSpPr>
            <a:spLocks noChangeArrowheads="1"/>
          </p:cNvSpPr>
          <p:nvPr/>
        </p:nvSpPr>
        <p:spPr bwMode="auto">
          <a:xfrm>
            <a:off x="966787" y="698501"/>
            <a:ext cx="2272904" cy="954107"/>
          </a:xfrm>
          <a:custGeom>
            <a:avLst/>
            <a:gdLst>
              <a:gd name="T0" fmla="*/ 0 w 3030538"/>
              <a:gd name="T1" fmla="*/ 0 h 638175"/>
              <a:gd name="T2" fmla="*/ 2924173 w 3030538"/>
              <a:gd name="T3" fmla="*/ 0 h 638175"/>
              <a:gd name="T4" fmla="*/ 3030538 w 3030538"/>
              <a:gd name="T5" fmla="*/ 106365 h 638175"/>
              <a:gd name="T6" fmla="*/ 3030538 w 3030538"/>
              <a:gd name="T7" fmla="*/ 638175 h 638175"/>
              <a:gd name="T8" fmla="*/ 3030538 w 3030538"/>
              <a:gd name="T9" fmla="*/ 638175 h 638175"/>
              <a:gd name="T10" fmla="*/ 106365 w 3030538"/>
              <a:gd name="T11" fmla="*/ 638175 h 638175"/>
              <a:gd name="T12" fmla="*/ 0 w 3030538"/>
              <a:gd name="T13" fmla="*/ 531810 h 638175"/>
              <a:gd name="T14" fmla="*/ 0 w 3030538"/>
              <a:gd name="T15" fmla="*/ 0 h 6381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30538"/>
              <a:gd name="T25" fmla="*/ 0 h 638175"/>
              <a:gd name="T26" fmla="*/ 3030538 w 3030538"/>
              <a:gd name="T27" fmla="*/ 638175 h 6381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30538" h="638175">
                <a:moveTo>
                  <a:pt x="0" y="0"/>
                </a:moveTo>
                <a:lnTo>
                  <a:pt x="2924173" y="0"/>
                </a:lnTo>
                <a:lnTo>
                  <a:pt x="3030538" y="106365"/>
                </a:lnTo>
                <a:lnTo>
                  <a:pt x="3030538" y="638175"/>
                </a:lnTo>
                <a:lnTo>
                  <a:pt x="106365" y="638175"/>
                </a:lnTo>
                <a:lnTo>
                  <a:pt x="0" y="531810"/>
                </a:lnTo>
                <a:lnTo>
                  <a:pt x="0" y="0"/>
                </a:lnTo>
                <a:close/>
              </a:path>
            </a:pathLst>
          </a:custGeom>
          <a:solidFill>
            <a:srgbClr val="F4B1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latin typeface="楷体" pitchFamily="49" charset="-122"/>
                <a:ea typeface="楷体" pitchFamily="49" charset="-122"/>
              </a:rPr>
              <a:t>红军长征路线图</a:t>
            </a:r>
          </a:p>
        </p:txBody>
      </p:sp>
      <p:pic>
        <p:nvPicPr>
          <p:cNvPr id="9219" name="图片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6" y="1633538"/>
            <a:ext cx="4508897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图片 4" descr="13b1OOOPICa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5628" y="1951038"/>
            <a:ext cx="150971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6" y="1347789"/>
            <a:ext cx="4604147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文本框 99"/>
          <p:cNvSpPr>
            <a:spLocks noChangeArrowheads="1"/>
          </p:cNvSpPr>
          <p:nvPr/>
        </p:nvSpPr>
        <p:spPr bwMode="auto">
          <a:xfrm>
            <a:off x="1025128" y="450851"/>
            <a:ext cx="1584722" cy="954107"/>
          </a:xfrm>
          <a:custGeom>
            <a:avLst/>
            <a:gdLst>
              <a:gd name="T0" fmla="*/ 0 w 2112962"/>
              <a:gd name="T1" fmla="*/ 0 h 627063"/>
              <a:gd name="T2" fmla="*/ 2008449 w 2112962"/>
              <a:gd name="T3" fmla="*/ 0 h 627063"/>
              <a:gd name="T4" fmla="*/ 2112962 w 2112962"/>
              <a:gd name="T5" fmla="*/ 104513 h 627063"/>
              <a:gd name="T6" fmla="*/ 2112962 w 2112962"/>
              <a:gd name="T7" fmla="*/ 627063 h 627063"/>
              <a:gd name="T8" fmla="*/ 2112962 w 2112962"/>
              <a:gd name="T9" fmla="*/ 627063 h 627063"/>
              <a:gd name="T10" fmla="*/ 104513 w 2112962"/>
              <a:gd name="T11" fmla="*/ 627063 h 627063"/>
              <a:gd name="T12" fmla="*/ 0 w 2112962"/>
              <a:gd name="T13" fmla="*/ 522550 h 627063"/>
              <a:gd name="T14" fmla="*/ 0 w 2112962"/>
              <a:gd name="T15" fmla="*/ 0 h 6270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12962"/>
              <a:gd name="T25" fmla="*/ 0 h 627063"/>
              <a:gd name="T26" fmla="*/ 2112962 w 2112962"/>
              <a:gd name="T27" fmla="*/ 627063 h 6270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12962" h="627063">
                <a:moveTo>
                  <a:pt x="0" y="0"/>
                </a:moveTo>
                <a:lnTo>
                  <a:pt x="2008449" y="0"/>
                </a:lnTo>
                <a:lnTo>
                  <a:pt x="2112962" y="104513"/>
                </a:lnTo>
                <a:lnTo>
                  <a:pt x="2112962" y="627063"/>
                </a:lnTo>
                <a:lnTo>
                  <a:pt x="104513" y="627063"/>
                </a:lnTo>
                <a:lnTo>
                  <a:pt x="0" y="522550"/>
                </a:lnTo>
                <a:lnTo>
                  <a:pt x="0" y="0"/>
                </a:lnTo>
                <a:close/>
              </a:path>
            </a:pathLst>
          </a:custGeom>
          <a:solidFill>
            <a:srgbClr val="F4B1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latin typeface="楷体" pitchFamily="49" charset="-122"/>
                <a:ea typeface="楷体" pitchFamily="49" charset="-122"/>
              </a:rPr>
              <a:t>飞夺泸定桥</a:t>
            </a:r>
          </a:p>
        </p:txBody>
      </p:sp>
      <p:pic>
        <p:nvPicPr>
          <p:cNvPr id="10244" name="图片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938" y="1590675"/>
            <a:ext cx="1413272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99"/>
          <p:cNvSpPr>
            <a:spLocks noChangeArrowheads="1"/>
          </p:cNvSpPr>
          <p:nvPr/>
        </p:nvSpPr>
        <p:spPr bwMode="auto">
          <a:xfrm>
            <a:off x="948929" y="323851"/>
            <a:ext cx="1615678" cy="954107"/>
          </a:xfrm>
          <a:custGeom>
            <a:avLst/>
            <a:gdLst>
              <a:gd name="T0" fmla="*/ 0 w 2154237"/>
              <a:gd name="T1" fmla="*/ 0 h 625475"/>
              <a:gd name="T2" fmla="*/ 2049989 w 2154237"/>
              <a:gd name="T3" fmla="*/ 0 h 625475"/>
              <a:gd name="T4" fmla="*/ 2154237 w 2154237"/>
              <a:gd name="T5" fmla="*/ 104248 h 625475"/>
              <a:gd name="T6" fmla="*/ 2154237 w 2154237"/>
              <a:gd name="T7" fmla="*/ 625475 h 625475"/>
              <a:gd name="T8" fmla="*/ 2154237 w 2154237"/>
              <a:gd name="T9" fmla="*/ 625475 h 625475"/>
              <a:gd name="T10" fmla="*/ 104248 w 2154237"/>
              <a:gd name="T11" fmla="*/ 625475 h 625475"/>
              <a:gd name="T12" fmla="*/ 0 w 2154237"/>
              <a:gd name="T13" fmla="*/ 521227 h 625475"/>
              <a:gd name="T14" fmla="*/ 0 w 2154237"/>
              <a:gd name="T15" fmla="*/ 0 h 6254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54237"/>
              <a:gd name="T25" fmla="*/ 0 h 625475"/>
              <a:gd name="T26" fmla="*/ 2154237 w 2154237"/>
              <a:gd name="T27" fmla="*/ 625475 h 6254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54237" h="625475">
                <a:moveTo>
                  <a:pt x="0" y="0"/>
                </a:moveTo>
                <a:lnTo>
                  <a:pt x="2049989" y="0"/>
                </a:lnTo>
                <a:lnTo>
                  <a:pt x="2154237" y="104248"/>
                </a:lnTo>
                <a:lnTo>
                  <a:pt x="2154237" y="625475"/>
                </a:lnTo>
                <a:lnTo>
                  <a:pt x="104248" y="625475"/>
                </a:lnTo>
                <a:lnTo>
                  <a:pt x="0" y="521227"/>
                </a:lnTo>
                <a:lnTo>
                  <a:pt x="0" y="0"/>
                </a:lnTo>
                <a:close/>
              </a:path>
            </a:pathLst>
          </a:custGeom>
          <a:solidFill>
            <a:srgbClr val="F4B1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latin typeface="楷体" pitchFamily="49" charset="-122"/>
                <a:ea typeface="楷体" pitchFamily="49" charset="-122"/>
              </a:rPr>
              <a:t>巧渡金沙江</a:t>
            </a:r>
          </a:p>
        </p:txBody>
      </p:sp>
      <p:pic>
        <p:nvPicPr>
          <p:cNvPr id="11267" name="图片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1700" y="1536701"/>
            <a:ext cx="4800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一PPT模板网-WWW.1PPT.COM">
  <a:themeElements>
    <a:clrScheme name="A000120140530A99PPBG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FFFF"/>
      </a:accent3>
      <a:accent4>
        <a:srgbClr val="000000"/>
      </a:accent4>
      <a:accent5>
        <a:srgbClr val="B0BCDE"/>
      </a:accent5>
      <a:accent6>
        <a:srgbClr val="D7712B"/>
      </a:accent6>
      <a:hlink>
        <a:srgbClr val="0563C1"/>
      </a:hlink>
      <a:folHlink>
        <a:srgbClr val="954F72"/>
      </a:folHlink>
    </a:clrScheme>
    <a:fontScheme name="A000120140530A99PPBG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A000120140530A99PPBG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0BCDE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FFFF"/>
      </a:accent3>
      <a:accent4>
        <a:srgbClr val="000000"/>
      </a:accent4>
      <a:accent5>
        <a:srgbClr val="B0BCDE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Pages>0</Pages>
  <Words>897</Words>
  <Characters>0</Characters>
  <Application>Microsoft Office PowerPoint</Application>
  <DocSecurity>0</DocSecurity>
  <PresentationFormat>全屏显示(4:3)</PresentationFormat>
  <Lines>0</Lines>
  <Paragraphs>51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Calibri</vt:lpstr>
      <vt:lpstr>Calibri Light</vt:lpstr>
      <vt:lpstr>等线</vt:lpstr>
      <vt:lpstr>楷体</vt:lpstr>
      <vt:lpstr>幼圆</vt:lpstr>
      <vt:lpstr>微软雅黑</vt:lpstr>
      <vt:lpstr>第一PPT模板网-WWW.1PPT.COM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cp:lastModifiedBy>123</cp:lastModifiedBy>
  <cp:revision>479</cp:revision>
  <dcterms:created xsi:type="dcterms:W3CDTF">2017-07-18T14:30:00Z</dcterms:created>
  <dcterms:modified xsi:type="dcterms:W3CDTF">2019-08-17T06:07:22Z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2052-9.1.0.4337</vt:lpwstr>
  </property>
</Properties>
</file>