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92" r:id="rId3"/>
    <p:sldId id="258" r:id="rId5"/>
    <p:sldId id="704" r:id="rId6"/>
    <p:sldId id="705" r:id="rId7"/>
    <p:sldId id="715" r:id="rId8"/>
    <p:sldId id="740" r:id="rId9"/>
    <p:sldId id="734" r:id="rId10"/>
    <p:sldId id="743" r:id="rId11"/>
    <p:sldId id="744" r:id="rId12"/>
    <p:sldId id="735" r:id="rId13"/>
    <p:sldId id="741" r:id="rId14"/>
    <p:sldId id="736" r:id="rId15"/>
    <p:sldId id="606" r:id="rId16"/>
    <p:sldId id="633" r:id="rId17"/>
    <p:sldId id="738" r:id="rId18"/>
    <p:sldId id="745" r:id="rId19"/>
    <p:sldId id="746" r:id="rId20"/>
    <p:sldId id="747" r:id="rId21"/>
    <p:sldId id="635" r:id="rId22"/>
    <p:sldId id="748" r:id="rId23"/>
    <p:sldId id="749" r:id="rId24"/>
    <p:sldId id="636" r:id="rId25"/>
    <p:sldId id="557" r:id="rId26"/>
    <p:sldId id="559" r:id="rId27"/>
    <p:sldId id="739" r:id="rId28"/>
    <p:sldId id="637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758" r:id="rId37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  <a:srgbClr val="0066FF"/>
    <a:srgbClr val="0033CC"/>
    <a:srgbClr val="FF0000"/>
    <a:srgbClr val="00FFFF"/>
    <a:srgbClr val="FFFF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7" autoAdjust="0"/>
    <p:restoredTop sz="85146" autoAdjust="0"/>
  </p:normalViewPr>
  <p:slideViewPr>
    <p:cSldViewPr snapToGrid="0" snapToObjects="1">
      <p:cViewPr>
        <p:scale>
          <a:sx n="100" d="100"/>
          <a:sy n="100" d="100"/>
        </p:scale>
        <p:origin x="-324" y="-264"/>
      </p:cViewPr>
      <p:guideLst>
        <p:guide orient="horz" pos="2167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6FAAAE-EF3A-4808-AB71-63D23BC651E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FE1617-9803-4403-AD68-779737A24DC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8B2A66EA-0AA0-4E8E-85D4-A82B47ED91A7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"/>
          <p:cNvGrpSpPr/>
          <p:nvPr/>
        </p:nvGrpSpPr>
        <p:grpSpPr bwMode="auto">
          <a:xfrm>
            <a:off x="371475" y="4945200"/>
            <a:ext cx="8439150" cy="831851"/>
            <a:chOff x="371493" y="4067965"/>
            <a:chExt cx="8438685" cy="623888"/>
          </a:xfrm>
        </p:grpSpPr>
        <p:sp>
          <p:nvSpPr>
            <p:cNvPr id="23" name="任意多边形 22"/>
            <p:cNvSpPr/>
            <p:nvPr/>
          </p:nvSpPr>
          <p:spPr bwMode="auto">
            <a:xfrm>
              <a:off x="1015610" y="4133605"/>
              <a:ext cx="1579673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品读释疑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>
              <a:off x="3119194" y="4133605"/>
              <a:ext cx="1655877" cy="558248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结构主旨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5179912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课堂拓展</a:t>
              </a:r>
              <a:endParaRPr lang="zh-CN" altLang="en-US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7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1493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23840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77886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7097147" y="4116159"/>
              <a:ext cx="1713031" cy="575694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en-US" altLang="zh-CN" sz="24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11" name="图片 4" descr="小花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95121" y="4067965"/>
              <a:ext cx="775436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209801" y="838200"/>
            <a:ext cx="6530975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CC0000"/>
                </a:solidFill>
                <a:latin typeface="+mn-lt"/>
                <a:ea typeface="黑体" panose="02010609060101010101" charset="-122"/>
                <a:cs typeface="黑体" panose="02010609060101010101" charset="-122"/>
              </a:rPr>
              <a:t>什么比猎豹的速度更快</a:t>
            </a:r>
            <a:endParaRPr lang="zh-CN" altLang="en-US" sz="4400" b="1" dirty="0">
              <a:solidFill>
                <a:srgbClr val="CC0000"/>
              </a:solidFill>
              <a:latin typeface="+mn-lt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8199" name="组合 13337"/>
          <p:cNvGrpSpPr/>
          <p:nvPr/>
        </p:nvGrpSpPr>
        <p:grpSpPr bwMode="auto">
          <a:xfrm>
            <a:off x="1000125" y="639234"/>
            <a:ext cx="1181100" cy="1429736"/>
            <a:chOff x="2533650" y="757843"/>
            <a:chExt cx="1181059" cy="1184379"/>
          </a:xfrm>
        </p:grpSpPr>
        <p:sp>
          <p:nvSpPr>
            <p:cNvPr id="8202" name="AutoShape 11"/>
            <p:cNvSpPr>
              <a:spLocks noChangeArrowheads="1"/>
            </p:cNvSpPr>
            <p:nvPr/>
          </p:nvSpPr>
          <p:spPr bwMode="gray">
            <a:xfrm>
              <a:off x="2533650" y="757843"/>
              <a:ext cx="1181059" cy="1184379"/>
            </a:xfrm>
            <a:prstGeom prst="diamond">
              <a:avLst/>
            </a:prstGeom>
            <a:solidFill>
              <a:srgbClr val="236B2A"/>
            </a:solidFill>
            <a:ln w="38100">
              <a:solidFill>
                <a:schemeClr val="bg1"/>
              </a:solidFill>
              <a:miter lim="800000"/>
            </a:ln>
            <a:effectLst>
              <a:outerShdw sy="50000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altLang="ko-KR" sz="2800" b="1">
                <a:solidFill>
                  <a:srgbClr val="FFFFFF"/>
                </a:solidFill>
                <a:ea typeface="Gulim" pitchFamily="34" charset="-127"/>
              </a:endParaRPr>
            </a:p>
          </p:txBody>
        </p:sp>
        <p:sp>
          <p:nvSpPr>
            <p:cNvPr id="8203" name="文本框 13"/>
            <p:cNvSpPr txBox="1">
              <a:spLocks noChangeArrowheads="1"/>
            </p:cNvSpPr>
            <p:nvPr/>
          </p:nvSpPr>
          <p:spPr bwMode="auto">
            <a:xfrm>
              <a:off x="2826210" y="933442"/>
              <a:ext cx="769736" cy="91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rPr>
                <a:t>7</a:t>
              </a:r>
              <a:endParaRPr lang="zh-CN" altLang="en-US" sz="6600" b="1">
                <a:solidFill>
                  <a:schemeClr val="bg1"/>
                </a:solidFill>
                <a:latin typeface="方正大黑简体" pitchFamily="65" charset="-122"/>
                <a:ea typeface="方正大黑简体" pitchFamily="65" charset="-122"/>
              </a:endParaRPr>
            </a:p>
          </p:txBody>
        </p:sp>
      </p:grpSp>
      <p:pic>
        <p:nvPicPr>
          <p:cNvPr id="21" name="图片 46" descr="枫叶副本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4451" y="3056146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3055938" y="3195479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二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矩形 10"/>
          <p:cNvSpPr>
            <a:spLocks noChangeArrowheads="1"/>
          </p:cNvSpPr>
          <p:nvPr/>
        </p:nvSpPr>
        <p:spPr bwMode="auto">
          <a:xfrm>
            <a:off x="736600" y="1926167"/>
            <a:ext cx="75946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如果你对着一个以超音速移动的人大喊，他是什么都听不见的。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3" name="矩形 14"/>
          <p:cNvSpPr>
            <a:spLocks noChangeArrowheads="1"/>
          </p:cNvSpPr>
          <p:nvPr/>
        </p:nvSpPr>
        <p:spPr bwMode="auto">
          <a:xfrm>
            <a:off x="4064001" y="5670551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2775" name="矩形 12"/>
          <p:cNvSpPr>
            <a:spLocks noChangeArrowheads="1"/>
          </p:cNvSpPr>
          <p:nvPr/>
        </p:nvSpPr>
        <p:spPr bwMode="auto">
          <a:xfrm>
            <a:off x="757238" y="3246967"/>
            <a:ext cx="757396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但是，如果你想到月球上去，就需要搭乘速度更快的工具了。</a:t>
            </a:r>
            <a:endParaRPr lang="zh-CN" altLang="en-US"/>
          </a:p>
        </p:txBody>
      </p:sp>
      <p:sp>
        <p:nvSpPr>
          <p:cNvPr id="32776" name="矩形 13"/>
          <p:cNvSpPr>
            <a:spLocks noChangeArrowheads="1"/>
          </p:cNvSpPr>
          <p:nvPr/>
        </p:nvSpPr>
        <p:spPr bwMode="auto">
          <a:xfrm>
            <a:off x="768350" y="4563534"/>
            <a:ext cx="7583488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进入太空之后，即使关掉发动机，火箭仍可以继续前进。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2"/>
          <p:cNvGrpSpPr/>
          <p:nvPr/>
        </p:nvGrpSpPr>
        <p:grpSpPr bwMode="auto">
          <a:xfrm>
            <a:off x="471489" y="1049867"/>
            <a:ext cx="1381125" cy="765274"/>
            <a:chOff x="441643" y="787828"/>
            <a:chExt cx="2223823" cy="573090"/>
          </a:xfrm>
        </p:grpSpPr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573090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做假设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43238" y="1066801"/>
            <a:ext cx="3613150" cy="658284"/>
          </a:xfrm>
          <a:prstGeom prst="callout1">
            <a:avLst>
              <a:gd name="adj1" fmla="val 100813"/>
              <a:gd name="adj2" fmla="val 48340"/>
              <a:gd name="adj3" fmla="val 147257"/>
              <a:gd name="adj4" fmla="val 4340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会增强说明对象的说服力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5" grpId="0"/>
      <p:bldP spid="32776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928689" y="2039319"/>
            <a:ext cx="738822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eaLnBrk="0" hangingPunct="0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  <a:cs typeface="宋体" panose="02010600030101010101" pitchFamily="2" charset="-122"/>
              </a:rPr>
              <a:t>  用做假设的说明方法，写出我们生活中一样事物的特点。</a:t>
            </a:r>
            <a:endParaRPr lang="zh-CN" altLang="en-US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927101" y="1301751"/>
            <a:ext cx="2873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36A4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练习：</a:t>
            </a:r>
            <a:endParaRPr lang="zh-CN" altLang="en-US" sz="2400" b="1">
              <a:solidFill>
                <a:srgbClr val="36A4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6" name="图片 24" descr="花盆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9126" y="1270000"/>
            <a:ext cx="390525" cy="5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977900" y="3616235"/>
            <a:ext cx="73104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如果没有太阳，地球上将到处是黑暗，到处是寒冷，没有风霜雨露，没有草木野兽，自然也不会有人。</a:t>
            </a:r>
            <a:endParaRPr lang="en-US" altLang="zh-CN" sz="48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1166813" y="5202767"/>
            <a:ext cx="69326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注意：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一要符合实际，二要突出事物特点。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558801" y="1392767"/>
            <a:ext cx="80502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      读完课文后，大家有什么感受？你认为谁最厉害？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778288" y="3888317"/>
            <a:ext cx="7596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万物比较谁更快，人类创造无人超。</a:t>
            </a:r>
            <a:endParaRPr lang="zh-CN" altLang="en-US" sz="36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Administrator\Desktop\可改图标 - 副本\结构主旨2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78214" y="76201"/>
            <a:ext cx="2187575" cy="774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3"/>
          <p:cNvGrpSpPr/>
          <p:nvPr/>
        </p:nvGrpSpPr>
        <p:grpSpPr>
          <a:xfrm>
            <a:off x="392672" y="113330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15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课文结构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484" name="组合 16"/>
          <p:cNvGrpSpPr/>
          <p:nvPr/>
        </p:nvGrpSpPr>
        <p:grpSpPr bwMode="auto">
          <a:xfrm>
            <a:off x="2762251" y="1900767"/>
            <a:ext cx="3775075" cy="830997"/>
            <a:chOff x="2512004" y="1316371"/>
            <a:chExt cx="4087389" cy="644772"/>
          </a:xfrm>
        </p:grpSpPr>
        <p:sp>
          <p:nvSpPr>
            <p:cNvPr id="19" name="圆角矩形 18"/>
            <p:cNvSpPr/>
            <p:nvPr/>
          </p:nvSpPr>
          <p:spPr>
            <a:xfrm>
              <a:off x="2579039" y="1347576"/>
              <a:ext cx="4020354" cy="4631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89" name="矩形 1"/>
            <p:cNvSpPr>
              <a:spLocks noChangeArrowheads="1"/>
            </p:cNvSpPr>
            <p:nvPr/>
          </p:nvSpPr>
          <p:spPr bwMode="auto">
            <a:xfrm>
              <a:off x="2512004" y="1316371"/>
              <a:ext cx="4054757" cy="64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7.</a:t>
              </a:r>
              <a:r>
                <a:rPr lang="zh-CN" altLang="en-US" sz="24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</a:rPr>
                <a:t>什么比猎豹的速度更快</a:t>
              </a:r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endPara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1393825" y="2997201"/>
            <a:ext cx="2960688" cy="1327151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提高阅读速度的方法：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带着问题阅读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了解课文表达方法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5143500" y="2827867"/>
            <a:ext cx="1906588" cy="1828800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说明方法：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1.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列数字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2.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作比较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3.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做假设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72" name="Text Box 11"/>
          <p:cNvSpPr txBox="1">
            <a:spLocks noChangeArrowheads="1"/>
          </p:cNvSpPr>
          <p:nvPr/>
        </p:nvSpPr>
        <p:spPr bwMode="auto">
          <a:xfrm>
            <a:off x="2081213" y="4851401"/>
            <a:ext cx="4983162" cy="1183217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万物比较谁更快   人类创造无人超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阅读比较谁更快   运用方法勤练习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2"/>
          <p:cNvSpPr txBox="1">
            <a:spLocks noChangeArrowheads="1"/>
          </p:cNvSpPr>
          <p:nvPr/>
        </p:nvSpPr>
        <p:spPr bwMode="auto">
          <a:xfrm>
            <a:off x="615950" y="2120900"/>
            <a:ext cx="7924800" cy="294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23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宋体" panose="02010600030101010101" pitchFamily="2" charset="-122"/>
                <a:sym typeface="Calibri" panose="020F0502020204030204" pitchFamily="34" charset="0"/>
              </a:rPr>
              <a:t>作者运用列数字、作比较、做假设等说明方法，采用由慢到快事例层层推进的写法，告诉我们比猎豹速度更快的有游隼、声音、喷气式飞机、火箭、流星体、光，而另人难以置信的是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光轻易地握在人手中。</a:t>
            </a:r>
            <a:endParaRPr lang="zh-CN" altLang="en-US" sz="2400" b="1" dirty="0">
              <a:solidFill>
                <a:srgbClr val="C00000"/>
              </a:solidFill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445248" y="1292427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课文主旨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7014" y="673100"/>
            <a:ext cx="8618537" cy="55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628775" y="1500718"/>
            <a:ext cx="5803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运用说明方法写出事物的特征</a:t>
            </a:r>
            <a:endParaRPr lang="zh-CN" altLang="en-US" sz="2800" b="1" dirty="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7863" y="2415118"/>
            <a:ext cx="7842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本课说明文为了说明“什么比猎豹的速度更快”按照速度快慢选取了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种事物运用说明方法来说明。常用的说明方法有：列数字、举例子、打比方、作比较、做假设、分类别等。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7014" y="673100"/>
            <a:ext cx="8618537" cy="55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1628775" y="1500718"/>
            <a:ext cx="5803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运用说明方法写出事物的特征</a:t>
            </a:r>
            <a:endParaRPr lang="zh-CN" altLang="en-US" sz="2800" b="1" dirty="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7863" y="2415117"/>
            <a:ext cx="784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列数字：引用的数字，一定要准确无误，其作用是使说明具体化，准确无误，令读者信服。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7014" y="673100"/>
            <a:ext cx="8618537" cy="55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1628775" y="1500718"/>
            <a:ext cx="5803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运用说明方法写出事物的特征</a:t>
            </a:r>
            <a:endParaRPr lang="zh-CN" altLang="en-US" sz="2800" b="1" dirty="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7863" y="2415118"/>
            <a:ext cx="7842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举例子：举出实际事例来说明事物，使所要说明的事物具体化，以便读者理解。运用举事例的说明方法说明事物或事理，一要注意例子的代表性，二要注意例子的适量性。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7014" y="673100"/>
            <a:ext cx="8618537" cy="55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1628775" y="1500718"/>
            <a:ext cx="5803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运用说明方法写出事物的特征</a:t>
            </a:r>
            <a:endParaRPr lang="zh-CN" altLang="en-US" sz="2800" b="1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7863" y="2415118"/>
            <a:ext cx="78422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作比较：说明某些抽象的或者是人们比较陌生的事物，可以用具体的或者大家已经熟悉的事物和它比较，使读者通过比较得到具体而鲜明的印象，突出强调了说明对象的特点。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57214" y="1979085"/>
            <a:ext cx="8078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2255" indent="-262255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赵州桥非常雄伟，全长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50.82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米，两端宽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9.6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米，中部略窄，宽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米。和全桥只有一个大拱，长达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37.4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......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62255" indent="-262255" algn="r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——《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中国石拱桥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列数字方法体现准确性。</a:t>
            </a: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98475" y="1113367"/>
            <a:ext cx="1627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举例：</a:t>
            </a:r>
            <a:r>
              <a:rPr lang="en-US" altLang="zh-CN" sz="32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zh-CN" sz="320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628" name="矩形 10"/>
          <p:cNvSpPr>
            <a:spLocks noChangeArrowheads="1"/>
          </p:cNvSpPr>
          <p:nvPr/>
        </p:nvSpPr>
        <p:spPr bwMode="auto">
          <a:xfrm>
            <a:off x="558801" y="5820834"/>
            <a:ext cx="6335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444500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0"/>
          <p:cNvSpPr>
            <a:spLocks noChangeAspect="1" noChangeArrowheads="1" noTextEdit="1"/>
          </p:cNvSpPr>
          <p:nvPr/>
        </p:nvSpPr>
        <p:spPr bwMode="auto">
          <a:xfrm>
            <a:off x="-3943350" y="713317"/>
            <a:ext cx="1895475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19" name="Picture 7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943350" y="713317"/>
            <a:ext cx="1897062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任意多边形 18"/>
          <p:cNvSpPr/>
          <p:nvPr/>
        </p:nvSpPr>
        <p:spPr bwMode="auto">
          <a:xfrm>
            <a:off x="1176339" y="1138767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71281" y="1244259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2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657" name="矩形 9"/>
          <p:cNvSpPr>
            <a:spLocks noChangeArrowheads="1"/>
          </p:cNvSpPr>
          <p:nvPr/>
        </p:nvSpPr>
        <p:spPr bwMode="auto">
          <a:xfrm>
            <a:off x="560388" y="1748367"/>
            <a:ext cx="78867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2255" indent="-262255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zh-CN" altLang="en-US" sz="2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默读课文，运用记时、带问题、抓课文表达方法和跳过不理解地方等方法加快默读速度。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重点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zh-CN" altLang="en-US" sz="2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默读课文，能按照运动速度的快慢理清课文的条理，提出自己感兴趣或者不懂的问题与同学讨论。</a:t>
            </a:r>
            <a:endParaRPr lang="zh-CN" altLang="en-US" sz="2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lang="zh-CN" altLang="en-US" sz="2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学习作者运用具体事例层层推进的表达方法，感受自然界的神奇与人类的创造力。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难点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57213" y="2133600"/>
            <a:ext cx="79041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2255" indent="-262255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云能预示天气。比如，在新疆地区，出现云就代表将要下雨。                                    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——《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看云识天气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这是根据大的范围列举相应的例子。</a:t>
            </a: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498475" y="1113367"/>
            <a:ext cx="1627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举例：</a:t>
            </a:r>
            <a:r>
              <a:rPr lang="en-US" altLang="zh-CN" sz="32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zh-CN" sz="320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652" name="矩形 10"/>
          <p:cNvSpPr>
            <a:spLocks noChangeArrowheads="1"/>
          </p:cNvSpPr>
          <p:nvPr/>
        </p:nvSpPr>
        <p:spPr bwMode="auto">
          <a:xfrm>
            <a:off x="558801" y="5820834"/>
            <a:ext cx="6335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444500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57214" y="1979085"/>
            <a:ext cx="8078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2255" indent="-262255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永定河发水时，来势很猛，以前两岸河堤常被冲毁，但是这座桥却从没出过事，足见它的坚固。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62255" indent="-262255" algn="r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——《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中国石拱桥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62255" indent="-262255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运用比较方法，突出被说明对象的特点。</a:t>
            </a: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498475" y="1113367"/>
            <a:ext cx="1627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32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举例：</a:t>
            </a:r>
            <a:r>
              <a:rPr lang="en-US" altLang="zh-CN" sz="32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zh-CN" sz="3200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676" name="矩形 10"/>
          <p:cNvSpPr>
            <a:spLocks noChangeArrowheads="1"/>
          </p:cNvSpPr>
          <p:nvPr/>
        </p:nvSpPr>
        <p:spPr bwMode="auto">
          <a:xfrm>
            <a:off x="558801" y="5820834"/>
            <a:ext cx="6335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444500">
              <a:lnSpc>
                <a:spcPct val="150000"/>
              </a:lnSpc>
            </a:pPr>
            <a:endParaRPr lang="zh-CN" altLang="en-US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"/>
          <p:cNvSpPr>
            <a:spLocks noChangeArrowheads="1"/>
          </p:cNvSpPr>
          <p:nvPr/>
        </p:nvSpPr>
        <p:spPr bwMode="auto">
          <a:xfrm>
            <a:off x="619126" y="1418167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练一练：</a:t>
            </a:r>
            <a:endParaRPr lang="zh-CN" altLang="en-US" sz="3200" b="1">
              <a:solidFill>
                <a:srgbClr val="0066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84213" y="2237317"/>
            <a:ext cx="7810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4205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学校的操场大家很熟悉，学习运用列数字，或者举例子，或者作比较的说明方法，写一句话，突出操场某一方面的特点。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927100" y="2154768"/>
            <a:ext cx="7302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我们通过学习这篇课文，练习运用了提高阅读速度的方法：带着问题阅读；依据课文表达特点阅读。以后，大家多运用这些方法，相信大家一定能熟能生巧，阅读速度一定能不断突破自己的极限。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723" name="组合 3"/>
          <p:cNvGrpSpPr/>
          <p:nvPr/>
        </p:nvGrpSpPr>
        <p:grpSpPr bwMode="auto">
          <a:xfrm>
            <a:off x="442913" y="1337733"/>
            <a:ext cx="2125689" cy="633869"/>
            <a:chOff x="638175" y="996434"/>
            <a:chExt cx="2125724" cy="476250"/>
          </a:xfrm>
        </p:grpSpPr>
        <p:sp>
          <p:nvSpPr>
            <p:cNvPr id="30724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4" cy="393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"/>
          <p:cNvSpPr>
            <a:spLocks noChangeArrowheads="1"/>
          </p:cNvSpPr>
          <p:nvPr/>
        </p:nvSpPr>
        <p:spPr bwMode="auto">
          <a:xfrm>
            <a:off x="739776" y="1905000"/>
            <a:ext cx="76501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我们身边的交通工具也不停地变换，请你通过查阅资料，然后将你认为最理想的交通工具画下来，或者用一段话写下来。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747" name="矩形 4"/>
          <p:cNvSpPr>
            <a:spLocks noChangeArrowheads="1"/>
          </p:cNvSpPr>
          <p:nvPr/>
        </p:nvSpPr>
        <p:spPr bwMode="auto">
          <a:xfrm>
            <a:off x="3757614" y="103081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66FF"/>
                </a:solidFill>
                <a:latin typeface="隶书" pitchFamily="49" charset="-122"/>
                <a:ea typeface="隶书" pitchFamily="49" charset="-122"/>
              </a:rPr>
              <a:t>主题延伸</a:t>
            </a:r>
            <a:endParaRPr lang="zh-CN" altLang="en-US" sz="2800" b="1" dirty="0">
              <a:solidFill>
                <a:srgbClr val="0066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3"/>
          <p:cNvSpPr>
            <a:spLocks noChangeArrowheads="1"/>
          </p:cNvSpPr>
          <p:nvPr/>
        </p:nvSpPr>
        <p:spPr bwMode="auto">
          <a:xfrm>
            <a:off x="3513138" y="1445685"/>
            <a:ext cx="5214937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prstDash val="lgDash"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写高铁</a:t>
            </a:r>
            <a:endParaRPr lang="zh-CN" alt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中国南车制造的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CIT500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型高铁的试验速度达到了每小时六百零五公里，打破了法国高速列车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TGV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2007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日创造的每小时五百七十四点八公里的世界纪录。中国以迅猛速度在国内推进新线路建设的同时，加强向海外推销，欲在铁路领域也领先国际。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33376" y="2290234"/>
            <a:ext cx="2989263" cy="266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458788" y="1875367"/>
            <a:ext cx="82677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西游记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里的孙大圣，紧急关头常常拔下一把毫毛，再吹一口气，毫毛立刻变成了一群和自己一模一样的孙悟空。这当然是神话，不过用今天的科学名词来讲，那就是孙悟空能够快速地克隆自己。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latinLnBrk="1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我们知道，高等动物一般要通过雄性和雌性生殖细胞的结合，才能繁殖后代，人们把这种繁殖叫做有性繁殖。换句话说，每只动物都有自己的爸爸妈妈。如果不经过两性细胞结合而直接繁衍后代，就叫无性繁殖，也称克隆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35350" y="194733"/>
            <a:ext cx="2273300" cy="60113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1"/>
          <p:cNvGrpSpPr/>
          <p:nvPr/>
        </p:nvGrpSpPr>
        <p:grpSpPr>
          <a:xfrm>
            <a:off x="444781" y="1095055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推荐阅读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3797" name="矩形 1"/>
          <p:cNvSpPr>
            <a:spLocks noChangeArrowheads="1"/>
          </p:cNvSpPr>
          <p:nvPr/>
        </p:nvSpPr>
        <p:spPr bwMode="auto">
          <a:xfrm>
            <a:off x="3762401" y="1214968"/>
            <a:ext cx="16033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神奇的克隆</a:t>
            </a:r>
            <a:endParaRPr lang="zh-CN" altLang="en-US" sz="16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446088" y="1140885"/>
            <a:ext cx="82677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许多植物都有先天克隆的本领。例如，从一棵大柳树上剪下几根枝条插进土里，枝条就会长成一株株活泼可爱的小柳树；把马铃薯切成许多小块种进地里，就能收获许多新鲜的马铃薯；把仙人掌切成几块，每块落地不久就会生根，长成新的仙人掌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此外，一些植物还可以通过压条或嫁接培育后代。凡此种种，都是植物的克隆。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latinLnBrk="1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一些单细胞微生物，如细菌，经过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分钟左右的时间，就可以一分为二，再分为四个、八个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这就是低等生物的克隆。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430213" y="1041400"/>
            <a:ext cx="82677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那么，高等动物可不可以克隆呢？从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世纪开始，科学家在这方面进行了卓有成效的研究。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1996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年，英国科学家成功地克隆出了世界上第一只克隆羊。这是一项了不起的成就，轰动了当时的科学界。科学家借用一名乡村歌手的名字，给这只克隆羊起名为“多利”。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克隆技术是一项可以造福于人类的科技成果。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人们将克隆技术与其他科技成果结合，可以根据需要培育出优质、高产的粮食、蔬菜新品种；也可以培育大量品质优良的家畜，大大提高饲养效率。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430213" y="1041400"/>
            <a:ext cx="82677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克隆技术还可以挽救一些濒危物种，让一些濒临灭绝的动物免遭厄运，从而调节大自然的生态平衡。人们利用克隆技术能够培植人体的皮肤进行植皮手术；能够“制造”出人的耳朵、软骨、肝脏和心脏等人体“配件”，一旦病人需要，就能重新“装配”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en-US" altLang="zh-CN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神奇的克隆技术正向人类展示它诱人的前景。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7201" y="4296834"/>
            <a:ext cx="64230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克隆这项技术神奇在哪里？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     2.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文章是按照怎样的顺序介绍克隆的？</a:t>
            </a:r>
            <a:endParaRPr lang="zh-CN" altLang="zh-CN" sz="24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482601" y="1330235"/>
            <a:ext cx="8023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根据课文内容，按运动速度的快慢给下面的事物排序，照样子填序号。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498600" y="2905036"/>
            <a:ext cx="5911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光   游隼  火箭   猎豹   人  流星体 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鸵鸟   喷气式飞机   声音 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492126" y="4483101"/>
            <a:ext cx="82153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  鸵鸟  猎豹  游隼  声音  喷气式飞机  火箭  流星体  光</a:t>
            </a:r>
            <a:endParaRPr lang="zh-CN" altLang="en-US" sz="2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4"/>
          <p:cNvGrpSpPr/>
          <p:nvPr/>
        </p:nvGrpSpPr>
        <p:grpSpPr bwMode="auto">
          <a:xfrm>
            <a:off x="6669089" y="5410201"/>
            <a:ext cx="2185558" cy="859367"/>
            <a:chOff x="6685397" y="735569"/>
            <a:chExt cx="2185124" cy="643411"/>
          </a:xfrm>
        </p:grpSpPr>
        <p:pic>
          <p:nvPicPr>
            <p:cNvPr id="10247" name="Picture 12" descr="C:\Users\Administrator\Desktop\81c83b3069976615a5dcb33b58b7eb2a.png"/>
            <p:cNvPicPr>
              <a:picLocks noChangeAspect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685397" y="735569"/>
              <a:ext cx="2095639" cy="64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矩形 7"/>
            <p:cNvSpPr>
              <a:spLocks noChangeArrowheads="1"/>
            </p:cNvSpPr>
            <p:nvPr/>
          </p:nvSpPr>
          <p:spPr bwMode="auto">
            <a:xfrm>
              <a:off x="6709781" y="882133"/>
              <a:ext cx="2160740" cy="27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这是课后第</a:t>
              </a:r>
              <a:r>
                <a:rPr lang="en-US" altLang="zh-CN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2</a:t>
              </a:r>
              <a:r>
                <a:rPr lang="zh-CN" altLang="en-US" b="1">
                  <a:solidFill>
                    <a:srgbClr val="000000"/>
                  </a:solidFill>
                  <a:latin typeface="仿宋" panose="02010609060101010101" charset="-122"/>
                  <a:ea typeface="仿宋" panose="02010609060101010101" charset="-122"/>
                </a:rPr>
                <a:t>题哦！</a:t>
              </a:r>
              <a:endParaRPr lang="zh-CN" altLang="en-US" b="1">
                <a:solidFill>
                  <a:srgbClr val="000000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pic>
        <p:nvPicPr>
          <p:cNvPr id="10" name="Picture 2" descr="C:\Users\Administrator\Desktop\可改图标 - 副本\品读释疑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64" y="82552"/>
            <a:ext cx="2124075" cy="791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7653" grpId="0"/>
      <p:bldP spid="276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458788" y="1494367"/>
            <a:ext cx="82677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天色微明，晨雾如轻纱般飘浮在黄海滩涂上。一群麋鹿悄无声息地向水塘边走去。不知从何处传来人的脚步声，警觉的麋鹿迅即蹦跳着遁入草丛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这是在著名的大丰麋鹿自然保护区出现的一幕。黄海滩涂这片广阔的土地，气候温和，林茂草丰，是麋鹿野生放养的理想场所。这里生活着世界上最大的麋鹿群。 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麋鹿是鹿的一种。它的外形很奇特：角似鹿，面似马，蹄似牛，尾似驴，所以又被称作“四不像”。我国古代神话小说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封神榜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中把“四不像”当作姜子牙的坐骑，更增添了它的神秘。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891" name="矩形 1"/>
          <p:cNvSpPr>
            <a:spLocks noChangeArrowheads="1"/>
          </p:cNvSpPr>
          <p:nvPr/>
        </p:nvSpPr>
        <p:spPr bwMode="auto">
          <a:xfrm>
            <a:off x="4116664" y="914401"/>
            <a:ext cx="894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麋 鹿</a:t>
            </a:r>
            <a:endParaRPr lang="zh-CN" altLang="en-US" sz="16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>
            <a:spLocks noChangeArrowheads="1"/>
          </p:cNvSpPr>
          <p:nvPr/>
        </p:nvSpPr>
        <p:spPr bwMode="auto">
          <a:xfrm>
            <a:off x="458788" y="1134534"/>
            <a:ext cx="82677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与其他鹿科动物一样，麋鹿也是一种草食性哺乳动物。一般雄麋鹿体重可达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千克左右，角比较长，每两年脱换一次。麋鹿的角型是鹿科动物中独一无二的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着的时候，麋鹿角的各枝尖都指向后方，而其他鹿的角尖都指向前方。雌麋鹿没有角，体形也较小。麋鹿的尾巴是鹿科动物中最长的。长尾巴用来驱赶蚊蝇，以适应沼泽环境中的生活。麋鹿蹄子宽大，行动轻快敏捷。它们常在水中站立、跋涉、潜游和觅食，甚至连隆冬季节也不例外。麋鹿的毛色在夏季是棕红色的，冬季脱毛后变成棕灰色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458788" y="855133"/>
            <a:ext cx="82677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麋鹿的自然繁殖力很低，雌鹿的怀孕期比其他鹿类要长，超过九个半月，且每胎仅产一仔。雄性小鹿两岁时长角分杈，六岁时杈角才发育完全。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麋鹿的经历充满传奇色彩。据科学家考证，早在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多年前，我国黄河、长江中下游地区就有麋鹿，但汉朝以后逐渐减少，再后来竟然销声匿迹。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1865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年，有人在北京南郊发现了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头麋鹿，并撰文向全世界介绍。随后，数十头麋鹿被陆续盗往欧洲，在伦敦、巴黎和柏林等地动物园里展出。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1900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年，“八国联军”入侵北京，最后一群麋鹿惨遭厄运，有的被杀戮，有的被装上西去的轮船。从此，麋鹿在国内几乎绝迹。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458788" y="855133"/>
            <a:ext cx="82677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latinLnBrk="1">
              <a:lnSpc>
                <a:spcPct val="150000"/>
              </a:lnSpc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后来，流落在国外的麋鹿大部分相继死去，只有英国贝福特公爵在私人别墅乌邦寺动物园里饲养的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头麋鹿生长良好，并迅速繁殖。到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1967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年，这里的麋鹿已增加到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多头，并向各国输出。至今，全世界麋鹿总数估计已经超过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 latinLnBrk="1"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1986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月，在世界自然基金会和我国林业部的努力下，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39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头选自英国七家动物园的麋鹿返回故乡，被送到大丰麋鹿自然保护区放养。从此，麋鹿结束了它们大半个世纪在海外漂泊不定、颠沛流离的生涯，开始了回归故土、回归自然的新生活。如今，这群珍异动物正在祖国的土地上繁衍后代，茁壮成长。 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57239" y="1439333"/>
            <a:ext cx="7216775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</a:rPr>
              <a:t>思考：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本文从哪些方面介绍了麋鹿？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      2.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为什么说麋鹿的经历充满传奇色彩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？ </a:t>
            </a:r>
            <a:endParaRPr lang="zh-CN" altLang="zh-CN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WordArt 3"/>
          <p:cNvSpPr>
            <a:spLocks noChangeArrowheads="1" noChangeShapeType="1" noTextEdit="1"/>
          </p:cNvSpPr>
          <p:nvPr/>
        </p:nvSpPr>
        <p:spPr bwMode="auto">
          <a:xfrm rot="685608">
            <a:off x="7037388" y="4366684"/>
            <a:ext cx="1109662" cy="1566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48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267" name="组合 5"/>
          <p:cNvGrpSpPr/>
          <p:nvPr/>
        </p:nvGrpSpPr>
        <p:grpSpPr bwMode="auto">
          <a:xfrm>
            <a:off x="560389" y="1729318"/>
            <a:ext cx="8035925" cy="1612370"/>
            <a:chOff x="399892" y="996435"/>
            <a:chExt cx="8035365" cy="1208310"/>
          </a:xfrm>
        </p:grpSpPr>
        <p:grpSp>
          <p:nvGrpSpPr>
            <p:cNvPr id="11268" name="组合 4"/>
            <p:cNvGrpSpPr/>
            <p:nvPr/>
          </p:nvGrpSpPr>
          <p:grpSpPr bwMode="auto">
            <a:xfrm>
              <a:off x="715687" y="996435"/>
              <a:ext cx="7719570" cy="1208310"/>
              <a:chOff x="668062" y="996435"/>
              <a:chExt cx="7719570" cy="1208310"/>
            </a:xfrm>
          </p:grpSpPr>
          <p:sp>
            <p:nvSpPr>
              <p:cNvPr id="11270" name="矩形 2"/>
              <p:cNvSpPr>
                <a:spLocks noChangeArrowheads="1"/>
              </p:cNvSpPr>
              <p:nvPr/>
            </p:nvSpPr>
            <p:spPr bwMode="auto">
              <a:xfrm>
                <a:off x="668062" y="996435"/>
                <a:ext cx="2236354" cy="43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36A4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讨论交流：</a:t>
                </a:r>
                <a:endParaRPr lang="zh-CN" altLang="en-US" sz="3200" b="1" dirty="0">
                  <a:solidFill>
                    <a:srgbClr val="36A4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71" name="矩形 9"/>
              <p:cNvSpPr>
                <a:spLocks noChangeArrowheads="1"/>
              </p:cNvSpPr>
              <p:nvPr/>
            </p:nvSpPr>
            <p:spPr bwMode="auto">
              <a:xfrm>
                <a:off x="970715" y="1581996"/>
                <a:ext cx="7416917" cy="622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作者是如何写出事物速度快的特点的？ </a:t>
                </a:r>
                <a:endParaRPr lang="zh-CN" altLang="en-US" sz="3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1269" name="图片 24" descr="花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892" y="1055162"/>
              <a:ext cx="389937" cy="445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矩形 10"/>
          <p:cNvSpPr>
            <a:spLocks noChangeArrowheads="1"/>
          </p:cNvSpPr>
          <p:nvPr/>
        </p:nvSpPr>
        <p:spPr bwMode="auto">
          <a:xfrm>
            <a:off x="903288" y="2017184"/>
            <a:ext cx="7404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人在奋力奔跑的时候，瞬时速度能够达到二十四千米每小时。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1" name="矩形 11"/>
          <p:cNvSpPr>
            <a:spLocks noChangeArrowheads="1"/>
          </p:cNvSpPr>
          <p:nvPr/>
        </p:nvSpPr>
        <p:spPr bwMode="auto">
          <a:xfrm>
            <a:off x="903288" y="3462867"/>
            <a:ext cx="7404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    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但是游隼向下俯冲时的速度更快，超过了三百二十千米每小时！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3" name="矩形 19"/>
          <p:cNvSpPr>
            <a:spLocks noChangeArrowheads="1"/>
          </p:cNvSpPr>
          <p:nvPr/>
        </p:nvSpPr>
        <p:spPr bwMode="auto">
          <a:xfrm>
            <a:off x="4078288" y="5063067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29708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69944" y="4463162"/>
            <a:ext cx="1950672" cy="174307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3" name="组合 2"/>
          <p:cNvGrpSpPr/>
          <p:nvPr/>
        </p:nvGrpSpPr>
        <p:grpSpPr bwMode="auto">
          <a:xfrm>
            <a:off x="471489" y="1049867"/>
            <a:ext cx="1381125" cy="765274"/>
            <a:chOff x="441643" y="787828"/>
            <a:chExt cx="2223823" cy="573090"/>
          </a:xfrm>
        </p:grpSpPr>
        <p:sp>
          <p:nvSpPr>
            <p:cNvPr id="14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573090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列数字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13150" y="924985"/>
            <a:ext cx="4338638" cy="1060449"/>
          </a:xfrm>
          <a:prstGeom prst="callout1">
            <a:avLst>
              <a:gd name="adj1" fmla="val 105174"/>
              <a:gd name="adj2" fmla="val 64180"/>
              <a:gd name="adj3" fmla="val 124237"/>
              <a:gd name="adj4" fmla="val 7238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defRPr/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 列数字作用是使说明具体化，准确无误，令读者信服。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774701" y="1896160"/>
            <a:ext cx="79041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  <a:cs typeface="宋体" panose="02010600030101010101" pitchFamily="2" charset="-122"/>
              </a:rPr>
              <a:t>用列数字的说明方法，写出我们生活中一样事物的特点。</a:t>
            </a:r>
            <a:endParaRPr lang="zh-CN" altLang="en-US" sz="2400" b="1" dirty="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811213" y="1166284"/>
            <a:ext cx="1192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36A4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练习：</a:t>
            </a:r>
            <a:endParaRPr lang="zh-CN" altLang="en-US" sz="2400" b="1">
              <a:solidFill>
                <a:srgbClr val="36A4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6" name="图片 24" descr="花盆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4664" y="1134533"/>
            <a:ext cx="390525" cy="5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08039" y="2871454"/>
            <a:ext cx="76533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536575"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已知最大的鲸约有十六万公斤重，最小的也有两千公斤。我国发现过一头近四万公斤重的鲸，约十七米长，一条舌头就有十几头大肥猪那么重。</a:t>
            </a:r>
            <a:endParaRPr lang="en-US" altLang="zh-CN" sz="48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0727" name="矩形 6"/>
          <p:cNvSpPr>
            <a:spLocks noChangeArrowheads="1"/>
          </p:cNvSpPr>
          <p:nvPr/>
        </p:nvSpPr>
        <p:spPr bwMode="auto">
          <a:xfrm>
            <a:off x="1166813" y="5145618"/>
            <a:ext cx="69326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注意：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一要符合实际，二要突出事物特点。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307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568325" y="1411817"/>
            <a:ext cx="8299450" cy="4078816"/>
            <a:chOff x="843870" y="986637"/>
            <a:chExt cx="8300130" cy="3059337"/>
          </a:xfrm>
        </p:grpSpPr>
        <p:sp>
          <p:nvSpPr>
            <p:cNvPr id="14343" name="矩形 10"/>
            <p:cNvSpPr>
              <a:spLocks noChangeArrowheads="1"/>
            </p:cNvSpPr>
            <p:nvPr/>
          </p:nvSpPr>
          <p:spPr bwMode="auto">
            <a:xfrm>
              <a:off x="1330325" y="1616993"/>
              <a:ext cx="7813675" cy="3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比鸵鸟跑得更快的动物就要数猎豹了。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44" name="矩形 11"/>
            <p:cNvSpPr>
              <a:spLocks noChangeArrowheads="1"/>
            </p:cNvSpPr>
            <p:nvPr/>
          </p:nvSpPr>
          <p:spPr bwMode="auto">
            <a:xfrm>
              <a:off x="843870" y="2182600"/>
              <a:ext cx="5803674" cy="90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   这个速度是汽车在高速公路上飞速行驶时速度的两到三倍！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345" name="矩形 14"/>
            <p:cNvSpPr>
              <a:spLocks noChangeArrowheads="1"/>
            </p:cNvSpPr>
            <p:nvPr/>
          </p:nvSpPr>
          <p:spPr bwMode="auto">
            <a:xfrm>
              <a:off x="3396117" y="3493071"/>
              <a:ext cx="906091" cy="3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000">
                <a:solidFill>
                  <a:srgbClr val="FF0000"/>
                </a:solidFill>
              </a:endParaRPr>
            </a:p>
          </p:txBody>
        </p:sp>
        <p:pic>
          <p:nvPicPr>
            <p:cNvPr id="31756" name="图片 1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722954" y="2712474"/>
              <a:ext cx="2060914" cy="13335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1757" name="图片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31910" y="986637"/>
              <a:ext cx="2095500" cy="16097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组合 2"/>
          <p:cNvGrpSpPr/>
          <p:nvPr/>
        </p:nvGrpSpPr>
        <p:grpSpPr bwMode="auto">
          <a:xfrm>
            <a:off x="471489" y="1049867"/>
            <a:ext cx="1381125" cy="765274"/>
            <a:chOff x="441643" y="787828"/>
            <a:chExt cx="2223823" cy="573090"/>
          </a:xfrm>
        </p:grpSpPr>
        <p:sp>
          <p:nvSpPr>
            <p:cNvPr id="15" name="矩形 8"/>
            <p:cNvSpPr>
              <a:spLocks noChangeArrowheads="1"/>
            </p:cNvSpPr>
            <p:nvPr/>
          </p:nvSpPr>
          <p:spPr bwMode="auto">
            <a:xfrm>
              <a:off x="441643" y="787828"/>
              <a:ext cx="2223823" cy="573090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523534" y="865165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prstTxWarp prst="textWave2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作比较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63851" y="1164167"/>
            <a:ext cx="1539875" cy="658284"/>
          </a:xfrm>
          <a:prstGeom prst="callout1">
            <a:avLst>
              <a:gd name="adj1" fmla="val 100813"/>
              <a:gd name="adj2" fmla="val 48340"/>
              <a:gd name="adj3" fmla="val 161956"/>
              <a:gd name="adj4" fmla="val 70073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</a:rPr>
              <a:t>更加直观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31826" y="992718"/>
            <a:ext cx="79470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看！前面呼啸而过的东西是什么？跟它的速度一比，火箭就好像是静止的一样。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31826" y="2220385"/>
            <a:ext cx="79470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那是流星体！流星体是太空中一种较小的天体。有的流星体运动的瞬时速度能达到二十五万千米每小时，是火箭运动速度的六倍多。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1826" y="3443818"/>
            <a:ext cx="79470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    不过，还有比流星体运动速度快得多的东西，而且它就在我们身边。只要我们按下手电筒的开关，立刻会出现一束光柱。光的速度是惊人的，大约是三十万千米每秒，比流星体的速度要快几千倍！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6114" y="5329767"/>
            <a:ext cx="7685087" cy="910167"/>
          </a:xfrm>
          <a:prstGeom prst="callout1">
            <a:avLst>
              <a:gd name="adj1" fmla="val 2009"/>
              <a:gd name="adj2" fmla="val 60625"/>
              <a:gd name="adj3" fmla="val -26547"/>
              <a:gd name="adj4" fmla="val 5657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 indent="536575">
              <a:defRPr/>
            </a:pP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按照运动速度的快慢选取了不同的事物，都是一种事物要比另一种事物的速度快，依次排列，层层推进。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3"/>
          <p:cNvSpPr txBox="1">
            <a:spLocks noChangeArrowheads="1"/>
          </p:cNvSpPr>
          <p:nvPr/>
        </p:nvSpPr>
        <p:spPr bwMode="auto">
          <a:xfrm>
            <a:off x="719139" y="1921934"/>
            <a:ext cx="7640637" cy="3323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066800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定义：</a:t>
            </a:r>
            <a:r>
              <a:rPr lang="zh-CN" altLang="en-US" sz="2000" b="1" dirty="0" smtClean="0">
                <a:latin typeface="+mj-ea"/>
                <a:ea typeface="+mj-ea"/>
              </a:rPr>
              <a:t>书海撷英须效率，提高阅读速度的方法很多，抓课文特点提高阅读速度是个好方法。</a:t>
            </a:r>
            <a:endParaRPr lang="zh-CN" altLang="en-US" sz="2000" b="1" dirty="0" smtClean="0">
              <a:latin typeface="+mj-ea"/>
              <a:ea typeface="+mj-ea"/>
            </a:endParaRPr>
          </a:p>
          <a:p>
            <a:pPr defTabSz="1066800"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+mj-ea"/>
                <a:ea typeface="+mj-ea"/>
              </a:rPr>
              <a:t>运用：</a:t>
            </a:r>
            <a:r>
              <a:rPr lang="zh-CN" altLang="en-US" sz="2000" b="1" dirty="0" smtClean="0">
                <a:latin typeface="+mj-ea"/>
                <a:ea typeface="+mj-ea"/>
              </a:rPr>
              <a:t>本课课文有三个明显的特点：一是课题“什么比猎豹的速度更快”是一个问题，带着这个问题阅读速度会加快；二是课文按照运动速度的快慢选取了不同的事物，阅读时是一条思路；三是每个自然段表达方式也相近，都是一种事物要比另一种事物的速度快。抓住这些特点就能提高阅读的速度。</a:t>
            </a:r>
            <a:endParaRPr lang="zh-CN" altLang="en-US" sz="2000" b="1" dirty="0" smtClean="0">
              <a:latin typeface="+mj-ea"/>
              <a:ea typeface="+mj-ea"/>
            </a:endParaRPr>
          </a:p>
        </p:txBody>
      </p:sp>
      <p:grpSp>
        <p:nvGrpSpPr>
          <p:cNvPr id="16387" name="组合 9"/>
          <p:cNvGrpSpPr/>
          <p:nvPr/>
        </p:nvGrpSpPr>
        <p:grpSpPr bwMode="auto">
          <a:xfrm>
            <a:off x="674688" y="869951"/>
            <a:ext cx="9232900" cy="1113367"/>
            <a:chOff x="651350" y="964628"/>
            <a:chExt cx="9232430" cy="835025"/>
          </a:xfrm>
        </p:grpSpPr>
        <p:sp>
          <p:nvSpPr>
            <p:cNvPr id="16388" name="矩形 1"/>
            <p:cNvSpPr>
              <a:spLocks noChangeArrowheads="1"/>
            </p:cNvSpPr>
            <p:nvPr/>
          </p:nvSpPr>
          <p:spPr bwMode="auto">
            <a:xfrm>
              <a:off x="3729513" y="1075859"/>
              <a:ext cx="6154267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抓课文特点提高阅读速度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16389" name="Picture 6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51350" y="964628"/>
              <a:ext cx="3078163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4126</Words>
  <Application>WPS 演示</Application>
  <PresentationFormat>全屏显示(4:3)</PresentationFormat>
  <Paragraphs>206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Arial</vt:lpstr>
      <vt:lpstr>Calibri</vt:lpstr>
      <vt:lpstr>微软雅黑</vt:lpstr>
      <vt:lpstr>黑体</vt:lpstr>
      <vt:lpstr>Gulim</vt:lpstr>
      <vt:lpstr>方正大黑简体</vt:lpstr>
      <vt:lpstr>仿宋</vt:lpstr>
      <vt:lpstr>Times New Roman</vt:lpstr>
      <vt:lpstr>楷体</vt:lpstr>
      <vt:lpstr>Arial Unicode MS</vt:lpstr>
      <vt:lpstr>隶书</vt:lpstr>
      <vt:lpstr>Malgun Gothic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818</cp:revision>
  <dcterms:created xsi:type="dcterms:W3CDTF">2015-12-30T08:03:00Z</dcterms:created>
  <dcterms:modified xsi:type="dcterms:W3CDTF">2019-10-23T08:37:36Z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