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313" r:id="rId6"/>
    <p:sldId id="324" r:id="rId7"/>
    <p:sldId id="325" r:id="rId8"/>
    <p:sldId id="326" r:id="rId9"/>
    <p:sldId id="327" r:id="rId10"/>
    <p:sldId id="328" r:id="rId11"/>
    <p:sldId id="329" r:id="rId12"/>
    <p:sldId id="330" r:id="rId13"/>
    <p:sldId id="348" r:id="rId14"/>
    <p:sldId id="331" r:id="rId15"/>
    <p:sldId id="332" r:id="rId16"/>
    <p:sldId id="342" r:id="rId17"/>
    <p:sldId id="343" r:id="rId18"/>
    <p:sldId id="344" r:id="rId19"/>
    <p:sldId id="346" r:id="rId20"/>
    <p:sldId id="347" r:id="rId21"/>
  </p:sldIdLst>
  <p:sldSz cx="9144000" cy="6858000" type="screen4x3"/>
  <p:notesSz cx="6858000" cy="9144000"/>
  <p:defaultTextStyle>
    <a:defPPr>
      <a:defRPr lang="zh-CN"/>
    </a:defPPr>
    <a:lvl1pPr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33CC"/>
    <a:srgbClr val="0000FF"/>
    <a:srgbClr val="FF6699"/>
    <a:srgbClr val="FF3399"/>
    <a:srgbClr val="FF66CC"/>
    <a:srgbClr val="FFFF6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0" autoAdjust="0"/>
    <p:restoredTop sz="85146" autoAdjust="0"/>
  </p:normalViewPr>
  <p:slideViewPr>
    <p:cSldViewPr snapToGrid="0" snapToObjects="1">
      <p:cViewPr>
        <p:scale>
          <a:sx n="100" d="100"/>
          <a:sy n="100" d="100"/>
        </p:scale>
        <p:origin x="-330" y="-264"/>
      </p:cViewPr>
      <p:guideLst>
        <p:guide orient="horz" pos="2167"/>
        <p:guide pos="3043"/>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buFontTx/>
              <a:buNone/>
              <a:defRPr sz="120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buFontTx/>
              <a:buNone/>
              <a:defRPr sz="1200">
                <a:ea typeface="宋体" panose="02010600030101010101" pitchFamily="2" charset="-122"/>
              </a:defRPr>
            </a:lvl1pPr>
          </a:lstStyle>
          <a:p>
            <a:pPr>
              <a:defRPr/>
            </a:pPr>
            <a:fld id="{1E63B4E5-95BF-4B2C-9293-ED4DA394090A}"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buFontTx/>
              <a:buNone/>
              <a:defRPr sz="120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buFont typeface="Arial" panose="020B0604020202020204" pitchFamily="34" charset="0"/>
              <a:buNone/>
              <a:defRPr sz="1200">
                <a:ea typeface="宋体" panose="02010600030101010101" pitchFamily="2" charset="-122"/>
              </a:defRPr>
            </a:lvl1pPr>
          </a:lstStyle>
          <a:p>
            <a:pPr>
              <a:defRPr/>
            </a:pPr>
            <a:fld id="{359E460E-C485-443C-8701-CD4EEA01FFA2}"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moban/" TargetMode="External"/><Relationship Id="rId24" Type="http://schemas.openxmlformats.org/officeDocument/2006/relationships/hyperlink" Target="http://www.1ppt.com/kejian/lishi/" TargetMode="External"/><Relationship Id="rId23" Type="http://schemas.openxmlformats.org/officeDocument/2006/relationships/hyperlink" Target="http://www.1ppt.com/kejian/dili/" TargetMode="External"/><Relationship Id="rId22" Type="http://schemas.openxmlformats.org/officeDocument/2006/relationships/hyperlink" Target="http://www.1ppt.com/kejian/shengwu/" TargetMode="External"/><Relationship Id="rId21" Type="http://schemas.openxmlformats.org/officeDocument/2006/relationships/hyperlink" Target="http://www.1ppt.com/kejian/huaxue/" TargetMode="External"/><Relationship Id="rId20" Type="http://schemas.openxmlformats.org/officeDocument/2006/relationships/hyperlink" Target="http://www.1ppt.com/kejian/wuli/" TargetMode="External"/><Relationship Id="rId2" Type="http://schemas.openxmlformats.org/officeDocument/2006/relationships/notesMaster" Target="../notesMasters/notesMaster1.xml"/><Relationship Id="rId19" Type="http://schemas.openxmlformats.org/officeDocument/2006/relationships/hyperlink" Target="http://www.1ppt.com/kejian/kexue/" TargetMode="External"/><Relationship Id="rId18" Type="http://schemas.openxmlformats.org/officeDocument/2006/relationships/hyperlink" Target="http://www.1ppt.com/kejian/meishu/" TargetMode="External"/><Relationship Id="rId17" Type="http://schemas.openxmlformats.org/officeDocument/2006/relationships/hyperlink" Target="http://www.1ppt.com/kejian/yingyu/" TargetMode="External"/><Relationship Id="rId16" Type="http://schemas.openxmlformats.org/officeDocument/2006/relationships/hyperlink" Target="http://www.1ppt.com/kejian/shuxue/" TargetMode="External"/><Relationship Id="rId15" Type="http://schemas.openxmlformats.org/officeDocument/2006/relationships/hyperlink" Target="http://www.1ppt.com/kejian/yuwen/" TargetMode="External"/><Relationship Id="rId14" Type="http://schemas.openxmlformats.org/officeDocument/2006/relationships/hyperlink" Target="http://www.1ppt.com/kejian/" TargetMode="External"/><Relationship Id="rId13" Type="http://schemas.openxmlformats.org/officeDocument/2006/relationships/hyperlink" Target="http://www.1ppt.com/jianli/" TargetMode="External"/><Relationship Id="rId12" Type="http://schemas.openxmlformats.org/officeDocument/2006/relationships/hyperlink" Target="http://www.1ppt.com/jiaoan/" TargetMode="External"/><Relationship Id="rId11" Type="http://schemas.openxmlformats.org/officeDocument/2006/relationships/hyperlink" Target="http://www.1ppt.com/shiti/" TargetMode="External"/><Relationship Id="rId10" Type="http://schemas.openxmlformats.org/officeDocument/2006/relationships/hyperlink" Target="http://www.1ppt.com/excel/" TargetMode="Externa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297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BFCC5B26-407B-4427-8D2F-C5C1B8DE9548}" type="slidenum">
              <a:rPr lang="zh-CN" altLang="en-US" smtClean="0">
                <a:solidFill>
                  <a:srgbClr val="000000"/>
                </a:solidFill>
              </a:rPr>
            </a:fld>
            <a:endParaRPr lang="en-US" altLang="zh-CN"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rPr>
              <a:t>PPT</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3"/>
              </a:rPr>
              <a:t>www.1ppt.com/moban/</a:t>
            </a:r>
            <a:r>
              <a:rPr lang="en-US" altLang="zh-CN" sz="1200" dirty="0" smtClean="0">
                <a:solidFill>
                  <a:srgbClr val="EEECE1">
                    <a:lumMod val="25000"/>
                  </a:srgbClr>
                </a:solidFill>
              </a:rPr>
              <a:t>                  PPT</a:t>
            </a:r>
            <a:r>
              <a:rPr lang="zh-CN" altLang="en-US" sz="1200" dirty="0" smtClean="0">
                <a:solidFill>
                  <a:srgbClr val="EEECE1">
                    <a:lumMod val="25000"/>
                  </a:srgbClr>
                </a:solidFill>
              </a:rPr>
              <a:t>素材：</a:t>
            </a:r>
            <a:r>
              <a:rPr lang="en-US" altLang="zh-CN" sz="1200" dirty="0" smtClean="0">
                <a:solidFill>
                  <a:srgbClr val="EEECE1">
                    <a:lumMod val="25000"/>
                  </a:srgbClr>
                </a:solidFill>
                <a:hlinkClick r:id="rId4"/>
              </a:rPr>
              <a:t>www.1ppt.com/sucai/</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背景：</a:t>
            </a:r>
            <a:r>
              <a:rPr lang="en-US" altLang="zh-CN" sz="1200" dirty="0" smtClean="0">
                <a:solidFill>
                  <a:srgbClr val="EEECE1">
                    <a:lumMod val="25000"/>
                  </a:srgbClr>
                </a:solidFill>
                <a:hlinkClick r:id="rId5"/>
              </a:rPr>
              <a:t>www.1ppt.com/beijing/</a:t>
            </a:r>
            <a:r>
              <a:rPr lang="en-US" altLang="zh-CN" sz="1200" dirty="0" smtClean="0">
                <a:solidFill>
                  <a:srgbClr val="EEECE1">
                    <a:lumMod val="25000"/>
                  </a:srgbClr>
                </a:solidFill>
              </a:rPr>
              <a:t>                   PPT</a:t>
            </a:r>
            <a:r>
              <a:rPr lang="zh-CN" altLang="en-US" sz="1200" dirty="0" smtClean="0">
                <a:solidFill>
                  <a:srgbClr val="EEECE1">
                    <a:lumMod val="25000"/>
                  </a:srgbClr>
                </a:solidFill>
              </a:rPr>
              <a:t>图表：</a:t>
            </a:r>
            <a:r>
              <a:rPr lang="en-US" altLang="zh-CN" sz="1200" dirty="0" smtClean="0">
                <a:solidFill>
                  <a:srgbClr val="EEECE1">
                    <a:lumMod val="25000"/>
                  </a:srgbClr>
                </a:solidFill>
                <a:hlinkClick r:id="rId6"/>
              </a:rPr>
              <a:t>www.1ppt.com/tubiao/</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下载：</a:t>
            </a:r>
            <a:r>
              <a:rPr lang="en-US" altLang="zh-CN" sz="1200" dirty="0" smtClean="0">
                <a:solidFill>
                  <a:srgbClr val="EEECE1">
                    <a:lumMod val="25000"/>
                  </a:srgbClr>
                </a:solidFill>
                <a:hlinkClick r:id="rId7"/>
              </a:rPr>
              <a:t>www.1ppt.com/xiazai/</a:t>
            </a:r>
            <a:r>
              <a:rPr lang="en-US" altLang="zh-CN" sz="1200" dirty="0" smtClean="0">
                <a:solidFill>
                  <a:srgbClr val="EEECE1">
                    <a:lumMod val="25000"/>
                  </a:srgbClr>
                </a:solidFill>
              </a:rPr>
              <a:t>                     PPT</a:t>
            </a:r>
            <a:r>
              <a:rPr lang="zh-CN" altLang="en-US" sz="1200" dirty="0" smtClean="0">
                <a:solidFill>
                  <a:srgbClr val="EEECE1">
                    <a:lumMod val="25000"/>
                  </a:srgbClr>
                </a:solidFill>
              </a:rPr>
              <a:t>教程： </a:t>
            </a:r>
            <a:r>
              <a:rPr lang="en-US" altLang="zh-CN" sz="1200" dirty="0" smtClean="0">
                <a:solidFill>
                  <a:srgbClr val="EEECE1">
                    <a:lumMod val="25000"/>
                  </a:srgbClr>
                </a:solidFill>
                <a:hlinkClick r:id="rId8"/>
              </a:rPr>
              <a:t>www.1ppt.com/powerpoint/</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Word</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9"/>
              </a:rPr>
              <a:t>www.1ppt.com/word/</a:t>
            </a:r>
            <a:r>
              <a:rPr lang="en-US" altLang="zh-CN" sz="1200" dirty="0" smtClean="0">
                <a:solidFill>
                  <a:srgbClr val="EEECE1">
                    <a:lumMod val="25000"/>
                  </a:srgbClr>
                </a:solidFill>
              </a:rPr>
              <a:t>                    Excel</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10"/>
              </a:rPr>
              <a:t>www.1ppt.com/excel/</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试卷下载：</a:t>
            </a:r>
            <a:r>
              <a:rPr lang="en-US" altLang="zh-CN" sz="1200" dirty="0" smtClean="0">
                <a:solidFill>
                  <a:srgbClr val="EEECE1">
                    <a:lumMod val="25000"/>
                  </a:srgbClr>
                </a:solidFill>
                <a:hlinkClick r:id="rId11"/>
              </a:rPr>
              <a:t>www.1ppt.com/shiti/</a:t>
            </a:r>
            <a:r>
              <a:rPr lang="en-US" altLang="zh-CN" sz="1200" dirty="0" smtClean="0">
                <a:solidFill>
                  <a:srgbClr val="EEECE1">
                    <a:lumMod val="25000"/>
                  </a:srgbClr>
                </a:solidFill>
              </a:rPr>
              <a:t>                    </a:t>
            </a:r>
            <a:r>
              <a:rPr lang="zh-CN" altLang="en-US" sz="1200" dirty="0" smtClean="0">
                <a:solidFill>
                  <a:srgbClr val="EEECE1">
                    <a:lumMod val="25000"/>
                  </a:srgbClr>
                </a:solidFill>
              </a:rPr>
              <a:t>教案下载：</a:t>
            </a:r>
            <a:r>
              <a:rPr lang="en-US" altLang="zh-CN" sz="1200" dirty="0" smtClean="0">
                <a:solidFill>
                  <a:srgbClr val="EEECE1">
                    <a:lumMod val="25000"/>
                  </a:srgbClr>
                </a:solidFill>
                <a:hlinkClick r:id="rId12"/>
              </a:rPr>
              <a:t>www.1ppt.com/jiaoan/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个人简历：</a:t>
            </a:r>
            <a:r>
              <a:rPr lang="en-US" altLang="zh-CN" sz="1200" dirty="0" smtClean="0">
                <a:solidFill>
                  <a:srgbClr val="EEECE1">
                    <a:lumMod val="25000"/>
                  </a:srgbClr>
                </a:solidFill>
                <a:hlinkClick r:id="rId13"/>
              </a:rPr>
              <a:t>www.1ppt.com/jianli/</a:t>
            </a:r>
            <a:r>
              <a:rPr lang="en-US" altLang="zh-CN" sz="1200" dirty="0" smtClean="0">
                <a:solidFill>
                  <a:srgbClr val="EEECE1">
                    <a:lumMod val="25000"/>
                  </a:srgbClr>
                </a:solidFill>
              </a:rPr>
              <a:t>                    PPT</a:t>
            </a:r>
            <a:r>
              <a:rPr lang="zh-CN" altLang="en-US" sz="1200" dirty="0" smtClean="0">
                <a:solidFill>
                  <a:srgbClr val="EEECE1">
                    <a:lumMod val="25000"/>
                  </a:srgbClr>
                </a:solidFill>
              </a:rPr>
              <a:t>课件：</a:t>
            </a:r>
            <a:r>
              <a:rPr lang="en-US" altLang="zh-CN" sz="1200" dirty="0" smtClean="0">
                <a:solidFill>
                  <a:srgbClr val="EEECE1">
                    <a:lumMod val="25000"/>
                  </a:srgbClr>
                </a:solidFill>
                <a:hlinkClick r:id="rId14"/>
              </a:rPr>
              <a:t>www.1ppt.com/kejian/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语文课件：</a:t>
            </a:r>
            <a:r>
              <a:rPr lang="en-US" altLang="zh-CN" sz="1200" dirty="0" smtClean="0">
                <a:solidFill>
                  <a:srgbClr val="EEECE1">
                    <a:lumMod val="25000"/>
                  </a:srgbClr>
                </a:solidFill>
                <a:hlinkClick r:id="rId15"/>
              </a:rPr>
              <a:t>www.1ppt.com/kejian/yuwen/</a:t>
            </a:r>
            <a:r>
              <a:rPr lang="en-US" altLang="zh-CN" sz="1200" dirty="0" smtClean="0">
                <a:solidFill>
                  <a:srgbClr val="EEECE1">
                    <a:lumMod val="25000"/>
                  </a:srgbClr>
                </a:solidFill>
              </a:rPr>
              <a:t>    </a:t>
            </a:r>
            <a:r>
              <a:rPr lang="zh-CN" altLang="en-US" sz="1200" dirty="0" smtClean="0">
                <a:solidFill>
                  <a:srgbClr val="EEECE1">
                    <a:lumMod val="25000"/>
                  </a:srgbClr>
                </a:solidFill>
              </a:rPr>
              <a:t>数学课件：</a:t>
            </a:r>
            <a:r>
              <a:rPr lang="en-US" altLang="zh-CN" sz="1200" dirty="0" smtClean="0">
                <a:solidFill>
                  <a:srgbClr val="EEECE1">
                    <a:lumMod val="25000"/>
                  </a:srgbClr>
                </a:solidFill>
                <a:hlinkClick r:id="rId16"/>
              </a:rPr>
              <a:t>www.1ppt.com/kejian/shuxue/</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英语课件：</a:t>
            </a:r>
            <a:r>
              <a:rPr lang="en-US" altLang="zh-CN" sz="1200" dirty="0" smtClean="0">
                <a:solidFill>
                  <a:srgbClr val="EEECE1">
                    <a:lumMod val="25000"/>
                  </a:srgbClr>
                </a:solidFill>
                <a:hlinkClick r:id="rId17"/>
              </a:rPr>
              <a:t>www.1ppt.com/kejian/yingyu/</a:t>
            </a:r>
            <a:r>
              <a:rPr lang="en-US" altLang="zh-CN" sz="1200" dirty="0" smtClean="0">
                <a:solidFill>
                  <a:srgbClr val="EEECE1">
                    <a:lumMod val="25000"/>
                  </a:srgbClr>
                </a:solidFill>
              </a:rPr>
              <a:t>    </a:t>
            </a:r>
            <a:r>
              <a:rPr lang="zh-CN" altLang="en-US" sz="1200" dirty="0" smtClean="0">
                <a:solidFill>
                  <a:srgbClr val="EEECE1">
                    <a:lumMod val="25000"/>
                  </a:srgbClr>
                </a:solidFill>
              </a:rPr>
              <a:t>美术课件：</a:t>
            </a:r>
            <a:r>
              <a:rPr lang="en-US" altLang="zh-CN" sz="1200" dirty="0" smtClean="0">
                <a:solidFill>
                  <a:srgbClr val="EEECE1">
                    <a:lumMod val="25000"/>
                  </a:srgbClr>
                </a:solidFill>
                <a:hlinkClick r:id="rId18"/>
              </a:rPr>
              <a:t>www.1ppt.com/kejian/meishu/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科学课件：</a:t>
            </a:r>
            <a:r>
              <a:rPr lang="en-US" altLang="zh-CN" sz="1200" dirty="0" smtClean="0">
                <a:solidFill>
                  <a:srgbClr val="EEECE1">
                    <a:lumMod val="25000"/>
                  </a:srgbClr>
                </a:solidFill>
                <a:hlinkClick r:id="rId19"/>
              </a:rPr>
              <a:t>www.1ppt.com/kejian/kexue/</a:t>
            </a:r>
            <a:r>
              <a:rPr lang="en-US" altLang="zh-CN" sz="1200" dirty="0" smtClean="0">
                <a:solidFill>
                  <a:srgbClr val="EEECE1">
                    <a:lumMod val="25000"/>
                  </a:srgbClr>
                </a:solidFill>
              </a:rPr>
              <a:t>     </a:t>
            </a:r>
            <a:r>
              <a:rPr lang="zh-CN" altLang="en-US" sz="1200" dirty="0" smtClean="0">
                <a:solidFill>
                  <a:srgbClr val="EEECE1">
                    <a:lumMod val="25000"/>
                  </a:srgbClr>
                </a:solidFill>
              </a:rPr>
              <a:t>物理课件：</a:t>
            </a:r>
            <a:r>
              <a:rPr lang="en-US" altLang="zh-CN" sz="1200" dirty="0" smtClean="0">
                <a:solidFill>
                  <a:srgbClr val="EEECE1">
                    <a:lumMod val="25000"/>
                  </a:srgbClr>
                </a:solidFill>
                <a:hlinkClick r:id="rId20"/>
              </a:rPr>
              <a:t>www.1ppt.com/kejian/wuli/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化学课件：</a:t>
            </a:r>
            <a:r>
              <a:rPr lang="en-US" altLang="zh-CN" sz="1200" dirty="0" smtClean="0">
                <a:solidFill>
                  <a:srgbClr val="EEECE1">
                    <a:lumMod val="25000"/>
                  </a:srgbClr>
                </a:solidFill>
                <a:hlinkClick r:id="rId21"/>
              </a:rPr>
              <a:t>www.1ppt.com/kejian/huaxue/</a:t>
            </a:r>
            <a:r>
              <a:rPr lang="en-US" altLang="zh-CN" sz="1200" dirty="0" smtClean="0">
                <a:solidFill>
                  <a:srgbClr val="EEECE1">
                    <a:lumMod val="25000"/>
                  </a:srgbClr>
                </a:solidFill>
              </a:rPr>
              <a:t>  </a:t>
            </a:r>
            <a:r>
              <a:rPr lang="zh-CN" altLang="en-US" sz="1200" dirty="0" smtClean="0">
                <a:solidFill>
                  <a:srgbClr val="EEECE1">
                    <a:lumMod val="25000"/>
                  </a:srgbClr>
                </a:solidFill>
              </a:rPr>
              <a:t>生物课件：</a:t>
            </a:r>
            <a:r>
              <a:rPr lang="en-US" altLang="zh-CN" sz="1200" dirty="0" smtClean="0">
                <a:solidFill>
                  <a:srgbClr val="EEECE1">
                    <a:lumMod val="25000"/>
                  </a:srgbClr>
                </a:solidFill>
                <a:hlinkClick r:id="rId22"/>
              </a:rPr>
              <a:t>www.1ppt.com/kejian/shengwu/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地理课件：</a:t>
            </a:r>
            <a:r>
              <a:rPr lang="en-US" altLang="zh-CN" sz="1200" dirty="0" smtClean="0">
                <a:solidFill>
                  <a:srgbClr val="EEECE1">
                    <a:lumMod val="25000"/>
                  </a:srgbClr>
                </a:solidFill>
                <a:hlinkClick r:id="rId23"/>
              </a:rPr>
              <a:t>www.1ppt.com/kejian/dili/</a:t>
            </a:r>
            <a:r>
              <a:rPr lang="en-US" altLang="zh-CN" sz="1200" dirty="0" smtClean="0">
                <a:solidFill>
                  <a:srgbClr val="EEECE1">
                    <a:lumMod val="25000"/>
                  </a:srgbClr>
                </a:solidFill>
              </a:rPr>
              <a:t>          </a:t>
            </a:r>
            <a:r>
              <a:rPr lang="zh-CN" altLang="en-US" sz="1200" dirty="0" smtClean="0">
                <a:solidFill>
                  <a:srgbClr val="EEECE1">
                    <a:lumMod val="25000"/>
                  </a:srgbClr>
                </a:solidFill>
              </a:rPr>
              <a:t>历史课件：</a:t>
            </a:r>
            <a:r>
              <a:rPr lang="en-US" altLang="zh-CN" sz="1200" dirty="0" smtClean="0">
                <a:solidFill>
                  <a:srgbClr val="EEECE1">
                    <a:lumMod val="25000"/>
                  </a:srgbClr>
                </a:solidFill>
                <a:hlinkClick r:id="rId24"/>
              </a:rPr>
              <a:t>www.1ppt.com/kejian/lishi/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endParaRPr lang="zh-CN" altLang="en-US" dirty="0"/>
          </a:p>
        </p:txBody>
      </p:sp>
      <p:sp>
        <p:nvSpPr>
          <p:cNvPr id="4" name="灯片编号占位符 3"/>
          <p:cNvSpPr>
            <a:spLocks noGrp="1"/>
          </p:cNvSpPr>
          <p:nvPr>
            <p:ph type="sldNum" sz="quarter" idx="10"/>
          </p:nvPr>
        </p:nvSpPr>
        <p:spPr/>
        <p:txBody>
          <a:bodyPr/>
          <a:lstStyle/>
          <a:p>
            <a:pPr>
              <a:defRPr/>
            </a:pPr>
            <a:fld id="{359E460E-C485-443C-8701-CD4EEA01FFA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AD899277-DD27-4759-B226-B5CB12CB81C9}" type="slidenum">
              <a:rPr lang="zh-CN" altLang="en-US" smtClean="0"/>
            </a:fld>
            <a:endParaRPr lang="en-US"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23A219BE-92B0-4252-8C6B-FA7FDDFA9918}" type="slidenum">
              <a:rPr lang="zh-CN" altLang="en-US" smtClean="0"/>
            </a:fld>
            <a:endParaRPr lang="en-US"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367B2886-AB5B-4E4F-808B-CF1453B77C75}" type="slidenum">
              <a:rPr lang="zh-CN" altLang="en-US" smtClean="0"/>
            </a:fld>
            <a:endParaRPr lang="en-US"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smtClean="0"/>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fld id="{DF52123F-BD16-4DA4-B076-4F6A1832658F}" type="slidenum">
              <a:rPr lang="zh-CN" altLang="en-US" smtClean="0"/>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a:xfrm>
            <a:off x="6880919" y="1041129"/>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www.1ppt.com/fanwen/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pic>
        <p:nvPicPr>
          <p:cNvPr id="6" name="图片 5" descr="图层1"/>
          <p:cNvPicPr>
            <a:picLocks noChangeAspect="1"/>
          </p:cNvPicPr>
          <p:nvPr userDrawn="1"/>
        </p:nvPicPr>
        <p:blipFill>
          <a:blip r:embed="rId2"/>
          <a:stretch>
            <a:fillRect/>
          </a:stretch>
        </p:blipFill>
        <p:spPr>
          <a:xfrm>
            <a:off x="100965" y="6461125"/>
            <a:ext cx="1343660" cy="350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defTabSz="457200"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bwMode="auto">
          <a:xfrm>
            <a:off x="958850" y="1885950"/>
            <a:ext cx="7226300" cy="135467"/>
          </a:xfrm>
          <a:prstGeom prst="roundRect">
            <a:avLst/>
          </a:prstGeom>
          <a:gradFill>
            <a:gsLst>
              <a:gs pos="0">
                <a:srgbClr val="369434"/>
              </a:gs>
              <a:gs pos="100000">
                <a:srgbClr val="89C270"/>
              </a:gs>
            </a:gsLst>
          </a:gradFill>
          <a:ln>
            <a:solidFill>
              <a:srgbClr val="539F36"/>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a:p>
        </p:txBody>
      </p:sp>
      <p:sp>
        <p:nvSpPr>
          <p:cNvPr id="22" name="Text Box 2"/>
          <p:cNvSpPr txBox="1">
            <a:spLocks noChangeArrowheads="1"/>
          </p:cNvSpPr>
          <p:nvPr/>
        </p:nvSpPr>
        <p:spPr bwMode="auto">
          <a:xfrm>
            <a:off x="3227388" y="696384"/>
            <a:ext cx="4254500" cy="1015663"/>
          </a:xfrm>
          <a:prstGeom prst="rect">
            <a:avLst/>
          </a:prstGeom>
          <a:noFill/>
          <a:ln>
            <a:noFill/>
          </a:ln>
          <a:effectLst/>
        </p:spPr>
        <p:txBody>
          <a:bodyPr>
            <a:spAutoFit/>
          </a:bodyPr>
          <a:lstStyle>
            <a:lvl1pPr/>
            <a:lvl2pPr/>
            <a:lvl3pPr/>
            <a:lvl4pPr/>
            <a:lvl5pPr/>
            <a:lvl6pPr/>
            <a:lvl7pPr/>
            <a:lvl8pPr/>
            <a:lvl9pPr/>
          </a:lstStyle>
          <a:p>
            <a:pPr fontAlgn="auto">
              <a:spcBef>
                <a:spcPct val="50000"/>
              </a:spcBef>
              <a:spcAft>
                <a:spcPts val="0"/>
              </a:spcAft>
              <a:defRPr/>
            </a:pPr>
            <a:r>
              <a:rPr lang="zh-CN" altLang="en-US" sz="6000" b="1" dirty="0">
                <a:solidFill>
                  <a:srgbClr val="CC0000"/>
                </a:solidFill>
                <a:latin typeface="+mn-lt"/>
                <a:ea typeface="黑体" panose="02010609060101010101" charset="-122"/>
                <a:cs typeface="黑体" panose="02010609060101010101" charset="-122"/>
              </a:rPr>
              <a:t>古诗词三首</a:t>
            </a:r>
            <a:endParaRPr lang="zh-CN" altLang="en-US" sz="6000" b="1" dirty="0">
              <a:solidFill>
                <a:srgbClr val="CC0000"/>
              </a:solidFill>
              <a:latin typeface="+mn-lt"/>
              <a:ea typeface="黑体" panose="02010609060101010101" charset="-122"/>
              <a:cs typeface="黑体" panose="02010609060101010101" charset="-122"/>
            </a:endParaRPr>
          </a:p>
        </p:txBody>
      </p:sp>
      <p:grpSp>
        <p:nvGrpSpPr>
          <p:cNvPr id="8196" name="组合 13337"/>
          <p:cNvGrpSpPr/>
          <p:nvPr/>
        </p:nvGrpSpPr>
        <p:grpSpPr bwMode="auto">
          <a:xfrm>
            <a:off x="1795464" y="552451"/>
            <a:ext cx="1298575" cy="1570567"/>
            <a:chOff x="380640" y="667701"/>
            <a:chExt cx="1299210" cy="1572054"/>
          </a:xfrm>
        </p:grpSpPr>
        <p:sp>
          <p:nvSpPr>
            <p:cNvPr id="8219" name="AutoShape 11"/>
            <p:cNvSpPr>
              <a:spLocks noChangeArrowheads="1"/>
            </p:cNvSpPr>
            <p:nvPr/>
          </p:nvSpPr>
          <p:spPr bwMode="gray">
            <a:xfrm>
              <a:off x="380640" y="667701"/>
              <a:ext cx="1299210" cy="1572054"/>
            </a:xfrm>
            <a:prstGeom prst="diamond">
              <a:avLst/>
            </a:prstGeom>
            <a:solidFill>
              <a:srgbClr val="236B2A"/>
            </a:solidFill>
            <a:ln w="38100">
              <a:solidFill>
                <a:schemeClr val="bg1"/>
              </a:solidFill>
              <a:miter lim="800000"/>
            </a:ln>
            <a:effectLst>
              <a:outerShdw sy="50000" rotWithShape="0">
                <a:srgbClr val="808080">
                  <a:alpha val="50000"/>
                </a:srgbClr>
              </a:outerShdw>
            </a:effectLst>
          </p:spPr>
          <p:txBody>
            <a:bodyPr wrap="none" anchor="ctr"/>
            <a:lstStyle/>
            <a:p>
              <a:pPr algn="ctr" eaLnBrk="0" hangingPunct="0"/>
              <a:endParaRPr lang="en-US" altLang="ko-KR" sz="2800" b="1">
                <a:solidFill>
                  <a:srgbClr val="FFFFFF"/>
                </a:solidFill>
                <a:ea typeface="Gulim" pitchFamily="34" charset="-127"/>
              </a:endParaRPr>
            </a:p>
          </p:txBody>
        </p:sp>
        <p:sp>
          <p:nvSpPr>
            <p:cNvPr id="8220" name="文本框 13"/>
            <p:cNvSpPr txBox="1">
              <a:spLocks noChangeArrowheads="1"/>
            </p:cNvSpPr>
            <p:nvPr/>
          </p:nvSpPr>
          <p:spPr bwMode="auto">
            <a:xfrm>
              <a:off x="733059" y="697600"/>
              <a:ext cx="825801" cy="110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chemeClr val="bg1"/>
                  </a:solidFill>
                  <a:latin typeface="方正大黑简体" pitchFamily="65" charset="-122"/>
                  <a:ea typeface="方正大黑简体" pitchFamily="65" charset="-122"/>
                </a:rPr>
                <a:t>3</a:t>
              </a:r>
              <a:endParaRPr lang="zh-CN" altLang="en-US" sz="6600" b="1">
                <a:solidFill>
                  <a:schemeClr val="bg1"/>
                </a:solidFill>
                <a:latin typeface="方正大黑简体" pitchFamily="65" charset="-122"/>
                <a:ea typeface="方正大黑简体" pitchFamily="65" charset="-122"/>
              </a:endParaRPr>
            </a:p>
          </p:txBody>
        </p:sp>
      </p:grpSp>
      <p:pic>
        <p:nvPicPr>
          <p:cNvPr id="17" name="图片 46" descr="枫叶副本"/>
          <p:cNvPicPr>
            <a:picLocks noChangeAspect="1"/>
          </p:cNvPicPr>
          <p:nvPr/>
        </p:nvPicPr>
        <p:blipFill>
          <a:blip r:embed="rId1" cstate="email"/>
          <a:srcRect/>
          <a:stretch>
            <a:fillRect/>
          </a:stretch>
        </p:blipFill>
        <p:spPr bwMode="auto">
          <a:xfrm>
            <a:off x="3854451" y="2916484"/>
            <a:ext cx="1058863" cy="135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bwMode="auto">
          <a:xfrm>
            <a:off x="3055938" y="3055817"/>
            <a:ext cx="3186112" cy="707886"/>
          </a:xfrm>
          <a:prstGeom prst="rect">
            <a:avLst/>
          </a:prstGeom>
          <a:noFill/>
          <a:ln>
            <a:noFill/>
          </a:ln>
        </p:spPr>
        <p:txBody>
          <a:bodyPr>
            <a:spAutoFit/>
          </a:bodyPr>
          <a:lstStyle/>
          <a:p>
            <a:pPr algn="dist">
              <a:defRPr/>
            </a:pPr>
            <a:r>
              <a:rPr lang="zh-CN" altLang="en-US" sz="4000" b="1" dirty="0">
                <a:ln w="17780" cmpd="sng">
                  <a:noFill/>
                  <a:prstDash val="solid"/>
                  <a:miter lim="800000"/>
                </a:ln>
                <a:effectLst>
                  <a:glow rad="304800">
                    <a:schemeClr val="bg1">
                      <a:alpha val="60000"/>
                    </a:schemeClr>
                  </a:glow>
                </a:effectLst>
                <a:latin typeface="微软雅黑" panose="020B0503020204020204" pitchFamily="34" charset="-122"/>
                <a:ea typeface="微软雅黑" panose="020B0503020204020204" pitchFamily="34" charset="-122"/>
                <a:cs typeface="仿宋" panose="02010609060101010101" charset="-122"/>
              </a:rPr>
              <a:t>第 三 课时</a:t>
            </a:r>
            <a:endParaRPr lang="zh-CN" altLang="en-US" sz="4000" b="1" dirty="0">
              <a:ln w="17780" cmpd="sng">
                <a:noFill/>
                <a:prstDash val="solid"/>
                <a:miter lim="800000"/>
              </a:ln>
              <a:effectLst>
                <a:glow rad="304800">
                  <a:schemeClr val="bg1">
                    <a:alpha val="60000"/>
                  </a:schemeClr>
                </a:glow>
              </a:effectLst>
              <a:latin typeface="微软雅黑" panose="020B0503020204020204" pitchFamily="34" charset="-122"/>
              <a:ea typeface="微软雅黑" panose="020B0503020204020204" pitchFamily="34" charset="-122"/>
              <a:cs typeface="仿宋" panose="02010609060101010101" charset="-122"/>
            </a:endParaRPr>
          </a:p>
        </p:txBody>
      </p:sp>
      <p:grpSp>
        <p:nvGrpSpPr>
          <p:cNvPr id="8200" name="组合 19"/>
          <p:cNvGrpSpPr/>
          <p:nvPr/>
        </p:nvGrpSpPr>
        <p:grpSpPr bwMode="auto">
          <a:xfrm>
            <a:off x="873125" y="4729933"/>
            <a:ext cx="7323138" cy="742949"/>
            <a:chOff x="872619" y="4191901"/>
            <a:chExt cx="7324209" cy="557212"/>
          </a:xfrm>
        </p:grpSpPr>
        <p:grpSp>
          <p:nvGrpSpPr>
            <p:cNvPr id="8201" name="组合 20"/>
            <p:cNvGrpSpPr/>
            <p:nvPr/>
          </p:nvGrpSpPr>
          <p:grpSpPr bwMode="auto">
            <a:xfrm>
              <a:off x="2082840" y="4191901"/>
              <a:ext cx="1214996" cy="557212"/>
              <a:chOff x="1854587" y="4227513"/>
              <a:chExt cx="1214996" cy="557212"/>
            </a:xfrm>
          </p:grpSpPr>
          <p:sp>
            <p:nvSpPr>
              <p:cNvPr id="42" name="任意多边形 41"/>
              <p:cNvSpPr/>
              <p:nvPr/>
            </p:nvSpPr>
            <p:spPr bwMode="auto">
              <a:xfrm>
                <a:off x="2067803" y="4227513"/>
                <a:ext cx="1001780" cy="557212"/>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2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初读感知</a:t>
                </a:r>
                <a:endParaRPr lang="zh-CN" altLang="en-US" sz="22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pic>
            <p:nvPicPr>
              <p:cNvPr id="8218" name="图片 4" descr="小花2.png"/>
              <p:cNvPicPr>
                <a:picLocks noChangeAspect="1" noChangeArrowheads="1"/>
              </p:cNvPicPr>
              <p:nvPr/>
            </p:nvPicPr>
            <p:blipFill>
              <a:blip r:embed="rId2" cstate="email"/>
              <a:srcRect/>
              <a:stretch>
                <a:fillRect/>
              </a:stretch>
            </p:blipFill>
            <p:spPr bwMode="auto">
              <a:xfrm>
                <a:off x="1854587" y="4279685"/>
                <a:ext cx="357619" cy="45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02" name="组合 22"/>
            <p:cNvGrpSpPr/>
            <p:nvPr/>
          </p:nvGrpSpPr>
          <p:grpSpPr bwMode="auto">
            <a:xfrm>
              <a:off x="3293061" y="4191901"/>
              <a:ext cx="1194037" cy="557212"/>
              <a:chOff x="2925180" y="4227513"/>
              <a:chExt cx="1194037" cy="557212"/>
            </a:xfrm>
          </p:grpSpPr>
          <p:pic>
            <p:nvPicPr>
              <p:cNvPr id="8215" name="图片 4" descr="小花2.png"/>
              <p:cNvPicPr>
                <a:picLocks noChangeAspect="1" noChangeArrowheads="1"/>
              </p:cNvPicPr>
              <p:nvPr/>
            </p:nvPicPr>
            <p:blipFill>
              <a:blip r:embed="rId2" cstate="email"/>
              <a:srcRect/>
              <a:stretch>
                <a:fillRect/>
              </a:stretch>
            </p:blipFill>
            <p:spPr bwMode="auto">
              <a:xfrm>
                <a:off x="2925180" y="4279685"/>
                <a:ext cx="357619" cy="45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任意多边形 40"/>
              <p:cNvSpPr/>
              <p:nvPr/>
            </p:nvSpPr>
            <p:spPr bwMode="auto">
              <a:xfrm>
                <a:off x="3138396" y="4227513"/>
                <a:ext cx="980821" cy="557212"/>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2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品读释疑</a:t>
                </a:r>
                <a:endParaRPr lang="zh-CN" altLang="en-US" sz="22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grpSp>
        <p:grpSp>
          <p:nvGrpSpPr>
            <p:cNvPr id="8203" name="组合 23"/>
            <p:cNvGrpSpPr/>
            <p:nvPr/>
          </p:nvGrpSpPr>
          <p:grpSpPr bwMode="auto">
            <a:xfrm>
              <a:off x="4482323" y="4191901"/>
              <a:ext cx="1241352" cy="557212"/>
              <a:chOff x="3974814" y="4227513"/>
              <a:chExt cx="1241352" cy="557212"/>
            </a:xfrm>
          </p:grpSpPr>
          <p:pic>
            <p:nvPicPr>
              <p:cNvPr id="8213" name="图片 4" descr="小花2.png"/>
              <p:cNvPicPr>
                <a:picLocks noChangeAspect="1" noChangeArrowheads="1"/>
              </p:cNvPicPr>
              <p:nvPr/>
            </p:nvPicPr>
            <p:blipFill>
              <a:blip r:embed="rId2" cstate="email"/>
              <a:srcRect/>
              <a:stretch>
                <a:fillRect/>
              </a:stretch>
            </p:blipFill>
            <p:spPr bwMode="auto">
              <a:xfrm>
                <a:off x="3974814" y="4279685"/>
                <a:ext cx="357619" cy="45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任意多边形 38"/>
              <p:cNvSpPr/>
              <p:nvPr/>
            </p:nvSpPr>
            <p:spPr bwMode="auto">
              <a:xfrm>
                <a:off x="4188030" y="4227513"/>
                <a:ext cx="1028136" cy="557212"/>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2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结构主旨</a:t>
                </a:r>
                <a:endParaRPr lang="zh-CN" altLang="en-US" sz="22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grpSp>
        <p:grpSp>
          <p:nvGrpSpPr>
            <p:cNvPr id="8204" name="组合 24"/>
            <p:cNvGrpSpPr/>
            <p:nvPr/>
          </p:nvGrpSpPr>
          <p:grpSpPr bwMode="auto">
            <a:xfrm>
              <a:off x="5718900" y="4191901"/>
              <a:ext cx="1241352" cy="557212"/>
              <a:chOff x="5071763" y="4227513"/>
              <a:chExt cx="1241352" cy="557212"/>
            </a:xfrm>
          </p:grpSpPr>
          <p:pic>
            <p:nvPicPr>
              <p:cNvPr id="8211" name="图片 4" descr="小花2.png"/>
              <p:cNvPicPr>
                <a:picLocks noChangeAspect="1" noChangeArrowheads="1"/>
              </p:cNvPicPr>
              <p:nvPr/>
            </p:nvPicPr>
            <p:blipFill>
              <a:blip r:embed="rId2" cstate="email"/>
              <a:srcRect/>
              <a:stretch>
                <a:fillRect/>
              </a:stretch>
            </p:blipFill>
            <p:spPr bwMode="auto">
              <a:xfrm>
                <a:off x="5071763" y="4279685"/>
                <a:ext cx="357619" cy="45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任意多边形 35"/>
              <p:cNvSpPr/>
              <p:nvPr/>
            </p:nvSpPr>
            <p:spPr bwMode="auto">
              <a:xfrm>
                <a:off x="5284979" y="4227513"/>
                <a:ext cx="1028136" cy="557212"/>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2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课堂拓展</a:t>
                </a:r>
                <a:endParaRPr lang="zh-CN" altLang="en-US" sz="22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grpSp>
        <p:grpSp>
          <p:nvGrpSpPr>
            <p:cNvPr id="8205" name="组合 25"/>
            <p:cNvGrpSpPr/>
            <p:nvPr/>
          </p:nvGrpSpPr>
          <p:grpSpPr bwMode="auto">
            <a:xfrm>
              <a:off x="6955478" y="4191901"/>
              <a:ext cx="1241350" cy="557212"/>
              <a:chOff x="6168713" y="4227513"/>
              <a:chExt cx="1241350" cy="557212"/>
            </a:xfrm>
          </p:grpSpPr>
          <p:pic>
            <p:nvPicPr>
              <p:cNvPr id="8209" name="图片 4" descr="小花2.png"/>
              <p:cNvPicPr>
                <a:picLocks noChangeAspect="1" noChangeArrowheads="1"/>
              </p:cNvPicPr>
              <p:nvPr/>
            </p:nvPicPr>
            <p:blipFill>
              <a:blip r:embed="rId2" cstate="email"/>
              <a:srcRect/>
              <a:stretch>
                <a:fillRect/>
              </a:stretch>
            </p:blipFill>
            <p:spPr bwMode="auto">
              <a:xfrm>
                <a:off x="6168713" y="4279685"/>
                <a:ext cx="357619" cy="45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任意多边形 33"/>
              <p:cNvSpPr/>
              <p:nvPr/>
            </p:nvSpPr>
            <p:spPr bwMode="auto">
              <a:xfrm>
                <a:off x="6381927" y="4227513"/>
                <a:ext cx="1028136" cy="557212"/>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2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当堂检测</a:t>
                </a:r>
                <a:endParaRPr lang="zh-CN" altLang="en-US" sz="22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grpSp>
        <p:grpSp>
          <p:nvGrpSpPr>
            <p:cNvPr id="8206" name="组合 26"/>
            <p:cNvGrpSpPr/>
            <p:nvPr/>
          </p:nvGrpSpPr>
          <p:grpSpPr bwMode="auto">
            <a:xfrm>
              <a:off x="872619" y="4191901"/>
              <a:ext cx="1214996" cy="557212"/>
              <a:chOff x="491619" y="4175340"/>
              <a:chExt cx="1214996" cy="557212"/>
            </a:xfrm>
          </p:grpSpPr>
          <p:sp>
            <p:nvSpPr>
              <p:cNvPr id="28" name="任意多边形 27"/>
              <p:cNvSpPr/>
              <p:nvPr/>
            </p:nvSpPr>
            <p:spPr bwMode="auto">
              <a:xfrm>
                <a:off x="704835" y="4175340"/>
                <a:ext cx="1001780" cy="557212"/>
              </a:xfrm>
              <a:custGeom>
                <a:avLst/>
                <a:gdLst>
                  <a:gd name="connsiteX0" fmla="*/ 0 w 1736380"/>
                  <a:gd name="connsiteY0" fmla="*/ 104183 h 1041828"/>
                  <a:gd name="connsiteX1" fmla="*/ 104183 w 1736380"/>
                  <a:gd name="connsiteY1" fmla="*/ 0 h 1041828"/>
                  <a:gd name="connsiteX2" fmla="*/ 1632197 w 1736380"/>
                  <a:gd name="connsiteY2" fmla="*/ 0 h 1041828"/>
                  <a:gd name="connsiteX3" fmla="*/ 1736380 w 1736380"/>
                  <a:gd name="connsiteY3" fmla="*/ 104183 h 1041828"/>
                  <a:gd name="connsiteX4" fmla="*/ 1736380 w 1736380"/>
                  <a:gd name="connsiteY4" fmla="*/ 937645 h 1041828"/>
                  <a:gd name="connsiteX5" fmla="*/ 1632197 w 1736380"/>
                  <a:gd name="connsiteY5" fmla="*/ 1041828 h 1041828"/>
                  <a:gd name="connsiteX6" fmla="*/ 104183 w 1736380"/>
                  <a:gd name="connsiteY6" fmla="*/ 1041828 h 1041828"/>
                  <a:gd name="connsiteX7" fmla="*/ 0 w 1736380"/>
                  <a:gd name="connsiteY7" fmla="*/ 937645 h 1041828"/>
                  <a:gd name="connsiteX8" fmla="*/ 0 w 1736380"/>
                  <a:gd name="connsiteY8" fmla="*/ 104183 h 104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6380" h="1041828">
                    <a:moveTo>
                      <a:pt x="0" y="104183"/>
                    </a:moveTo>
                    <a:cubicBezTo>
                      <a:pt x="0" y="46644"/>
                      <a:pt x="46644" y="0"/>
                      <a:pt x="104183" y="0"/>
                    </a:cubicBezTo>
                    <a:lnTo>
                      <a:pt x="1632197" y="0"/>
                    </a:lnTo>
                    <a:cubicBezTo>
                      <a:pt x="1689736" y="0"/>
                      <a:pt x="1736380" y="46644"/>
                      <a:pt x="1736380" y="104183"/>
                    </a:cubicBezTo>
                    <a:lnTo>
                      <a:pt x="1736380" y="937645"/>
                    </a:lnTo>
                    <a:cubicBezTo>
                      <a:pt x="1736380" y="995184"/>
                      <a:pt x="1689736" y="1041828"/>
                      <a:pt x="1632197" y="1041828"/>
                    </a:cubicBezTo>
                    <a:lnTo>
                      <a:pt x="104183" y="1041828"/>
                    </a:lnTo>
                    <a:cubicBezTo>
                      <a:pt x="46644" y="1041828"/>
                      <a:pt x="0" y="995184"/>
                      <a:pt x="0" y="937645"/>
                    </a:cubicBezTo>
                    <a:lnTo>
                      <a:pt x="0" y="104183"/>
                    </a:lnTo>
                    <a:close/>
                  </a:path>
                </a:pathLst>
              </a:custGeom>
              <a:noFill/>
              <a:ln>
                <a:noFill/>
              </a:ln>
              <a:effectLst>
                <a:glow rad="101600">
                  <a:schemeClr val="accent3">
                    <a:lumMod val="75000"/>
                    <a:alpha val="60000"/>
                  </a:schemeClr>
                </a:glow>
              </a:effectLst>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lIns="137194" tIns="137194" rIns="137194" bIns="137194" spcCol="1270" anchor="ctr"/>
              <a:lstStyle/>
              <a:p>
                <a:pPr algn="ctr" defTabSz="1244600">
                  <a:lnSpc>
                    <a:spcPct val="90000"/>
                  </a:lnSpc>
                  <a:spcAft>
                    <a:spcPct val="35000"/>
                  </a:spcAft>
                  <a:defRPr/>
                </a:pPr>
                <a:r>
                  <a:rPr lang="zh-CN" altLang="en-US" sz="22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rPr>
                  <a:t>助读资料</a:t>
                </a:r>
                <a:endParaRPr lang="zh-CN" altLang="en-US" sz="2200" b="1" dirty="0">
                  <a:ln w="18415" cmpd="sng">
                    <a:prstDash val="solid"/>
                  </a:ln>
                  <a:solidFill>
                    <a:schemeClr val="tx1"/>
                  </a:solidFill>
                  <a:effectLst>
                    <a:glow rad="139700">
                      <a:srgbClr val="FFFF00">
                        <a:alpha val="40000"/>
                      </a:srgbClr>
                    </a:glow>
                  </a:effectLst>
                  <a:latin typeface="微软雅黑" panose="020B0503020204020204" pitchFamily="34" charset="-122"/>
                  <a:ea typeface="微软雅黑" panose="020B0503020204020204" pitchFamily="34" charset="-122"/>
                </a:endParaRPr>
              </a:p>
            </p:txBody>
          </p:sp>
          <p:pic>
            <p:nvPicPr>
              <p:cNvPr id="8208" name="图片 4" descr="小花2.png"/>
              <p:cNvPicPr>
                <a:picLocks noChangeAspect="1" noChangeArrowheads="1"/>
              </p:cNvPicPr>
              <p:nvPr/>
            </p:nvPicPr>
            <p:blipFill>
              <a:blip r:embed="rId2" cstate="email"/>
              <a:srcRect/>
              <a:stretch>
                <a:fillRect/>
              </a:stretch>
            </p:blipFill>
            <p:spPr bwMode="auto">
              <a:xfrm>
                <a:off x="491619" y="4227512"/>
                <a:ext cx="357619" cy="45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内容占位符 2"/>
          <p:cNvSpPr txBox="1">
            <a:spLocks noChangeArrowheads="1"/>
          </p:cNvSpPr>
          <p:nvPr/>
        </p:nvSpPr>
        <p:spPr bwMode="auto">
          <a:xfrm>
            <a:off x="471488" y="1062567"/>
            <a:ext cx="8235950" cy="156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1950" indent="-36195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Aft>
                <a:spcPts val="600"/>
              </a:spcAft>
            </a:pPr>
            <a:r>
              <a:rPr lang="en-US" altLang="zh-CN" sz="2400" b="1" dirty="0">
                <a:solidFill>
                  <a:srgbClr val="000000"/>
                </a:solidFill>
                <a:latin typeface="Times New Roman" panose="02020603050405020304" pitchFamily="18" charset="0"/>
                <a:cs typeface="Times New Roman" panose="02020603050405020304" pitchFamily="18" charset="0"/>
                <a:sym typeface="Calibri" panose="020F0502020204030204" pitchFamily="34" charset="0"/>
              </a:rPr>
              <a:t>1.</a:t>
            </a:r>
            <a:r>
              <a:rPr lang="zh-CN" altLang="zh-CN" sz="2400" b="1" dirty="0">
                <a:solidFill>
                  <a:srgbClr val="000000"/>
                </a:solidFill>
                <a:latin typeface="Times New Roman" panose="02020603050405020304" pitchFamily="18" charset="0"/>
                <a:cs typeface="Times New Roman" panose="02020603050405020304" pitchFamily="18" charset="0"/>
              </a:rPr>
              <a:t> </a:t>
            </a:r>
            <a:r>
              <a:rPr lang="en-US" altLang="zh-CN" sz="2400" b="1" dirty="0">
                <a:solidFill>
                  <a:srgbClr val="000000"/>
                </a:solidFill>
                <a:latin typeface="Times New Roman" panose="02020603050405020304" pitchFamily="18" charset="0"/>
                <a:cs typeface="Times New Roman" panose="02020603050405020304" pitchFamily="18" charset="0"/>
              </a:rPr>
              <a:t>《</a:t>
            </a:r>
            <a:r>
              <a:rPr lang="zh-CN" altLang="en-US" sz="2400" b="1" dirty="0">
                <a:solidFill>
                  <a:srgbClr val="000000"/>
                </a:solidFill>
                <a:latin typeface="Times New Roman" panose="02020603050405020304" pitchFamily="18" charset="0"/>
                <a:cs typeface="Times New Roman" panose="02020603050405020304" pitchFamily="18" charset="0"/>
              </a:rPr>
              <a:t>西江月</a:t>
            </a:r>
            <a:r>
              <a:rPr lang="en-US" altLang="zh-CN" sz="2400" b="1" dirty="0">
                <a:solidFill>
                  <a:srgbClr val="000000"/>
                </a:solidFill>
                <a:latin typeface="Times New Roman" panose="02020603050405020304" pitchFamily="18" charset="0"/>
                <a:cs typeface="Times New Roman" panose="02020603050405020304" pitchFamily="18" charset="0"/>
              </a:rPr>
              <a:t>•</a:t>
            </a:r>
            <a:r>
              <a:rPr lang="zh-CN" altLang="en-US" sz="2400" b="1" dirty="0">
                <a:solidFill>
                  <a:srgbClr val="000000"/>
                </a:solidFill>
                <a:latin typeface="Times New Roman" panose="02020603050405020304" pitchFamily="18" charset="0"/>
                <a:cs typeface="Times New Roman" panose="02020603050405020304" pitchFamily="18" charset="0"/>
              </a:rPr>
              <a:t>夜行黄沙道中</a:t>
            </a:r>
            <a:r>
              <a:rPr lang="en-US" altLang="zh-CN" sz="2400" b="1" dirty="0">
                <a:solidFill>
                  <a:srgbClr val="000000"/>
                </a:solidFill>
                <a:latin typeface="Times New Roman" panose="02020603050405020304" pitchFamily="18" charset="0"/>
                <a:cs typeface="Times New Roman" panose="02020603050405020304" pitchFamily="18" charset="0"/>
              </a:rPr>
              <a:t>》</a:t>
            </a:r>
            <a:r>
              <a:rPr lang="zh-CN" altLang="en-US" sz="2400" b="1" dirty="0">
                <a:solidFill>
                  <a:srgbClr val="000000"/>
                </a:solidFill>
                <a:latin typeface="Times New Roman" panose="02020603050405020304" pitchFamily="18" charset="0"/>
                <a:cs typeface="Times New Roman" panose="02020603050405020304" pitchFamily="18" charset="0"/>
              </a:rPr>
              <a:t>诗人在黄沙岭道看到了什么，想到了什么？</a:t>
            </a:r>
            <a:endParaRPr lang="zh-CN" altLang="en-US" sz="2400" b="1" dirty="0">
              <a:solidFill>
                <a:srgbClr val="0066FF"/>
              </a:solidFill>
              <a:latin typeface="Times New Roman" panose="02020603050405020304" pitchFamily="18" charset="0"/>
              <a:cs typeface="Times New Roman" panose="02020603050405020304" pitchFamily="18" charset="0"/>
              <a:sym typeface="Calibri" panose="020F0502020204030204" pitchFamily="34" charset="0"/>
            </a:endParaRPr>
          </a:p>
        </p:txBody>
      </p:sp>
      <p:sp>
        <p:nvSpPr>
          <p:cNvPr id="5" name="矩形 4"/>
          <p:cNvSpPr>
            <a:spLocks noChangeArrowheads="1"/>
          </p:cNvSpPr>
          <p:nvPr/>
        </p:nvSpPr>
        <p:spPr bwMode="auto">
          <a:xfrm>
            <a:off x="885825" y="2633134"/>
            <a:ext cx="75755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175" indent="528955">
              <a:lnSpc>
                <a:spcPct val="150000"/>
              </a:lnSpc>
              <a:spcAft>
                <a:spcPts val="600"/>
              </a:spcAft>
            </a:pPr>
            <a:r>
              <a:rPr lang="en-US" altLang="zh-CN" sz="2400" b="1" dirty="0">
                <a:solidFill>
                  <a:srgbClr val="FF0000"/>
                </a:solidFill>
                <a:latin typeface="宋体" panose="02010600030101010101" pitchFamily="2" charset="-122"/>
                <a:sym typeface="Calibri" panose="020F0502020204030204" pitchFamily="34" charset="0"/>
              </a:rPr>
              <a:t>《</a:t>
            </a:r>
            <a:r>
              <a:rPr lang="zh-CN" altLang="en-US" sz="2400" b="1" dirty="0">
                <a:solidFill>
                  <a:srgbClr val="FF0000"/>
                </a:solidFill>
                <a:latin typeface="宋体" panose="02010600030101010101" pitchFamily="2" charset="-122"/>
                <a:sym typeface="Calibri" panose="020F0502020204030204" pitchFamily="34" charset="0"/>
              </a:rPr>
              <a:t>西江月</a:t>
            </a:r>
            <a:r>
              <a:rPr lang="en-US" altLang="zh-CN" sz="2400" b="1" dirty="0">
                <a:solidFill>
                  <a:srgbClr val="FF0000"/>
                </a:solidFill>
                <a:latin typeface="宋体" panose="02010600030101010101" pitchFamily="2" charset="-122"/>
                <a:sym typeface="Calibri" panose="020F0502020204030204" pitchFamily="34" charset="0"/>
              </a:rPr>
              <a:t>•</a:t>
            </a:r>
            <a:r>
              <a:rPr lang="zh-CN" altLang="en-US" sz="2400" b="1" dirty="0">
                <a:solidFill>
                  <a:srgbClr val="FF0000"/>
                </a:solidFill>
                <a:latin typeface="宋体" panose="02010600030101010101" pitchFamily="2" charset="-122"/>
                <a:sym typeface="Calibri" panose="020F0502020204030204" pitchFamily="34" charset="0"/>
              </a:rPr>
              <a:t>夜行黄沙道中</a:t>
            </a:r>
            <a:r>
              <a:rPr lang="en-US" altLang="zh-CN" sz="2400" b="1" dirty="0">
                <a:solidFill>
                  <a:srgbClr val="FF0000"/>
                </a:solidFill>
                <a:latin typeface="宋体" panose="02010600030101010101" pitchFamily="2" charset="-122"/>
                <a:sym typeface="Calibri" panose="020F0502020204030204" pitchFamily="34" charset="0"/>
              </a:rPr>
              <a:t>》</a:t>
            </a:r>
            <a:r>
              <a:rPr lang="zh-CN" altLang="en-US" sz="2400" b="1" dirty="0">
                <a:solidFill>
                  <a:srgbClr val="FF0000"/>
                </a:solidFill>
                <a:latin typeface="宋体" panose="02010600030101010101" pitchFamily="2" charset="-122"/>
                <a:sym typeface="Calibri" panose="020F0502020204030204" pitchFamily="34" charset="0"/>
              </a:rPr>
              <a:t>描写黄沙岭夜里明月清风、疏星稀雨、鹊惊蝉鸣、稻花飘香、蛙声一片的情景。从视觉、听觉和嗅觉三方面描写，写出夏夜的山村风光，表达了诗人对丰收之年的喜悦和对农村生活的热爱。</a:t>
            </a:r>
            <a:endParaRPr lang="zh-CN" altLang="en-US" sz="2400" b="1" dirty="0">
              <a:solidFill>
                <a:srgbClr val="FF0000"/>
              </a:solidFill>
              <a:latin typeface="宋体" panose="02010600030101010101" pitchFamily="2" charset="-122"/>
              <a:sym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p:cNvSpPr txBox="1">
            <a:spLocks noChangeArrowheads="1"/>
          </p:cNvSpPr>
          <p:nvPr/>
        </p:nvSpPr>
        <p:spPr bwMode="auto">
          <a:xfrm>
            <a:off x="385763" y="1312334"/>
            <a:ext cx="8280400" cy="174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1950" indent="-36195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Aft>
                <a:spcPts val="600"/>
              </a:spcAft>
            </a:pPr>
            <a:r>
              <a:rPr lang="en-US" altLang="zh-CN" sz="2800" b="1" dirty="0">
                <a:solidFill>
                  <a:srgbClr val="000000"/>
                </a:solidFill>
                <a:latin typeface="Times New Roman" panose="02020603050405020304" pitchFamily="18" charset="0"/>
                <a:cs typeface="Times New Roman" panose="02020603050405020304" pitchFamily="18" charset="0"/>
                <a:sym typeface="Calibri" panose="020F0502020204030204" pitchFamily="34" charset="0"/>
              </a:rPr>
              <a:t>2.</a:t>
            </a:r>
            <a:r>
              <a:rPr lang="zh-CN" altLang="zh-CN" sz="2800" b="1" dirty="0">
                <a:solidFill>
                  <a:srgbClr val="000000"/>
                </a:solidFill>
                <a:latin typeface="Times New Roman" panose="02020603050405020304" pitchFamily="18" charset="0"/>
                <a:cs typeface="Times New Roman" panose="02020603050405020304" pitchFamily="18" charset="0"/>
              </a:rPr>
              <a:t> 《</a:t>
            </a:r>
            <a:r>
              <a:rPr lang="zh-CN" altLang="en-US" sz="2800" b="1" dirty="0">
                <a:solidFill>
                  <a:srgbClr val="000000"/>
                </a:solidFill>
                <a:latin typeface="Times New Roman" panose="02020603050405020304" pitchFamily="18" charset="0"/>
                <a:cs typeface="Times New Roman" panose="02020603050405020304" pitchFamily="18" charset="0"/>
              </a:rPr>
              <a:t>西江月</a:t>
            </a:r>
            <a:r>
              <a:rPr lang="en-US" altLang="zh-CN" sz="2800" b="1" dirty="0">
                <a:solidFill>
                  <a:srgbClr val="000000"/>
                </a:solidFill>
                <a:latin typeface="Times New Roman" panose="02020603050405020304" pitchFamily="18" charset="0"/>
                <a:cs typeface="Times New Roman" panose="02020603050405020304" pitchFamily="18" charset="0"/>
              </a:rPr>
              <a:t>·</a:t>
            </a:r>
            <a:r>
              <a:rPr lang="zh-CN" altLang="en-US" sz="2800" b="1" dirty="0">
                <a:solidFill>
                  <a:srgbClr val="000000"/>
                </a:solidFill>
                <a:latin typeface="Times New Roman" panose="02020603050405020304" pitchFamily="18" charset="0"/>
                <a:cs typeface="Times New Roman" panose="02020603050405020304" pitchFamily="18" charset="0"/>
              </a:rPr>
              <a:t>夜行黄沙道中</a:t>
            </a:r>
            <a:r>
              <a:rPr lang="zh-CN" altLang="zh-CN" sz="2800" b="1" dirty="0">
                <a:solidFill>
                  <a:srgbClr val="000000"/>
                </a:solidFill>
                <a:latin typeface="Times New Roman" panose="02020603050405020304" pitchFamily="18" charset="0"/>
                <a:cs typeface="Times New Roman" panose="02020603050405020304" pitchFamily="18" charset="0"/>
              </a:rPr>
              <a:t>》表达了作者怎样的思想感情？</a:t>
            </a:r>
            <a:endParaRPr lang="zh-CN" altLang="en-US" sz="2800" b="1" dirty="0">
              <a:solidFill>
                <a:srgbClr val="0066FF"/>
              </a:solidFill>
              <a:latin typeface="Times New Roman" panose="02020603050405020304" pitchFamily="18" charset="0"/>
              <a:cs typeface="Times New Roman" panose="02020603050405020304" pitchFamily="18" charset="0"/>
              <a:sym typeface="Calibri" panose="020F0502020204030204" pitchFamily="34" charset="0"/>
            </a:endParaRPr>
          </a:p>
        </p:txBody>
      </p:sp>
      <p:sp>
        <p:nvSpPr>
          <p:cNvPr id="7" name="矩形 6"/>
          <p:cNvSpPr>
            <a:spLocks noChangeArrowheads="1"/>
          </p:cNvSpPr>
          <p:nvPr/>
        </p:nvSpPr>
        <p:spPr bwMode="auto">
          <a:xfrm>
            <a:off x="885826" y="3329518"/>
            <a:ext cx="76993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175" indent="622300">
              <a:lnSpc>
                <a:spcPct val="150000"/>
              </a:lnSpc>
              <a:spcAft>
                <a:spcPts val="600"/>
              </a:spcAft>
            </a:pPr>
            <a:r>
              <a:rPr lang="en-US" altLang="zh-CN" sz="2800" b="1" dirty="0">
                <a:solidFill>
                  <a:srgbClr val="FF0000"/>
                </a:solidFill>
              </a:rPr>
              <a:t>《</a:t>
            </a:r>
            <a:r>
              <a:rPr lang="zh-CN" altLang="en-US" sz="2800" b="1" dirty="0">
                <a:solidFill>
                  <a:srgbClr val="FF0000"/>
                </a:solidFill>
              </a:rPr>
              <a:t>西江月</a:t>
            </a:r>
            <a:r>
              <a:rPr lang="en-US" altLang="zh-CN" sz="2800" b="1" dirty="0">
                <a:solidFill>
                  <a:srgbClr val="FF0000"/>
                </a:solidFill>
              </a:rPr>
              <a:t>•</a:t>
            </a:r>
            <a:r>
              <a:rPr lang="zh-CN" altLang="en-US" sz="2800" b="1" dirty="0">
                <a:solidFill>
                  <a:srgbClr val="FF0000"/>
                </a:solidFill>
              </a:rPr>
              <a:t>夜行黄沙道中</a:t>
            </a:r>
            <a:r>
              <a:rPr lang="en-US" altLang="zh-CN" sz="2800" b="1" dirty="0">
                <a:solidFill>
                  <a:srgbClr val="FF0000"/>
                </a:solidFill>
              </a:rPr>
              <a:t>》</a:t>
            </a:r>
            <a:r>
              <a:rPr lang="zh-CN" altLang="en-US" sz="2800" b="1" dirty="0">
                <a:solidFill>
                  <a:srgbClr val="FF0000"/>
                </a:solidFill>
              </a:rPr>
              <a:t>突出了诗人丰收之年的喜悦和对田园生活的热爱。</a:t>
            </a:r>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descr="C:\Users\Administrator\Desktop\可改图标 - 副本\结构主旨22.png"/>
          <p:cNvPicPr>
            <a:picLocks noChangeAspect="1" noChangeArrowheads="1"/>
          </p:cNvPicPr>
          <p:nvPr/>
        </p:nvPicPr>
        <p:blipFill>
          <a:blip r:embed="rId1"/>
          <a:srcRect/>
          <a:stretch>
            <a:fillRect/>
          </a:stretch>
        </p:blipFill>
        <p:spPr bwMode="auto">
          <a:xfrm>
            <a:off x="3368675" y="38101"/>
            <a:ext cx="2406650" cy="850900"/>
          </a:xfrm>
          <a:prstGeom prst="rect">
            <a:avLst/>
          </a:prstGeom>
          <a:noFill/>
          <a:effectLst>
            <a:outerShdw blurRad="63500" sx="102000" sy="102000" algn="ctr" rotWithShape="0">
              <a:prstClr val="black">
                <a:alpha val="40000"/>
              </a:prstClr>
            </a:outerShdw>
          </a:effectLst>
        </p:spPr>
      </p:pic>
      <p:grpSp>
        <p:nvGrpSpPr>
          <p:cNvPr id="21" name="组合 20"/>
          <p:cNvGrpSpPr/>
          <p:nvPr/>
        </p:nvGrpSpPr>
        <p:grpSpPr>
          <a:xfrm>
            <a:off x="392672" y="1133307"/>
            <a:ext cx="1772205" cy="672451"/>
            <a:chOff x="854820" y="1213040"/>
            <a:chExt cx="1772205" cy="504338"/>
          </a:xfrm>
          <a:effectLst>
            <a:outerShdw blurRad="50800" dist="38100" dir="10800000" algn="r" rotWithShape="0">
              <a:prstClr val="black">
                <a:alpha val="40000"/>
              </a:prstClr>
            </a:outerShdw>
          </a:effectLst>
        </p:grpSpPr>
        <p:sp>
          <p:nvSpPr>
            <p:cNvPr id="22" name="圆角矩形 21"/>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课文结构</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23"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15" name="左大括号 14"/>
          <p:cNvSpPr/>
          <p:nvPr/>
        </p:nvSpPr>
        <p:spPr>
          <a:xfrm>
            <a:off x="3681413" y="2165351"/>
            <a:ext cx="215900" cy="3162300"/>
          </a:xfrm>
          <a:prstGeom prst="leftBrace">
            <a:avLst/>
          </a:prstGeom>
          <a:noFill/>
          <a:ln w="1905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buFont typeface="Arial" panose="020B0604020202020204" pitchFamily="34" charset="0"/>
              <a:buNone/>
              <a:defRPr/>
            </a:pPr>
            <a:endParaRPr lang="zh-CN" altLang="en-US">
              <a:ln>
                <a:solidFill>
                  <a:schemeClr val="tx1"/>
                </a:solidFill>
              </a:ln>
              <a:solidFill>
                <a:srgbClr val="000000"/>
              </a:solidFill>
            </a:endParaRPr>
          </a:p>
        </p:txBody>
      </p:sp>
      <p:sp>
        <p:nvSpPr>
          <p:cNvPr id="16" name="文本框 1"/>
          <p:cNvSpPr txBox="1">
            <a:spLocks noChangeArrowheads="1"/>
          </p:cNvSpPr>
          <p:nvPr/>
        </p:nvSpPr>
        <p:spPr bwMode="auto">
          <a:xfrm>
            <a:off x="3902075" y="1801284"/>
            <a:ext cx="1887055" cy="2862322"/>
          </a:xfrm>
          <a:prstGeom prst="rect">
            <a:avLst/>
          </a:prstGeom>
          <a:noFill/>
          <a:ln w="9525">
            <a:noFill/>
            <a:miter lim="800000"/>
          </a:ln>
        </p:spPr>
        <p:txBody>
          <a:bodyPr wrap="none">
            <a:spAutoFit/>
          </a:bodyPr>
          <a:lstStyle/>
          <a:p>
            <a:pPr>
              <a:lnSpc>
                <a:spcPct val="150000"/>
              </a:lnSpc>
              <a:buFont typeface="Arial" panose="020B0604020202020204" pitchFamily="34" charset="0"/>
              <a:buNone/>
              <a:defRPr/>
            </a:pPr>
            <a:r>
              <a:rPr lang="zh-CN" altLang="en-US" sz="2400" b="1" dirty="0">
                <a:solidFill>
                  <a:srgbClr val="0000FF"/>
                </a:solidFill>
                <a:latin typeface="+mj-ea"/>
                <a:ea typeface="+mj-ea"/>
              </a:rPr>
              <a:t>清风明月</a:t>
            </a:r>
            <a:endParaRPr lang="en-US" altLang="zh-CN" sz="2400" b="1" dirty="0">
              <a:solidFill>
                <a:srgbClr val="0000FF"/>
              </a:solidFill>
              <a:latin typeface="+mj-ea"/>
              <a:ea typeface="+mj-ea"/>
            </a:endParaRPr>
          </a:p>
          <a:p>
            <a:pPr>
              <a:lnSpc>
                <a:spcPct val="150000"/>
              </a:lnSpc>
              <a:buFont typeface="Arial" panose="020B0604020202020204" pitchFamily="34" charset="0"/>
              <a:buNone/>
              <a:defRPr/>
            </a:pPr>
            <a:r>
              <a:rPr lang="zh-CN" altLang="zh-CN" sz="2400" b="1" dirty="0">
                <a:solidFill>
                  <a:srgbClr val="0000FF"/>
                </a:solidFill>
              </a:rPr>
              <a:t>稻花飘香</a:t>
            </a:r>
            <a:endParaRPr lang="en-US" altLang="zh-CN" sz="2400" b="1" dirty="0">
              <a:solidFill>
                <a:srgbClr val="0000FF"/>
              </a:solidFill>
            </a:endParaRPr>
          </a:p>
          <a:p>
            <a:pPr>
              <a:lnSpc>
                <a:spcPct val="150000"/>
              </a:lnSpc>
              <a:defRPr/>
            </a:pPr>
            <a:r>
              <a:rPr lang="zh-CN" altLang="zh-CN" sz="2400" b="1" dirty="0">
                <a:solidFill>
                  <a:srgbClr val="0000FF"/>
                </a:solidFill>
              </a:rPr>
              <a:t>蛙声一片</a:t>
            </a:r>
            <a:endParaRPr lang="en-US" altLang="zh-CN" sz="2400" b="1" dirty="0">
              <a:solidFill>
                <a:srgbClr val="0000FF"/>
              </a:solidFill>
            </a:endParaRPr>
          </a:p>
          <a:p>
            <a:pPr>
              <a:lnSpc>
                <a:spcPct val="150000"/>
              </a:lnSpc>
              <a:buFont typeface="Arial" panose="020B0604020202020204" pitchFamily="34" charset="0"/>
              <a:buNone/>
              <a:defRPr/>
            </a:pPr>
            <a:r>
              <a:rPr lang="zh-CN" altLang="zh-CN" sz="2400" b="1" dirty="0">
                <a:solidFill>
                  <a:srgbClr val="0000FF"/>
                </a:solidFill>
              </a:rPr>
              <a:t>鹊惊蝉鸣</a:t>
            </a:r>
            <a:endParaRPr lang="en-US" altLang="zh-CN" sz="2400" b="1" dirty="0">
              <a:solidFill>
                <a:srgbClr val="0000FF"/>
              </a:solidFill>
              <a:latin typeface="+mj-ea"/>
              <a:ea typeface="+mj-ea"/>
            </a:endParaRPr>
          </a:p>
          <a:p>
            <a:pPr>
              <a:lnSpc>
                <a:spcPct val="150000"/>
              </a:lnSpc>
              <a:buFont typeface="Arial" panose="020B0604020202020204" pitchFamily="34" charset="0"/>
              <a:buNone/>
              <a:defRPr/>
            </a:pPr>
            <a:r>
              <a:rPr lang="zh-CN" altLang="zh-CN" sz="2400" b="1" dirty="0">
                <a:solidFill>
                  <a:srgbClr val="0000FF"/>
                </a:solidFill>
              </a:rPr>
              <a:t>峰回路转　</a:t>
            </a:r>
            <a:r>
              <a:rPr lang="zh-CN" altLang="en-US" sz="2400" b="1" dirty="0">
                <a:solidFill>
                  <a:srgbClr val="0000FF"/>
                </a:solidFill>
                <a:latin typeface="+mj-ea"/>
                <a:ea typeface="+mj-ea"/>
              </a:rPr>
              <a:t> </a:t>
            </a:r>
            <a:endParaRPr lang="zh-CN" altLang="en-US" sz="2400" b="1" dirty="0">
              <a:solidFill>
                <a:srgbClr val="0000FF"/>
              </a:solidFill>
              <a:latin typeface="+mj-ea"/>
              <a:ea typeface="+mj-ea"/>
            </a:endParaRPr>
          </a:p>
        </p:txBody>
      </p:sp>
      <p:sp>
        <p:nvSpPr>
          <p:cNvPr id="27" name="右大括号 26"/>
          <p:cNvSpPr/>
          <p:nvPr/>
        </p:nvSpPr>
        <p:spPr>
          <a:xfrm>
            <a:off x="5405439" y="2165351"/>
            <a:ext cx="217487" cy="3162300"/>
          </a:xfrm>
          <a:prstGeom prst="rightBrace">
            <a:avLst/>
          </a:prstGeom>
          <a:noFill/>
          <a:ln w="1905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buFont typeface="Arial" panose="020B0604020202020204" pitchFamily="34" charset="0"/>
              <a:buNone/>
              <a:defRPr/>
            </a:pPr>
            <a:endParaRPr lang="zh-CN" altLang="en-US">
              <a:ln>
                <a:solidFill>
                  <a:schemeClr val="tx1"/>
                </a:solidFill>
              </a:ln>
              <a:solidFill>
                <a:srgbClr val="000000"/>
              </a:solidFill>
            </a:endParaRPr>
          </a:p>
        </p:txBody>
      </p:sp>
      <p:sp>
        <p:nvSpPr>
          <p:cNvPr id="28" name="TextBox 27"/>
          <p:cNvSpPr txBox="1">
            <a:spLocks noChangeArrowheads="1"/>
          </p:cNvSpPr>
          <p:nvPr/>
        </p:nvSpPr>
        <p:spPr bwMode="auto">
          <a:xfrm>
            <a:off x="5851526" y="2916767"/>
            <a:ext cx="18192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a:solidFill>
                  <a:srgbClr val="FF0000"/>
                </a:solidFill>
                <a:latin typeface="楷体" panose="02010609060101010101" pitchFamily="49" charset="-122"/>
                <a:ea typeface="楷体" panose="02010609060101010101" pitchFamily="49" charset="-122"/>
              </a:rPr>
              <a:t>喜丰收</a:t>
            </a:r>
            <a:endParaRPr lang="en-US" altLang="zh-CN" sz="3600" b="1">
              <a:solidFill>
                <a:srgbClr val="FF0000"/>
              </a:solidFill>
              <a:latin typeface="楷体" panose="02010609060101010101" pitchFamily="49" charset="-122"/>
              <a:ea typeface="楷体" panose="02010609060101010101" pitchFamily="49" charset="-122"/>
            </a:endParaRPr>
          </a:p>
          <a:p>
            <a:pPr eaLnBrk="1" hangingPunct="1"/>
            <a:r>
              <a:rPr lang="zh-CN" altLang="en-US" sz="3600" b="1">
                <a:solidFill>
                  <a:srgbClr val="FF0000"/>
                </a:solidFill>
                <a:latin typeface="楷体" panose="02010609060101010101" pitchFamily="49" charset="-122"/>
                <a:ea typeface="楷体" panose="02010609060101010101" pitchFamily="49" charset="-122"/>
              </a:rPr>
              <a:t>爱田园</a:t>
            </a:r>
            <a:endParaRPr lang="zh-CN" altLang="en-US" sz="3600" b="1">
              <a:solidFill>
                <a:srgbClr val="FF0000"/>
              </a:solidFill>
              <a:latin typeface="楷体" panose="02010609060101010101" pitchFamily="49" charset="-122"/>
              <a:ea typeface="楷体" panose="02010609060101010101" pitchFamily="49" charset="-122"/>
            </a:endParaRPr>
          </a:p>
        </p:txBody>
      </p:sp>
      <p:sp>
        <p:nvSpPr>
          <p:cNvPr id="20488" name="TextBox 4"/>
          <p:cNvSpPr txBox="1">
            <a:spLocks noChangeArrowheads="1"/>
          </p:cNvSpPr>
          <p:nvPr/>
        </p:nvSpPr>
        <p:spPr bwMode="auto">
          <a:xfrm>
            <a:off x="1169988" y="3119967"/>
            <a:ext cx="24876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rgbClr val="FF0000"/>
                </a:solidFill>
              </a:rPr>
              <a:t>西江月</a:t>
            </a:r>
            <a:r>
              <a:rPr lang="en-US" altLang="zh-CN" sz="2800" b="1">
                <a:solidFill>
                  <a:srgbClr val="FF0000"/>
                </a:solidFill>
              </a:rPr>
              <a:t>•</a:t>
            </a:r>
            <a:r>
              <a:rPr lang="zh-CN" altLang="en-US" sz="2800" b="1">
                <a:solidFill>
                  <a:srgbClr val="FF0000"/>
                </a:solidFill>
              </a:rPr>
              <a:t>夜行黄沙道中</a:t>
            </a:r>
            <a:endParaRPr lang="zh-CN" altLang="en-US" sz="2800" b="1">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58896" y="1019467"/>
            <a:ext cx="1772205" cy="672451"/>
            <a:chOff x="854820" y="1213040"/>
            <a:chExt cx="1772205" cy="504338"/>
          </a:xfrm>
          <a:effectLst>
            <a:outerShdw blurRad="50800" dist="38100" dir="10800000" algn="r" rotWithShape="0">
              <a:prstClr val="black">
                <a:alpha val="40000"/>
              </a:prstClr>
            </a:outerShdw>
          </a:effectLst>
        </p:grpSpPr>
        <p:sp>
          <p:nvSpPr>
            <p:cNvPr id="9" name="圆角矩形 8"/>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课文主旨</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10"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a:extLst>
              <a:ext uri="{909E8E84-426E-40DD-AFC4-6F175D3DCCD1}">
                <a14:hiddenFill xmlns:a14="http://schemas.microsoft.com/office/drawing/2010/main">
                  <a:noFill/>
                </a14:hiddenFill>
              </a:ext>
            </a:extLst>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
        <p:nvSpPr>
          <p:cNvPr id="21507" name="内容占位符 2"/>
          <p:cNvSpPr txBox="1">
            <a:spLocks noChangeArrowheads="1"/>
          </p:cNvSpPr>
          <p:nvPr/>
        </p:nvSpPr>
        <p:spPr bwMode="auto">
          <a:xfrm>
            <a:off x="750888" y="1691218"/>
            <a:ext cx="7669212" cy="442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622300"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西江月</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夜行黄沙道中</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是南宋人辛弃疾创作的一首吟咏田园风光的词。这首词是辛弃疾被贬官闲居江西时的作品。描写黄沙岭夜里明月清风、疏星稀雨、鹊惊蝉鸣、稻花飘香、蛙声一片的情景。从视觉、听觉和嗅觉三方面描写，写出夏夜的山村风光，表达了诗人对丰收之年的喜悦和对农村生活的热爱。 </a:t>
            </a:r>
            <a:endParaRPr lang="zh-CN" altLang="zh-CN"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2"/>
          <p:cNvPicPr>
            <a:picLocks noChangeAspect="1" noChangeArrowheads="1"/>
          </p:cNvPicPr>
          <p:nvPr/>
        </p:nvPicPr>
        <p:blipFill>
          <a:blip r:embed="rId1" cstate="email"/>
          <a:srcRect/>
          <a:stretch>
            <a:fillRect/>
          </a:stretch>
        </p:blipFill>
        <p:spPr bwMode="auto">
          <a:xfrm>
            <a:off x="173038" y="400051"/>
            <a:ext cx="8655050" cy="610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1"/>
          <p:cNvSpPr>
            <a:spLocks noChangeArrowheads="1"/>
          </p:cNvSpPr>
          <p:nvPr/>
        </p:nvSpPr>
        <p:spPr bwMode="auto">
          <a:xfrm>
            <a:off x="3452814" y="971551"/>
            <a:ext cx="2238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400" b="1" dirty="0">
                <a:solidFill>
                  <a:srgbClr val="0066FF"/>
                </a:solidFill>
                <a:latin typeface="黑体" panose="02010609060101010101" charset="-122"/>
                <a:ea typeface="黑体" panose="02010609060101010101" charset="-122"/>
              </a:rPr>
              <a:t>读词语想画面</a:t>
            </a:r>
            <a:endParaRPr lang="zh-CN" altLang="en-US" sz="2400" b="1" dirty="0">
              <a:solidFill>
                <a:srgbClr val="0066FF"/>
              </a:solidFill>
              <a:latin typeface="黑体" panose="02010609060101010101" charset="-122"/>
              <a:ea typeface="黑体" panose="02010609060101010101" charset="-122"/>
            </a:endParaRPr>
          </a:p>
        </p:txBody>
      </p:sp>
      <p:sp>
        <p:nvSpPr>
          <p:cNvPr id="10" name="矩形 9"/>
          <p:cNvSpPr>
            <a:spLocks noChangeArrowheads="1"/>
          </p:cNvSpPr>
          <p:nvPr/>
        </p:nvSpPr>
        <p:spPr bwMode="auto">
          <a:xfrm>
            <a:off x="469901" y="1604434"/>
            <a:ext cx="826452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536575">
              <a:lnSpc>
                <a:spcPct val="130000"/>
              </a:lnSpc>
            </a:pPr>
            <a:r>
              <a:rPr lang="zh-CN" altLang="en-US" sz="2000" b="1" dirty="0">
                <a:latin typeface="Times New Roman" panose="02020603050405020304" pitchFamily="18" charset="0"/>
                <a:cs typeface="Times New Roman" panose="02020603050405020304" pitchFamily="18" charset="0"/>
              </a:rPr>
              <a:t> 想象是我们写好作文的一种必备能力，读词语想画面是常用的一种方法。如</a:t>
            </a:r>
            <a:r>
              <a:rPr lang="en-US" altLang="zh-CN"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cs typeface="Times New Roman" panose="02020603050405020304" pitchFamily="18" charset="0"/>
              </a:rPr>
              <a:t>西江月</a:t>
            </a:r>
            <a:r>
              <a:rPr lang="en-US" altLang="zh-CN"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cs typeface="Times New Roman" panose="02020603050405020304" pitchFamily="18" charset="0"/>
              </a:rPr>
              <a:t>夜行黄沙道中</a:t>
            </a:r>
            <a:r>
              <a:rPr lang="en-US" altLang="zh-CN" sz="2000" b="1" dirty="0">
                <a:latin typeface="Times New Roman" panose="02020603050405020304" pitchFamily="18" charset="0"/>
                <a:cs typeface="Times New Roman" panose="02020603050405020304" pitchFamily="18" charset="0"/>
              </a:rPr>
              <a:t>》</a:t>
            </a:r>
            <a:r>
              <a:rPr lang="zh-CN" altLang="en-US" sz="2000" b="1" dirty="0">
                <a:latin typeface="Times New Roman" panose="02020603050405020304" pitchFamily="18" charset="0"/>
                <a:cs typeface="Times New Roman" panose="02020603050405020304" pitchFamily="18" charset="0"/>
              </a:rPr>
              <a:t>这首词，通篇写景，好象没有抒情，其实心情的变化已在其中。特别是 “天外”“山前”这两个词语，本来是遥远而不可捉摸的，可是笔锋一转，小桥一过，乡村林边茅店的影子却意想不到地展现在人们的眼前。前文“路转”，后文“忽见”，既衬出了词人骤然间看出了分明临近旧屋的欢欣，又表达了他由于沉浸在稻花香中以至忘了道途远近的怡然自得的入迷程度，相得益彰，通过描写景物和动作，把心理活动给表现出来了，俨然一个夏夜的山村风光纪录短片。</a:t>
            </a:r>
            <a:endParaRPr lang="zh-CN" altLang="en-US"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2"/>
          <p:cNvSpPr>
            <a:spLocks noChangeArrowheads="1"/>
          </p:cNvSpPr>
          <p:nvPr/>
        </p:nvSpPr>
        <p:spPr bwMode="auto">
          <a:xfrm>
            <a:off x="427038" y="865718"/>
            <a:ext cx="14478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b="1">
                <a:solidFill>
                  <a:srgbClr val="0066FF"/>
                </a:solidFill>
                <a:latin typeface="黑体" panose="02010609060101010101" charset="-122"/>
                <a:ea typeface="黑体" panose="02010609060101010101" charset="-122"/>
              </a:rPr>
              <a:t>举例：</a:t>
            </a:r>
            <a:r>
              <a:rPr lang="en-US" altLang="zh-CN" sz="2800" b="1">
                <a:solidFill>
                  <a:srgbClr val="0066FF"/>
                </a:solidFill>
                <a:latin typeface="黑体" panose="02010609060101010101" charset="-122"/>
                <a:ea typeface="黑体" panose="02010609060101010101" charset="-122"/>
              </a:rPr>
              <a:t> </a:t>
            </a:r>
            <a:endParaRPr lang="zh-CN" altLang="zh-CN" sz="2800">
              <a:solidFill>
                <a:srgbClr val="0066FF"/>
              </a:solidFill>
              <a:latin typeface="黑体" panose="02010609060101010101" charset="-122"/>
              <a:ea typeface="黑体" panose="02010609060101010101" charset="-122"/>
            </a:endParaRPr>
          </a:p>
        </p:txBody>
      </p:sp>
      <p:sp>
        <p:nvSpPr>
          <p:cNvPr id="4" name="矩形 3"/>
          <p:cNvSpPr>
            <a:spLocks noChangeArrowheads="1"/>
          </p:cNvSpPr>
          <p:nvPr/>
        </p:nvSpPr>
        <p:spPr bwMode="auto">
          <a:xfrm>
            <a:off x="493714" y="1528233"/>
            <a:ext cx="8231187" cy="361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44500">
              <a:lnSpc>
                <a:spcPct val="130000"/>
              </a:lnSpc>
            </a:pPr>
            <a:r>
              <a:rPr lang="zh-CN" altLang="en-US" sz="2200" b="1" dirty="0">
                <a:solidFill>
                  <a:srgbClr val="000000"/>
                </a:solidFill>
                <a:latin typeface="楷体" panose="02010609060101010101" pitchFamily="49" charset="-122"/>
                <a:ea typeface="楷体" panose="02010609060101010101" pitchFamily="49" charset="-122"/>
              </a:rPr>
              <a:t>比如读古诗</a:t>
            </a:r>
            <a:r>
              <a:rPr lang="en-US" altLang="zh-CN" sz="2200" b="1" dirty="0">
                <a:solidFill>
                  <a:srgbClr val="000000"/>
                </a:solidFill>
                <a:latin typeface="楷体" panose="02010609060101010101" pitchFamily="49" charset="-122"/>
                <a:ea typeface="楷体" panose="02010609060101010101" pitchFamily="49" charset="-122"/>
              </a:rPr>
              <a:t>《</a:t>
            </a:r>
            <a:r>
              <a:rPr lang="zh-CN" altLang="en-US" sz="2200" b="1" dirty="0">
                <a:solidFill>
                  <a:srgbClr val="000000"/>
                </a:solidFill>
                <a:latin typeface="楷体" panose="02010609060101010101" pitchFamily="49" charset="-122"/>
                <a:ea typeface="楷体" panose="02010609060101010101" pitchFamily="49" charset="-122"/>
              </a:rPr>
              <a:t>六月二十七日望湖楼醉书</a:t>
            </a:r>
            <a:r>
              <a:rPr lang="en-US" altLang="zh-CN" sz="2200" b="1" dirty="0">
                <a:solidFill>
                  <a:srgbClr val="000000"/>
                </a:solidFill>
                <a:latin typeface="楷体" panose="02010609060101010101" pitchFamily="49" charset="-122"/>
                <a:ea typeface="楷体" panose="02010609060101010101" pitchFamily="49" charset="-122"/>
              </a:rPr>
              <a:t>》“</a:t>
            </a:r>
            <a:r>
              <a:rPr lang="zh-CN" altLang="en-US" sz="2200" b="1" dirty="0">
                <a:solidFill>
                  <a:srgbClr val="000000"/>
                </a:solidFill>
                <a:latin typeface="楷体" panose="02010609060101010101" pitchFamily="49" charset="-122"/>
                <a:ea typeface="楷体" panose="02010609060101010101" pitchFamily="49" charset="-122"/>
              </a:rPr>
              <a:t>黑云翻墨未遮山，白雨跳珠乱入船。”，看到“翻墨”“跳珠”“乱”脑海中就出现这样的画面：诗人那时是坐在船上。船正好划到望湖楼下。忽见远处天上涌起来一片黑云，就像泼翻了一盆墨汁，半边天空霎时昏暗。这片黑云不偏不倚，直向湖上奔来，一眨眼间，便泼下一场倾盆大雨。只见湖面上溅起无数水花，那雨点足有黄豆大小，纷纷打到船上来，就像天老爷把千万颗珍珠一齐撒下，船篷船板，全是一片乒乒乓乓的声响。船上有人吓慌了，嚷着要靠岸。</a:t>
            </a:r>
            <a:endParaRPr lang="zh-CN" altLang="en-US" sz="2200" b="1" dirty="0">
              <a:solidFill>
                <a:srgbClr val="00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2"/>
          <p:cNvSpPr>
            <a:spLocks noChangeArrowheads="1"/>
          </p:cNvSpPr>
          <p:nvPr/>
        </p:nvSpPr>
        <p:spPr bwMode="auto">
          <a:xfrm>
            <a:off x="750889" y="1424518"/>
            <a:ext cx="1627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solidFill>
                  <a:srgbClr val="0066FF"/>
                </a:solidFill>
                <a:latin typeface="黑体" panose="02010609060101010101" charset="-122"/>
                <a:ea typeface="黑体" panose="02010609060101010101" charset="-122"/>
              </a:rPr>
              <a:t>练一练：</a:t>
            </a:r>
            <a:endParaRPr lang="zh-CN" altLang="en-US" sz="2800" b="1">
              <a:solidFill>
                <a:srgbClr val="0066FF"/>
              </a:solidFill>
              <a:latin typeface="黑体" panose="02010609060101010101" charset="-122"/>
              <a:ea typeface="黑体" panose="02010609060101010101" charset="-122"/>
            </a:endParaRPr>
          </a:p>
        </p:txBody>
      </p:sp>
      <p:sp>
        <p:nvSpPr>
          <p:cNvPr id="4" name="矩形 3"/>
          <p:cNvSpPr/>
          <p:nvPr/>
        </p:nvSpPr>
        <p:spPr>
          <a:xfrm>
            <a:off x="835025" y="2192867"/>
            <a:ext cx="7456488" cy="2031325"/>
          </a:xfrm>
          <a:prstGeom prst="rect">
            <a:avLst/>
          </a:prstGeom>
        </p:spPr>
        <p:txBody>
          <a:bodyPr>
            <a:spAutoFit/>
          </a:bodyPr>
          <a:lstStyle/>
          <a:p>
            <a:pPr indent="624205">
              <a:lnSpc>
                <a:spcPct val="150000"/>
              </a:lnSpc>
              <a:defRPr/>
            </a:pPr>
            <a:r>
              <a:rPr lang="zh-CN" altLang="en-US" sz="2800" b="1" dirty="0">
                <a:solidFill>
                  <a:prstClr val="black"/>
                </a:solidFill>
                <a:latin typeface="+mj-ea"/>
                <a:ea typeface="+mj-ea"/>
                <a:cs typeface="Times New Roman" panose="02020603050405020304" pitchFamily="18" charset="0"/>
              </a:rPr>
              <a:t>读</a:t>
            </a:r>
            <a:r>
              <a:rPr lang="en-US" altLang="zh-CN" sz="2800" b="1" dirty="0">
                <a:solidFill>
                  <a:prstClr val="black"/>
                </a:solidFill>
                <a:latin typeface="+mj-ea"/>
                <a:ea typeface="+mj-ea"/>
                <a:cs typeface="Times New Roman" panose="02020603050405020304" pitchFamily="18" charset="0"/>
              </a:rPr>
              <a:t>《</a:t>
            </a:r>
            <a:r>
              <a:rPr lang="zh-CN" altLang="en-US" sz="2800" b="1" dirty="0">
                <a:solidFill>
                  <a:prstClr val="black"/>
                </a:solidFill>
                <a:latin typeface="+mj-ea"/>
                <a:ea typeface="+mj-ea"/>
                <a:cs typeface="Times New Roman" panose="02020603050405020304" pitchFamily="18" charset="0"/>
              </a:rPr>
              <a:t>西江月</a:t>
            </a:r>
            <a:r>
              <a:rPr lang="en-US" altLang="zh-CN" sz="2800" b="1" dirty="0">
                <a:solidFill>
                  <a:prstClr val="black"/>
                </a:solidFill>
                <a:latin typeface="+mj-ea"/>
                <a:ea typeface="+mj-ea"/>
                <a:cs typeface="Times New Roman" panose="02020603050405020304" pitchFamily="18" charset="0"/>
              </a:rPr>
              <a:t>•</a:t>
            </a:r>
            <a:r>
              <a:rPr lang="zh-CN" altLang="en-US" sz="2800" b="1" dirty="0">
                <a:solidFill>
                  <a:prstClr val="black"/>
                </a:solidFill>
                <a:latin typeface="+mj-ea"/>
                <a:ea typeface="+mj-ea"/>
                <a:cs typeface="Times New Roman" panose="02020603050405020304" pitchFamily="18" charset="0"/>
              </a:rPr>
              <a:t>夜行黄沙道中</a:t>
            </a:r>
            <a:r>
              <a:rPr lang="en-US" altLang="zh-CN" sz="2800" b="1" dirty="0">
                <a:solidFill>
                  <a:prstClr val="black"/>
                </a:solidFill>
                <a:latin typeface="+mj-ea"/>
                <a:ea typeface="+mj-ea"/>
                <a:cs typeface="Times New Roman" panose="02020603050405020304" pitchFamily="18" charset="0"/>
              </a:rPr>
              <a:t>》“</a:t>
            </a:r>
            <a:r>
              <a:rPr lang="zh-CN" altLang="en-US" sz="2800" b="1" dirty="0">
                <a:solidFill>
                  <a:prstClr val="black"/>
                </a:solidFill>
                <a:latin typeface="+mj-ea"/>
                <a:ea typeface="+mj-ea"/>
                <a:cs typeface="Times New Roman" panose="02020603050405020304" pitchFamily="18" charset="0"/>
              </a:rPr>
              <a:t>花香里说丰年，听取蛙声一片”中“说丰年”“听蛙声”会想到什么景象？</a:t>
            </a:r>
            <a:endParaRPr lang="zh-CN" altLang="en-US" sz="2800" b="1" dirty="0">
              <a:solidFill>
                <a:prstClr val="black"/>
              </a:solidFill>
              <a:latin typeface="+mj-ea"/>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1"/>
          <p:cNvSpPr>
            <a:spLocks noChangeArrowheads="1"/>
          </p:cNvSpPr>
          <p:nvPr/>
        </p:nvSpPr>
        <p:spPr bwMode="auto">
          <a:xfrm>
            <a:off x="825500" y="1794933"/>
            <a:ext cx="37084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400" b="1" dirty="0">
                <a:latin typeface="黑体" panose="02010609060101010101" charset="-122"/>
                <a:ea typeface="黑体" panose="02010609060101010101" charset="-122"/>
              </a:rPr>
              <a:t>月夜</a:t>
            </a:r>
            <a:endParaRPr lang="zh-CN" altLang="en-US" sz="2400" b="1" dirty="0">
              <a:latin typeface="黑体" panose="02010609060101010101" charset="-122"/>
              <a:ea typeface="黑体" panose="02010609060101010101" charset="-122"/>
            </a:endParaRPr>
          </a:p>
          <a:p>
            <a:pPr algn="ctr">
              <a:lnSpc>
                <a:spcPct val="150000"/>
              </a:lnSpc>
            </a:pPr>
            <a:r>
              <a:rPr lang="en-US" altLang="zh-CN" sz="2000" b="1" dirty="0">
                <a:latin typeface="仿宋" panose="02010609060101010101" charset="-122"/>
                <a:ea typeface="仿宋" panose="02010609060101010101" charset="-122"/>
              </a:rPr>
              <a:t>【</a:t>
            </a:r>
            <a:r>
              <a:rPr lang="zh-CN" altLang="en-US" sz="2000" b="1" dirty="0">
                <a:latin typeface="仿宋" panose="02010609060101010101" charset="-122"/>
                <a:ea typeface="仿宋" panose="02010609060101010101" charset="-122"/>
              </a:rPr>
              <a:t>唐</a:t>
            </a:r>
            <a:r>
              <a:rPr lang="en-US" altLang="zh-CN" sz="2000" b="1" dirty="0">
                <a:latin typeface="仿宋" panose="02010609060101010101" charset="-122"/>
                <a:ea typeface="仿宋" panose="02010609060101010101" charset="-122"/>
              </a:rPr>
              <a:t>】</a:t>
            </a:r>
            <a:r>
              <a:rPr lang="zh-CN" altLang="en-US" sz="2000" b="1" dirty="0">
                <a:latin typeface="仿宋" panose="02010609060101010101" charset="-122"/>
                <a:ea typeface="仿宋" panose="02010609060101010101" charset="-122"/>
              </a:rPr>
              <a:t>刘方平</a:t>
            </a:r>
            <a:endParaRPr lang="zh-CN" altLang="en-US" sz="2400" b="1" dirty="0">
              <a:latin typeface="仿宋" panose="02010609060101010101" charset="-122"/>
              <a:ea typeface="仿宋" panose="02010609060101010101" charset="-122"/>
            </a:endParaRPr>
          </a:p>
          <a:p>
            <a:pPr algn="ctr">
              <a:lnSpc>
                <a:spcPct val="150000"/>
              </a:lnSpc>
            </a:pPr>
            <a:r>
              <a:rPr lang="zh-CN" altLang="en-US" sz="2400" b="1" dirty="0">
                <a:latin typeface="楷体" panose="02010609060101010101" pitchFamily="49" charset="-122"/>
                <a:ea typeface="楷体" panose="02010609060101010101" pitchFamily="49" charset="-122"/>
              </a:rPr>
              <a:t>更深月色半人家，</a:t>
            </a:r>
            <a:endParaRPr lang="zh-CN" altLang="en-US" sz="2400" b="1" dirty="0">
              <a:latin typeface="楷体" panose="02010609060101010101" pitchFamily="49" charset="-122"/>
              <a:ea typeface="楷体" panose="02010609060101010101" pitchFamily="49" charset="-122"/>
            </a:endParaRPr>
          </a:p>
          <a:p>
            <a:pPr algn="ctr">
              <a:lnSpc>
                <a:spcPct val="150000"/>
              </a:lnSpc>
            </a:pPr>
            <a:r>
              <a:rPr lang="zh-CN" altLang="en-US" sz="2400" b="1" dirty="0">
                <a:latin typeface="楷体" panose="02010609060101010101" pitchFamily="49" charset="-122"/>
                <a:ea typeface="楷体" panose="02010609060101010101" pitchFamily="49" charset="-122"/>
              </a:rPr>
              <a:t>北斗阑干南斗斜。</a:t>
            </a:r>
            <a:endParaRPr lang="zh-CN" altLang="en-US" sz="2400" b="1" dirty="0">
              <a:latin typeface="楷体" panose="02010609060101010101" pitchFamily="49" charset="-122"/>
              <a:ea typeface="楷体" panose="02010609060101010101" pitchFamily="49" charset="-122"/>
            </a:endParaRPr>
          </a:p>
          <a:p>
            <a:pPr algn="ctr">
              <a:lnSpc>
                <a:spcPct val="150000"/>
              </a:lnSpc>
            </a:pPr>
            <a:r>
              <a:rPr lang="zh-CN" altLang="en-US" sz="2400" b="1" dirty="0">
                <a:latin typeface="楷体" panose="02010609060101010101" pitchFamily="49" charset="-122"/>
                <a:ea typeface="楷体" panose="02010609060101010101" pitchFamily="49" charset="-122"/>
              </a:rPr>
              <a:t>今夜偏知春气暖，</a:t>
            </a:r>
            <a:endParaRPr lang="zh-CN" altLang="en-US" sz="2400" b="1" dirty="0">
              <a:latin typeface="楷体" panose="02010609060101010101" pitchFamily="49" charset="-122"/>
              <a:ea typeface="楷体" panose="02010609060101010101" pitchFamily="49" charset="-122"/>
            </a:endParaRPr>
          </a:p>
          <a:p>
            <a:pPr algn="ctr">
              <a:lnSpc>
                <a:spcPct val="150000"/>
              </a:lnSpc>
            </a:pPr>
            <a:r>
              <a:rPr lang="zh-CN" altLang="en-US" sz="2400" b="1" dirty="0">
                <a:latin typeface="楷体" panose="02010609060101010101" pitchFamily="49" charset="-122"/>
                <a:ea typeface="楷体" panose="02010609060101010101" pitchFamily="49" charset="-122"/>
              </a:rPr>
              <a:t>虫声新透绿窗纱。　</a:t>
            </a:r>
            <a:endParaRPr lang="zh-CN" altLang="en-US" sz="2400" b="1" dirty="0">
              <a:latin typeface="楷体" panose="02010609060101010101" pitchFamily="49" charset="-122"/>
              <a:ea typeface="楷体" panose="02010609060101010101" pitchFamily="49" charset="-122"/>
            </a:endParaRPr>
          </a:p>
        </p:txBody>
      </p:sp>
      <p:pic>
        <p:nvPicPr>
          <p:cNvPr id="65537" name="Picture 1" descr="C:\Users\Administrator\AppData\Roaming\Tencent\Users\56229019\QQ\WinTemp\RichOle\0%7]L1Y3PT]JMT[A~D8]XVS.png"/>
          <p:cNvPicPr>
            <a:picLocks noChangeAspect="1" noChangeArrowheads="1"/>
          </p:cNvPicPr>
          <p:nvPr/>
        </p:nvPicPr>
        <p:blipFill>
          <a:blip r:embed="rId1"/>
          <a:srcRect/>
          <a:stretch>
            <a:fillRect/>
          </a:stretch>
        </p:blipFill>
        <p:spPr bwMode="auto">
          <a:xfrm>
            <a:off x="4394336" y="2412787"/>
            <a:ext cx="3750516" cy="2819265"/>
          </a:xfrm>
          <a:prstGeom prst="rect">
            <a:avLst/>
          </a:prstGeom>
          <a:ln>
            <a:noFill/>
          </a:ln>
          <a:effectLst>
            <a:softEdge rad="63500"/>
          </a:effectLst>
          <a:extLst>
            <a:ext uri="{909E8E84-426E-40DD-AFC4-6F175D3DCCD1}">
              <a14:hiddenFill xmlns:a14="http://schemas.microsoft.com/office/drawing/2010/main">
                <a:solidFill>
                  <a:srgbClr val="FFFFFF"/>
                </a:solidFill>
              </a14:hiddenFill>
            </a:ext>
          </a:extLst>
        </p:spPr>
      </p:pic>
      <p:pic>
        <p:nvPicPr>
          <p:cNvPr id="9" name="图片 16"/>
          <p:cNvPicPr>
            <a:picLocks noChangeAspect="1" noChangeArrowheads="1"/>
          </p:cNvPicPr>
          <p:nvPr/>
        </p:nvPicPr>
        <p:blipFill>
          <a:blip r:embed="rId2" cstate="email"/>
          <a:srcRect/>
          <a:stretch>
            <a:fillRect/>
          </a:stretch>
        </p:blipFill>
        <p:spPr bwMode="auto">
          <a:xfrm>
            <a:off x="3435350" y="194733"/>
            <a:ext cx="2273300" cy="601133"/>
          </a:xfrm>
          <a:prstGeom prst="rect">
            <a:avLst/>
          </a:prstGeom>
          <a:noFill/>
          <a:ln>
            <a:noFill/>
          </a:ln>
          <a:effectLst>
            <a:outerShdw blurRad="63500" sx="102000" sy="102000" algn="ctr" rotWithShape="0">
              <a:prstClr val="black">
                <a:alpha val="40000"/>
              </a:prstClr>
            </a:outerShdw>
          </a:effectLst>
        </p:spPr>
      </p:pic>
      <p:grpSp>
        <p:nvGrpSpPr>
          <p:cNvPr id="10" name="组合 11"/>
          <p:cNvGrpSpPr/>
          <p:nvPr/>
        </p:nvGrpSpPr>
        <p:grpSpPr>
          <a:xfrm>
            <a:off x="444781" y="1095055"/>
            <a:ext cx="1772205" cy="672451"/>
            <a:chOff x="854820" y="1213040"/>
            <a:chExt cx="1772205" cy="504338"/>
          </a:xfrm>
          <a:effectLst>
            <a:outerShdw blurRad="50800" dist="38100" dir="10800000" algn="r" rotWithShape="0">
              <a:prstClr val="black">
                <a:alpha val="40000"/>
              </a:prstClr>
            </a:outerShdw>
          </a:effectLst>
        </p:grpSpPr>
        <p:sp>
          <p:nvSpPr>
            <p:cNvPr id="11" name="圆角矩形 10"/>
            <p:cNvSpPr/>
            <p:nvPr/>
          </p:nvSpPr>
          <p:spPr>
            <a:xfrm>
              <a:off x="906463" y="1213040"/>
              <a:ext cx="1667986" cy="398407"/>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5400000" scaled="1"/>
              <a:tileRect/>
            </a:gradFill>
            <a:ln>
              <a:solidFill>
                <a:schemeClr val="accent3">
                  <a:lumMod val="75000"/>
                </a:schemeClr>
              </a:solidFill>
            </a:ln>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rPr>
                <a:t>推荐阅读</a:t>
              </a:r>
              <a:endParaRPr lang="zh-CN" altLang="en-US" sz="2800" b="1" dirty="0">
                <a:solidFill>
                  <a:prstClr val="black">
                    <a:hueOff val="0"/>
                    <a:satOff val="0"/>
                    <a:lumOff val="0"/>
                    <a:alphaOff val="0"/>
                  </a:prstClr>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12" name="直线连接符 21"/>
            <p:cNvSpPr>
              <a:spLocks noChangeShapeType="1"/>
            </p:cNvSpPr>
            <p:nvPr/>
          </p:nvSpPr>
          <p:spPr bwMode="auto">
            <a:xfrm flipV="1">
              <a:off x="854820" y="1717378"/>
              <a:ext cx="1772205" cy="0"/>
            </a:xfrm>
            <a:prstGeom prst="line">
              <a:avLst/>
            </a:prstGeom>
            <a:noFill/>
            <a:ln w="38100">
              <a:solidFill>
                <a:schemeClr val="accent1">
                  <a:lumMod val="60000"/>
                  <a:lumOff val="40000"/>
                </a:schemeClr>
              </a:solidFill>
              <a:prstDash val="sysDash"/>
              <a:round/>
            </a:ln>
          </p:spPr>
          <p:txBody>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descr="C:\Users\Administrator\AppData\Roaming\Tencent\Users\56229019\QQ\WinTemp\RichOle\JVJ`_LA(13ELE2HU145U78B.png"/>
          <p:cNvPicPr>
            <a:picLocks noChangeAspect="1" noChangeArrowheads="1"/>
          </p:cNvPicPr>
          <p:nvPr/>
        </p:nvPicPr>
        <p:blipFill>
          <a:blip r:embed="rId1"/>
          <a:srcRect/>
          <a:stretch>
            <a:fillRect/>
          </a:stretch>
        </p:blipFill>
        <p:spPr bwMode="auto">
          <a:xfrm>
            <a:off x="4780693" y="1600286"/>
            <a:ext cx="3547289" cy="3571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6627" name="矩形 1"/>
          <p:cNvSpPr>
            <a:spLocks noChangeArrowheads="1"/>
          </p:cNvSpPr>
          <p:nvPr/>
        </p:nvSpPr>
        <p:spPr bwMode="auto">
          <a:xfrm>
            <a:off x="361950" y="1259417"/>
            <a:ext cx="4572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zh-CN" sz="2400" b="1" dirty="0">
                <a:latin typeface="黑体" panose="02010609060101010101" charset="-122"/>
                <a:ea typeface="黑体" panose="02010609060101010101" charset="-122"/>
              </a:rPr>
              <a:t>渡荆门送别</a:t>
            </a:r>
            <a:endParaRPr lang="zh-CN" altLang="zh-CN" sz="2400" b="1" dirty="0">
              <a:latin typeface="黑体" panose="02010609060101010101" charset="-122"/>
              <a:ea typeface="黑体" panose="02010609060101010101" charset="-122"/>
            </a:endParaRPr>
          </a:p>
          <a:p>
            <a:pPr algn="ctr">
              <a:lnSpc>
                <a:spcPct val="150000"/>
              </a:lnSpc>
            </a:pPr>
            <a:r>
              <a:rPr lang="zh-CN" altLang="zh-CN" sz="2400" b="1" dirty="0">
                <a:latin typeface="仿宋" panose="02010609060101010101" charset="-122"/>
                <a:ea typeface="仿宋" panose="02010609060101010101" charset="-122"/>
              </a:rPr>
              <a:t>【唐】李白</a:t>
            </a:r>
            <a:endParaRPr lang="zh-CN" altLang="zh-CN" sz="2400" b="1" dirty="0">
              <a:latin typeface="仿宋" panose="02010609060101010101" charset="-122"/>
              <a:ea typeface="仿宋" panose="02010609060101010101" charset="-122"/>
            </a:endParaRPr>
          </a:p>
          <a:p>
            <a:pPr algn="ctr">
              <a:lnSpc>
                <a:spcPct val="150000"/>
              </a:lnSpc>
            </a:pPr>
            <a:r>
              <a:rPr lang="zh-CN" altLang="zh-CN" sz="2400" b="1" dirty="0">
                <a:latin typeface="楷体" panose="02010609060101010101" pitchFamily="49" charset="-122"/>
                <a:ea typeface="楷体" panose="02010609060101010101" pitchFamily="49" charset="-122"/>
              </a:rPr>
              <a:t>渡远荆门外，来从楚国游。</a:t>
            </a:r>
            <a:endParaRPr lang="en-US" altLang="zh-CN" sz="2400" b="1" dirty="0">
              <a:latin typeface="楷体" panose="02010609060101010101" pitchFamily="49" charset="-122"/>
              <a:ea typeface="楷体" panose="02010609060101010101" pitchFamily="49" charset="-122"/>
            </a:endParaRPr>
          </a:p>
          <a:p>
            <a:pPr algn="ctr">
              <a:lnSpc>
                <a:spcPct val="150000"/>
              </a:lnSpc>
            </a:pPr>
            <a:r>
              <a:rPr lang="zh-CN" altLang="zh-CN" sz="2400" b="1" dirty="0">
                <a:latin typeface="楷体" panose="02010609060101010101" pitchFamily="49" charset="-122"/>
                <a:ea typeface="楷体" panose="02010609060101010101" pitchFamily="49" charset="-122"/>
              </a:rPr>
              <a:t>山随平野尽，江入大荒流。</a:t>
            </a:r>
            <a:endParaRPr lang="zh-CN" altLang="zh-CN" sz="2400" b="1" dirty="0">
              <a:latin typeface="楷体" panose="02010609060101010101" pitchFamily="49" charset="-122"/>
              <a:ea typeface="楷体" panose="02010609060101010101" pitchFamily="49" charset="-122"/>
            </a:endParaRPr>
          </a:p>
          <a:p>
            <a:pPr algn="ctr">
              <a:lnSpc>
                <a:spcPct val="150000"/>
              </a:lnSpc>
            </a:pPr>
            <a:r>
              <a:rPr lang="zh-CN" altLang="zh-CN" sz="2400" b="1" dirty="0">
                <a:latin typeface="楷体" panose="02010609060101010101" pitchFamily="49" charset="-122"/>
                <a:ea typeface="楷体" panose="02010609060101010101" pitchFamily="49" charset="-122"/>
              </a:rPr>
              <a:t>月下飞天镜，云生结海楼。</a:t>
            </a:r>
            <a:endParaRPr lang="en-US" altLang="zh-CN" sz="2400" b="1" dirty="0">
              <a:latin typeface="楷体" panose="02010609060101010101" pitchFamily="49" charset="-122"/>
              <a:ea typeface="楷体" panose="02010609060101010101" pitchFamily="49" charset="-122"/>
            </a:endParaRPr>
          </a:p>
          <a:p>
            <a:pPr algn="ctr">
              <a:lnSpc>
                <a:spcPct val="150000"/>
              </a:lnSpc>
            </a:pPr>
            <a:r>
              <a:rPr lang="zh-CN" altLang="zh-CN" sz="2400" b="1" dirty="0">
                <a:latin typeface="楷体" panose="02010609060101010101" pitchFamily="49" charset="-122"/>
                <a:ea typeface="楷体" panose="02010609060101010101" pitchFamily="49" charset="-122"/>
              </a:rPr>
              <a:t>仍怜故乡水，万里送行舟。</a:t>
            </a:r>
            <a:endParaRPr lang="zh-CN" altLang="zh-CN"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70"/>
          <p:cNvSpPr>
            <a:spLocks noChangeAspect="1" noChangeArrowheads="1" noTextEdit="1"/>
          </p:cNvSpPr>
          <p:nvPr/>
        </p:nvSpPr>
        <p:spPr bwMode="auto">
          <a:xfrm>
            <a:off x="-3943350" y="713317"/>
            <a:ext cx="1895475" cy="181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9219" name="Picture 72"/>
          <p:cNvPicPr>
            <a:picLocks noChangeAspect="1" noChangeArrowheads="1"/>
          </p:cNvPicPr>
          <p:nvPr/>
        </p:nvPicPr>
        <p:blipFill>
          <a:blip r:embed="rId1" cstate="email"/>
          <a:srcRect/>
          <a:stretch>
            <a:fillRect/>
          </a:stretch>
        </p:blipFill>
        <p:spPr bwMode="auto">
          <a:xfrm>
            <a:off x="-3943350" y="713317"/>
            <a:ext cx="1897062" cy="181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任意多边形 18"/>
          <p:cNvSpPr/>
          <p:nvPr/>
        </p:nvSpPr>
        <p:spPr bwMode="auto">
          <a:xfrm>
            <a:off x="1131889" y="1221318"/>
            <a:ext cx="1620957" cy="523220"/>
          </a:xfrm>
          <a:custGeom>
            <a:avLst/>
            <a:gdLst>
              <a:gd name="T0" fmla="*/ 0 w 258980"/>
              <a:gd name="T1" fmla="*/ 0 h 54733"/>
              <a:gd name="T2" fmla="*/ 2147483647 w 258980"/>
              <a:gd name="T3" fmla="*/ 0 h 54733"/>
              <a:gd name="T4" fmla="*/ 2147483647 w 258980"/>
              <a:gd name="T5" fmla="*/ 2147483647 h 54733"/>
              <a:gd name="T6" fmla="*/ 0 w 258980"/>
              <a:gd name="T7" fmla="*/ 2147483647 h 54733"/>
              <a:gd name="T8" fmla="*/ 0 w 258980"/>
              <a:gd name="T9" fmla="*/ 0 h 54733"/>
              <a:gd name="T10" fmla="*/ 0 60000 65536"/>
              <a:gd name="T11" fmla="*/ 0 60000 65536"/>
              <a:gd name="T12" fmla="*/ 0 60000 65536"/>
              <a:gd name="T13" fmla="*/ 0 60000 65536"/>
              <a:gd name="T14" fmla="*/ 0 60000 65536"/>
              <a:gd name="T15" fmla="*/ 0 w 258980"/>
              <a:gd name="T16" fmla="*/ 0 h 54733"/>
              <a:gd name="T17" fmla="*/ 258980 w 258980"/>
              <a:gd name="T18" fmla="*/ 54733 h 54733"/>
            </a:gdLst>
            <a:ahLst/>
            <a:cxnLst>
              <a:cxn ang="T10">
                <a:pos x="T0" y="T1"/>
              </a:cxn>
              <a:cxn ang="T11">
                <a:pos x="T2" y="T3"/>
              </a:cxn>
              <a:cxn ang="T12">
                <a:pos x="T4" y="T5"/>
              </a:cxn>
              <a:cxn ang="T13">
                <a:pos x="T6" y="T7"/>
              </a:cxn>
              <a:cxn ang="T14">
                <a:pos x="T8" y="T9"/>
              </a:cxn>
            </a:cxnLst>
            <a:rect l="T15" t="T16" r="T17" b="T18"/>
            <a:pathLst>
              <a:path w="258980" h="54733">
                <a:moveTo>
                  <a:pt x="0" y="0"/>
                </a:moveTo>
                <a:lnTo>
                  <a:pt x="258980" y="0"/>
                </a:lnTo>
                <a:lnTo>
                  <a:pt x="258980" y="54733"/>
                </a:lnTo>
                <a:lnTo>
                  <a:pt x="0" y="54733"/>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latin typeface="微软雅黑" panose="020B0503020204020204" pitchFamily="34" charset="-122"/>
                <a:ea typeface="微软雅黑" panose="020B0503020204020204" pitchFamily="34" charset="-122"/>
              </a:rPr>
              <a:t>学习目标</a:t>
            </a:r>
            <a:endParaRPr lang="zh-CN" altLang="en-US" sz="2800" b="1" dirty="0">
              <a:latin typeface="微软雅黑" panose="020B0503020204020204" pitchFamily="34" charset="-122"/>
              <a:ea typeface="微软雅黑" panose="020B0503020204020204" pitchFamily="34" charset="-122"/>
            </a:endParaRPr>
          </a:p>
        </p:txBody>
      </p:sp>
      <p:sp>
        <p:nvSpPr>
          <p:cNvPr id="9" name="圆角矩形 8"/>
          <p:cNvSpPr/>
          <p:nvPr/>
        </p:nvSpPr>
        <p:spPr>
          <a:xfrm>
            <a:off x="527196" y="1325973"/>
            <a:ext cx="443625" cy="495183"/>
          </a:xfrm>
          <a:prstGeom prst="roundRect">
            <a:avLst>
              <a:gd name="adj" fmla="val 10000"/>
            </a:avLst>
          </a:prstGeom>
          <a:blipFill>
            <a:blip r:embed="rId2" cstate="email"/>
            <a:srcRect/>
            <a:stretch>
              <a:fillRect/>
            </a:stretch>
          </a:blipFill>
        </p:spPr>
        <p:style>
          <a:lnRef idx="2">
            <a:schemeClr val="lt1">
              <a:hueOff val="0"/>
              <a:satOff val="0"/>
              <a:lumOff val="0"/>
              <a:alphaOff val="0"/>
            </a:schemeClr>
          </a:lnRef>
          <a:fillRef idx="1">
            <a:scrgbClr r="0" g="0" b="0"/>
          </a:fillRef>
          <a:effectRef idx="0">
            <a:schemeClr val="accent1">
              <a:tint val="50000"/>
              <a:alpha val="90000"/>
              <a:hueOff val="0"/>
              <a:satOff val="0"/>
              <a:lumOff val="0"/>
              <a:alphaOff val="0"/>
            </a:schemeClr>
          </a:effectRef>
          <a:fontRef idx="minor">
            <a:schemeClr val="lt1">
              <a:hueOff val="0"/>
              <a:satOff val="0"/>
              <a:lumOff val="0"/>
              <a:alphaOff val="0"/>
            </a:schemeClr>
          </a:fontRef>
        </p:style>
      </p:sp>
      <p:sp>
        <p:nvSpPr>
          <p:cNvPr id="7176" name="矩形 7"/>
          <p:cNvSpPr>
            <a:spLocks noChangeArrowheads="1"/>
          </p:cNvSpPr>
          <p:nvPr/>
        </p:nvSpPr>
        <p:spPr bwMode="auto">
          <a:xfrm>
            <a:off x="627063" y="1958976"/>
            <a:ext cx="77343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0850" indent="-450850">
              <a:lnSpc>
                <a:spcPct val="150000"/>
              </a:lnSpc>
              <a:defRPr/>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1.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正确、流利、</a:t>
            </a:r>
            <a:r>
              <a:rPr lang="zh-CN" altLang="zh-CN" sz="2400" b="1" dirty="0">
                <a:latin typeface="Times New Roman" panose="02020603050405020304" pitchFamily="18" charset="0"/>
                <a:ea typeface="楷体" panose="02010609060101010101" pitchFamily="49" charset="-122"/>
                <a:cs typeface="Times New Roman" panose="02020603050405020304" pitchFamily="18" charset="0"/>
              </a:rPr>
              <a:t>有感情地朗读课文，背诵课文。</a:t>
            </a:r>
            <a:endParaRPr lang="zh-CN" altLang="zh-CN" sz="2400" b="1" dirty="0">
              <a:latin typeface="Times New Roman" panose="02020603050405020304" pitchFamily="18" charset="0"/>
              <a:ea typeface="楷体" panose="02010609060101010101" pitchFamily="49" charset="-122"/>
              <a:cs typeface="Times New Roman" panose="02020603050405020304" pitchFamily="18" charset="0"/>
            </a:endParaRPr>
          </a:p>
          <a:p>
            <a:pPr marL="266700" indent="-266700">
              <a:lnSpc>
                <a:spcPct val="150000"/>
              </a:lnSpc>
              <a:defRPr/>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2.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通过语言文字，融入自己丰富的想象，感悟这首词所描绘的意境。</a:t>
            </a: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a:p>
            <a:pPr marL="266700" indent="-266700">
              <a:lnSpc>
                <a:spcPct val="150000"/>
              </a:lnSpc>
              <a:defRPr/>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3. </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通过语言文字的训练，感受词中所表现的自然美，感悟作者热爱大自然，关心人民，期盼丰年的思想感情。</a:t>
            </a:r>
            <a:endParaRPr lang="zh-CN" altLang="zh-CN" sz="2400" b="1" dirty="0">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4"/>
          <p:cNvSpPr>
            <a:spLocks noChangeArrowheads="1"/>
          </p:cNvSpPr>
          <p:nvPr/>
        </p:nvSpPr>
        <p:spPr bwMode="auto">
          <a:xfrm>
            <a:off x="2509839" y="967317"/>
            <a:ext cx="612933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27380">
              <a:lnSpc>
                <a:spcPct val="150000"/>
              </a:lnSpc>
            </a:pPr>
            <a:r>
              <a:rPr lang="zh-CN" altLang="en-US" sz="2400" b="1" dirty="0">
                <a:latin typeface="黑体" panose="02010609060101010101" charset="-122"/>
                <a:ea typeface="黑体" panose="02010609060101010101" charset="-122"/>
              </a:rPr>
              <a:t>辛弃疾</a:t>
            </a:r>
            <a:r>
              <a:rPr lang="zh-CN"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原字坦夫，后改字幼安，号稼轩，山东东路济南府历城县人。南宋豪放派词人、将领，有“词中之龙”之称。与苏轼合称“苏辛”，与李清照并称“济南二安”。其词艺术风格多样，以豪放为主，风格沉雄豪迈又不乏细腻柔媚之处，现存词六百多首，有词集</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稼轩长短句</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等传世。</a:t>
            </a:r>
            <a:endParaRPr lang="zh-CN" altLang="en-US" sz="2400" b="1" dirty="0">
              <a:solidFill>
                <a:srgbClr val="000000"/>
              </a:solidFill>
              <a:latin typeface="楷体" panose="02010609060101010101" pitchFamily="49" charset="-122"/>
              <a:ea typeface="楷体" panose="02010609060101010101" pitchFamily="49" charset="-122"/>
            </a:endParaRPr>
          </a:p>
        </p:txBody>
      </p:sp>
      <p:pic>
        <p:nvPicPr>
          <p:cNvPr id="18439" name="Picture 9" descr="C:\Users\Administrator\AppData\Roaming\Tencent\Users\56229019\QQ\WinTemp\RichOle\A4DM02MZ}$M~PFFF0)K)WBW.png"/>
          <p:cNvPicPr>
            <a:picLocks noChangeAspect="1" noChangeArrowheads="1"/>
          </p:cNvPicPr>
          <p:nvPr/>
        </p:nvPicPr>
        <p:blipFill>
          <a:blip r:embed="rId1" cstate="email"/>
          <a:srcRect/>
          <a:stretch>
            <a:fillRect/>
          </a:stretch>
        </p:blipFill>
        <p:spPr bwMode="auto">
          <a:xfrm>
            <a:off x="272238" y="1800522"/>
            <a:ext cx="2117725" cy="36766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Administrator\Desktop\3333\助读资料.png"/>
          <p:cNvPicPr>
            <a:picLocks noChangeAspect="1" noChangeArrowheads="1"/>
          </p:cNvPicPr>
          <p:nvPr/>
        </p:nvPicPr>
        <p:blipFill>
          <a:blip r:embed="rId2"/>
          <a:srcRect/>
          <a:stretch>
            <a:fillRect/>
          </a:stretch>
        </p:blipFill>
        <p:spPr bwMode="auto">
          <a:xfrm>
            <a:off x="3486150" y="91017"/>
            <a:ext cx="2171700" cy="75988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bwMode="auto">
          <a:xfrm>
            <a:off x="963613" y="2041586"/>
            <a:ext cx="7150100" cy="2851149"/>
          </a:xfrm>
          <a:custGeom>
            <a:avLst/>
            <a:gdLst>
              <a:gd name="connsiteX0" fmla="*/ 0 w 7150138"/>
              <a:gd name="connsiteY0" fmla="*/ 451959 h 4519594"/>
              <a:gd name="connsiteX1" fmla="*/ 451959 w 7150138"/>
              <a:gd name="connsiteY1" fmla="*/ 0 h 4519594"/>
              <a:gd name="connsiteX2" fmla="*/ 6698179 w 7150138"/>
              <a:gd name="connsiteY2" fmla="*/ 0 h 4519594"/>
              <a:gd name="connsiteX3" fmla="*/ 7150138 w 7150138"/>
              <a:gd name="connsiteY3" fmla="*/ 451959 h 4519594"/>
              <a:gd name="connsiteX4" fmla="*/ 7150138 w 7150138"/>
              <a:gd name="connsiteY4" fmla="*/ 4067635 h 4519594"/>
              <a:gd name="connsiteX5" fmla="*/ 6698179 w 7150138"/>
              <a:gd name="connsiteY5" fmla="*/ 4519594 h 4519594"/>
              <a:gd name="connsiteX6" fmla="*/ 451959 w 7150138"/>
              <a:gd name="connsiteY6" fmla="*/ 4519594 h 4519594"/>
              <a:gd name="connsiteX7" fmla="*/ 0 w 7150138"/>
              <a:gd name="connsiteY7" fmla="*/ 4067635 h 4519594"/>
              <a:gd name="connsiteX8" fmla="*/ 0 w 7150138"/>
              <a:gd name="connsiteY8" fmla="*/ 451959 h 451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0138" h="4519594">
                <a:moveTo>
                  <a:pt x="0" y="451959"/>
                </a:moveTo>
                <a:cubicBezTo>
                  <a:pt x="0" y="202349"/>
                  <a:pt x="202349" y="0"/>
                  <a:pt x="451959" y="0"/>
                </a:cubicBezTo>
                <a:lnTo>
                  <a:pt x="6698179" y="0"/>
                </a:lnTo>
                <a:cubicBezTo>
                  <a:pt x="6947789" y="0"/>
                  <a:pt x="7150138" y="202349"/>
                  <a:pt x="7150138" y="451959"/>
                </a:cubicBezTo>
                <a:lnTo>
                  <a:pt x="7150138" y="4067635"/>
                </a:lnTo>
                <a:cubicBezTo>
                  <a:pt x="7150138" y="4317245"/>
                  <a:pt x="6947789" y="4519594"/>
                  <a:pt x="6698179" y="4519594"/>
                </a:cubicBezTo>
                <a:lnTo>
                  <a:pt x="451959" y="4519594"/>
                </a:lnTo>
                <a:cubicBezTo>
                  <a:pt x="202349" y="4519594"/>
                  <a:pt x="0" y="4317245"/>
                  <a:pt x="0" y="4067635"/>
                </a:cubicBezTo>
                <a:lnTo>
                  <a:pt x="0" y="451959"/>
                </a:lnTo>
                <a:close/>
              </a:path>
            </a:pathLst>
          </a:custGeom>
          <a:noFill/>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txBody>
          <a:bodyPr lIns="256032" tIns="256032" rIns="256032" bIns="3419748" spcCol="1270" anchor="ctr">
            <a:scene3d>
              <a:camera prst="isometricOffAxis1Right"/>
              <a:lightRig rig="threePt" dir="t"/>
            </a:scene3d>
          </a:bodyPr>
          <a:lstStyle/>
          <a:p>
            <a:pPr defTabSz="1600200">
              <a:lnSpc>
                <a:spcPct val="90000"/>
              </a:lnSpc>
              <a:spcAft>
                <a:spcPct val="35000"/>
              </a:spcAft>
              <a:defRPr/>
            </a:pPr>
            <a:endParaRPr lang="zh-CN" altLang="en-US" sz="3600" b="1" dirty="0">
              <a:effectLst>
                <a:glow rad="101600">
                  <a:schemeClr val="bg1">
                    <a:alpha val="60000"/>
                  </a:schemeClr>
                </a:glow>
              </a:effectLst>
            </a:endParaRPr>
          </a:p>
        </p:txBody>
      </p:sp>
      <p:sp>
        <p:nvSpPr>
          <p:cNvPr id="8" name="任意多边形 7"/>
          <p:cNvSpPr/>
          <p:nvPr/>
        </p:nvSpPr>
        <p:spPr bwMode="auto">
          <a:xfrm>
            <a:off x="1125538" y="2779184"/>
            <a:ext cx="6826250" cy="2980267"/>
          </a:xfrm>
          <a:custGeom>
            <a:avLst/>
            <a:gdLst>
              <a:gd name="connsiteX0" fmla="*/ 0 w 6826475"/>
              <a:gd name="connsiteY0" fmla="*/ 297922 h 2979224"/>
              <a:gd name="connsiteX1" fmla="*/ 297922 w 6826475"/>
              <a:gd name="connsiteY1" fmla="*/ 0 h 2979224"/>
              <a:gd name="connsiteX2" fmla="*/ 6528553 w 6826475"/>
              <a:gd name="connsiteY2" fmla="*/ 0 h 2979224"/>
              <a:gd name="connsiteX3" fmla="*/ 6826475 w 6826475"/>
              <a:gd name="connsiteY3" fmla="*/ 297922 h 2979224"/>
              <a:gd name="connsiteX4" fmla="*/ 6826475 w 6826475"/>
              <a:gd name="connsiteY4" fmla="*/ 2681302 h 2979224"/>
              <a:gd name="connsiteX5" fmla="*/ 6528553 w 6826475"/>
              <a:gd name="connsiteY5" fmla="*/ 2979224 h 2979224"/>
              <a:gd name="connsiteX6" fmla="*/ 297922 w 6826475"/>
              <a:gd name="connsiteY6" fmla="*/ 2979224 h 2979224"/>
              <a:gd name="connsiteX7" fmla="*/ 0 w 6826475"/>
              <a:gd name="connsiteY7" fmla="*/ 2681302 h 2979224"/>
              <a:gd name="connsiteX8" fmla="*/ 0 w 6826475"/>
              <a:gd name="connsiteY8" fmla="*/ 297922 h 297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6475" h="2979224">
                <a:moveTo>
                  <a:pt x="0" y="297922"/>
                </a:moveTo>
                <a:cubicBezTo>
                  <a:pt x="0" y="133384"/>
                  <a:pt x="133384" y="0"/>
                  <a:pt x="297922" y="0"/>
                </a:cubicBezTo>
                <a:lnTo>
                  <a:pt x="6528553" y="0"/>
                </a:lnTo>
                <a:cubicBezTo>
                  <a:pt x="6693091" y="0"/>
                  <a:pt x="6826475" y="133384"/>
                  <a:pt x="6826475" y="297922"/>
                </a:cubicBezTo>
                <a:lnTo>
                  <a:pt x="6826475" y="2681302"/>
                </a:lnTo>
                <a:cubicBezTo>
                  <a:pt x="6826475" y="2845840"/>
                  <a:pt x="6693091" y="2979224"/>
                  <a:pt x="6528553" y="2979224"/>
                </a:cubicBezTo>
                <a:lnTo>
                  <a:pt x="297922" y="2979224"/>
                </a:lnTo>
                <a:cubicBezTo>
                  <a:pt x="133384" y="2979224"/>
                  <a:pt x="0" y="2845840"/>
                  <a:pt x="0" y="2681302"/>
                </a:cubicBezTo>
                <a:lnTo>
                  <a:pt x="0" y="297922"/>
                </a:lnTo>
                <a:close/>
              </a:path>
            </a:pathLst>
          </a:custGeom>
          <a:noFill/>
        </p:spPr>
        <p:style>
          <a:lnRef idx="0">
            <a:schemeClr val="accent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105038" tIns="105038" rIns="105038" bIns="105038" spcCol="1270" anchor="ctr"/>
          <a:lstStyle/>
          <a:p>
            <a:pPr indent="800100" defTabSz="1244600">
              <a:lnSpc>
                <a:spcPct val="150000"/>
              </a:lnSpc>
              <a:spcAft>
                <a:spcPct val="35000"/>
              </a:spcAft>
              <a:defRPr/>
            </a:pPr>
            <a:endParaRPr lang="en-US" altLang="zh-CN" sz="2800" b="1" dirty="0">
              <a:latin typeface="Times New Roman" panose="02020603050405020304" pitchFamily="18" charset="0"/>
              <a:ea typeface="+mj-ea"/>
              <a:cs typeface="Times New Roman" panose="02020603050405020304" pitchFamily="18" charset="0"/>
            </a:endParaRPr>
          </a:p>
        </p:txBody>
      </p:sp>
      <p:sp>
        <p:nvSpPr>
          <p:cNvPr id="12292" name="矩形 2"/>
          <p:cNvSpPr>
            <a:spLocks noChangeArrowheads="1"/>
          </p:cNvSpPr>
          <p:nvPr/>
        </p:nvSpPr>
        <p:spPr bwMode="auto">
          <a:xfrm>
            <a:off x="992188" y="2652184"/>
            <a:ext cx="72183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714375" defTabSz="1244600">
              <a:lnSpc>
                <a:spcPct val="150000"/>
              </a:lnSpc>
              <a:spcAft>
                <a:spcPct val="35000"/>
              </a:spcAft>
            </a:pPr>
            <a:r>
              <a:rPr lang="zh-CN" altLang="en-US" sz="2800" b="1" dirty="0">
                <a:solidFill>
                  <a:srgbClr val="000000"/>
                </a:solidFill>
                <a:latin typeface="Times New Roman" panose="02020603050405020304" pitchFamily="18" charset="0"/>
                <a:cs typeface="Times New Roman" panose="02020603050405020304" pitchFamily="18" charset="0"/>
              </a:rPr>
              <a:t>请同学们自由朗读古诗，努力读准字音、读通诗句。</a:t>
            </a:r>
            <a:endParaRPr lang="en-US" altLang="zh-CN" sz="2800" b="1" dirty="0">
              <a:solidFill>
                <a:srgbClr val="000000"/>
              </a:solidFill>
              <a:latin typeface="Times New Roman" panose="02020603050405020304" pitchFamily="18" charset="0"/>
              <a:cs typeface="Times New Roman" panose="02020603050405020304" pitchFamily="18" charset="0"/>
            </a:endParaRPr>
          </a:p>
        </p:txBody>
      </p:sp>
      <p:grpSp>
        <p:nvGrpSpPr>
          <p:cNvPr id="12293" name="组合 5"/>
          <p:cNvGrpSpPr/>
          <p:nvPr/>
        </p:nvGrpSpPr>
        <p:grpSpPr bwMode="auto">
          <a:xfrm>
            <a:off x="923925" y="1261534"/>
            <a:ext cx="2287588" cy="1109133"/>
            <a:chOff x="924035" y="907522"/>
            <a:chExt cx="2287080" cy="832905"/>
          </a:xfrm>
        </p:grpSpPr>
        <p:grpSp>
          <p:nvGrpSpPr>
            <p:cNvPr id="12294" name="组合 4"/>
            <p:cNvGrpSpPr/>
            <p:nvPr/>
          </p:nvGrpSpPr>
          <p:grpSpPr bwMode="auto">
            <a:xfrm>
              <a:off x="924035" y="907522"/>
              <a:ext cx="2287080" cy="832905"/>
              <a:chOff x="1314217" y="754602"/>
              <a:chExt cx="2287080" cy="832905"/>
            </a:xfrm>
          </p:grpSpPr>
          <p:pic>
            <p:nvPicPr>
              <p:cNvPr id="12298" name="Picture 10" descr="C:\Users\Administrator\Desktop\绿.png"/>
              <p:cNvPicPr>
                <a:picLocks noChangeAspect="1" noChangeArrowheads="1"/>
              </p:cNvPicPr>
              <p:nvPr/>
            </p:nvPicPr>
            <p:blipFill>
              <a:blip r:embed="rId1" cstate="email"/>
              <a:srcRect/>
              <a:stretch>
                <a:fillRect/>
              </a:stretch>
            </p:blipFill>
            <p:spPr bwMode="auto">
              <a:xfrm>
                <a:off x="1314219" y="1333230"/>
                <a:ext cx="2287078" cy="25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6"/>
              <p:cNvPicPr>
                <a:picLocks noChangeAspect="1" noChangeArrowheads="1"/>
              </p:cNvPicPr>
              <p:nvPr/>
            </p:nvPicPr>
            <p:blipFill>
              <a:blip r:embed="rId2" cstate="email">
                <a:clrChange>
                  <a:clrFrom>
                    <a:srgbClr val="000000"/>
                  </a:clrFrom>
                  <a:clrTo>
                    <a:srgbClr val="000000">
                      <a:alpha val="0"/>
                    </a:srgbClr>
                  </a:clrTo>
                </a:clrChange>
              </a:blip>
              <a:srcRect/>
              <a:stretch>
                <a:fillRect/>
              </a:stretch>
            </p:blipFill>
            <p:spPr bwMode="auto">
              <a:xfrm>
                <a:off x="1314217" y="754602"/>
                <a:ext cx="619094" cy="78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圆角矩形 16"/>
            <p:cNvSpPr/>
            <p:nvPr/>
          </p:nvSpPr>
          <p:spPr>
            <a:xfrm>
              <a:off x="1485979" y="1067895"/>
              <a:ext cx="1667616" cy="398912"/>
            </a:xfrm>
            <a:prstGeom prst="roundRect">
              <a:avLst/>
            </a:prstGeom>
            <a:noFill/>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latin typeface="微软雅黑" panose="020B0503020204020204" pitchFamily="34" charset="-122"/>
                  <a:ea typeface="微软雅黑" panose="020B0503020204020204" pitchFamily="34" charset="-122"/>
                </a:rPr>
                <a:t>自读提示</a:t>
              </a:r>
              <a:endParaRPr lang="zh-CN" altLang="en-US" sz="2800" b="1" dirty="0">
                <a:solidFill>
                  <a:prstClr val="black">
                    <a:hueOff val="0"/>
                    <a:satOff val="0"/>
                    <a:lumOff val="0"/>
                    <a:alphaOff val="0"/>
                  </a:prstClr>
                </a:solidFill>
                <a:latin typeface="Calibri" panose="020F0502020204030204"/>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a:off x="1004888" y="3024717"/>
            <a:ext cx="7339012" cy="1151467"/>
          </a:xfrm>
          <a:custGeom>
            <a:avLst/>
            <a:gdLst>
              <a:gd name="connsiteX0" fmla="*/ 0 w 6799134"/>
              <a:gd name="connsiteY0" fmla="*/ 0 h 976260"/>
              <a:gd name="connsiteX1" fmla="*/ 6799134 w 6799134"/>
              <a:gd name="connsiteY1" fmla="*/ 0 h 976260"/>
              <a:gd name="connsiteX2" fmla="*/ 6799134 w 6799134"/>
              <a:gd name="connsiteY2" fmla="*/ 976260 h 976260"/>
              <a:gd name="connsiteX3" fmla="*/ 0 w 6799134"/>
              <a:gd name="connsiteY3" fmla="*/ 976260 h 976260"/>
              <a:gd name="connsiteX4" fmla="*/ 0 w 6799134"/>
              <a:gd name="connsiteY4" fmla="*/ 0 h 97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9134" h="976260">
                <a:moveTo>
                  <a:pt x="0" y="0"/>
                </a:moveTo>
                <a:lnTo>
                  <a:pt x="6799134" y="0"/>
                </a:lnTo>
                <a:lnTo>
                  <a:pt x="6799134" y="976260"/>
                </a:lnTo>
                <a:lnTo>
                  <a:pt x="0" y="9762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37160" tIns="137160" rIns="137160" bIns="137160" spcCol="1270" anchor="ctr"/>
          <a:lstStyle/>
          <a:p>
            <a:pPr indent="812800" defTabSz="1600200">
              <a:lnSpc>
                <a:spcPct val="150000"/>
              </a:lnSpc>
              <a:spcAft>
                <a:spcPct val="35000"/>
              </a:spcAft>
              <a:defRPr/>
            </a:pPr>
            <a:r>
              <a:rPr lang="zh-CN" altLang="en-US" sz="2800" b="1" dirty="0">
                <a:latin typeface="+mj-ea"/>
                <a:ea typeface="+mj-ea"/>
              </a:rPr>
              <a:t>指名读古诗，同学互评：字音是否正确，句子是否通顺。  </a:t>
            </a:r>
            <a:endParaRPr lang="zh-CN" altLang="en-US" sz="2800" dirty="0">
              <a:latin typeface="+mj-ea"/>
              <a:ea typeface="+mj-ea"/>
            </a:endParaRPr>
          </a:p>
        </p:txBody>
      </p:sp>
      <p:grpSp>
        <p:nvGrpSpPr>
          <p:cNvPr id="13315" name="组合 1"/>
          <p:cNvGrpSpPr/>
          <p:nvPr/>
        </p:nvGrpSpPr>
        <p:grpSpPr bwMode="auto">
          <a:xfrm>
            <a:off x="541338" y="1392767"/>
            <a:ext cx="2845301" cy="924984"/>
            <a:chOff x="3739606" y="1084755"/>
            <a:chExt cx="2845568" cy="693772"/>
          </a:xfrm>
        </p:grpSpPr>
        <p:pic>
          <p:nvPicPr>
            <p:cNvPr id="13316" name="Picture 8"/>
            <p:cNvPicPr>
              <a:picLocks noChangeAspect="1" noChangeArrowheads="1"/>
            </p:cNvPicPr>
            <p:nvPr/>
          </p:nvPicPr>
          <p:blipFill>
            <a:blip r:embed="rId1" cstate="email">
              <a:clrChange>
                <a:clrFrom>
                  <a:srgbClr val="000000"/>
                </a:clrFrom>
                <a:clrTo>
                  <a:srgbClr val="000000">
                    <a:alpha val="0"/>
                  </a:srgbClr>
                </a:clrTo>
              </a:clrChange>
            </a:blip>
            <a:srcRect/>
            <a:stretch>
              <a:fillRect/>
            </a:stretch>
          </p:blipFill>
          <p:spPr bwMode="auto">
            <a:xfrm>
              <a:off x="3739606" y="1084755"/>
              <a:ext cx="511649" cy="68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317" name="组合 10"/>
            <p:cNvGrpSpPr/>
            <p:nvPr/>
          </p:nvGrpSpPr>
          <p:grpSpPr bwMode="auto">
            <a:xfrm>
              <a:off x="4200604" y="1096470"/>
              <a:ext cx="2384570" cy="682057"/>
              <a:chOff x="847804" y="1058370"/>
              <a:chExt cx="2384570" cy="682057"/>
            </a:xfrm>
          </p:grpSpPr>
          <p:pic>
            <p:nvPicPr>
              <p:cNvPr id="13318" name="Picture 10" descr="C:\Users\Administrator\Desktop\绿.png"/>
              <p:cNvPicPr>
                <a:picLocks noChangeAspect="1" noChangeArrowheads="1"/>
              </p:cNvPicPr>
              <p:nvPr/>
            </p:nvPicPr>
            <p:blipFill>
              <a:blip r:embed="rId2" cstate="email"/>
              <a:srcRect/>
              <a:stretch>
                <a:fillRect/>
              </a:stretch>
            </p:blipFill>
            <p:spPr bwMode="auto">
              <a:xfrm>
                <a:off x="924037" y="1486150"/>
                <a:ext cx="2287078" cy="254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圆角矩形 12"/>
              <p:cNvSpPr/>
              <p:nvPr/>
            </p:nvSpPr>
            <p:spPr>
              <a:xfrm>
                <a:off x="847804" y="1058370"/>
                <a:ext cx="2384570" cy="398426"/>
              </a:xfrm>
              <a:prstGeom prst="roundRect">
                <a:avLst/>
              </a:prstGeom>
              <a:noFill/>
              <a:effectLst>
                <a:softEdge rad="31750"/>
              </a:effectLst>
            </p:spPr>
            <p:txBody>
              <a:bodyPr wrap="none">
                <a:spAutoFit/>
              </a:bodyPr>
              <a:lstStyle/>
              <a:p>
                <a:pPr defTabSz="1600200">
                  <a:lnSpc>
                    <a:spcPct val="90000"/>
                  </a:lnSpc>
                  <a:spcAft>
                    <a:spcPct val="35000"/>
                  </a:spcAft>
                  <a:defRPr/>
                </a:pPr>
                <a:r>
                  <a:rPr lang="zh-CN" altLang="en-US" sz="2800" b="1" dirty="0">
                    <a:solidFill>
                      <a:prstClr val="black">
                        <a:hueOff val="0"/>
                        <a:satOff val="0"/>
                        <a:lumOff val="0"/>
                        <a:alphaOff val="0"/>
                      </a:prstClr>
                    </a:solidFill>
                    <a:latin typeface="微软雅黑" panose="020B0503020204020204" pitchFamily="34" charset="-122"/>
                    <a:ea typeface="微软雅黑" panose="020B0503020204020204" pitchFamily="34" charset="-122"/>
                  </a:rPr>
                  <a:t>检查自读情况</a:t>
                </a:r>
                <a:endParaRPr lang="zh-CN" altLang="en-US" sz="2800" b="1" dirty="0">
                  <a:solidFill>
                    <a:prstClr val="black">
                      <a:hueOff val="0"/>
                      <a:satOff val="0"/>
                      <a:lumOff val="0"/>
                      <a:alphaOff val="0"/>
                    </a:prstClr>
                  </a:solidFill>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istrator\Desktop\可改图标 - 副本\品读释疑.png"/>
          <p:cNvPicPr>
            <a:picLocks noChangeAspect="1" noChangeArrowheads="1"/>
          </p:cNvPicPr>
          <p:nvPr/>
        </p:nvPicPr>
        <p:blipFill>
          <a:blip r:embed="rId1"/>
          <a:srcRect/>
          <a:stretch>
            <a:fillRect/>
          </a:stretch>
        </p:blipFill>
        <p:spPr bwMode="auto">
          <a:xfrm>
            <a:off x="3509964" y="82552"/>
            <a:ext cx="2124075" cy="791633"/>
          </a:xfrm>
          <a:prstGeom prst="rect">
            <a:avLst/>
          </a:prstGeom>
          <a:noFill/>
          <a:effectLst>
            <a:outerShdw blurRad="63500" sx="102000" sy="102000" algn="ctr" rotWithShape="0">
              <a:prstClr val="black">
                <a:alpha val="40000"/>
              </a:prstClr>
            </a:outerShdw>
          </a:effectLst>
        </p:spPr>
      </p:pic>
      <p:sp>
        <p:nvSpPr>
          <p:cNvPr id="14339" name="矩形 3"/>
          <p:cNvSpPr>
            <a:spLocks noChangeArrowheads="1"/>
          </p:cNvSpPr>
          <p:nvPr/>
        </p:nvSpPr>
        <p:spPr bwMode="auto">
          <a:xfrm>
            <a:off x="820738" y="954618"/>
            <a:ext cx="74803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800" b="1" dirty="0">
                <a:solidFill>
                  <a:srgbClr val="FF33CC"/>
                </a:solidFill>
                <a:latin typeface="微软雅黑" panose="020B0503020204020204" pitchFamily="34" charset="-122"/>
                <a:ea typeface="微软雅黑" panose="020B0503020204020204" pitchFamily="34" charset="-122"/>
              </a:rPr>
              <a:t>西江月</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夜行</a:t>
            </a:r>
            <a:r>
              <a:rPr lang="zh-CN" altLang="en-US" sz="2800" b="1" dirty="0">
                <a:solidFill>
                  <a:srgbClr val="FF33CC"/>
                </a:solidFill>
                <a:latin typeface="微软雅黑" panose="020B0503020204020204" pitchFamily="34" charset="-122"/>
                <a:ea typeface="微软雅黑" panose="020B0503020204020204" pitchFamily="34" charset="-122"/>
              </a:rPr>
              <a:t>黄沙</a:t>
            </a:r>
            <a:r>
              <a:rPr lang="zh-CN" altLang="en-US" sz="2800" b="1" dirty="0">
                <a:latin typeface="微软雅黑" panose="020B0503020204020204" pitchFamily="34" charset="-122"/>
                <a:ea typeface="微软雅黑" panose="020B0503020204020204" pitchFamily="34" charset="-122"/>
              </a:rPr>
              <a:t>道中</a:t>
            </a:r>
            <a:endParaRPr lang="en-US" altLang="zh-CN" sz="2800" b="1" dirty="0">
              <a:latin typeface="微软雅黑" panose="020B0503020204020204" pitchFamily="34" charset="-122"/>
              <a:ea typeface="微软雅黑" panose="020B0503020204020204" pitchFamily="34" charset="-122"/>
            </a:endParaRPr>
          </a:p>
          <a:p>
            <a:pPr algn="ctr">
              <a:lnSpc>
                <a:spcPct val="150000"/>
              </a:lnSpc>
            </a:pPr>
            <a:r>
              <a:rPr lang="zh-CN" altLang="en-US" sz="2400" b="1" dirty="0">
                <a:latin typeface="楷体" panose="02010609060101010101" pitchFamily="49" charset="-122"/>
                <a:ea typeface="楷体" panose="02010609060101010101" pitchFamily="49" charset="-122"/>
              </a:rPr>
              <a:t>       </a:t>
            </a:r>
            <a:r>
              <a:rPr lang="en-US" altLang="zh-CN" sz="2400" b="1" dirty="0">
                <a:latin typeface="仿宋" panose="02010609060101010101" charset="-122"/>
                <a:ea typeface="仿宋" panose="02010609060101010101" charset="-122"/>
              </a:rPr>
              <a:t>(</a:t>
            </a:r>
            <a:r>
              <a:rPr lang="zh-CN" altLang="en-US" sz="2400" b="1" dirty="0">
                <a:latin typeface="仿宋" panose="02010609060101010101" charset="-122"/>
                <a:ea typeface="仿宋" panose="02010609060101010101" charset="-122"/>
              </a:rPr>
              <a:t>宋</a:t>
            </a:r>
            <a:r>
              <a:rPr lang="en-US" altLang="zh-CN" sz="2400" b="1" dirty="0">
                <a:latin typeface="仿宋" panose="02010609060101010101" charset="-122"/>
                <a:ea typeface="仿宋" panose="02010609060101010101" charset="-122"/>
              </a:rPr>
              <a:t>)</a:t>
            </a:r>
            <a:r>
              <a:rPr lang="zh-CN" altLang="en-US" sz="2400" b="1" dirty="0">
                <a:latin typeface="仿宋" panose="02010609060101010101" charset="-122"/>
                <a:ea typeface="仿宋" panose="02010609060101010101" charset="-122"/>
              </a:rPr>
              <a:t>辛弃疾</a:t>
            </a:r>
            <a:endParaRPr lang="en-US" altLang="zh-CN" sz="2400" b="1" dirty="0">
              <a:latin typeface="仿宋" panose="02010609060101010101" charset="-122"/>
              <a:ea typeface="仿宋" panose="02010609060101010101" charset="-122"/>
            </a:endParaRPr>
          </a:p>
          <a:p>
            <a:pPr algn="ctr">
              <a:lnSpc>
                <a:spcPct val="150000"/>
              </a:lnSpc>
            </a:pPr>
            <a:r>
              <a:rPr lang="zh-CN" altLang="en-US" sz="2800" b="1" dirty="0">
                <a:latin typeface="楷体" panose="02010609060101010101" pitchFamily="49" charset="-122"/>
                <a:ea typeface="楷体" panose="02010609060101010101" pitchFamily="49" charset="-122"/>
              </a:rPr>
              <a:t>明月</a:t>
            </a:r>
            <a:r>
              <a:rPr lang="zh-CN" altLang="en-US" sz="2800" b="1" dirty="0">
                <a:solidFill>
                  <a:srgbClr val="FF33CC"/>
                </a:solidFill>
                <a:latin typeface="楷体" panose="02010609060101010101" pitchFamily="49" charset="-122"/>
                <a:ea typeface="楷体" panose="02010609060101010101" pitchFamily="49" charset="-122"/>
              </a:rPr>
              <a:t>别枝惊鹊</a:t>
            </a:r>
            <a:r>
              <a:rPr lang="zh-CN" altLang="en-US" sz="2800" b="1" dirty="0">
                <a:latin typeface="楷体" panose="02010609060101010101" pitchFamily="49" charset="-122"/>
                <a:ea typeface="楷体" panose="02010609060101010101" pitchFamily="49" charset="-122"/>
              </a:rPr>
              <a:t>，清风半夜</a:t>
            </a:r>
            <a:r>
              <a:rPr lang="zh-CN" altLang="en-US" sz="2800" b="1" dirty="0">
                <a:solidFill>
                  <a:srgbClr val="FF33CC"/>
                </a:solidFill>
                <a:latin typeface="楷体" panose="02010609060101010101" pitchFamily="49" charset="-122"/>
                <a:ea typeface="楷体" panose="02010609060101010101" pitchFamily="49" charset="-122"/>
              </a:rPr>
              <a:t>鸣蝉</a:t>
            </a:r>
            <a:r>
              <a:rPr lang="zh-CN" altLang="en-US" sz="2800" b="1" dirty="0">
                <a:latin typeface="楷体" panose="02010609060101010101" pitchFamily="49" charset="-122"/>
                <a:ea typeface="楷体" panose="02010609060101010101" pitchFamily="49" charset="-122"/>
              </a:rPr>
              <a:t>。</a:t>
            </a:r>
            <a:endParaRPr lang="en-US" altLang="zh-CN" sz="2200" b="1" dirty="0">
              <a:latin typeface="楷体" panose="02010609060101010101" pitchFamily="49" charset="-122"/>
              <a:ea typeface="楷体" panose="02010609060101010101" pitchFamily="49" charset="-122"/>
            </a:endParaRPr>
          </a:p>
        </p:txBody>
      </p:sp>
      <p:sp>
        <p:nvSpPr>
          <p:cNvPr id="7" name="矩形 6"/>
          <p:cNvSpPr>
            <a:spLocks noChangeArrowheads="1"/>
          </p:cNvSpPr>
          <p:nvPr/>
        </p:nvSpPr>
        <p:spPr bwMode="auto">
          <a:xfrm>
            <a:off x="987426" y="4275667"/>
            <a:ext cx="71596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22300">
              <a:defRPr/>
            </a:pPr>
            <a:r>
              <a:rPr lang="zh-CN" altLang="en-US" sz="2800" b="1" dirty="0">
                <a:solidFill>
                  <a:srgbClr val="0066FF"/>
                </a:solidFill>
                <a:latin typeface="+mj-ea"/>
                <a:ea typeface="+mj-ea"/>
              </a:rPr>
              <a:t>天边的明月升上了树梢，惊飞了栖息在枝头的喜鹊。清凉的晚风仿佛传来了远处的蝉叫声。</a:t>
            </a:r>
            <a:endParaRPr lang="zh-CN" altLang="en-US" sz="2800" b="1" dirty="0">
              <a:solidFill>
                <a:srgbClr val="0066FF"/>
              </a:solidFill>
              <a:latin typeface="+mj-ea"/>
              <a:ea typeface="+mj-ea"/>
            </a:endParaRPr>
          </a:p>
        </p:txBody>
      </p:sp>
      <p:sp>
        <p:nvSpPr>
          <p:cNvPr id="11" name="线形标注 2 10"/>
          <p:cNvSpPr/>
          <p:nvPr/>
        </p:nvSpPr>
        <p:spPr>
          <a:xfrm>
            <a:off x="1470025" y="1714501"/>
            <a:ext cx="1258888" cy="571500"/>
          </a:xfrm>
          <a:prstGeom prst="borderCallout2">
            <a:avLst>
              <a:gd name="adj1" fmla="val 49961"/>
              <a:gd name="adj2" fmla="val 100919"/>
              <a:gd name="adj3" fmla="val 48191"/>
              <a:gd name="adj4" fmla="val 121470"/>
              <a:gd name="adj5" fmla="val 16446"/>
              <a:gd name="adj6" fmla="val 144892"/>
            </a:avLst>
          </a:prstGeom>
          <a:solidFill>
            <a:srgbClr val="FFFFFF"/>
          </a:solidFill>
          <a:ln w="9525">
            <a:solidFill>
              <a:schemeClr val="bg2">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srgbClr val="FF00FF"/>
                </a:solidFill>
                <a:latin typeface="仿宋" panose="02010609060101010101" charset="-122"/>
                <a:ea typeface="仿宋" panose="02010609060101010101" charset="-122"/>
              </a:rPr>
              <a:t>词牌名。</a:t>
            </a:r>
            <a:endParaRPr lang="zh-CN" altLang="en-US" sz="2000" b="1" dirty="0">
              <a:solidFill>
                <a:srgbClr val="FF00FF"/>
              </a:solidFill>
              <a:latin typeface="仿宋" panose="02010609060101010101" charset="-122"/>
              <a:ea typeface="仿宋" panose="02010609060101010101" charset="-122"/>
            </a:endParaRPr>
          </a:p>
        </p:txBody>
      </p:sp>
      <p:sp>
        <p:nvSpPr>
          <p:cNvPr id="12" name="线形标注 2 11"/>
          <p:cNvSpPr/>
          <p:nvPr/>
        </p:nvSpPr>
        <p:spPr>
          <a:xfrm>
            <a:off x="6470650" y="1697567"/>
            <a:ext cx="2058988" cy="838200"/>
          </a:xfrm>
          <a:prstGeom prst="borderCallout2">
            <a:avLst>
              <a:gd name="adj1" fmla="val 46364"/>
              <a:gd name="adj2" fmla="val 251"/>
              <a:gd name="adj3" fmla="val 48638"/>
              <a:gd name="adj4" fmla="val -20594"/>
              <a:gd name="adj5" fmla="val 10158"/>
              <a:gd name="adj6" fmla="val -50262"/>
            </a:avLst>
          </a:prstGeom>
          <a:solidFill>
            <a:srgbClr val="FFFFFF"/>
          </a:solidFill>
          <a:ln w="9525">
            <a:solidFill>
              <a:schemeClr val="bg2">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srgbClr val="FF00FF"/>
                </a:solidFill>
                <a:latin typeface="仿宋" panose="02010609060101010101" charset="-122"/>
                <a:ea typeface="仿宋" panose="02010609060101010101" charset="-122"/>
              </a:rPr>
              <a:t>黄沙岭，在江西上饶的西面。</a:t>
            </a:r>
            <a:endParaRPr lang="zh-CN" altLang="en-US" sz="2000" b="1" dirty="0">
              <a:solidFill>
                <a:srgbClr val="FF00FF"/>
              </a:solidFill>
              <a:latin typeface="仿宋" panose="02010609060101010101" charset="-122"/>
              <a:ea typeface="仿宋" panose="02010609060101010101" charset="-122"/>
            </a:endParaRPr>
          </a:p>
        </p:txBody>
      </p:sp>
      <p:sp>
        <p:nvSpPr>
          <p:cNvPr id="13" name="线形标注 2 12"/>
          <p:cNvSpPr/>
          <p:nvPr/>
        </p:nvSpPr>
        <p:spPr>
          <a:xfrm>
            <a:off x="519114" y="3445934"/>
            <a:ext cx="2452687" cy="571500"/>
          </a:xfrm>
          <a:prstGeom prst="borderCallout2">
            <a:avLst>
              <a:gd name="adj1" fmla="val 49961"/>
              <a:gd name="adj2" fmla="val 100919"/>
              <a:gd name="adj3" fmla="val 48191"/>
              <a:gd name="adj4" fmla="val 121470"/>
              <a:gd name="adj5" fmla="val -5842"/>
              <a:gd name="adj6" fmla="val 129870"/>
            </a:avLst>
          </a:prstGeom>
          <a:solidFill>
            <a:srgbClr val="FFFFFF"/>
          </a:solidFill>
          <a:ln w="9525">
            <a:solidFill>
              <a:schemeClr val="bg2">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srgbClr val="FF00FF"/>
                </a:solidFill>
                <a:latin typeface="仿宋" panose="02010609060101010101" charset="-122"/>
                <a:ea typeface="仿宋" panose="02010609060101010101" charset="-122"/>
              </a:rPr>
              <a:t>惊动喜鹊飞离树枝。</a:t>
            </a:r>
            <a:endParaRPr lang="zh-CN" altLang="en-US" sz="2000" b="1" dirty="0">
              <a:solidFill>
                <a:srgbClr val="FF00FF"/>
              </a:solidFill>
              <a:latin typeface="仿宋" panose="02010609060101010101" charset="-122"/>
              <a:ea typeface="仿宋" panose="02010609060101010101" charset="-122"/>
            </a:endParaRPr>
          </a:p>
        </p:txBody>
      </p:sp>
      <p:sp>
        <p:nvSpPr>
          <p:cNvPr id="14" name="线形标注 2 13"/>
          <p:cNvSpPr/>
          <p:nvPr/>
        </p:nvSpPr>
        <p:spPr>
          <a:xfrm>
            <a:off x="6880226" y="3384551"/>
            <a:ext cx="1376363" cy="520700"/>
          </a:xfrm>
          <a:prstGeom prst="borderCallout2">
            <a:avLst>
              <a:gd name="adj1" fmla="val 46364"/>
              <a:gd name="adj2" fmla="val 251"/>
              <a:gd name="adj3" fmla="val 48638"/>
              <a:gd name="adj4" fmla="val -20594"/>
              <a:gd name="adj5" fmla="val 7987"/>
              <a:gd name="adj6" fmla="val -35023"/>
            </a:avLst>
          </a:prstGeom>
          <a:solidFill>
            <a:srgbClr val="FFFFFF"/>
          </a:solidFill>
          <a:ln w="9525">
            <a:solidFill>
              <a:schemeClr val="bg2">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srgbClr val="FF00FF"/>
                </a:solidFill>
                <a:latin typeface="仿宋" panose="02010609060101010101" charset="-122"/>
                <a:ea typeface="仿宋" panose="02010609060101010101" charset="-122"/>
              </a:rPr>
              <a:t>蝉叫声。</a:t>
            </a:r>
            <a:endParaRPr lang="zh-CN" altLang="en-US" sz="2000" b="1" dirty="0">
              <a:solidFill>
                <a:srgbClr val="FF00FF"/>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8"/>
          <p:cNvSpPr>
            <a:spLocks noChangeArrowheads="1"/>
          </p:cNvSpPr>
          <p:nvPr/>
        </p:nvSpPr>
        <p:spPr bwMode="auto">
          <a:xfrm>
            <a:off x="1878014" y="1608667"/>
            <a:ext cx="53879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800" b="1" dirty="0">
                <a:latin typeface="楷体" panose="02010609060101010101" pitchFamily="49" charset="-122"/>
                <a:ea typeface="楷体" panose="02010609060101010101" pitchFamily="49" charset="-122"/>
              </a:rPr>
              <a:t>稻花香里说丰年，听取蛙声一片。</a:t>
            </a:r>
            <a:endParaRPr lang="en-US" altLang="zh-CN" sz="2800" b="1" dirty="0">
              <a:latin typeface="楷体" panose="02010609060101010101" pitchFamily="49" charset="-122"/>
              <a:ea typeface="楷体" panose="02010609060101010101" pitchFamily="49" charset="-122"/>
            </a:endParaRPr>
          </a:p>
        </p:txBody>
      </p:sp>
      <p:sp>
        <p:nvSpPr>
          <p:cNvPr id="6" name="矩形 5"/>
          <p:cNvSpPr>
            <a:spLocks noChangeArrowheads="1"/>
          </p:cNvSpPr>
          <p:nvPr/>
        </p:nvSpPr>
        <p:spPr bwMode="auto">
          <a:xfrm>
            <a:off x="1093788" y="3155951"/>
            <a:ext cx="70675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22300">
              <a:defRPr/>
            </a:pPr>
            <a:r>
              <a:rPr lang="zh-CN" altLang="en-US" sz="2800" b="1" dirty="0">
                <a:solidFill>
                  <a:srgbClr val="0066FF"/>
                </a:solidFill>
                <a:latin typeface="+mj-ea"/>
                <a:ea typeface="+mj-ea"/>
              </a:rPr>
              <a:t>在稻花的香气里，人们谈论着丰收的年景，耳边传来一阵阵青蛙的叫声，好像在说着丰收年。</a:t>
            </a:r>
            <a:endParaRPr lang="zh-CN" altLang="en-US" sz="2800" b="1" dirty="0">
              <a:solidFill>
                <a:srgbClr val="0066FF"/>
              </a:solidFill>
              <a:latin typeface="+mj-ea"/>
              <a:ea typeface="+mj-ea"/>
            </a:endParaRPr>
          </a:p>
        </p:txBody>
      </p:sp>
      <p:pic>
        <p:nvPicPr>
          <p:cNvPr id="15368" name="Picture 8" descr="C:\Users\Administrator\AppData\Roaming\Tencent\Users\56229019\QQ\WinTemp\RichOle\WKZTMC$WQBMZB)1_ODMVO94.png"/>
          <p:cNvPicPr>
            <a:picLocks noChangeAspect="1" noChangeArrowheads="1"/>
          </p:cNvPicPr>
          <p:nvPr/>
        </p:nvPicPr>
        <p:blipFill>
          <a:blip r:embed="rId1" cstate="email"/>
          <a:srcRect/>
          <a:stretch>
            <a:fillRect/>
          </a:stretch>
        </p:blipFill>
        <p:spPr bwMode="auto">
          <a:xfrm>
            <a:off x="107575" y="1194315"/>
            <a:ext cx="1715847" cy="1492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8"/>
          <p:cNvSpPr>
            <a:spLocks noChangeArrowheads="1"/>
          </p:cNvSpPr>
          <p:nvPr/>
        </p:nvSpPr>
        <p:spPr bwMode="auto">
          <a:xfrm>
            <a:off x="2055814" y="1667934"/>
            <a:ext cx="53879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2800" b="1" dirty="0">
                <a:latin typeface="楷体" panose="02010609060101010101" pitchFamily="49" charset="-122"/>
                <a:ea typeface="楷体" panose="02010609060101010101" pitchFamily="49" charset="-122"/>
              </a:rPr>
              <a:t>七八个星天外，两三点雨山前。</a:t>
            </a:r>
            <a:endParaRPr lang="en-US" altLang="zh-CN" sz="2800" b="1" dirty="0">
              <a:latin typeface="楷体" panose="02010609060101010101" pitchFamily="49" charset="-122"/>
              <a:ea typeface="楷体" panose="02010609060101010101" pitchFamily="49" charset="-122"/>
            </a:endParaRPr>
          </a:p>
        </p:txBody>
      </p:sp>
      <p:sp>
        <p:nvSpPr>
          <p:cNvPr id="6" name="矩形 5"/>
          <p:cNvSpPr>
            <a:spLocks noChangeArrowheads="1"/>
          </p:cNvSpPr>
          <p:nvPr/>
        </p:nvSpPr>
        <p:spPr bwMode="auto">
          <a:xfrm>
            <a:off x="957264" y="3608918"/>
            <a:ext cx="75596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22300">
              <a:defRPr/>
            </a:pPr>
            <a:r>
              <a:rPr lang="zh-CN" altLang="zh-CN" sz="2800" b="1" dirty="0">
                <a:solidFill>
                  <a:srgbClr val="0066FF"/>
                </a:solidFill>
                <a:latin typeface="+mj-ea"/>
                <a:ea typeface="+mj-ea"/>
              </a:rPr>
              <a:t>天空中轻云漂浮，闪烁的星星时隐时现，山前下起了淅淅沥沥的小雨，</a:t>
            </a:r>
            <a:endParaRPr lang="zh-CN" altLang="en-US" sz="2800" b="1" dirty="0">
              <a:solidFill>
                <a:srgbClr val="0066FF"/>
              </a:solidFill>
              <a:latin typeface="+mj-ea"/>
              <a:ea typeface="+mj-ea"/>
            </a:endParaRPr>
          </a:p>
        </p:txBody>
      </p:sp>
      <p:pic>
        <p:nvPicPr>
          <p:cNvPr id="63489" name="Picture 1" descr="C:\Users\Administrator\AppData\Roaming\Tencent\Users\56229019\QQ\WinTemp\RichOle\9Y279I[R5$$N}6MK4QX4KB8.png"/>
          <p:cNvPicPr>
            <a:picLocks noChangeAspect="1" noChangeArrowheads="1"/>
          </p:cNvPicPr>
          <p:nvPr/>
        </p:nvPicPr>
        <p:blipFill>
          <a:blip r:embed="rId1" cstate="email"/>
          <a:srcRect/>
          <a:stretch>
            <a:fillRect/>
          </a:stretch>
        </p:blipFill>
        <p:spPr bwMode="auto">
          <a:xfrm>
            <a:off x="259188" y="1116323"/>
            <a:ext cx="1633082" cy="1968075"/>
          </a:xfrm>
          <a:prstGeom prst="rect">
            <a:avLst/>
          </a:prstGeom>
          <a:solidFill>
            <a:srgbClr val="FFFFFF">
              <a:shade val="85000"/>
            </a:srgbClr>
          </a:solidFill>
          <a:ln w="762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8"/>
          <p:cNvSpPr>
            <a:spLocks noChangeArrowheads="1"/>
          </p:cNvSpPr>
          <p:nvPr/>
        </p:nvSpPr>
        <p:spPr bwMode="auto">
          <a:xfrm>
            <a:off x="1447800" y="1765301"/>
            <a:ext cx="62499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800" b="1" dirty="0">
                <a:solidFill>
                  <a:srgbClr val="FF33CC"/>
                </a:solidFill>
                <a:latin typeface="楷体" panose="02010609060101010101" pitchFamily="49" charset="-122"/>
                <a:ea typeface="楷体" panose="02010609060101010101" pitchFamily="49" charset="-122"/>
              </a:rPr>
              <a:t>旧时茅店社林</a:t>
            </a:r>
            <a:r>
              <a:rPr lang="zh-CN" altLang="en-US" sz="2800" b="1" dirty="0">
                <a:latin typeface="楷体" panose="02010609060101010101" pitchFamily="49" charset="-122"/>
                <a:ea typeface="楷体" panose="02010609060101010101" pitchFamily="49" charset="-122"/>
              </a:rPr>
              <a:t>边，路转溪桥忽</a:t>
            </a:r>
            <a:r>
              <a:rPr lang="zh-CN" altLang="en-US" sz="2800" b="1" dirty="0">
                <a:solidFill>
                  <a:srgbClr val="FF33CC"/>
                </a:solidFill>
                <a:latin typeface="楷体" panose="02010609060101010101" pitchFamily="49" charset="-122"/>
                <a:ea typeface="楷体" panose="02010609060101010101" pitchFamily="49" charset="-122"/>
              </a:rPr>
              <a:t>见</a:t>
            </a:r>
            <a:r>
              <a:rPr lang="zh-CN" altLang="en-US" sz="2800" b="1" dirty="0">
                <a:latin typeface="楷体" panose="02010609060101010101" pitchFamily="49" charset="-122"/>
                <a:ea typeface="楷体" panose="02010609060101010101" pitchFamily="49" charset="-122"/>
              </a:rPr>
              <a:t>。</a:t>
            </a:r>
            <a:endParaRPr lang="en-US" altLang="zh-CN" sz="2800" b="1" dirty="0">
              <a:latin typeface="楷体" panose="02010609060101010101" pitchFamily="49" charset="-122"/>
              <a:ea typeface="楷体" panose="02010609060101010101" pitchFamily="49" charset="-122"/>
            </a:endParaRPr>
          </a:p>
        </p:txBody>
      </p:sp>
      <p:sp>
        <p:nvSpPr>
          <p:cNvPr id="6" name="矩形 5"/>
          <p:cNvSpPr>
            <a:spLocks noChangeArrowheads="1"/>
          </p:cNvSpPr>
          <p:nvPr/>
        </p:nvSpPr>
        <p:spPr bwMode="auto">
          <a:xfrm>
            <a:off x="754063" y="3994151"/>
            <a:ext cx="76120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622300">
              <a:defRPr/>
            </a:pPr>
            <a:r>
              <a:rPr lang="zh-CN" altLang="en-US" sz="2800" b="1" dirty="0">
                <a:solidFill>
                  <a:srgbClr val="0066FF"/>
                </a:solidFill>
                <a:latin typeface="+mj-ea"/>
                <a:ea typeface="+mj-ea"/>
              </a:rPr>
              <a:t>从前那熟悉的茅店小屋依然坐落在土地庙附近的树林中，山路一转，曾经那记忆深刻的溪流小桥呈现在他的眼前。</a:t>
            </a:r>
            <a:endParaRPr lang="zh-CN" altLang="en-US" sz="2800" b="1" dirty="0">
              <a:solidFill>
                <a:srgbClr val="0066FF"/>
              </a:solidFill>
              <a:latin typeface="+mj-ea"/>
              <a:ea typeface="+mj-ea"/>
            </a:endParaRPr>
          </a:p>
        </p:txBody>
      </p:sp>
      <p:sp>
        <p:nvSpPr>
          <p:cNvPr id="11" name="线形标注 2 10"/>
          <p:cNvSpPr/>
          <p:nvPr/>
        </p:nvSpPr>
        <p:spPr>
          <a:xfrm>
            <a:off x="849313" y="1132418"/>
            <a:ext cx="946150" cy="571500"/>
          </a:xfrm>
          <a:prstGeom prst="borderCallout2">
            <a:avLst>
              <a:gd name="adj1" fmla="val 49961"/>
              <a:gd name="adj2" fmla="val 100919"/>
              <a:gd name="adj3" fmla="val 64112"/>
              <a:gd name="adj4" fmla="val 129403"/>
              <a:gd name="adj5" fmla="val 146993"/>
              <a:gd name="adj6" fmla="val 145587"/>
            </a:avLst>
          </a:prstGeom>
          <a:solidFill>
            <a:srgbClr val="FFFFFF"/>
          </a:solidFill>
          <a:ln w="9525">
            <a:solidFill>
              <a:schemeClr val="bg2">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srgbClr val="FF00FF"/>
                </a:solidFill>
                <a:latin typeface="仿宋" panose="02010609060101010101" charset="-122"/>
                <a:ea typeface="仿宋" panose="02010609060101010101" charset="-122"/>
              </a:rPr>
              <a:t>往日。</a:t>
            </a:r>
            <a:endParaRPr lang="zh-CN" altLang="en-US" sz="2000" b="1" dirty="0">
              <a:solidFill>
                <a:srgbClr val="FF00FF"/>
              </a:solidFill>
              <a:latin typeface="仿宋" panose="02010609060101010101" charset="-122"/>
              <a:ea typeface="仿宋" panose="02010609060101010101" charset="-122"/>
            </a:endParaRPr>
          </a:p>
        </p:txBody>
      </p:sp>
      <p:sp>
        <p:nvSpPr>
          <p:cNvPr id="12" name="线形标注 2 11"/>
          <p:cNvSpPr/>
          <p:nvPr/>
        </p:nvSpPr>
        <p:spPr>
          <a:xfrm>
            <a:off x="4224338" y="920751"/>
            <a:ext cx="4551362" cy="922867"/>
          </a:xfrm>
          <a:prstGeom prst="borderCallout2">
            <a:avLst>
              <a:gd name="adj1" fmla="val 46364"/>
              <a:gd name="adj2" fmla="val 251"/>
              <a:gd name="adj3" fmla="val 48638"/>
              <a:gd name="adj4" fmla="val -7101"/>
              <a:gd name="adj5" fmla="val 110812"/>
              <a:gd name="adj6" fmla="val -12481"/>
            </a:avLst>
          </a:prstGeom>
          <a:solidFill>
            <a:srgbClr val="FFFFFF"/>
          </a:solidFill>
          <a:ln w="9525">
            <a:solidFill>
              <a:schemeClr val="bg2">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srgbClr val="FF00FF"/>
                </a:solidFill>
                <a:latin typeface="仿宋" panose="02010609060101010101" charset="-122"/>
                <a:ea typeface="仿宋" panose="02010609060101010101" charset="-122"/>
              </a:rPr>
              <a:t>土地庙附近的树林。社，土地神庙。古时，村有社树，为祀神处，故曰社林。</a:t>
            </a:r>
            <a:endParaRPr lang="zh-CN" altLang="en-US" sz="2000" b="1" dirty="0">
              <a:solidFill>
                <a:srgbClr val="FF00FF"/>
              </a:solidFill>
              <a:latin typeface="仿宋" panose="02010609060101010101" charset="-122"/>
              <a:ea typeface="仿宋" panose="02010609060101010101" charset="-122"/>
            </a:endParaRPr>
          </a:p>
        </p:txBody>
      </p:sp>
      <p:sp>
        <p:nvSpPr>
          <p:cNvPr id="13" name="线形标注 2 12"/>
          <p:cNvSpPr/>
          <p:nvPr/>
        </p:nvSpPr>
        <p:spPr>
          <a:xfrm>
            <a:off x="361950" y="2599267"/>
            <a:ext cx="1843088" cy="920751"/>
          </a:xfrm>
          <a:prstGeom prst="borderCallout2">
            <a:avLst>
              <a:gd name="adj1" fmla="val 49961"/>
              <a:gd name="adj2" fmla="val 100919"/>
              <a:gd name="adj3" fmla="val 43708"/>
              <a:gd name="adj4" fmla="val 121046"/>
              <a:gd name="adj5" fmla="val -7973"/>
              <a:gd name="adj6" fmla="val 141101"/>
            </a:avLst>
          </a:prstGeom>
          <a:solidFill>
            <a:srgbClr val="FFFFFF"/>
          </a:solidFill>
          <a:ln w="9525">
            <a:solidFill>
              <a:schemeClr val="bg2">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srgbClr val="FF00FF"/>
                </a:solidFill>
                <a:latin typeface="仿宋" panose="02010609060101010101" charset="-122"/>
                <a:ea typeface="仿宋" panose="02010609060101010101" charset="-122"/>
              </a:rPr>
              <a:t>茅草盖的乡村客店。</a:t>
            </a:r>
            <a:endParaRPr lang="zh-CN" altLang="en-US" sz="2000" b="1" dirty="0">
              <a:solidFill>
                <a:srgbClr val="FF00FF"/>
              </a:solidFill>
              <a:latin typeface="仿宋" panose="02010609060101010101" charset="-122"/>
              <a:ea typeface="仿宋" panose="02010609060101010101" charset="-122"/>
            </a:endParaRPr>
          </a:p>
        </p:txBody>
      </p:sp>
      <p:sp>
        <p:nvSpPr>
          <p:cNvPr id="14" name="线形标注 1 13"/>
          <p:cNvSpPr/>
          <p:nvPr/>
        </p:nvSpPr>
        <p:spPr>
          <a:xfrm>
            <a:off x="5897564" y="2897718"/>
            <a:ext cx="2827337" cy="571500"/>
          </a:xfrm>
          <a:prstGeom prst="borderCallout1">
            <a:avLst>
              <a:gd name="adj1" fmla="val -3499"/>
              <a:gd name="adj2" fmla="val 38992"/>
              <a:gd name="adj3" fmla="val -52782"/>
              <a:gd name="adj4" fmla="val 28791"/>
            </a:avLst>
          </a:prstGeom>
          <a:solidFill>
            <a:srgbClr val="FFFFFF"/>
          </a:solidFill>
          <a:ln w="9525">
            <a:solidFill>
              <a:schemeClr val="bg2">
                <a:lumMod val="75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000" b="1" dirty="0">
                <a:solidFill>
                  <a:srgbClr val="FF00FF"/>
                </a:solidFill>
                <a:latin typeface="仿宋" panose="02010609060101010101" charset="-122"/>
                <a:ea typeface="仿宋" panose="02010609060101010101" charset="-122"/>
              </a:rPr>
              <a:t>同“现”，显现，出现。</a:t>
            </a:r>
            <a:endParaRPr lang="zh-CN" altLang="en-US" sz="2000" b="1" dirty="0">
              <a:solidFill>
                <a:srgbClr val="FF00FF"/>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P spid="14" grpId="0" animBg="1"/>
    </p:bldLst>
  </p:timing>
</p:sld>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1675</Words>
  <Application>WPS 演示</Application>
  <PresentationFormat>全屏显示(4:3)</PresentationFormat>
  <Paragraphs>121</Paragraphs>
  <Slides>18</Slides>
  <Notes>7</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18</vt:i4>
      </vt:variant>
    </vt:vector>
  </HeadingPairs>
  <TitlesOfParts>
    <vt:vector size="34" baseType="lpstr">
      <vt:lpstr>Arial</vt:lpstr>
      <vt:lpstr>宋体</vt:lpstr>
      <vt:lpstr>Wingdings</vt:lpstr>
      <vt:lpstr>Calibri</vt:lpstr>
      <vt:lpstr>Calibri</vt:lpstr>
      <vt:lpstr>Arial</vt:lpstr>
      <vt:lpstr>黑体</vt:lpstr>
      <vt:lpstr>Gulim</vt:lpstr>
      <vt:lpstr>方正大黑简体</vt:lpstr>
      <vt:lpstr>微软雅黑</vt:lpstr>
      <vt:lpstr>仿宋</vt:lpstr>
      <vt:lpstr>Times New Roman</vt:lpstr>
      <vt:lpstr>楷体</vt:lpstr>
      <vt:lpstr>Arial Unicode MS</vt:lpstr>
      <vt:lpstr>Malgun Gothic</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清菡</cp:lastModifiedBy>
  <cp:revision>528</cp:revision>
  <dcterms:created xsi:type="dcterms:W3CDTF">2015-12-30T08:03:00Z</dcterms:created>
  <dcterms:modified xsi:type="dcterms:W3CDTF">2019-10-24T09:40:45Z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