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3"/>
    <p:sldId id="257" r:id="rId4"/>
    <p:sldId id="265" r:id="rId5"/>
    <p:sldId id="302" r:id="rId6"/>
    <p:sldId id="304" r:id="rId7"/>
    <p:sldId id="308" r:id="rId8"/>
    <p:sldId id="306" r:id="rId9"/>
    <p:sldId id="305" r:id="rId10"/>
    <p:sldId id="307" r:id="rId11"/>
    <p:sldId id="310" r:id="rId12"/>
    <p:sldId id="309" r:id="rId13"/>
    <p:sldId id="312" r:id="rId14"/>
    <p:sldId id="311" r:id="rId15"/>
    <p:sldId id="290" r:id="rId16"/>
    <p:sldId id="314" r:id="rId17"/>
    <p:sldId id="315" r:id="rId18"/>
    <p:sldId id="316" r:id="rId19"/>
    <p:sldId id="320" r:id="rId20"/>
    <p:sldId id="319" r:id="rId21"/>
    <p:sldId id="322" r:id="rId22"/>
  </p:sldIdLst>
  <p:sldSz cx="9144000" cy="6858000" type="screen4x3"/>
  <p:notesSz cx="6858000" cy="9144000"/>
  <p:embeddedFontLst>
    <p:embeddedFont>
      <p:font typeface="Calibri" panose="020F0502020204030204"/>
      <p:regular r:id="rId27"/>
      <p:bold r:id="rId28"/>
      <p:italic r:id="rId29"/>
      <p:boldItalic r:id="rId30"/>
    </p:embeddedFont>
    <p:embeddedFont>
      <p:font typeface="楷体" panose="02010609060101010101" pitchFamily="49" charset="-122"/>
      <p:regular r:id="rId31"/>
    </p:embeddedFont>
    <p:embeddedFont>
      <p:font typeface="微软雅黑" panose="020B0503020204020204" pitchFamily="34" charset="-122"/>
      <p:regular r:id="rId32"/>
    </p:embeddedFont>
    <p:embeddedFont>
      <p:font typeface="Pinyin Adjust" panose="02000500000000000000" pitchFamily="2" charset="0"/>
      <p:regular r:id="rId33"/>
    </p:embeddedFont>
    <p:embeddedFont>
      <p:font typeface="PMingLiU" panose="02020500000000000000" pitchFamily="18" charset="-120"/>
      <p:regular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236"/>
    <a:srgbClr val="A1C450"/>
    <a:srgbClr val="EDAE11"/>
    <a:srgbClr val="FF33CC"/>
    <a:srgbClr val="D60093"/>
    <a:srgbClr val="EA6C16"/>
    <a:srgbClr val="4DE3DC"/>
    <a:srgbClr val="9F9B9B"/>
    <a:srgbClr val="F0771C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60"/>
  </p:normalViewPr>
  <p:slideViewPr>
    <p:cSldViewPr snapToGrid="0">
      <p:cViewPr>
        <p:scale>
          <a:sx n="100" d="100"/>
          <a:sy n="100" d="100"/>
        </p:scale>
        <p:origin x="-234" y="-264"/>
      </p:cViewPr>
      <p:guideLst>
        <p:guide orient="horz" pos="2159"/>
        <p:guide pos="2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font" Target="fonts/font8.fntdata"/><Relationship Id="rId33" Type="http://schemas.openxmlformats.org/officeDocument/2006/relationships/font" Target="fonts/font7.fntdata"/><Relationship Id="rId32" Type="http://schemas.openxmlformats.org/officeDocument/2006/relationships/font" Target="fonts/font6.fntdata"/><Relationship Id="rId31" Type="http://schemas.openxmlformats.org/officeDocument/2006/relationships/font" Target="fonts/font5.fntdata"/><Relationship Id="rId30" Type="http://schemas.openxmlformats.org/officeDocument/2006/relationships/font" Target="fonts/font4.fntdata"/><Relationship Id="rId3" Type="http://schemas.openxmlformats.org/officeDocument/2006/relationships/slide" Target="slides/slide1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楷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楷体" panose="02010609060101010101" pitchFamily="49" charset="-122"/>
              </a:defRPr>
            </a:lvl1pPr>
          </a:lstStyle>
          <a:p>
            <a:fld id="{2C02CB87-F10C-4328-9CC3-60BB9E3280B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楷体" panose="020106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楷体" panose="02010609060101010101" pitchFamily="49" charset="-122"/>
              </a:defRPr>
            </a:lvl1pPr>
          </a:lstStyle>
          <a:p>
            <a:fld id="{009EF1A5-6E22-4DCF-AC8F-0F8FA39B2B3B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楷体" panose="02010609060101010101" pitchFamily="49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楷体" panose="02010609060101010101" pitchFamily="49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楷体" panose="02010609060101010101" pitchFamily="49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楷体" panose="02010609060101010101" pitchFamily="49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楷体" panose="020106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699569" y="612504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8" Type="http://schemas.openxmlformats.org/officeDocument/2006/relationships/theme" Target="../theme/theme1.xml"/><Relationship Id="rId27" Type="http://schemas.openxmlformats.org/officeDocument/2006/relationships/image" Target="../media/image1.png"/><Relationship Id="rId26" Type="http://schemas.openxmlformats.org/officeDocument/2006/relationships/tags" Target="../tags/tag6.xml"/><Relationship Id="rId25" Type="http://schemas.openxmlformats.org/officeDocument/2006/relationships/tags" Target="../tags/tag5.xml"/><Relationship Id="rId24" Type="http://schemas.openxmlformats.org/officeDocument/2006/relationships/tags" Target="../tags/tag4.xml"/><Relationship Id="rId23" Type="http://schemas.openxmlformats.org/officeDocument/2006/relationships/tags" Target="../tags/tag3.xml"/><Relationship Id="rId22" Type="http://schemas.openxmlformats.org/officeDocument/2006/relationships/tags" Target="../tags/tag2.xml"/><Relationship Id="rId21" Type="http://schemas.openxmlformats.org/officeDocument/2006/relationships/tags" Target="../tags/tag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层1"/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0" y="177259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16.</a:t>
            </a: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太阳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369726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76"/>
          <p:cNvGrpSpPr/>
          <p:nvPr/>
        </p:nvGrpSpPr>
        <p:grpSpPr bwMode="auto">
          <a:xfrm>
            <a:off x="2336358" y="2304099"/>
            <a:ext cx="750094" cy="1000125"/>
            <a:chOff x="714348" y="428604"/>
            <a:chExt cx="1000132" cy="1000926"/>
          </a:xfrm>
        </p:grpSpPr>
        <p:sp>
          <p:nvSpPr>
            <p:cNvPr id="44" name="矩形 43"/>
            <p:cNvSpPr/>
            <p:nvPr/>
          </p:nvSpPr>
          <p:spPr>
            <a:xfrm>
              <a:off x="714348" y="428604"/>
              <a:ext cx="1000132" cy="1000926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000" b="1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45" name="直接连接符 44"/>
            <p:cNvCxnSpPr>
              <a:stCxn id="44" idx="0"/>
              <a:endCxn id="44" idx="2"/>
            </p:cNvCxnSpPr>
            <p:nvPr/>
          </p:nvCxnSpPr>
          <p:spPr>
            <a:xfrm rot="16200000" flipH="1">
              <a:off x="713951" y="927479"/>
              <a:ext cx="1000926" cy="317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>
              <a:stCxn id="44" idx="1"/>
              <a:endCxn id="44" idx="3"/>
            </p:cNvCxnSpPr>
            <p:nvPr/>
          </p:nvCxnSpPr>
          <p:spPr>
            <a:xfrm rot="10800000" flipH="1">
              <a:off x="714348" y="929066"/>
              <a:ext cx="1000132" cy="158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文本框 64"/>
          <p:cNvSpPr txBox="1">
            <a:spLocks noChangeArrowheads="1"/>
          </p:cNvSpPr>
          <p:nvPr/>
        </p:nvSpPr>
        <p:spPr bwMode="auto">
          <a:xfrm>
            <a:off x="2369219" y="2307909"/>
            <a:ext cx="457200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60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殖</a:t>
            </a:r>
            <a:endParaRPr lang="zh-CN" altLang="en-US" sz="6000" b="1" dirty="0" smtClean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8" name="组合 76"/>
          <p:cNvGrpSpPr/>
          <p:nvPr/>
        </p:nvGrpSpPr>
        <p:grpSpPr bwMode="auto">
          <a:xfrm>
            <a:off x="3086451" y="2304098"/>
            <a:ext cx="750094" cy="1000125"/>
            <a:chOff x="714348" y="428604"/>
            <a:chExt cx="1000132" cy="1000926"/>
          </a:xfrm>
        </p:grpSpPr>
        <p:sp>
          <p:nvSpPr>
            <p:cNvPr id="49" name="矩形 48"/>
            <p:cNvSpPr/>
            <p:nvPr/>
          </p:nvSpPr>
          <p:spPr>
            <a:xfrm>
              <a:off x="714348" y="428604"/>
              <a:ext cx="1000132" cy="1000926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000" b="1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0" name="直接连接符 49"/>
            <p:cNvCxnSpPr>
              <a:stCxn id="49" idx="0"/>
              <a:endCxn id="49" idx="2"/>
            </p:cNvCxnSpPr>
            <p:nvPr/>
          </p:nvCxnSpPr>
          <p:spPr>
            <a:xfrm rot="16200000" flipH="1">
              <a:off x="713951" y="927479"/>
              <a:ext cx="1000926" cy="317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>
              <a:stCxn id="49" idx="1"/>
              <a:endCxn id="49" idx="3"/>
            </p:cNvCxnSpPr>
            <p:nvPr/>
          </p:nvCxnSpPr>
          <p:spPr>
            <a:xfrm rot="10800000" flipH="1">
              <a:off x="714348" y="929066"/>
              <a:ext cx="1000132" cy="158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文本框 64"/>
          <p:cNvSpPr txBox="1">
            <a:spLocks noChangeArrowheads="1"/>
          </p:cNvSpPr>
          <p:nvPr/>
        </p:nvSpPr>
        <p:spPr bwMode="auto">
          <a:xfrm>
            <a:off x="3119312" y="2307908"/>
            <a:ext cx="457200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60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蔬</a:t>
            </a:r>
            <a:endParaRPr lang="zh-CN" altLang="en-US" sz="6000" b="1" dirty="0" smtClean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3" name="组合 76"/>
          <p:cNvGrpSpPr/>
          <p:nvPr/>
        </p:nvGrpSpPr>
        <p:grpSpPr bwMode="auto">
          <a:xfrm>
            <a:off x="3841656" y="2304098"/>
            <a:ext cx="750094" cy="1000125"/>
            <a:chOff x="714348" y="428604"/>
            <a:chExt cx="1000132" cy="1000926"/>
          </a:xfrm>
        </p:grpSpPr>
        <p:sp>
          <p:nvSpPr>
            <p:cNvPr id="54" name="矩形 53"/>
            <p:cNvSpPr/>
            <p:nvPr/>
          </p:nvSpPr>
          <p:spPr>
            <a:xfrm>
              <a:off x="714348" y="428604"/>
              <a:ext cx="1000132" cy="1000926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000" b="1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55" name="直接连接符 54"/>
            <p:cNvCxnSpPr>
              <a:stCxn id="54" idx="0"/>
              <a:endCxn id="54" idx="2"/>
            </p:cNvCxnSpPr>
            <p:nvPr/>
          </p:nvCxnSpPr>
          <p:spPr>
            <a:xfrm rot="16200000" flipH="1">
              <a:off x="713951" y="927479"/>
              <a:ext cx="1000926" cy="317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>
              <a:stCxn id="54" idx="1"/>
              <a:endCxn id="54" idx="3"/>
            </p:cNvCxnSpPr>
            <p:nvPr/>
          </p:nvCxnSpPr>
          <p:spPr>
            <a:xfrm rot="10800000" flipH="1">
              <a:off x="714348" y="929066"/>
              <a:ext cx="1000132" cy="158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文本框 64"/>
          <p:cNvSpPr txBox="1">
            <a:spLocks noChangeArrowheads="1"/>
          </p:cNvSpPr>
          <p:nvPr/>
        </p:nvSpPr>
        <p:spPr bwMode="auto">
          <a:xfrm>
            <a:off x="3874517" y="2307908"/>
            <a:ext cx="457200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60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麻</a:t>
            </a:r>
            <a:endParaRPr lang="zh-CN" altLang="en-US" sz="6000" b="1" dirty="0" smtClean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8" name="组合 76"/>
          <p:cNvGrpSpPr/>
          <p:nvPr/>
        </p:nvGrpSpPr>
        <p:grpSpPr bwMode="auto">
          <a:xfrm>
            <a:off x="4591749" y="2304098"/>
            <a:ext cx="750094" cy="1000125"/>
            <a:chOff x="714348" y="428604"/>
            <a:chExt cx="1000132" cy="1000926"/>
          </a:xfrm>
        </p:grpSpPr>
        <p:sp>
          <p:nvSpPr>
            <p:cNvPr id="59" name="矩形 58"/>
            <p:cNvSpPr/>
            <p:nvPr/>
          </p:nvSpPr>
          <p:spPr>
            <a:xfrm>
              <a:off x="714348" y="428604"/>
              <a:ext cx="1000132" cy="1000926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000" b="1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0" name="直接连接符 59"/>
            <p:cNvCxnSpPr>
              <a:stCxn id="59" idx="0"/>
              <a:endCxn id="59" idx="2"/>
            </p:cNvCxnSpPr>
            <p:nvPr/>
          </p:nvCxnSpPr>
          <p:spPr>
            <a:xfrm rot="16200000" flipH="1">
              <a:off x="713951" y="927479"/>
              <a:ext cx="1000926" cy="317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>
              <a:stCxn id="59" idx="1"/>
              <a:endCxn id="59" idx="3"/>
            </p:cNvCxnSpPr>
            <p:nvPr/>
          </p:nvCxnSpPr>
          <p:spPr>
            <a:xfrm rot="10800000" flipH="1">
              <a:off x="714348" y="929066"/>
              <a:ext cx="1000132" cy="158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文本框 64"/>
          <p:cNvSpPr txBox="1">
            <a:spLocks noChangeArrowheads="1"/>
          </p:cNvSpPr>
          <p:nvPr/>
        </p:nvSpPr>
        <p:spPr bwMode="auto">
          <a:xfrm>
            <a:off x="4624610" y="2307908"/>
            <a:ext cx="457200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60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较</a:t>
            </a:r>
            <a:endParaRPr lang="zh-CN" altLang="en-US" sz="6000" b="1" dirty="0" smtClean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3" name="组合 76"/>
          <p:cNvGrpSpPr/>
          <p:nvPr/>
        </p:nvGrpSpPr>
        <p:grpSpPr bwMode="auto">
          <a:xfrm>
            <a:off x="5339461" y="2304097"/>
            <a:ext cx="750094" cy="1000125"/>
            <a:chOff x="714348" y="428604"/>
            <a:chExt cx="1000132" cy="1000926"/>
          </a:xfrm>
        </p:grpSpPr>
        <p:sp>
          <p:nvSpPr>
            <p:cNvPr id="64" name="矩形 63"/>
            <p:cNvSpPr/>
            <p:nvPr/>
          </p:nvSpPr>
          <p:spPr>
            <a:xfrm>
              <a:off x="714348" y="428604"/>
              <a:ext cx="1000132" cy="1000926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000" b="1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5" name="直接连接符 64"/>
            <p:cNvCxnSpPr>
              <a:stCxn id="64" idx="0"/>
              <a:endCxn id="64" idx="2"/>
            </p:cNvCxnSpPr>
            <p:nvPr/>
          </p:nvCxnSpPr>
          <p:spPr>
            <a:xfrm rot="16200000" flipH="1">
              <a:off x="713951" y="927479"/>
              <a:ext cx="1000926" cy="317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>
              <a:stCxn id="64" idx="1"/>
              <a:endCxn id="64" idx="3"/>
            </p:cNvCxnSpPr>
            <p:nvPr/>
          </p:nvCxnSpPr>
          <p:spPr>
            <a:xfrm rot="10800000" flipH="1">
              <a:off x="714348" y="929066"/>
              <a:ext cx="1000132" cy="158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文本框 64"/>
          <p:cNvSpPr txBox="1">
            <a:spLocks noChangeArrowheads="1"/>
          </p:cNvSpPr>
          <p:nvPr/>
        </p:nvSpPr>
        <p:spPr bwMode="auto">
          <a:xfrm>
            <a:off x="5372322" y="2307907"/>
            <a:ext cx="457200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60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杀</a:t>
            </a:r>
            <a:endParaRPr lang="zh-CN" altLang="en-US" sz="6000" b="1" dirty="0" smtClean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8" name="组合 76"/>
          <p:cNvGrpSpPr/>
          <p:nvPr/>
        </p:nvGrpSpPr>
        <p:grpSpPr bwMode="auto">
          <a:xfrm>
            <a:off x="6100380" y="2310715"/>
            <a:ext cx="750094" cy="1000125"/>
            <a:chOff x="714348" y="428604"/>
            <a:chExt cx="1000132" cy="1000926"/>
          </a:xfrm>
        </p:grpSpPr>
        <p:sp>
          <p:nvSpPr>
            <p:cNvPr id="69" name="矩形 68"/>
            <p:cNvSpPr/>
            <p:nvPr/>
          </p:nvSpPr>
          <p:spPr>
            <a:xfrm>
              <a:off x="714348" y="428604"/>
              <a:ext cx="1000132" cy="1000926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000" b="1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70" name="直接连接符 69"/>
            <p:cNvCxnSpPr>
              <a:stCxn id="69" idx="0"/>
              <a:endCxn id="69" idx="2"/>
            </p:cNvCxnSpPr>
            <p:nvPr/>
          </p:nvCxnSpPr>
          <p:spPr>
            <a:xfrm rot="16200000" flipH="1">
              <a:off x="713951" y="927479"/>
              <a:ext cx="1000926" cy="317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>
              <a:stCxn id="69" idx="1"/>
              <a:endCxn id="69" idx="3"/>
            </p:cNvCxnSpPr>
            <p:nvPr/>
          </p:nvCxnSpPr>
          <p:spPr>
            <a:xfrm rot="10800000" flipH="1">
              <a:off x="714348" y="929066"/>
              <a:ext cx="1000132" cy="158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文本框 64"/>
          <p:cNvSpPr txBox="1">
            <a:spLocks noChangeArrowheads="1"/>
          </p:cNvSpPr>
          <p:nvPr/>
        </p:nvSpPr>
        <p:spPr bwMode="auto">
          <a:xfrm>
            <a:off x="6133241" y="2314525"/>
            <a:ext cx="457200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60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预</a:t>
            </a:r>
            <a:endParaRPr lang="zh-CN" altLang="en-US" sz="6000" b="1" dirty="0" smtClean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3" name="圆角矩形 82"/>
          <p:cNvSpPr/>
          <p:nvPr/>
        </p:nvSpPr>
        <p:spPr>
          <a:xfrm>
            <a:off x="3687220" y="112517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我会写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2219228" y="356406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繁殖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3075469" y="3549108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蔬菜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3851670" y="3549107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麻布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4618518" y="3535258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比较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5363546" y="354896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杀虫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6164684" y="353626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预备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2319013" y="4433745"/>
            <a:ext cx="43043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请你用“</a:t>
            </a:r>
            <a:r>
              <a:rPr lang="zh-CN" altLang="en-US" sz="32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蔬菜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”造句。</a:t>
            </a:r>
            <a:endParaRPr lang="zh-CN" altLang="en-US" sz="32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2317330" y="5417541"/>
            <a:ext cx="5540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有了太阳，</a:t>
            </a:r>
            <a:r>
              <a:rPr lang="zh-CN" altLang="en-US" sz="32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蔬菜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才长得</a:t>
            </a:r>
            <a:r>
              <a:rPr lang="zh-CN" altLang="en-US" sz="32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好。</a:t>
            </a:r>
            <a:endParaRPr lang="zh-CN" altLang="en-US" dirty="0">
              <a:solidFill>
                <a:prstClr val="black"/>
              </a:solidFill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  <p:bldP spid="57" grpId="0"/>
      <p:bldP spid="62" grpId="0"/>
      <p:bldP spid="67" grpId="0"/>
      <p:bldP spid="72" grpId="0"/>
      <p:bldP spid="83" grpId="0" bldLvl="0" animBg="1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049998" y="2205272"/>
            <a:ext cx="489556" cy="1300354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 err="1" smtClean="0">
                <a:solidFill>
                  <a:srgbClr val="E04236"/>
                </a:solidFill>
                <a:latin typeface="Pinyin Adjust" panose="02000500000000000000" pitchFamily="2" charset="0"/>
                <a:ea typeface="PMingLiU" panose="02020500000000000000" pitchFamily="18" charset="-120"/>
                <a:sym typeface="+mn-ea"/>
              </a:rPr>
              <a:t>dǐ</a:t>
            </a:r>
            <a:endParaRPr lang="en-US" altLang="zh-CN" sz="4000" kern="0" dirty="0">
              <a:solidFill>
                <a:srgbClr val="E04236"/>
              </a:solidFill>
              <a:latin typeface="Pinyin Adjust" panose="02000500000000000000" pitchFamily="2" charset="0"/>
              <a:ea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dirty="0" smtClean="0">
                <a:solidFill>
                  <a:srgbClr val="E04236"/>
                </a:solidFill>
                <a:latin typeface="Pinyin Adjust" panose="02000500000000000000" pitchFamily="2" charset="0"/>
                <a:ea typeface="楷体" panose="02010609060101010101" pitchFamily="49" charset="-122"/>
                <a:cs typeface="汉语拼音" panose="020B0604020202020204" pitchFamily="34" charset="0"/>
              </a:rPr>
              <a:t> </a:t>
            </a:r>
            <a:endParaRPr lang="zh-CN" altLang="en-US" sz="4000" dirty="0">
              <a:solidFill>
                <a:srgbClr val="E04236"/>
              </a:solidFill>
              <a:latin typeface="Pinyin Adjust" panose="02000500000000000000" pitchFamily="2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62172" y="2220187"/>
            <a:ext cx="11512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 err="1" smtClean="0">
                <a:solidFill>
                  <a:srgbClr val="E04236"/>
                </a:solidFill>
                <a:latin typeface="Pinyin Adjust" panose="02000500000000000000" pitchFamily="2" charset="0"/>
                <a:ea typeface="PMingLiU" panose="02020500000000000000" pitchFamily="18" charset="-120"/>
                <a:sym typeface="+mn-ea"/>
              </a:rPr>
              <a:t>jià</a:t>
            </a:r>
            <a:endParaRPr lang="en-US" altLang="zh-CN" sz="4000" b="1" dirty="0">
              <a:solidFill>
                <a:srgbClr val="E04236"/>
              </a:solidFill>
              <a:latin typeface="Pinyin Adjust" panose="02000500000000000000" pitchFamily="2" charset="0"/>
              <a:ea typeface="PMingLiU" panose="02020500000000000000" pitchFamily="18" charset="-120"/>
              <a:sym typeface="+mn-ea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4000" b="1" dirty="0">
              <a:solidFill>
                <a:srgbClr val="E04236"/>
              </a:solidFill>
              <a:latin typeface="Pinyin Adjust" panose="02000500000000000000" pitchFamily="2" charset="0"/>
              <a:ea typeface="GB Pinyinok-B" pitchFamily="2" charset="-122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934628" y="11965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22" name="云形 21"/>
          <p:cNvSpPr/>
          <p:nvPr/>
        </p:nvSpPr>
        <p:spPr>
          <a:xfrm>
            <a:off x="5071805" y="1738852"/>
            <a:ext cx="3926478" cy="3235420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rgbClr val="A1C450"/>
            </a:solidFill>
            <a:prstDash val="solid"/>
          </a:ln>
          <a:effectLst/>
        </p:spPr>
        <p:txBody>
          <a:bodyPr lIns="68579" tIns="34289" rIns="68579" bIns="34289"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抵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”的右下角不要少点。</a:t>
            </a:r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稼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”字是右边中间，不要多写一横。</a:t>
            </a:r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537866" y="477802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庄稼：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坐在动车上往窗外望去，农民伯伯地里</a:t>
            </a:r>
            <a:r>
              <a:rPr lang="zh-CN" altLang="en-US" sz="28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庄稼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长得好呀！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3687220" y="112517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易错字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76"/>
          <p:cNvGrpSpPr/>
          <p:nvPr/>
        </p:nvGrpSpPr>
        <p:grpSpPr bwMode="auto">
          <a:xfrm>
            <a:off x="1853727" y="2856502"/>
            <a:ext cx="750094" cy="1000125"/>
            <a:chOff x="714348" y="428604"/>
            <a:chExt cx="1000132" cy="1000926"/>
          </a:xfrm>
        </p:grpSpPr>
        <p:sp>
          <p:nvSpPr>
            <p:cNvPr id="26" name="矩形 25"/>
            <p:cNvSpPr/>
            <p:nvPr/>
          </p:nvSpPr>
          <p:spPr>
            <a:xfrm>
              <a:off x="714348" y="428604"/>
              <a:ext cx="1000132" cy="1000926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000" b="1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7" name="直接连接符 26"/>
            <p:cNvCxnSpPr>
              <a:stCxn id="26" idx="0"/>
              <a:endCxn id="26" idx="2"/>
            </p:cNvCxnSpPr>
            <p:nvPr/>
          </p:nvCxnSpPr>
          <p:spPr>
            <a:xfrm rot="16200000" flipH="1">
              <a:off x="713951" y="927479"/>
              <a:ext cx="1000926" cy="317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26" idx="1"/>
              <a:endCxn id="26" idx="3"/>
            </p:cNvCxnSpPr>
            <p:nvPr/>
          </p:nvCxnSpPr>
          <p:spPr>
            <a:xfrm rot="10800000" flipH="1">
              <a:off x="714348" y="929066"/>
              <a:ext cx="1000132" cy="158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64"/>
          <p:cNvSpPr txBox="1">
            <a:spLocks noChangeArrowheads="1"/>
          </p:cNvSpPr>
          <p:nvPr/>
        </p:nvSpPr>
        <p:spPr bwMode="auto">
          <a:xfrm>
            <a:off x="1886588" y="2860312"/>
            <a:ext cx="457200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60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抵</a:t>
            </a:r>
            <a:endParaRPr lang="zh-CN" altLang="en-US" sz="6000" b="1" dirty="0" smtClean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4" name="组合 76"/>
          <p:cNvGrpSpPr/>
          <p:nvPr/>
        </p:nvGrpSpPr>
        <p:grpSpPr bwMode="auto">
          <a:xfrm>
            <a:off x="3562405" y="2856501"/>
            <a:ext cx="750094" cy="1000125"/>
            <a:chOff x="714348" y="428604"/>
            <a:chExt cx="1000132" cy="1000926"/>
          </a:xfrm>
        </p:grpSpPr>
        <p:sp>
          <p:nvSpPr>
            <p:cNvPr id="35" name="矩形 34"/>
            <p:cNvSpPr/>
            <p:nvPr/>
          </p:nvSpPr>
          <p:spPr>
            <a:xfrm>
              <a:off x="714348" y="428604"/>
              <a:ext cx="1000132" cy="1000926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000" b="1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6" name="直接连接符 35"/>
            <p:cNvCxnSpPr>
              <a:stCxn id="35" idx="0"/>
              <a:endCxn id="35" idx="2"/>
            </p:cNvCxnSpPr>
            <p:nvPr/>
          </p:nvCxnSpPr>
          <p:spPr>
            <a:xfrm rot="16200000" flipH="1">
              <a:off x="713951" y="927479"/>
              <a:ext cx="1000926" cy="317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>
              <a:stCxn id="35" idx="1"/>
              <a:endCxn id="35" idx="3"/>
            </p:cNvCxnSpPr>
            <p:nvPr/>
          </p:nvCxnSpPr>
          <p:spPr>
            <a:xfrm rot="10800000" flipH="1">
              <a:off x="714348" y="929066"/>
              <a:ext cx="1000132" cy="158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文本框 64"/>
          <p:cNvSpPr txBox="1">
            <a:spLocks noChangeArrowheads="1"/>
          </p:cNvSpPr>
          <p:nvPr/>
        </p:nvSpPr>
        <p:spPr bwMode="auto">
          <a:xfrm>
            <a:off x="3595266" y="2860311"/>
            <a:ext cx="457200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60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稼</a:t>
            </a:r>
            <a:endParaRPr lang="zh-CN" altLang="en-US" sz="6000" b="1" dirty="0" smtClean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66157" y="3505627"/>
            <a:ext cx="336119" cy="190074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04236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851151" y="3275543"/>
            <a:ext cx="375432" cy="242683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04236"/>
              </a:solidFill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312542" y="4885105"/>
            <a:ext cx="1559594" cy="17477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2" grpId="0" animBg="1"/>
      <p:bldP spid="17" grpId="0"/>
      <p:bldP spid="23" grpId="0" bldLvl="0" animBg="1"/>
      <p:bldP spid="29" grpId="0"/>
      <p:bldP spid="38" grpId="0"/>
      <p:bldP spid="2" grpId="0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-3917632" y="7298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049998" y="2205272"/>
            <a:ext cx="765272" cy="1300354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 err="1">
                <a:solidFill>
                  <a:srgbClr val="E04236"/>
                </a:solidFill>
                <a:latin typeface="Pinyin Adjust" panose="02000500000000000000" pitchFamily="2" charset="0"/>
                <a:ea typeface="PMingLiU" panose="02020500000000000000" pitchFamily="18" charset="-120"/>
                <a:sym typeface="+mn-ea"/>
              </a:rPr>
              <a:t>fán</a:t>
            </a:r>
            <a:endParaRPr lang="en-US" altLang="zh-CN" sz="4000" b="1" dirty="0">
              <a:solidFill>
                <a:srgbClr val="E04236"/>
              </a:solidFill>
              <a:latin typeface="Pinyin Adjust" panose="02000500000000000000" pitchFamily="2" charset="0"/>
              <a:ea typeface="PMingLiU" panose="02020500000000000000" pitchFamily="18" charset="-120"/>
              <a:sym typeface="+mn-e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dirty="0" smtClean="0">
                <a:solidFill>
                  <a:srgbClr val="E04236"/>
                </a:solidFill>
                <a:latin typeface="Pinyin Adjust" panose="02000500000000000000" pitchFamily="2" charset="0"/>
                <a:ea typeface="楷体" panose="02010609060101010101" pitchFamily="49" charset="-122"/>
                <a:cs typeface="汉语拼音" panose="020B0604020202020204" pitchFamily="34" charset="0"/>
              </a:rPr>
              <a:t> </a:t>
            </a:r>
            <a:endParaRPr lang="zh-CN" altLang="en-US" sz="4000" dirty="0">
              <a:solidFill>
                <a:srgbClr val="E04236"/>
              </a:solidFill>
              <a:latin typeface="Pinyin Adjust" panose="02000500000000000000" pitchFamily="2" charset="0"/>
              <a:ea typeface="楷体" panose="02010609060101010101" pitchFamily="49" charset="-122"/>
              <a:cs typeface="汉语拼音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262172" y="2220187"/>
            <a:ext cx="11512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 err="1">
                <a:solidFill>
                  <a:srgbClr val="E04236"/>
                </a:solidFill>
                <a:latin typeface="Pinyin Adjust" panose="02000500000000000000" pitchFamily="2" charset="0"/>
                <a:ea typeface="PMingLiU" panose="02020500000000000000" pitchFamily="18" charset="-120"/>
                <a:sym typeface="+mn-ea"/>
              </a:rPr>
              <a:t>shū</a:t>
            </a:r>
            <a:endParaRPr lang="en-US" altLang="zh-CN" sz="4000" b="1" dirty="0">
              <a:solidFill>
                <a:srgbClr val="E04236"/>
              </a:solidFill>
              <a:latin typeface="Pinyin Adjust" panose="02000500000000000000" pitchFamily="2" charset="0"/>
              <a:ea typeface="PMingLiU" panose="02020500000000000000" pitchFamily="18" charset="-120"/>
              <a:sym typeface="+mn-ea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4000" b="1" dirty="0">
              <a:solidFill>
                <a:srgbClr val="E04236"/>
              </a:solidFill>
              <a:latin typeface="Pinyin Adjust" panose="02000500000000000000" pitchFamily="2" charset="0"/>
              <a:ea typeface="GB Pinyinok-B" pitchFamily="2" charset="-122"/>
              <a:cs typeface="汉语拼音" panose="020B0604020202020204" pitchFamily="34" charset="0"/>
              <a:sym typeface="+mn-ea"/>
            </a:endParaRPr>
          </a:p>
        </p:txBody>
      </p:sp>
      <p:sp>
        <p:nvSpPr>
          <p:cNvPr id="25" name="云形 24"/>
          <p:cNvSpPr/>
          <p:nvPr/>
        </p:nvSpPr>
        <p:spPr>
          <a:xfrm>
            <a:off x="4598590" y="1809065"/>
            <a:ext cx="4388248" cy="3393122"/>
          </a:xfrm>
          <a:prstGeom prst="cloud">
            <a:avLst/>
          </a:prstGeom>
          <a:solidFill>
            <a:sysClr val="window" lastClr="FFFFFF"/>
          </a:solidFill>
          <a:ln w="25400" cap="flat" cmpd="sng" algn="ctr">
            <a:solidFill>
              <a:srgbClr val="A1C450"/>
            </a:solidFill>
            <a:prstDash val="solid"/>
          </a:ln>
          <a:effectLst/>
        </p:spPr>
        <p:txBody>
          <a:bodyPr lIns="68579" tIns="34289" rIns="68579" bIns="34289"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繁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 字上部分“ 敏”的下面不要多写一撇。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蔬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”字是右下边中间，不要少写一点。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537866" y="477802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繁忙：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这周爸爸妈妈工作</a:t>
            </a:r>
            <a:r>
              <a:rPr lang="zh-CN" altLang="en-US" sz="28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繁忙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，双休就不出去放风筝啦！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3687220" y="112517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易错字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组合 76"/>
          <p:cNvGrpSpPr/>
          <p:nvPr/>
        </p:nvGrpSpPr>
        <p:grpSpPr bwMode="auto">
          <a:xfrm>
            <a:off x="1853727" y="2856502"/>
            <a:ext cx="750094" cy="1000125"/>
            <a:chOff x="714348" y="428604"/>
            <a:chExt cx="1000132" cy="1000926"/>
          </a:xfrm>
        </p:grpSpPr>
        <p:sp>
          <p:nvSpPr>
            <p:cNvPr id="30" name="矩形 29"/>
            <p:cNvSpPr/>
            <p:nvPr/>
          </p:nvSpPr>
          <p:spPr>
            <a:xfrm>
              <a:off x="714348" y="428604"/>
              <a:ext cx="1000132" cy="1000926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000" b="1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1" name="直接连接符 30"/>
            <p:cNvCxnSpPr>
              <a:stCxn id="30" idx="0"/>
              <a:endCxn id="30" idx="2"/>
            </p:cNvCxnSpPr>
            <p:nvPr/>
          </p:nvCxnSpPr>
          <p:spPr>
            <a:xfrm rot="16200000" flipH="1">
              <a:off x="713951" y="927479"/>
              <a:ext cx="1000926" cy="317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>
              <a:stCxn id="30" idx="1"/>
              <a:endCxn id="30" idx="3"/>
            </p:cNvCxnSpPr>
            <p:nvPr/>
          </p:nvCxnSpPr>
          <p:spPr>
            <a:xfrm rot="10800000" flipH="1">
              <a:off x="714348" y="929066"/>
              <a:ext cx="1000132" cy="158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本框 64"/>
          <p:cNvSpPr txBox="1">
            <a:spLocks noChangeArrowheads="1"/>
          </p:cNvSpPr>
          <p:nvPr/>
        </p:nvSpPr>
        <p:spPr bwMode="auto">
          <a:xfrm>
            <a:off x="1886588" y="2860312"/>
            <a:ext cx="457200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60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繁</a:t>
            </a:r>
            <a:endParaRPr lang="zh-CN" altLang="en-US" sz="6000" b="1" dirty="0" smtClean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4" name="组合 76"/>
          <p:cNvGrpSpPr/>
          <p:nvPr/>
        </p:nvGrpSpPr>
        <p:grpSpPr bwMode="auto">
          <a:xfrm>
            <a:off x="3562405" y="2856501"/>
            <a:ext cx="750094" cy="1000125"/>
            <a:chOff x="714348" y="428604"/>
            <a:chExt cx="1000132" cy="1000926"/>
          </a:xfrm>
        </p:grpSpPr>
        <p:sp>
          <p:nvSpPr>
            <p:cNvPr id="35" name="矩形 34"/>
            <p:cNvSpPr/>
            <p:nvPr/>
          </p:nvSpPr>
          <p:spPr>
            <a:xfrm>
              <a:off x="714348" y="428604"/>
              <a:ext cx="1000132" cy="1000926"/>
            </a:xfrm>
            <a:prstGeom prst="rect">
              <a:avLst/>
            </a:prstGeom>
            <a:noFill/>
            <a:ln w="3175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000" b="1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36" name="直接连接符 35"/>
            <p:cNvCxnSpPr>
              <a:stCxn id="35" idx="0"/>
              <a:endCxn id="35" idx="2"/>
            </p:cNvCxnSpPr>
            <p:nvPr/>
          </p:nvCxnSpPr>
          <p:spPr>
            <a:xfrm rot="16200000" flipH="1">
              <a:off x="713951" y="927479"/>
              <a:ext cx="1000926" cy="3175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>
              <a:stCxn id="35" idx="1"/>
              <a:endCxn id="35" idx="3"/>
            </p:cNvCxnSpPr>
            <p:nvPr/>
          </p:nvCxnSpPr>
          <p:spPr>
            <a:xfrm rot="10800000" flipH="1">
              <a:off x="714348" y="929066"/>
              <a:ext cx="1000132" cy="1589"/>
            </a:xfrm>
            <a:prstGeom prst="line">
              <a:avLst/>
            </a:prstGeom>
            <a:ln>
              <a:solidFill>
                <a:schemeClr val="tx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文本框 64"/>
          <p:cNvSpPr txBox="1">
            <a:spLocks noChangeArrowheads="1"/>
          </p:cNvSpPr>
          <p:nvPr/>
        </p:nvSpPr>
        <p:spPr bwMode="auto">
          <a:xfrm>
            <a:off x="3595266" y="2860311"/>
            <a:ext cx="457200" cy="9925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60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蔬</a:t>
            </a:r>
            <a:endParaRPr lang="zh-CN" altLang="en-US" sz="6000" b="1" dirty="0" smtClean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066144" y="3372277"/>
            <a:ext cx="336119" cy="190074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04236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851151" y="3275543"/>
            <a:ext cx="375432" cy="242683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04236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7312542" y="4885105"/>
            <a:ext cx="1559594" cy="17477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6" grpId="0"/>
      <p:bldP spid="27" grpId="0" bldLvl="0" animBg="1"/>
      <p:bldP spid="33" grpId="0"/>
      <p:bldP spid="38" grpId="0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13818" y="200442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禾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家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稼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8070" y="206760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车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交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较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0476" y="330089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广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林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麻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1077" y="3336667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艹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 疏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蔬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93396" y="672465"/>
            <a:ext cx="1543526" cy="593090"/>
          </a:xfrm>
          <a:prstGeom prst="roundRect">
            <a:avLst>
              <a:gd name="adj" fmla="val 50000"/>
            </a:avLst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识字方法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27608" y="2004421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加一加</a:t>
            </a:r>
            <a:endParaRPr lang="zh-CN" altLang="en-US" sz="28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2544709" y="4335755"/>
            <a:ext cx="2877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较</a:t>
            </a:r>
            <a:r>
              <a:rPr lang="en-US" altLang="zh-CN" dirty="0"/>
              <a:t>- </a:t>
            </a:r>
            <a:r>
              <a:rPr lang="zh-CN" altLang="en-US" dirty="0"/>
              <a:t>车</a:t>
            </a:r>
            <a:r>
              <a:rPr lang="en-US" altLang="zh-CN" dirty="0"/>
              <a:t>+ </a:t>
            </a:r>
            <a:r>
              <a:rPr lang="zh-CN" altLang="en-US" dirty="0"/>
              <a:t>口 </a:t>
            </a:r>
            <a:r>
              <a:rPr lang="en-US" altLang="zh-CN" dirty="0"/>
              <a:t>= </a:t>
            </a:r>
            <a:r>
              <a:rPr lang="zh-CN" altLang="en-US" dirty="0"/>
              <a:t>咬</a:t>
            </a:r>
            <a:endParaRPr lang="zh-CN" altLang="en-US" dirty="0"/>
          </a:p>
        </p:txBody>
      </p:sp>
      <p:sp>
        <p:nvSpPr>
          <p:cNvPr id="23" name="TextBox 12"/>
          <p:cNvSpPr txBox="1"/>
          <p:nvPr/>
        </p:nvSpPr>
        <p:spPr>
          <a:xfrm>
            <a:off x="2572794" y="5122074"/>
            <a:ext cx="2877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麻</a:t>
            </a:r>
            <a:r>
              <a:rPr lang="en-US" altLang="zh-CN" dirty="0"/>
              <a:t>- </a:t>
            </a:r>
            <a:r>
              <a:rPr lang="zh-CN" altLang="en-US" dirty="0"/>
              <a:t>广</a:t>
            </a:r>
            <a:r>
              <a:rPr lang="en-US" altLang="zh-CN" dirty="0"/>
              <a:t>+ </a:t>
            </a:r>
            <a:r>
              <a:rPr lang="zh-CN" altLang="en-US" dirty="0"/>
              <a:t>王 </a:t>
            </a:r>
            <a:r>
              <a:rPr lang="en-US" altLang="zh-CN" dirty="0"/>
              <a:t>= </a:t>
            </a:r>
            <a:r>
              <a:rPr lang="zh-CN" altLang="en-US" dirty="0"/>
              <a:t>琳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1027608" y="4364859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换一换</a:t>
            </a:r>
            <a:endParaRPr lang="zh-CN" altLang="en-US" sz="28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4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354609" y="3081109"/>
            <a:ext cx="15953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繁殖 </a:t>
            </a:r>
            <a:endParaRPr lang="zh-CN" altLang="en-US" sz="44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59385" y="3081109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蔬菜</a:t>
            </a:r>
            <a:endParaRPr lang="zh-CN" altLang="en-US" sz="44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59385" y="4350894"/>
            <a:ext cx="13131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凝成</a:t>
            </a:r>
            <a:endParaRPr lang="zh-CN" altLang="en-US" sz="44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44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58999" y="4350895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煤炭</a:t>
            </a:r>
            <a:endParaRPr lang="zh-CN" altLang="en-US" sz="44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58999" y="3081109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抵得上</a:t>
            </a:r>
            <a:endParaRPr lang="zh-CN" altLang="en-US" sz="44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54609" y="4350895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预防</a:t>
            </a:r>
            <a:endParaRPr lang="zh-CN" altLang="en-US" sz="44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7448" y="1962327"/>
            <a:ext cx="2339098" cy="52321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朗读巩固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词语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3687220" y="112517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词语小游戏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48" grpId="0"/>
      <p:bldP spid="57" grpId="0"/>
      <p:bldP spid="59" grpId="0"/>
      <p:bldP spid="64" grpId="0"/>
      <p:bldP spid="2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98246" y="2681238"/>
            <a:ext cx="53247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读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课文，把句子读通顺。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想一想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，划一划，理清文章的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层次，弄清楚主要讲了什么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687220" y="112517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学习要求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1368" y="1547398"/>
            <a:ext cx="8060620" cy="991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zh-CN" altLang="en-US" sz="4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流程图: 资料带 15"/>
          <p:cNvSpPr/>
          <p:nvPr/>
        </p:nvSpPr>
        <p:spPr>
          <a:xfrm>
            <a:off x="1805780" y="2725977"/>
            <a:ext cx="1428750" cy="1143000"/>
          </a:xfrm>
          <a:prstGeom prst="flowChartPunchedTape">
            <a:avLst/>
          </a:prstGeom>
          <a:solidFill>
            <a:srgbClr val="A1C4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远 大 热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流程图: 资料带 16"/>
          <p:cNvSpPr/>
          <p:nvPr/>
        </p:nvSpPr>
        <p:spPr>
          <a:xfrm>
            <a:off x="5511824" y="2599055"/>
            <a:ext cx="1725930" cy="1143000"/>
          </a:xfrm>
          <a:prstGeom prst="flowChartPunchedTape">
            <a:avLst/>
          </a:prstGeom>
          <a:solidFill>
            <a:srgbClr val="A1C4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太阳的作用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05780" y="4184319"/>
            <a:ext cx="1478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1-3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E04236"/>
              </a:solidFill>
              <a:effectLst/>
              <a:uLnTx/>
              <a:uFillTx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70039" y="4183205"/>
            <a:ext cx="158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2800" b="1" kern="0" dirty="0">
                <a:solidFill>
                  <a:srgbClr val="E0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kern="0" dirty="0" smtClean="0">
                <a:solidFill>
                  <a:srgbClr val="E042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E04236"/>
              </a:solidFill>
              <a:effectLst/>
              <a:uLnTx/>
              <a:uFillTx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06779" y="4183203"/>
            <a:ext cx="1112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kumimoji="0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E04236"/>
              </a:solidFill>
              <a:effectLst/>
              <a:uLnTx/>
              <a:uFillTx/>
              <a:ea typeface="楷体" panose="02010609060101010101" pitchFamily="49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3687220" y="112517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给课文分层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流程图: 资料带 19"/>
          <p:cNvSpPr/>
          <p:nvPr/>
        </p:nvSpPr>
        <p:spPr>
          <a:xfrm>
            <a:off x="3635874" y="2725977"/>
            <a:ext cx="1428750" cy="1143000"/>
          </a:xfrm>
          <a:prstGeom prst="flowChartPunchedTape">
            <a:avLst/>
          </a:prstGeom>
          <a:solidFill>
            <a:srgbClr val="A1C4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密切关系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1" grpId="0"/>
      <p:bldP spid="12" grpId="0"/>
      <p:bldP spid="15" grpId="0"/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801447" y="2497780"/>
            <a:ext cx="58512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kern="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kern="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1-3</a:t>
            </a:r>
            <a:r>
              <a:rPr lang="zh-CN" altLang="en-US" sz="3200" kern="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200" kern="0" dirty="0">
                <a:latin typeface="楷体" panose="02010609060101010101" pitchFamily="49" charset="-122"/>
                <a:ea typeface="楷体" panose="02010609060101010101" pitchFamily="49" charset="-122"/>
              </a:rPr>
              <a:t>分别从</a:t>
            </a:r>
            <a:r>
              <a:rPr lang="zh-CN" altLang="en-US" sz="3200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远、</a:t>
            </a:r>
            <a:r>
              <a:rPr lang="zh-CN" altLang="en-US" sz="3200" kern="0" dirty="0">
                <a:latin typeface="楷体" panose="02010609060101010101" pitchFamily="49" charset="-122"/>
                <a:ea typeface="楷体" panose="02010609060101010101" pitchFamily="49" charset="-122"/>
              </a:rPr>
              <a:t>大</a:t>
            </a:r>
            <a:r>
              <a:rPr lang="zh-CN" altLang="en-US" sz="3200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、热</a:t>
            </a:r>
            <a:r>
              <a:rPr lang="zh-CN" altLang="en-US" sz="3200" kern="0" dirty="0">
                <a:latin typeface="楷体" panose="02010609060101010101" pitchFamily="49" charset="-122"/>
                <a:ea typeface="楷体" panose="02010609060101010101" pitchFamily="49" charset="-122"/>
              </a:rPr>
              <a:t>三个方面介绍了太阳的有关知识。</a:t>
            </a:r>
            <a:endParaRPr lang="zh-CN" altLang="en-US" sz="2400" kern="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25465" y="3863108"/>
            <a:ext cx="6648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kern="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kern="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4-7</a:t>
            </a:r>
            <a:r>
              <a:rPr lang="zh-CN" altLang="en-US" sz="3200" kern="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200" kern="0" dirty="0">
                <a:latin typeface="楷体" panose="02010609060101010101" pitchFamily="49" charset="-122"/>
                <a:ea typeface="楷体" panose="02010609060101010101" pitchFamily="49" charset="-122"/>
              </a:rPr>
              <a:t>讲人类和太阳的密切关系。</a:t>
            </a:r>
            <a:endParaRPr lang="zh-CN" altLang="en-US" sz="3200" kern="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825466" y="4689930"/>
            <a:ext cx="4789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32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2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320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32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总结</a:t>
            </a:r>
            <a:r>
              <a:rPr lang="zh-CN" altLang="en-US" sz="32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太阳的作用。</a:t>
            </a:r>
            <a:endParaRPr lang="zh-CN" altLang="en-US" sz="32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476824" y="1108332"/>
            <a:ext cx="2452323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弄清楚层意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727215" y="2329964"/>
            <a:ext cx="568957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本文先分别从太阳的远、大、热</a:t>
            </a:r>
            <a:r>
              <a:rPr lang="zh-CN" altLang="en-US" sz="36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三个方面介绍</a:t>
            </a:r>
            <a:r>
              <a:rPr lang="zh-CN" altLang="en-US" sz="36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了有关知识；接着讲了人类</a:t>
            </a:r>
            <a:r>
              <a:rPr lang="zh-CN" altLang="en-US" sz="36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和太阳的密切</a:t>
            </a:r>
            <a:r>
              <a:rPr lang="zh-CN" altLang="en-US" sz="36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关系；最后</a:t>
            </a:r>
            <a:r>
              <a:rPr lang="zh-CN" altLang="en-US" sz="36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总结</a:t>
            </a:r>
            <a:r>
              <a:rPr lang="zh-CN" altLang="en-US" sz="36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太阳的作用。</a:t>
            </a:r>
            <a:endParaRPr lang="zh-CN" altLang="en-US" sz="36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sz="2400" kern="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888994" y="990996"/>
            <a:ext cx="3239662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弄清本文主要内容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01129" y="2056212"/>
            <a:ext cx="2292935" cy="52322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感知说明文的特点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75405" y="2688712"/>
            <a:ext cx="699319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带着生字词语的拼音朗读</a:t>
            </a:r>
            <a:r>
              <a:rPr lang="zh-CN" altLang="en-US" sz="28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课文，把句子读</a:t>
            </a:r>
            <a:r>
              <a:rPr lang="zh-CN" altLang="en-US" sz="28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通顺，读准确。</a:t>
            </a:r>
            <a:endParaRPr lang="zh-CN" altLang="en-US" sz="2800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想一想，初步感知：课文用什么说明方法讲</a:t>
            </a:r>
            <a:r>
              <a:rPr lang="zh-CN" altLang="en-US" sz="28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了太阳</a:t>
            </a:r>
            <a:r>
              <a:rPr lang="zh-CN" altLang="en-US" sz="28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的特点？</a:t>
            </a:r>
            <a:endParaRPr lang="zh-CN" altLang="en-US" sz="2800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en-US" kern="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687220" y="112517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朗读指导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57692" y="4792102"/>
            <a:ext cx="69931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《</a:t>
            </a:r>
            <a:r>
              <a:rPr lang="zh-CN" altLang="en-US" sz="2800" kern="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太阳</a:t>
            </a:r>
            <a:r>
              <a:rPr lang="en-US" altLang="zh-CN" sz="2800" kern="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kern="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一课运用的说明方法</a:t>
            </a:r>
            <a:r>
              <a:rPr lang="zh-CN" altLang="en-US" sz="2800" kern="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主要</a:t>
            </a:r>
            <a:r>
              <a:rPr lang="zh-CN" altLang="en-US" sz="2800" kern="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有以下几种</a:t>
            </a:r>
            <a:r>
              <a:rPr lang="en-US" altLang="zh-CN" sz="2800" kern="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 kern="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列数字、举例子、作比较、</a:t>
            </a:r>
            <a:r>
              <a:rPr lang="zh-CN" altLang="en-US" sz="2800" kern="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打比方。</a:t>
            </a:r>
            <a:endParaRPr lang="zh-CN" altLang="en-US" sz="2800" kern="0" dirty="0" smtClean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637085" y="2476192"/>
            <a:ext cx="7856935" cy="3700463"/>
          </a:xfrm>
        </p:spPr>
        <p:txBody>
          <a:bodyPr>
            <a:noAutofit/>
          </a:bodyPr>
          <a:lstStyle/>
          <a:p>
            <a:pPr marL="355600" marR="0" lvl="0" indent="-35560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sym typeface="+mn-ea"/>
              </a:rPr>
              <a:t>1.</a:t>
            </a:r>
            <a:r>
              <a:rPr lang="zh-CN" altLang="en-US" sz="2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sym typeface="+mn-ea"/>
              </a:rPr>
              <a:t>会认本课生字，会写生字，理解生字组成的词语。 </a:t>
            </a:r>
            <a:r>
              <a:rPr lang="en-US" altLang="zh-CN" sz="200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楷体" panose="02010609060101010101" pitchFamily="49" charset="-122"/>
                <a:sym typeface="+mn-ea"/>
              </a:rPr>
              <a:t>(</a:t>
            </a:r>
            <a:r>
              <a:rPr lang="zh-CN" altLang="en-US" sz="200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楷体" panose="02010609060101010101" pitchFamily="49" charset="-122"/>
                <a:sym typeface="+mn-ea"/>
              </a:rPr>
              <a:t>重点</a:t>
            </a:r>
            <a:r>
              <a:rPr lang="en-US" altLang="zh-CN" sz="200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楷体" panose="02010609060101010101" pitchFamily="49" charset="-122"/>
                <a:sym typeface="+mn-ea"/>
              </a:rPr>
              <a:t>)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rgbClr val="E04236"/>
              </a:solidFill>
              <a:effectLst/>
              <a:uLnTx/>
              <a:uFillTx/>
              <a:latin typeface="楷体" panose="02010609060101010101" pitchFamily="49" charset="-122"/>
            </a:endParaRPr>
          </a:p>
          <a:p>
            <a:pPr marL="355600" marR="0" lvl="0" indent="-35560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sym typeface="+mn-ea"/>
              </a:rPr>
              <a:t>2.</a:t>
            </a:r>
            <a:r>
              <a:rPr lang="zh-CN" altLang="en-US" sz="2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sym typeface="+mn-ea"/>
              </a:rPr>
              <a:t>有感情地朗读课文</a:t>
            </a:r>
            <a:r>
              <a:rPr lang="zh-CN" altLang="en-US" sz="2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sym typeface="+mn-ea"/>
              </a:rPr>
              <a:t>，理清本文层次。</a:t>
            </a:r>
            <a:r>
              <a:rPr lang="en-US" altLang="zh-CN" sz="200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楷体" panose="02010609060101010101" pitchFamily="49" charset="-122"/>
                <a:sym typeface="+mn-ea"/>
              </a:rPr>
              <a:t>(</a:t>
            </a:r>
            <a:r>
              <a:rPr lang="zh-CN" altLang="en-US" sz="200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楷体" panose="02010609060101010101" pitchFamily="49" charset="-122"/>
                <a:sym typeface="+mn-ea"/>
              </a:rPr>
              <a:t>重点</a:t>
            </a:r>
            <a:r>
              <a:rPr lang="en-US" altLang="zh-CN" sz="200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楷体" panose="02010609060101010101" pitchFamily="49" charset="-122"/>
                <a:sym typeface="+mn-ea"/>
              </a:rPr>
              <a:t>)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rgbClr val="E04236"/>
              </a:solidFill>
              <a:effectLst/>
              <a:uLnTx/>
              <a:uFillTx/>
              <a:latin typeface="楷体" panose="02010609060101010101" pitchFamily="49" charset="-122"/>
            </a:endParaRPr>
          </a:p>
          <a:p>
            <a:pPr marL="0" lvl="0" indent="0" algn="l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sym typeface="+mn-ea"/>
              </a:rPr>
              <a:t>3.</a:t>
            </a:r>
            <a:r>
              <a:rPr lang="zh-CN" altLang="en-US" sz="2000" dirty="0">
                <a:solidFill>
                  <a:schemeClr val="tx1"/>
                </a:solidFill>
                <a:latin typeface="楷体" panose="02010609060101010101" pitchFamily="49" charset="-122"/>
                <a:sym typeface="+mn-ea"/>
              </a:rPr>
              <a:t>感受大自然的壮观，能边读边想象课文</a:t>
            </a:r>
            <a:r>
              <a:rPr lang="zh-CN" altLang="en-US" sz="2000" dirty="0" smtClean="0">
                <a:solidFill>
                  <a:schemeClr val="tx1"/>
                </a:solidFill>
                <a:latin typeface="楷体" panose="02010609060101010101" pitchFamily="49" charset="-122"/>
                <a:sym typeface="+mn-ea"/>
              </a:rPr>
              <a:t>描写太阳的画面，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sym typeface="+mn-ea"/>
              </a:rPr>
              <a:t>弄清楚本文主要讲了一件什么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sym typeface="+mn-ea"/>
              </a:rPr>
              <a:t>事情，</a:t>
            </a:r>
            <a:r>
              <a:rPr lang="zh-CN" altLang="en-US" sz="2000" dirty="0" smtClean="0">
                <a:solidFill>
                  <a:schemeClr val="tx1"/>
                </a:solidFill>
                <a:latin typeface="楷体" panose="02010609060101010101" pitchFamily="49" charset="-122"/>
                <a:sym typeface="+mn-ea"/>
              </a:rPr>
              <a:t>朗读感知说明文的特点</a:t>
            </a:r>
            <a:r>
              <a:rPr lang="zh-CN" altLang="en-US" sz="2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sym typeface="+mn-ea"/>
              </a:rPr>
              <a:t>。</a:t>
            </a:r>
            <a:r>
              <a:rPr lang="en-US" altLang="zh-CN" sz="200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楷体" panose="02010609060101010101" pitchFamily="49" charset="-122"/>
                <a:sym typeface="+mn-ea"/>
              </a:rPr>
              <a:t>(</a:t>
            </a:r>
            <a:r>
              <a:rPr lang="zh-CN" altLang="en-US" sz="200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楷体" panose="02010609060101010101" pitchFamily="49" charset="-122"/>
                <a:sym typeface="+mn-ea"/>
              </a:rPr>
              <a:t>难点</a:t>
            </a:r>
            <a:r>
              <a:rPr lang="en-US" altLang="zh-CN" sz="2000" noProof="0" dirty="0">
                <a:ln>
                  <a:noFill/>
                </a:ln>
                <a:solidFill>
                  <a:srgbClr val="E04236"/>
                </a:solidFill>
                <a:effectLst/>
                <a:uLnTx/>
                <a:uFillTx/>
                <a:latin typeface="楷体" panose="02010609060101010101" pitchFamily="49" charset="-122"/>
                <a:sym typeface="+mn-ea"/>
              </a:rPr>
              <a:t>)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rgbClr val="E04236"/>
              </a:solidFill>
              <a:effectLst/>
              <a:uLnTx/>
              <a:uFillTx/>
              <a:latin typeface="楷体" panose="02010609060101010101" pitchFamily="49" charset="-122"/>
            </a:endParaRPr>
          </a:p>
          <a:p>
            <a:endParaRPr lang="zh-CN" altLang="en-US" sz="2000" dirty="0"/>
          </a:p>
        </p:txBody>
      </p:sp>
      <p:sp>
        <p:nvSpPr>
          <p:cNvPr id="9" name="圆角矩形 8"/>
          <p:cNvSpPr/>
          <p:nvPr/>
        </p:nvSpPr>
        <p:spPr>
          <a:xfrm>
            <a:off x="3687220" y="112517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本课目标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400497" y="2632758"/>
            <a:ext cx="65460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回家再次朗读课文</a:t>
            </a:r>
            <a:r>
              <a:rPr lang="en-US" altLang="zh-CN" sz="28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太阳</a:t>
            </a:r>
            <a:r>
              <a:rPr lang="en-US" altLang="zh-CN" sz="28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，在文中画出运用、“列</a:t>
            </a:r>
            <a:r>
              <a:rPr lang="zh-CN" altLang="en-US" sz="28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数字、举例子、作比较、打比方</a:t>
            </a:r>
            <a:r>
              <a:rPr lang="zh-CN" altLang="en-US" sz="28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”的句子，并批注你的初步感悟。</a:t>
            </a:r>
            <a:endParaRPr lang="en-US" altLang="zh-CN" sz="2800" kern="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查阅有关太阳的知识写在书上</a:t>
            </a:r>
            <a:r>
              <a:rPr lang="zh-CN" altLang="en-US" sz="2800" kern="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！ </a:t>
            </a:r>
            <a:endParaRPr lang="zh-CN" altLang="en-US" sz="2800" kern="0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687220" y="112517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课外作业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795261" y="1348126"/>
            <a:ext cx="110609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1286233" y="2310046"/>
            <a:ext cx="6647974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不是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吃的，比吃的更重要；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不是穿的，比穿的更少不了；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眼睛能看见，手却摸不到；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实际上很大很大，看上去却很小很小。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没有它就没有世界，有了它就万物欢笑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6435" y="4834589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它是太阳☀</a:t>
            </a:r>
            <a:endParaRPr lang="zh-CN" altLang="en-US" sz="240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687220" y="112517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猜一猜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1368" y="1547398"/>
            <a:ext cx="8060620" cy="991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流程图: 可选过程 2"/>
          <p:cNvSpPr/>
          <p:nvPr/>
        </p:nvSpPr>
        <p:spPr>
          <a:xfrm>
            <a:off x="1574006" y="1359217"/>
            <a:ext cx="5995988" cy="413893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科学技术</a:t>
            </a:r>
            <a:r>
              <a:rPr lang="zh-CN" altLang="en-US" sz="2800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的发展，帮助人类不断探索宇宙的奥秘，不断改变人们的生活。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本组课文展示了多方面的内容，把我们带入一个神奇的科技世界。我们来读读课文，看看课文讲了哪些宇宙知识，展示了哪些科技成果。在学习的</a:t>
            </a:r>
            <a:r>
              <a:rPr lang="zh-CN" altLang="en-US" sz="28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过程中</a:t>
            </a:r>
            <a:r>
              <a:rPr lang="zh-CN" altLang="en-US" sz="28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，可以查查相关的资料，还可以留心科学技术的新发展。</a:t>
            </a:r>
            <a:endParaRPr lang="zh-CN" altLang="en-US" sz="28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795261" y="4457701"/>
            <a:ext cx="110609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2227" y="986902"/>
            <a:ext cx="1184140" cy="181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1326" y="2639288"/>
            <a:ext cx="8915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 err="1" smtClean="0">
                <a:solidFill>
                  <a:srgbClr val="E04236"/>
                </a:solidFill>
                <a:latin typeface="Pinyin Adjust" panose="02000500000000000000" pitchFamily="2" charset="0"/>
                <a:ea typeface="PMingLiU" panose="02020500000000000000" pitchFamily="18" charset="-120"/>
                <a:sym typeface="+mn-ea"/>
              </a:rPr>
              <a:t>chà</a:t>
            </a:r>
            <a:endParaRPr lang="en-US" altLang="zh-CN" sz="4000" b="1" dirty="0">
              <a:solidFill>
                <a:srgbClr val="E04236"/>
              </a:solidFill>
              <a:latin typeface="Pinyin Adjust" panose="02000500000000000000" pitchFamily="2" charset="0"/>
              <a:ea typeface="PMingLiU" panose="02020500000000000000" pitchFamily="18" charset="-120"/>
              <a:sym typeface="+mn-e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差</a:t>
            </a:r>
            <a:endParaRPr lang="zh-CN" altLang="en-US" sz="4000" b="1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10964" y="2681962"/>
            <a:ext cx="9883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err="1" smtClean="0">
                <a:solidFill>
                  <a:srgbClr val="E04236"/>
                </a:solidFill>
                <a:latin typeface="Pinyin Adjust" panose="02000500000000000000" pitchFamily="2" charset="0"/>
                <a:ea typeface="PMingLiU" panose="02020500000000000000" pitchFamily="18" charset="-120"/>
                <a:sym typeface="+mn-ea"/>
              </a:rPr>
              <a:t>dǐ</a:t>
            </a:r>
            <a:endParaRPr lang="en-US" altLang="zh-CN" sz="4000" b="1" dirty="0" smtClean="0">
              <a:solidFill>
                <a:srgbClr val="E04236"/>
              </a:solidFill>
              <a:latin typeface="Pinyin Adjust" panose="02000500000000000000" pitchFamily="2" charset="0"/>
              <a:ea typeface="PMingLiU" panose="02020500000000000000" pitchFamily="18" charset="-120"/>
              <a:sym typeface="+mn-e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抵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9"/>
          <p:cNvSpPr txBox="1"/>
          <p:nvPr/>
        </p:nvSpPr>
        <p:spPr>
          <a:xfrm>
            <a:off x="1311984" y="4466955"/>
            <a:ext cx="932729" cy="1256941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68579" tIns="34289" rIns="68579" bIns="34289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相差，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差不多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26"/>
          <p:cNvSpPr txBox="1"/>
          <p:nvPr/>
        </p:nvSpPr>
        <p:spPr>
          <a:xfrm>
            <a:off x="2393240" y="4467669"/>
            <a:ext cx="742707" cy="1606404"/>
          </a:xfrm>
          <a:prstGeom prst="roundRect">
            <a:avLst/>
          </a:prstGeom>
          <a:solidFill>
            <a:srgbClr val="A1C450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68579" tIns="34289" rIns="68579" bIns="3428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大抵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抵抗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74604" y="2608510"/>
            <a:ext cx="14702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err="1" smtClean="0">
                <a:solidFill>
                  <a:srgbClr val="E04236"/>
                </a:solidFill>
                <a:latin typeface="Pinyin Adjust" panose="02000500000000000000" pitchFamily="2" charset="0"/>
                <a:ea typeface="PMingLiU" panose="02020500000000000000" pitchFamily="18" charset="-120"/>
                <a:sym typeface="+mn-ea"/>
              </a:rPr>
              <a:t>zhuāng</a:t>
            </a:r>
            <a:endParaRPr lang="en-US" altLang="zh-CN" sz="4000" b="1" dirty="0">
              <a:solidFill>
                <a:srgbClr val="E04236"/>
              </a:solidFill>
              <a:latin typeface="Pinyin Adjust" panose="02000500000000000000" pitchFamily="2" charset="0"/>
              <a:ea typeface="PMingLiU" panose="02020500000000000000" pitchFamily="18" charset="-120"/>
              <a:sym typeface="+mn-e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庄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20"/>
          <p:cNvSpPr txBox="1"/>
          <p:nvPr/>
        </p:nvSpPr>
        <p:spPr>
          <a:xfrm>
            <a:off x="3381560" y="4453155"/>
            <a:ext cx="770472" cy="1621361"/>
          </a:xfrm>
          <a:prstGeom prst="roundRect">
            <a:avLst/>
          </a:prstGeom>
          <a:solidFill>
            <a:srgbClr val="A1C450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68579" tIns="34289" rIns="68579" bIns="3428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庄稼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庄重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69128" y="2639288"/>
            <a:ext cx="9132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 err="1" smtClean="0">
                <a:solidFill>
                  <a:srgbClr val="E04236"/>
                </a:solidFill>
                <a:latin typeface="Pinyin Adjust" panose="02000500000000000000" pitchFamily="2" charset="0"/>
                <a:ea typeface="PMingLiU" panose="02020500000000000000" pitchFamily="18" charset="-120"/>
                <a:sym typeface="+mn-ea"/>
              </a:rPr>
              <a:t>jià</a:t>
            </a:r>
            <a:endParaRPr lang="en-US" altLang="zh-CN" sz="4000" b="1" dirty="0">
              <a:solidFill>
                <a:srgbClr val="E04236"/>
              </a:solidFill>
              <a:latin typeface="Pinyin Adjust" panose="02000500000000000000" pitchFamily="2" charset="0"/>
              <a:ea typeface="PMingLiU" panose="02020500000000000000" pitchFamily="18" charset="-120"/>
              <a:sym typeface="+mn-e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稼</a:t>
            </a:r>
            <a:endParaRPr lang="zh-CN" altLang="en-US" sz="4000" b="1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23"/>
          <p:cNvSpPr txBox="1"/>
          <p:nvPr/>
        </p:nvSpPr>
        <p:spPr>
          <a:xfrm>
            <a:off x="4397646" y="4453155"/>
            <a:ext cx="735851" cy="1606404"/>
          </a:xfrm>
          <a:prstGeom prst="roundRect">
            <a:avLst/>
          </a:prstGeom>
          <a:solidFill>
            <a:srgbClr val="A1C450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68579" tIns="34289" rIns="68579" bIns="3428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庄稼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美稼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97571" y="2639288"/>
            <a:ext cx="11391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err="1">
                <a:solidFill>
                  <a:srgbClr val="E04236"/>
                </a:solidFill>
                <a:latin typeface="Pinyin Adjust" panose="02000500000000000000" pitchFamily="2" charset="0"/>
                <a:ea typeface="PMingLiU" panose="02020500000000000000" pitchFamily="18" charset="-120"/>
                <a:sym typeface="+mn-ea"/>
              </a:rPr>
              <a:t>s</a:t>
            </a:r>
            <a:r>
              <a:rPr lang="en-US" altLang="zh-CN" sz="4000" b="1" dirty="0" err="1" smtClean="0">
                <a:solidFill>
                  <a:srgbClr val="E04236"/>
                </a:solidFill>
                <a:latin typeface="Pinyin Adjust" panose="02000500000000000000" pitchFamily="2" charset="0"/>
                <a:ea typeface="PMingLiU" panose="02020500000000000000" pitchFamily="18" charset="-120"/>
                <a:sym typeface="+mn-ea"/>
              </a:rPr>
              <a:t>hòu</a:t>
            </a:r>
            <a:endParaRPr lang="en-US" altLang="zh-CN" sz="4000" b="1" dirty="0">
              <a:solidFill>
                <a:srgbClr val="E04236"/>
              </a:solidFill>
              <a:latin typeface="Pinyin Adjust" panose="02000500000000000000" pitchFamily="2" charset="0"/>
              <a:ea typeface="PMingLiU" panose="02020500000000000000" pitchFamily="18" charset="-120"/>
              <a:sym typeface="+mn-e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兽</a:t>
            </a:r>
            <a:r>
              <a:rPr lang="zh-CN" altLang="en-US" sz="3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24"/>
          <p:cNvSpPr txBox="1"/>
          <p:nvPr/>
        </p:nvSpPr>
        <p:spPr>
          <a:xfrm>
            <a:off x="5464630" y="4463201"/>
            <a:ext cx="639308" cy="1591447"/>
          </a:xfrm>
          <a:prstGeom prst="roundRect">
            <a:avLst>
              <a:gd name="adj" fmla="val 12228"/>
            </a:avLst>
          </a:prstGeom>
          <a:solidFill>
            <a:srgbClr val="A1C450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68579" tIns="34289" rIns="68579" bIns="3428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兽类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怪兽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36739" y="2577733"/>
            <a:ext cx="11681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 err="1" smtClean="0">
                <a:solidFill>
                  <a:srgbClr val="E04236"/>
                </a:solidFill>
                <a:latin typeface="Pinyin Adjust" panose="02000500000000000000" pitchFamily="2" charset="0"/>
                <a:ea typeface="PMingLiU" panose="02020500000000000000" pitchFamily="18" charset="-120"/>
                <a:sym typeface="+mn-ea"/>
              </a:rPr>
              <a:t>cún</a:t>
            </a:r>
            <a:endParaRPr lang="en-US" altLang="zh-CN" sz="4000" kern="0" dirty="0">
              <a:solidFill>
                <a:srgbClr val="E04236"/>
              </a:solidFill>
              <a:latin typeface="Pinyin Adjust" panose="02000500000000000000" pitchFamily="2" charset="0"/>
              <a:ea typeface="微软雅黑" panose="020B0503020204020204" pitchFamily="34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kern="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b="1" kern="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存</a:t>
            </a:r>
            <a:endParaRPr lang="zh-CN" altLang="en-US" sz="4000" b="1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5"/>
          <p:cNvSpPr txBox="1"/>
          <p:nvPr/>
        </p:nvSpPr>
        <p:spPr>
          <a:xfrm>
            <a:off x="6482842" y="4477716"/>
            <a:ext cx="686387" cy="1606404"/>
          </a:xfrm>
          <a:prstGeom prst="roundRect">
            <a:avLst/>
          </a:prstGeom>
          <a:solidFill>
            <a:srgbClr val="A1C450"/>
          </a:solidFill>
          <a:ln w="38100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68579" tIns="34289" rIns="68579" bIns="34289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存在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生存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3436849" y="1125178"/>
            <a:ext cx="281839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认读词语竟赛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 animBg="1"/>
      <p:bldP spid="14" grpId="0" animBg="1"/>
      <p:bldP spid="11" grpId="0"/>
      <p:bldP spid="16" grpId="0" animBg="1"/>
      <p:bldP spid="12" grpId="0"/>
      <p:bldP spid="18" grpId="0" animBg="1"/>
      <p:bldP spid="15" grpId="0"/>
      <p:bldP spid="20" grpId="0" animBg="1"/>
      <p:bldP spid="17" grpId="0"/>
      <p:bldP spid="22" grpId="0" animBg="1"/>
      <p:bldP spid="2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91508" y="2508661"/>
            <a:ext cx="8915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err="1">
                <a:solidFill>
                  <a:srgbClr val="E04236"/>
                </a:solidFill>
                <a:latin typeface="Pinyin Adjust" panose="02000500000000000000" pitchFamily="2" charset="0"/>
                <a:ea typeface="PMingLiU" panose="02020500000000000000" pitchFamily="18" charset="-120"/>
                <a:sym typeface="+mn-ea"/>
              </a:rPr>
              <a:t>fán</a:t>
            </a:r>
            <a:endParaRPr lang="zh-CN" altLang="en-US" sz="4000" b="1" dirty="0">
              <a:solidFill>
                <a:srgbClr val="E04236"/>
              </a:solidFill>
              <a:latin typeface="Pinyin Adjust" panose="02000500000000000000" pitchFamily="2" charset="0"/>
              <a:ea typeface="PMingLiU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繁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68089" y="2508661"/>
            <a:ext cx="8967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err="1" smtClean="0">
                <a:solidFill>
                  <a:srgbClr val="E04236"/>
                </a:solidFill>
                <a:latin typeface="Pinyin Adjust" panose="02000500000000000000" pitchFamily="2" charset="0"/>
                <a:ea typeface="PMingLiU" panose="02020500000000000000" pitchFamily="18" charset="-120"/>
                <a:sym typeface="+mn-ea"/>
              </a:rPr>
              <a:t>zhí</a:t>
            </a:r>
            <a:endParaRPr lang="en-US" altLang="zh-CN" sz="4000" b="1" dirty="0">
              <a:solidFill>
                <a:srgbClr val="E04236"/>
              </a:solidFill>
              <a:latin typeface="Pinyin Adjust" panose="02000500000000000000" pitchFamily="2" charset="0"/>
              <a:ea typeface="PMingLiU" panose="02020500000000000000" pitchFamily="18" charset="-120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殖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9"/>
          <p:cNvSpPr txBox="1"/>
          <p:nvPr/>
        </p:nvSpPr>
        <p:spPr>
          <a:xfrm>
            <a:off x="1191508" y="4209509"/>
            <a:ext cx="812696" cy="485237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/>
              <a:t>繁殖</a:t>
            </a:r>
            <a:endParaRPr lang="zh-CN" altLang="en-US" dirty="0"/>
          </a:p>
        </p:txBody>
      </p:sp>
      <p:sp>
        <p:nvSpPr>
          <p:cNvPr id="14" name="文本框 26"/>
          <p:cNvSpPr txBox="1"/>
          <p:nvPr/>
        </p:nvSpPr>
        <p:spPr>
          <a:xfrm>
            <a:off x="2235679" y="4175456"/>
            <a:ext cx="731720" cy="878233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/>
              <a:t>生殖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089466" y="2477882"/>
            <a:ext cx="13905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err="1">
                <a:solidFill>
                  <a:srgbClr val="E04236"/>
                </a:solidFill>
                <a:latin typeface="Pinyin Adjust" panose="02000500000000000000" pitchFamily="2" charset="0"/>
                <a:ea typeface="PMingLiU" panose="02020500000000000000" pitchFamily="18" charset="-120"/>
                <a:sym typeface="+mn-ea"/>
              </a:rPr>
              <a:t>shū</a:t>
            </a:r>
            <a:endParaRPr lang="en-US" altLang="zh-CN" sz="4000" b="1" dirty="0">
              <a:solidFill>
                <a:srgbClr val="E04236"/>
              </a:solidFill>
              <a:latin typeface="Pinyin Adjust" panose="02000500000000000000" pitchFamily="2" charset="0"/>
              <a:ea typeface="PMingLiU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蔬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20"/>
          <p:cNvSpPr txBox="1"/>
          <p:nvPr/>
        </p:nvSpPr>
        <p:spPr>
          <a:xfrm>
            <a:off x="3212930" y="4209509"/>
            <a:ext cx="671319" cy="870419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/>
              <a:t>蔬菜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125684" y="2429952"/>
            <a:ext cx="8596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err="1">
                <a:solidFill>
                  <a:srgbClr val="E04236"/>
                </a:solidFill>
                <a:latin typeface="Pinyin Adjust" panose="02000500000000000000" pitchFamily="2" charset="0"/>
                <a:ea typeface="PMingLiU" panose="02020500000000000000" pitchFamily="18" charset="-120"/>
                <a:sym typeface="+mn-ea"/>
              </a:rPr>
              <a:t>má</a:t>
            </a:r>
            <a:endParaRPr lang="en-US" altLang="zh-CN" sz="4000" b="1" dirty="0">
              <a:solidFill>
                <a:srgbClr val="E04236"/>
              </a:solidFill>
              <a:latin typeface="Pinyin Adjust" panose="02000500000000000000" pitchFamily="2" charset="0"/>
              <a:ea typeface="PMingLiU" panose="02020500000000000000" pitchFamily="18" charset="-120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麻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23"/>
          <p:cNvSpPr txBox="1"/>
          <p:nvPr/>
        </p:nvSpPr>
        <p:spPr>
          <a:xfrm>
            <a:off x="4237719" y="4228443"/>
            <a:ext cx="759016" cy="878233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/>
              <a:t>麻利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174879" y="2447073"/>
            <a:ext cx="9715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err="1">
                <a:solidFill>
                  <a:srgbClr val="E04236"/>
                </a:solidFill>
                <a:latin typeface="Pinyin Adjust" panose="02000500000000000000" pitchFamily="2" charset="0"/>
                <a:ea typeface="PMingLiU" panose="02020500000000000000" pitchFamily="18" charset="-120"/>
                <a:sym typeface="+mn-ea"/>
              </a:rPr>
              <a:t>jiào</a:t>
            </a:r>
            <a:endParaRPr lang="en-US" altLang="zh-CN" sz="4000" b="1" dirty="0">
              <a:solidFill>
                <a:srgbClr val="E04236"/>
              </a:solidFill>
              <a:latin typeface="Pinyin Adjust" panose="02000500000000000000" pitchFamily="2" charset="0"/>
              <a:ea typeface="PMingLiU" panose="02020500000000000000" pitchFamily="18" charset="-120"/>
              <a:sym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较</a:t>
            </a:r>
            <a:r>
              <a:rPr lang="zh-CN" altLang="en-US" sz="4000" b="1" dirty="0">
                <a:solidFill>
                  <a:srgbClr val="E04236"/>
                </a:solidFill>
                <a:latin typeface="Pinyin Adjust" panose="02000500000000000000" pitchFamily="2" charset="0"/>
                <a:ea typeface="PMingLiU" panose="02020500000000000000" pitchFamily="18" charset="-120"/>
              </a:rPr>
              <a:t> </a:t>
            </a:r>
            <a:endParaRPr lang="zh-CN" altLang="en-US" sz="4000" b="1" dirty="0">
              <a:solidFill>
                <a:srgbClr val="E04236"/>
              </a:solidFill>
              <a:latin typeface="Pinyin Adjust" panose="02000500000000000000" pitchFamily="2" charset="0"/>
              <a:ea typeface="PMingLiU" panose="02020500000000000000" pitchFamily="18" charset="-120"/>
            </a:endParaRPr>
          </a:p>
        </p:txBody>
      </p:sp>
      <p:sp>
        <p:nvSpPr>
          <p:cNvPr id="20" name="文本框 24"/>
          <p:cNvSpPr txBox="1"/>
          <p:nvPr/>
        </p:nvSpPr>
        <p:spPr>
          <a:xfrm>
            <a:off x="5296000" y="4219094"/>
            <a:ext cx="698775" cy="870419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/>
              <a:t>比较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124053" y="2403532"/>
            <a:ext cx="7324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err="1">
                <a:solidFill>
                  <a:srgbClr val="E04236"/>
                </a:solidFill>
                <a:latin typeface="Pinyin Adjust" panose="02000500000000000000" pitchFamily="2" charset="0"/>
                <a:ea typeface="PMingLiU" panose="02020500000000000000" pitchFamily="18" charset="-120"/>
                <a:sym typeface="+mn-ea"/>
              </a:rPr>
              <a:t>yù</a:t>
            </a:r>
            <a:endParaRPr lang="en-US" altLang="zh-CN" sz="4000" b="1" dirty="0">
              <a:solidFill>
                <a:srgbClr val="E04236"/>
              </a:solidFill>
              <a:latin typeface="Pinyin Adjust" panose="02000500000000000000" pitchFamily="2" charset="0"/>
              <a:ea typeface="PMingLiU" panose="02020500000000000000" pitchFamily="18" charset="-12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预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5"/>
          <p:cNvSpPr txBox="1"/>
          <p:nvPr/>
        </p:nvSpPr>
        <p:spPr>
          <a:xfrm>
            <a:off x="6233745" y="4228443"/>
            <a:ext cx="778448" cy="878233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/>
              <a:t>预防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084395" y="2403533"/>
            <a:ext cx="8746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 err="1">
                <a:solidFill>
                  <a:srgbClr val="E04236"/>
                </a:solidFill>
                <a:latin typeface="Pinyin Adjust" panose="02000500000000000000" pitchFamily="2" charset="0"/>
                <a:ea typeface="PMingLiU" panose="02020500000000000000" pitchFamily="18" charset="-120"/>
                <a:sym typeface="+mn-ea"/>
              </a:rPr>
              <a:t>shā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杀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25"/>
          <p:cNvSpPr txBox="1"/>
          <p:nvPr/>
        </p:nvSpPr>
        <p:spPr>
          <a:xfrm>
            <a:off x="7304038" y="4219093"/>
            <a:ext cx="778448" cy="878233"/>
          </a:xfrm>
          <a:prstGeom prst="roundRect">
            <a:avLst/>
          </a:prstGeom>
          <a:solidFill>
            <a:srgbClr val="A1C45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/>
              <a:t>杀虫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1191508" y="5056851"/>
            <a:ext cx="6767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kern="0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同座先互相说一说：给生字找好多“朋友”并选词语说话，然后开火车组词说话比赛！</a:t>
            </a:r>
            <a:endParaRPr lang="zh-CN" altLang="en-US" sz="3200" kern="0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3436849" y="1125178"/>
            <a:ext cx="281839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认读词语竟赛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 animBg="1"/>
      <p:bldP spid="14" grpId="0" animBg="1"/>
      <p:bldP spid="11" grpId="0"/>
      <p:bldP spid="16" grpId="0" animBg="1"/>
      <p:bldP spid="12" grpId="0"/>
      <p:bldP spid="18" grpId="0" animBg="1"/>
      <p:bldP spid="15" grpId="0"/>
      <p:bldP spid="20" grpId="0" animBg="1"/>
      <p:bldP spid="17" grpId="0"/>
      <p:bldP spid="22" grpId="0" animBg="1"/>
      <p:bldP spid="5" grpId="0"/>
      <p:bldP spid="24" grpId="0" animBg="1"/>
      <p:bldP spid="19" grpId="0"/>
      <p:bldP spid="2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1368" y="1547398"/>
            <a:ext cx="8060620" cy="991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zh-CN" altLang="en-US" sz="4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流程图: 可选过程 2"/>
          <p:cNvSpPr/>
          <p:nvPr/>
        </p:nvSpPr>
        <p:spPr>
          <a:xfrm>
            <a:off x="1574702" y="2357304"/>
            <a:ext cx="5995988" cy="3291840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传说   温度 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摄氏   庄稼   生存   繁殖   蔬菜   热量   比较   杀菌   预防   世界   估计   鸟兽   麻衣   </a:t>
            </a:r>
            <a:endParaRPr lang="en-US" altLang="zh-CN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煤炭   治疗  水蒸气    寸草不生  </a:t>
            </a:r>
            <a:endParaRPr lang="en-US" altLang="zh-CN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差不多    抵得上    飘浮    凝成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436849" y="1125178"/>
            <a:ext cx="281839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认读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词语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24742" y="2811937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寸草不生：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摄氏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/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繁殖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zh-CN" altLang="en-US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22122" y="2811937"/>
            <a:ext cx="4512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土地贫瘠，什么也不生长。</a:t>
            </a:r>
            <a:endParaRPr lang="zh-CN" altLang="en-US" sz="28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22123" y="3666713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温度单位，符号为℃。</a:t>
            </a:r>
            <a:endParaRPr lang="zh-CN" altLang="en-US" sz="28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22122" y="4535486"/>
            <a:ext cx="3611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指生物的滋生增殖。 </a:t>
            </a:r>
            <a:endParaRPr lang="zh-CN" altLang="en-US" sz="2800" b="1" dirty="0">
              <a:solidFill>
                <a:srgbClr val="E04236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2740162" y="1125178"/>
            <a:ext cx="3856580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根据课文内容理解词语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2" grpId="0"/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07219" y="3436915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差别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63460" y="3409263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大抵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239661" y="3409262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姓氏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006509" y="3433513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村庄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751537" y="3459917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庄稼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552675" y="3472617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兽类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09132" y="346578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存在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031091" y="3478480"/>
            <a:ext cx="10086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繁殖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54" name="矩形 2053"/>
          <p:cNvSpPr/>
          <p:nvPr/>
        </p:nvSpPr>
        <p:spPr>
          <a:xfrm>
            <a:off x="1830829" y="4357400"/>
            <a:ext cx="43043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请你用“繁殖”造句。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55" name="矩形 2054"/>
          <p:cNvSpPr/>
          <p:nvPr/>
        </p:nvSpPr>
        <p:spPr>
          <a:xfrm>
            <a:off x="1844929" y="5364757"/>
            <a:ext cx="5952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生物有了适宜的环境</a:t>
            </a:r>
            <a:r>
              <a:rPr lang="zh-CN" altLang="en-US" sz="32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繁殖</a:t>
            </a:r>
            <a:r>
              <a:rPr lang="zh-CN" altLang="en-US" sz="32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很快。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98183" y="2304099"/>
            <a:ext cx="750094" cy="1000125"/>
            <a:chOff x="2264243" y="2304098"/>
            <a:chExt cx="1000125" cy="1000125"/>
          </a:xfrm>
        </p:grpSpPr>
        <p:grpSp>
          <p:nvGrpSpPr>
            <p:cNvPr id="40" name="组合 76"/>
            <p:cNvGrpSpPr/>
            <p:nvPr/>
          </p:nvGrpSpPr>
          <p:grpSpPr bwMode="auto">
            <a:xfrm>
              <a:off x="2264243" y="2304098"/>
              <a:ext cx="1000125" cy="1000125"/>
              <a:chOff x="714348" y="428604"/>
              <a:chExt cx="1000132" cy="1000926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714348" y="428604"/>
                <a:ext cx="1000132" cy="1000926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6000" b="1">
                  <a:solidFill>
                    <a:srgbClr val="E04236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42" name="直接连接符 41"/>
              <p:cNvCxnSpPr>
                <a:stCxn id="41" idx="0"/>
                <a:endCxn id="41" idx="2"/>
              </p:cNvCxnSpPr>
              <p:nvPr/>
            </p:nvCxnSpPr>
            <p:spPr>
              <a:xfrm rot="16200000" flipH="1">
                <a:off x="713951" y="927479"/>
                <a:ext cx="1000926" cy="3175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>
                <a:stCxn id="41" idx="1"/>
                <a:endCxn id="41" idx="3"/>
              </p:cNvCxnSpPr>
              <p:nvPr/>
            </p:nvCxnSpPr>
            <p:spPr>
              <a:xfrm rot="10800000" flipH="1">
                <a:off x="714348" y="929066"/>
                <a:ext cx="1000132" cy="1589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文本框 64"/>
            <p:cNvSpPr txBox="1">
              <a:spLocks noChangeArrowheads="1"/>
            </p:cNvSpPr>
            <p:nvPr/>
          </p:nvSpPr>
          <p:spPr bwMode="auto">
            <a:xfrm>
              <a:off x="2308058" y="2307908"/>
              <a:ext cx="609600" cy="9918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8580" tIns="34290" rIns="68580" bIns="34290">
              <a:spAutoFit/>
            </a:bodyPr>
            <a:lstStyle/>
            <a:p>
              <a:r>
                <a:rPr lang="zh-CN" altLang="en-US" sz="6000" b="1" dirty="0" smtClean="0">
                  <a:solidFill>
                    <a:srgbClr val="E0423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差</a:t>
              </a:r>
              <a:endParaRPr lang="zh-CN" altLang="en-US" sz="60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448276" y="2304098"/>
            <a:ext cx="750094" cy="1000125"/>
            <a:chOff x="3264367" y="2304097"/>
            <a:chExt cx="1000125" cy="1000125"/>
          </a:xfrm>
        </p:grpSpPr>
        <p:grpSp>
          <p:nvGrpSpPr>
            <p:cNvPr id="70" name="组合 76"/>
            <p:cNvGrpSpPr/>
            <p:nvPr/>
          </p:nvGrpSpPr>
          <p:grpSpPr bwMode="auto">
            <a:xfrm>
              <a:off x="3264367" y="2304097"/>
              <a:ext cx="1000125" cy="1000125"/>
              <a:chOff x="714348" y="428604"/>
              <a:chExt cx="1000132" cy="1000926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714348" y="428604"/>
                <a:ext cx="1000132" cy="1000926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6000" b="1">
                  <a:solidFill>
                    <a:srgbClr val="E04236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72" name="直接连接符 71"/>
              <p:cNvCxnSpPr>
                <a:stCxn id="71" idx="0"/>
                <a:endCxn id="71" idx="2"/>
              </p:cNvCxnSpPr>
              <p:nvPr/>
            </p:nvCxnSpPr>
            <p:spPr>
              <a:xfrm rot="16200000" flipH="1">
                <a:off x="713951" y="927479"/>
                <a:ext cx="1000926" cy="3175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>
                <a:stCxn id="71" idx="1"/>
                <a:endCxn id="71" idx="3"/>
              </p:cNvCxnSpPr>
              <p:nvPr/>
            </p:nvCxnSpPr>
            <p:spPr>
              <a:xfrm rot="10800000" flipH="1">
                <a:off x="714348" y="929066"/>
                <a:ext cx="1000132" cy="1589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文本框 64"/>
            <p:cNvSpPr txBox="1">
              <a:spLocks noChangeArrowheads="1"/>
            </p:cNvSpPr>
            <p:nvPr/>
          </p:nvSpPr>
          <p:spPr bwMode="auto">
            <a:xfrm>
              <a:off x="3308182" y="2307907"/>
              <a:ext cx="609600" cy="9925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8580" tIns="34290" rIns="68580" bIns="34290">
              <a:spAutoFit/>
            </a:bodyPr>
            <a:lstStyle/>
            <a:p>
              <a:r>
                <a:rPr lang="zh-CN" altLang="en-US" sz="6000" b="1" dirty="0" smtClean="0">
                  <a:solidFill>
                    <a:srgbClr val="E0423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抵</a:t>
              </a:r>
              <a:endParaRPr lang="zh-CN" altLang="en-US" sz="60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203481" y="2304098"/>
            <a:ext cx="750094" cy="1000125"/>
            <a:chOff x="4271307" y="2304097"/>
            <a:chExt cx="1000125" cy="1000125"/>
          </a:xfrm>
        </p:grpSpPr>
        <p:grpSp>
          <p:nvGrpSpPr>
            <p:cNvPr id="75" name="组合 76"/>
            <p:cNvGrpSpPr/>
            <p:nvPr/>
          </p:nvGrpSpPr>
          <p:grpSpPr bwMode="auto">
            <a:xfrm>
              <a:off x="4271307" y="2304097"/>
              <a:ext cx="1000125" cy="1000125"/>
              <a:chOff x="714348" y="428604"/>
              <a:chExt cx="1000132" cy="1000926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714348" y="428604"/>
                <a:ext cx="1000132" cy="1000926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6000" b="1">
                  <a:solidFill>
                    <a:srgbClr val="E04236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77" name="直接连接符 76"/>
              <p:cNvCxnSpPr>
                <a:stCxn id="76" idx="0"/>
                <a:endCxn id="76" idx="2"/>
              </p:cNvCxnSpPr>
              <p:nvPr/>
            </p:nvCxnSpPr>
            <p:spPr>
              <a:xfrm rot="16200000" flipH="1">
                <a:off x="713951" y="927479"/>
                <a:ext cx="1000926" cy="3175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>
                <a:stCxn id="76" idx="1"/>
                <a:endCxn id="76" idx="3"/>
              </p:cNvCxnSpPr>
              <p:nvPr/>
            </p:nvCxnSpPr>
            <p:spPr>
              <a:xfrm rot="10800000" flipH="1">
                <a:off x="714348" y="929066"/>
                <a:ext cx="1000132" cy="1589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文本框 64"/>
            <p:cNvSpPr txBox="1">
              <a:spLocks noChangeArrowheads="1"/>
            </p:cNvSpPr>
            <p:nvPr/>
          </p:nvSpPr>
          <p:spPr bwMode="auto">
            <a:xfrm>
              <a:off x="4315122" y="2307907"/>
              <a:ext cx="609600" cy="9925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8580" tIns="34290" rIns="68580" bIns="34290">
              <a:spAutoFit/>
            </a:bodyPr>
            <a:lstStyle/>
            <a:p>
              <a:r>
                <a:rPr lang="zh-CN" altLang="en-US" sz="6000" b="1" dirty="0" smtClean="0">
                  <a:solidFill>
                    <a:srgbClr val="E0423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氏</a:t>
              </a:r>
              <a:endParaRPr lang="zh-CN" altLang="en-US" sz="60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953574" y="2304098"/>
            <a:ext cx="750094" cy="1000125"/>
            <a:chOff x="5271432" y="2304097"/>
            <a:chExt cx="1000125" cy="1000125"/>
          </a:xfrm>
        </p:grpSpPr>
        <p:grpSp>
          <p:nvGrpSpPr>
            <p:cNvPr id="80" name="组合 76"/>
            <p:cNvGrpSpPr/>
            <p:nvPr/>
          </p:nvGrpSpPr>
          <p:grpSpPr bwMode="auto">
            <a:xfrm>
              <a:off x="5271432" y="2304097"/>
              <a:ext cx="1000125" cy="1000125"/>
              <a:chOff x="714348" y="428604"/>
              <a:chExt cx="1000132" cy="1000926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714348" y="428604"/>
                <a:ext cx="1000132" cy="1000926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6000" b="1">
                  <a:solidFill>
                    <a:srgbClr val="E04236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82" name="直接连接符 81"/>
              <p:cNvCxnSpPr>
                <a:stCxn id="81" idx="0"/>
                <a:endCxn id="81" idx="2"/>
              </p:cNvCxnSpPr>
              <p:nvPr/>
            </p:nvCxnSpPr>
            <p:spPr>
              <a:xfrm rot="16200000" flipH="1">
                <a:off x="713951" y="927479"/>
                <a:ext cx="1000926" cy="3175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>
                <a:stCxn id="81" idx="1"/>
                <a:endCxn id="81" idx="3"/>
              </p:cNvCxnSpPr>
              <p:nvPr/>
            </p:nvCxnSpPr>
            <p:spPr>
              <a:xfrm rot="10800000" flipH="1">
                <a:off x="714348" y="929066"/>
                <a:ext cx="1000132" cy="1589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文本框 64"/>
            <p:cNvSpPr txBox="1">
              <a:spLocks noChangeArrowheads="1"/>
            </p:cNvSpPr>
            <p:nvPr/>
          </p:nvSpPr>
          <p:spPr bwMode="auto">
            <a:xfrm>
              <a:off x="5315247" y="2307907"/>
              <a:ext cx="609600" cy="9925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8580" tIns="34290" rIns="68580" bIns="34290">
              <a:spAutoFit/>
            </a:bodyPr>
            <a:lstStyle/>
            <a:p>
              <a:r>
                <a:rPr lang="zh-CN" altLang="en-US" sz="6000" b="1" dirty="0" smtClean="0">
                  <a:solidFill>
                    <a:srgbClr val="E0423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庄</a:t>
              </a:r>
              <a:endParaRPr lang="zh-CN" altLang="en-US" sz="60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701286" y="2304097"/>
            <a:ext cx="750094" cy="1000125"/>
            <a:chOff x="6268381" y="2304096"/>
            <a:chExt cx="1000125" cy="1000125"/>
          </a:xfrm>
        </p:grpSpPr>
        <p:grpSp>
          <p:nvGrpSpPr>
            <p:cNvPr id="85" name="组合 76"/>
            <p:cNvGrpSpPr/>
            <p:nvPr/>
          </p:nvGrpSpPr>
          <p:grpSpPr bwMode="auto">
            <a:xfrm>
              <a:off x="6268381" y="2304096"/>
              <a:ext cx="1000125" cy="1000125"/>
              <a:chOff x="714348" y="428604"/>
              <a:chExt cx="1000132" cy="1000926"/>
            </a:xfrm>
          </p:grpSpPr>
          <p:sp>
            <p:nvSpPr>
              <p:cNvPr id="86" name="矩形 85"/>
              <p:cNvSpPr/>
              <p:nvPr/>
            </p:nvSpPr>
            <p:spPr>
              <a:xfrm>
                <a:off x="714348" y="428604"/>
                <a:ext cx="1000132" cy="1000926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6000" b="1">
                  <a:solidFill>
                    <a:srgbClr val="E04236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87" name="直接连接符 86"/>
              <p:cNvCxnSpPr>
                <a:stCxn id="86" idx="0"/>
                <a:endCxn id="86" idx="2"/>
              </p:cNvCxnSpPr>
              <p:nvPr/>
            </p:nvCxnSpPr>
            <p:spPr>
              <a:xfrm rot="16200000" flipH="1">
                <a:off x="713951" y="927479"/>
                <a:ext cx="1000926" cy="3175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>
                <a:stCxn id="86" idx="1"/>
                <a:endCxn id="86" idx="3"/>
              </p:cNvCxnSpPr>
              <p:nvPr/>
            </p:nvCxnSpPr>
            <p:spPr>
              <a:xfrm rot="10800000" flipH="1">
                <a:off x="714348" y="929066"/>
                <a:ext cx="1000132" cy="1589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文本框 64"/>
            <p:cNvSpPr txBox="1">
              <a:spLocks noChangeArrowheads="1"/>
            </p:cNvSpPr>
            <p:nvPr/>
          </p:nvSpPr>
          <p:spPr bwMode="auto">
            <a:xfrm>
              <a:off x="6312196" y="2307906"/>
              <a:ext cx="609600" cy="9925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8580" tIns="34290" rIns="68580" bIns="34290">
              <a:spAutoFit/>
            </a:bodyPr>
            <a:lstStyle/>
            <a:p>
              <a:r>
                <a:rPr lang="zh-CN" altLang="en-US" sz="6000" b="1" dirty="0" smtClean="0">
                  <a:solidFill>
                    <a:srgbClr val="E0423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稼</a:t>
              </a:r>
              <a:endParaRPr lang="zh-CN" altLang="en-US" sz="60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462205" y="2310715"/>
            <a:ext cx="750094" cy="1000125"/>
            <a:chOff x="7282940" y="2310714"/>
            <a:chExt cx="1000125" cy="1000125"/>
          </a:xfrm>
        </p:grpSpPr>
        <p:grpSp>
          <p:nvGrpSpPr>
            <p:cNvPr id="90" name="组合 76"/>
            <p:cNvGrpSpPr/>
            <p:nvPr/>
          </p:nvGrpSpPr>
          <p:grpSpPr bwMode="auto">
            <a:xfrm>
              <a:off x="7282940" y="2310714"/>
              <a:ext cx="1000125" cy="1000125"/>
              <a:chOff x="714348" y="428604"/>
              <a:chExt cx="1000132" cy="1000926"/>
            </a:xfrm>
          </p:grpSpPr>
          <p:sp>
            <p:nvSpPr>
              <p:cNvPr id="91" name="矩形 90"/>
              <p:cNvSpPr/>
              <p:nvPr/>
            </p:nvSpPr>
            <p:spPr>
              <a:xfrm>
                <a:off x="714348" y="428604"/>
                <a:ext cx="1000132" cy="1000926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6000" b="1">
                  <a:solidFill>
                    <a:srgbClr val="E04236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92" name="直接连接符 91"/>
              <p:cNvCxnSpPr>
                <a:stCxn id="91" idx="0"/>
                <a:endCxn id="91" idx="2"/>
              </p:cNvCxnSpPr>
              <p:nvPr/>
            </p:nvCxnSpPr>
            <p:spPr>
              <a:xfrm rot="16200000" flipH="1">
                <a:off x="713951" y="927479"/>
                <a:ext cx="1000926" cy="3175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>
                <a:stCxn id="91" idx="1"/>
                <a:endCxn id="91" idx="3"/>
              </p:cNvCxnSpPr>
              <p:nvPr/>
            </p:nvCxnSpPr>
            <p:spPr>
              <a:xfrm rot="10800000" flipH="1">
                <a:off x="714348" y="929066"/>
                <a:ext cx="1000132" cy="1589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文本框 64"/>
            <p:cNvSpPr txBox="1">
              <a:spLocks noChangeArrowheads="1"/>
            </p:cNvSpPr>
            <p:nvPr/>
          </p:nvSpPr>
          <p:spPr bwMode="auto">
            <a:xfrm>
              <a:off x="7326755" y="2314524"/>
              <a:ext cx="609600" cy="9918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8580" tIns="34290" rIns="68580" bIns="34290">
              <a:spAutoFit/>
            </a:bodyPr>
            <a:lstStyle/>
            <a:p>
              <a:r>
                <a:rPr lang="zh-CN" altLang="en-US" sz="6000" b="1" dirty="0" smtClean="0">
                  <a:solidFill>
                    <a:srgbClr val="E0423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兽</a:t>
              </a:r>
              <a:endParaRPr lang="zh-CN" altLang="en-US" sz="60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212188" y="2310715"/>
            <a:ext cx="750094" cy="1000125"/>
            <a:chOff x="8282917" y="2310714"/>
            <a:chExt cx="1000125" cy="1000125"/>
          </a:xfrm>
        </p:grpSpPr>
        <p:grpSp>
          <p:nvGrpSpPr>
            <p:cNvPr id="95" name="组合 76"/>
            <p:cNvGrpSpPr/>
            <p:nvPr/>
          </p:nvGrpSpPr>
          <p:grpSpPr bwMode="auto">
            <a:xfrm>
              <a:off x="8282917" y="2310714"/>
              <a:ext cx="1000125" cy="1000125"/>
              <a:chOff x="714348" y="428604"/>
              <a:chExt cx="1000132" cy="1000926"/>
            </a:xfrm>
          </p:grpSpPr>
          <p:sp>
            <p:nvSpPr>
              <p:cNvPr id="96" name="矩形 95"/>
              <p:cNvSpPr/>
              <p:nvPr/>
            </p:nvSpPr>
            <p:spPr>
              <a:xfrm>
                <a:off x="714348" y="428604"/>
                <a:ext cx="1000132" cy="1000926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6000" b="1">
                  <a:solidFill>
                    <a:srgbClr val="E04236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97" name="直接连接符 96"/>
              <p:cNvCxnSpPr>
                <a:stCxn id="96" idx="0"/>
                <a:endCxn id="96" idx="2"/>
              </p:cNvCxnSpPr>
              <p:nvPr/>
            </p:nvCxnSpPr>
            <p:spPr>
              <a:xfrm rot="16200000" flipH="1">
                <a:off x="713951" y="927479"/>
                <a:ext cx="1000926" cy="3175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接连接符 97"/>
              <p:cNvCxnSpPr>
                <a:stCxn id="96" idx="1"/>
                <a:endCxn id="96" idx="3"/>
              </p:cNvCxnSpPr>
              <p:nvPr/>
            </p:nvCxnSpPr>
            <p:spPr>
              <a:xfrm rot="10800000" flipH="1">
                <a:off x="714348" y="929066"/>
                <a:ext cx="1000132" cy="1589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文本框 64"/>
            <p:cNvSpPr txBox="1">
              <a:spLocks noChangeArrowheads="1"/>
            </p:cNvSpPr>
            <p:nvPr/>
          </p:nvSpPr>
          <p:spPr bwMode="auto">
            <a:xfrm>
              <a:off x="8326732" y="2314524"/>
              <a:ext cx="609600" cy="9925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8580" tIns="34290" rIns="68580" bIns="34290">
              <a:spAutoFit/>
            </a:bodyPr>
            <a:lstStyle/>
            <a:p>
              <a:r>
                <a:rPr lang="zh-CN" altLang="en-US" sz="6000" b="1" dirty="0" smtClean="0">
                  <a:solidFill>
                    <a:srgbClr val="E0423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存</a:t>
              </a:r>
              <a:endParaRPr lang="zh-CN" altLang="en-US" sz="60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956549" y="2295475"/>
            <a:ext cx="750094" cy="1015365"/>
            <a:chOff x="9275398" y="2295474"/>
            <a:chExt cx="1000125" cy="1015365"/>
          </a:xfrm>
        </p:grpSpPr>
        <p:grpSp>
          <p:nvGrpSpPr>
            <p:cNvPr id="100" name="组合 76"/>
            <p:cNvGrpSpPr/>
            <p:nvPr/>
          </p:nvGrpSpPr>
          <p:grpSpPr bwMode="auto">
            <a:xfrm>
              <a:off x="9275398" y="2310714"/>
              <a:ext cx="1000125" cy="1000125"/>
              <a:chOff x="714348" y="428604"/>
              <a:chExt cx="1000132" cy="1000926"/>
            </a:xfrm>
          </p:grpSpPr>
          <p:sp>
            <p:nvSpPr>
              <p:cNvPr id="101" name="矩形 100"/>
              <p:cNvSpPr/>
              <p:nvPr/>
            </p:nvSpPr>
            <p:spPr>
              <a:xfrm>
                <a:off x="714348" y="428604"/>
                <a:ext cx="1000132" cy="1000926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6000" b="1">
                  <a:solidFill>
                    <a:srgbClr val="E04236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cxnSp>
            <p:nvCxnSpPr>
              <p:cNvPr id="102" name="直接连接符 101"/>
              <p:cNvCxnSpPr>
                <a:stCxn id="101" idx="0"/>
                <a:endCxn id="101" idx="2"/>
              </p:cNvCxnSpPr>
              <p:nvPr/>
            </p:nvCxnSpPr>
            <p:spPr>
              <a:xfrm rot="16200000" flipH="1">
                <a:off x="713951" y="927479"/>
                <a:ext cx="1000926" cy="3175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>
                <a:stCxn id="101" idx="1"/>
                <a:endCxn id="101" idx="3"/>
              </p:cNvCxnSpPr>
              <p:nvPr/>
            </p:nvCxnSpPr>
            <p:spPr>
              <a:xfrm rot="10800000" flipH="1">
                <a:off x="714348" y="929066"/>
                <a:ext cx="1000132" cy="1589"/>
              </a:xfrm>
              <a:prstGeom prst="line">
                <a:avLst/>
              </a:prstGeom>
              <a:ln>
                <a:solidFill>
                  <a:schemeClr val="tx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文本框 64"/>
            <p:cNvSpPr txBox="1">
              <a:spLocks noChangeArrowheads="1"/>
            </p:cNvSpPr>
            <p:nvPr/>
          </p:nvSpPr>
          <p:spPr bwMode="auto">
            <a:xfrm>
              <a:off x="9338263" y="2295474"/>
              <a:ext cx="609600" cy="9925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68580" tIns="34290" rIns="68580" bIns="34290">
              <a:spAutoFit/>
            </a:bodyPr>
            <a:lstStyle/>
            <a:p>
              <a:r>
                <a:rPr lang="zh-CN" altLang="en-US" sz="6000" b="1" dirty="0" smtClean="0">
                  <a:solidFill>
                    <a:srgbClr val="E0423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繁</a:t>
              </a:r>
              <a:endParaRPr lang="zh-CN" altLang="en-US" sz="6000" b="1" dirty="0" smtClean="0">
                <a:solidFill>
                  <a:srgbClr val="E0423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46" name="圆角矩形 145"/>
          <p:cNvSpPr/>
          <p:nvPr/>
        </p:nvSpPr>
        <p:spPr>
          <a:xfrm>
            <a:off x="3687220" y="1125178"/>
            <a:ext cx="2208419" cy="6716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A1C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我会写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4" grpId="0"/>
      <p:bldP spid="25" grpId="0"/>
      <p:bldP spid="26" grpId="0"/>
      <p:bldP spid="27" grpId="0"/>
      <p:bldP spid="28" grpId="0"/>
      <p:bldP spid="29" grpId="0"/>
      <p:bldP spid="2054" grpId="0"/>
      <p:bldP spid="2055" grpId="0"/>
      <p:bldP spid="146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1379</Words>
  <Application>WPS 演示</Application>
  <PresentationFormat>全屏显示(4:3)</PresentationFormat>
  <Paragraphs>309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宋体</vt:lpstr>
      <vt:lpstr>Wingdings</vt:lpstr>
      <vt:lpstr>Calibri</vt:lpstr>
      <vt:lpstr>楷体</vt:lpstr>
      <vt:lpstr>微软雅黑</vt:lpstr>
      <vt:lpstr>楷体_GB2312</vt:lpstr>
      <vt:lpstr>新宋体</vt:lpstr>
      <vt:lpstr>Pinyin Adjust</vt:lpstr>
      <vt:lpstr>PMingLiU</vt:lpstr>
      <vt:lpstr>Arial Unicode MS</vt:lpstr>
      <vt:lpstr>汉语拼音</vt:lpstr>
      <vt:lpstr>Segoe Print</vt:lpstr>
      <vt:lpstr>GB Pinyinok-B</vt:lpstr>
      <vt:lpstr>Arial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128</cp:revision>
  <dcterms:created xsi:type="dcterms:W3CDTF">2019-01-28T06:44:00Z</dcterms:created>
  <dcterms:modified xsi:type="dcterms:W3CDTF">2019-10-24T07:54:25Z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