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8" r:id="rId3"/>
    <p:sldId id="319" r:id="rId4"/>
    <p:sldId id="320" r:id="rId5"/>
    <p:sldId id="289" r:id="rId6"/>
    <p:sldId id="283" r:id="rId8"/>
    <p:sldId id="284" r:id="rId9"/>
    <p:sldId id="285" r:id="rId10"/>
    <p:sldId id="269" r:id="rId11"/>
    <p:sldId id="258" r:id="rId12"/>
    <p:sldId id="286" r:id="rId13"/>
    <p:sldId id="288" r:id="rId14"/>
    <p:sldId id="287" r:id="rId15"/>
    <p:sldId id="290" r:id="rId16"/>
    <p:sldId id="259" r:id="rId17"/>
    <p:sldId id="260" r:id="rId18"/>
    <p:sldId id="261" r:id="rId19"/>
    <p:sldId id="262" r:id="rId20"/>
    <p:sldId id="291" r:id="rId21"/>
    <p:sldId id="263" r:id="rId22"/>
    <p:sldId id="292" r:id="rId23"/>
    <p:sldId id="278" r:id="rId24"/>
    <p:sldId id="277" r:id="rId25"/>
    <p:sldId id="364" r:id="rId26"/>
    <p:sldId id="365" r:id="rId27"/>
    <p:sldId id="366" r:id="rId28"/>
    <p:sldId id="293" r:id="rId29"/>
    <p:sldId id="372" r:id="rId30"/>
    <p:sldId id="373" r:id="rId31"/>
    <p:sldId id="368" r:id="rId32"/>
    <p:sldId id="369" r:id="rId33"/>
    <p:sldId id="370" r:id="rId34"/>
    <p:sldId id="374" r:id="rId35"/>
    <p:sldId id="279" r:id="rId36"/>
    <p:sldId id="296" r:id="rId37"/>
    <p:sldId id="295" r:id="rId38"/>
    <p:sldId id="270" r:id="rId39"/>
    <p:sldId id="324" r:id="rId40"/>
    <p:sldId id="325" r:id="rId41"/>
    <p:sldId id="367" r:id="rId42"/>
    <p:sldId id="327" r:id="rId43"/>
    <p:sldId id="282" r:id="rId44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FF33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FF33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FF33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FF33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FF33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rgbClr val="FF33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rgbClr val="FF33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rgbClr val="FF33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rgbClr val="FF33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D0EAEC"/>
    <a:srgbClr val="008000"/>
    <a:srgbClr val="FFCCFF"/>
    <a:srgbClr val="FF3300"/>
    <a:srgbClr val="99FF99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71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0D349-45B5-4DA0-ADAB-FF2FFC7550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28918-20C3-4ACB-9190-DC46983BD03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28918-20C3-4ACB-9190-DC46983BD0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543FB-B11B-4493-95FD-D7B7AEC9E34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DE25B-9CB9-490E-9EE1-B54B7DEF45F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B8AE8-5D44-4B14-B5BA-1FAD48765D4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0843B-F6BD-4EEC-A6B2-AEB47ECF163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DD7A8-754B-4E49-A1A2-EFD8C56493D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E74F9-546A-4F0C-85DB-AB4C8806B87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02E63-9320-44A6-81B7-4CF68B7CF6D8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6AFE7-949D-4DF3-84B5-C3121A16528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9E701-778E-4B95-995A-511A33D63AC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D6541-D880-4907-A546-28BD07EA20D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B27F5-D80D-4C92-99A7-159D2D5038B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14636291-B629-4A6D-9735-D6DA92C25892}" type="slidenum">
              <a:rPr lang="zh-CN" altLang="en-US"/>
            </a:fld>
            <a:endParaRPr lang="en-US" altLang="zh-CN"/>
          </a:p>
        </p:txBody>
      </p:sp>
      <p:pic>
        <p:nvPicPr>
          <p:cNvPr id="6" name="图片 5" descr="图层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6.GIF"/><Relationship Id="rId1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GIF"/><Relationship Id="rId3" Type="http://schemas.openxmlformats.org/officeDocument/2006/relationships/image" Target="../media/image8.GIF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3" Type="http://schemas.openxmlformats.org/officeDocument/2006/relationships/slide" Target="slide9.xml"/><Relationship Id="rId2" Type="http://schemas.openxmlformats.org/officeDocument/2006/relationships/slide" Target="slide19.xml"/><Relationship Id="rId1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GIF"/><Relationship Id="rId1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slide" Target="slide22.xml"/><Relationship Id="rId1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GIF"/><Relationship Id="rId1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GIF"/><Relationship Id="rId3" Type="http://schemas.openxmlformats.org/officeDocument/2006/relationships/image" Target="../media/image17.GIF"/><Relationship Id="rId2" Type="http://schemas.openxmlformats.org/officeDocument/2006/relationships/slide" Target="slide19.xml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7.GIF"/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GIF"/><Relationship Id="rId1" Type="http://schemas.openxmlformats.org/officeDocument/2006/relationships/slide" Target="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GIF"/><Relationship Id="rId1" Type="http://schemas.openxmlformats.org/officeDocument/2006/relationships/image" Target="../media/image14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4.wav"/><Relationship Id="rId1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GIF"/><Relationship Id="rId1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ChangeArrowheads="1" noChangeShapeType="1"/>
          </p:cNvSpPr>
          <p:nvPr/>
        </p:nvSpPr>
        <p:spPr bwMode="auto">
          <a:xfrm>
            <a:off x="1800826" y="1565772"/>
            <a:ext cx="5472707" cy="1709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5400" b="1" kern="10" normalizeH="1" dirty="0" smtClean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(P)" pitchFamily="82" charset="-122"/>
                <a:ea typeface="华康海报体W12(P)" pitchFamily="82" charset="-122"/>
              </a:rPr>
              <a:t>将</a:t>
            </a:r>
            <a:r>
              <a:rPr lang="zh-CN" altLang="en-US" sz="5400" b="1" kern="10" normalizeH="1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(P)" pitchFamily="82" charset="-122"/>
                <a:ea typeface="华康海报体W12(P)" pitchFamily="82" charset="-122"/>
              </a:rPr>
              <a:t>相和</a:t>
            </a:r>
            <a:endParaRPr lang="zh-CN" altLang="en-US" sz="5400" b="1" kern="10" normalizeH="1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海报体W12(P)" pitchFamily="82" charset="-122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02168" y="1412776"/>
            <a:ext cx="835342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 b="1" dirty="0" smtClean="0"/>
              <a:t>和</a:t>
            </a:r>
            <a:r>
              <a:rPr lang="zh-CN" altLang="en-US" sz="3600" b="1" dirty="0"/>
              <a:t>氏璧　</a:t>
            </a:r>
            <a:r>
              <a:rPr lang="zh-CN" altLang="en-US" sz="3600" dirty="0"/>
              <a:t>是一块宝玉的名称，有一段不平凡的来历。相传在春秋时期的楚国，有个叫卞和的人，在楚山中拾到一块玉璞（即未经过加工的美玉），把它奉献给了楚厉王。厉王就叫辨别玉的专家来鉴定，鉴定的结果说是石头。厉王大怒，认为卞和在欺骗戏弄自己，就以欺君之罪名，砍掉了卞和的左脚。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11560" y="1124744"/>
            <a:ext cx="82804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000" dirty="0"/>
              <a:t>不久，厉王死了，武王即位，卞和又把这块玉璞奉献给武王。武王也叫辨别玉的专家来鉴定，结果同样说是石头，武王又以欺君之罪砍掉卞和的右脚。武王死后，文王即位。卞和抱着玉璞到楚山下大哭，一直哭了三天三夜。眼泪哭干了，最后哭出了血</a:t>
            </a:r>
            <a:r>
              <a:rPr lang="zh-CN" altLang="en-US" sz="4000" dirty="0" smtClean="0"/>
              <a:t>。</a:t>
            </a:r>
            <a:endParaRPr lang="zh-CN" altLang="en-US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67544" y="1340768"/>
            <a:ext cx="8461448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900" dirty="0"/>
              <a:t>文王听说后，就派人问他，说：“天下被砍掉脚的人很多，都没这样痛哭，你为什么哭得这样悲伤呢</a:t>
            </a:r>
            <a:r>
              <a:rPr lang="en-US" altLang="zh-CN" sz="2900" dirty="0"/>
              <a:t>?”</a:t>
            </a:r>
            <a:r>
              <a:rPr lang="zh-CN" altLang="en-US" sz="2900" dirty="0"/>
              <a:t>卞和回答：“我不是为我的脚被砍掉而悲伤、痛哭，我所悲伤的是有人竟把宝玉说成是石头，给忠贞的人扣上欺骗的罪名。”文王于是就派人对这块玉璞进行加工，果然是一块罕见的宝玉。于是就把这块宝玉命名为“和氏璧”。由于这块宝玉的珍奇，加之来历的不平凡，因此，便成了世间所公认的至宝，价值连城。这也是秦王不惜以十五座城为诱饵来骗取“和氏璧”的原因所在</a:t>
            </a:r>
            <a:r>
              <a:rPr lang="zh-CN" altLang="en-US" sz="2900" dirty="0" smtClean="0"/>
              <a:t>。</a:t>
            </a:r>
            <a:endParaRPr lang="zh-CN" altLang="en-US" sz="2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076825" y="188913"/>
            <a:ext cx="406717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</a:endParaRPr>
          </a:p>
          <a:p>
            <a:pPr algn="l"/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</a:rPr>
              <a:t>将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</a:rPr>
              <a:t>指</a:t>
            </a:r>
            <a:r>
              <a:rPr lang="en-US" altLang="zh-CN" sz="3600" b="1" dirty="0">
                <a:solidFill>
                  <a:schemeClr val="tx1"/>
                </a:solidFill>
                <a:latin typeface="黑体" panose="02010609060101010101" pitchFamily="49" charset="-122"/>
              </a:rPr>
              <a:t>_______,</a:t>
            </a:r>
            <a:endParaRPr lang="en-US" altLang="zh-CN" sz="3600" dirty="0">
              <a:latin typeface="黑体" panose="02010609060101010101" pitchFamily="49" charset="-122"/>
            </a:endParaRPr>
          </a:p>
          <a:p>
            <a:pPr algn="l"/>
            <a:endParaRPr lang="en-US" altLang="zh-CN" sz="3600" b="1" dirty="0">
              <a:latin typeface="黑体" panose="02010609060101010101" pitchFamily="49" charset="-122"/>
            </a:endParaRPr>
          </a:p>
          <a:p>
            <a:pPr algn="l"/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</a:rPr>
              <a:t>相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</a:rPr>
              <a:t>指</a:t>
            </a:r>
            <a:r>
              <a:rPr lang="en-US" altLang="zh-CN" sz="3600" b="1" dirty="0">
                <a:solidFill>
                  <a:schemeClr val="tx1"/>
                </a:solidFill>
                <a:latin typeface="黑体" panose="02010609060101010101" pitchFamily="49" charset="-122"/>
              </a:rPr>
              <a:t>_______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</a:rPr>
              <a:t>。</a:t>
            </a:r>
            <a:endParaRPr lang="zh-CN" altLang="en-US" sz="3600" b="1" dirty="0">
              <a:latin typeface="黑体" panose="02010609060101010101" pitchFamily="49" charset="-122"/>
            </a:endParaRPr>
          </a:p>
          <a:p>
            <a:pPr algn="l"/>
            <a:endParaRPr lang="zh-CN" altLang="en-US" sz="3600" b="1" dirty="0">
              <a:latin typeface="黑体" panose="02010609060101010101" pitchFamily="49" charset="-122"/>
            </a:endParaRPr>
          </a:p>
          <a:p>
            <a:pPr algn="l"/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</a:rPr>
              <a:t>和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</a:rPr>
              <a:t>的意思是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</a:endParaRPr>
          </a:p>
          <a:p>
            <a:pPr algn="l"/>
            <a:endParaRPr lang="zh-CN" altLang="en-US" sz="3600" dirty="0">
              <a:solidFill>
                <a:schemeClr val="tx1"/>
              </a:solidFill>
              <a:latin typeface="黑体" panose="02010609060101010101" pitchFamily="49" charset="-122"/>
            </a:endParaRPr>
          </a:p>
          <a:p>
            <a:pPr algn="l"/>
            <a:r>
              <a:rPr lang="en-US" altLang="zh-CN" sz="3600" u="sng" dirty="0">
                <a:solidFill>
                  <a:schemeClr val="tx1"/>
                </a:solidFill>
                <a:latin typeface="黑体" panose="02010609060101010101" pitchFamily="49" charset="-122"/>
              </a:rPr>
              <a:t>______________ </a:t>
            </a:r>
            <a:r>
              <a:rPr lang="zh-CN" altLang="en-US" sz="3600" b="1" dirty="0" smtClean="0">
                <a:solidFill>
                  <a:schemeClr val="tx1"/>
                </a:solidFill>
                <a:latin typeface="黑体" panose="02010609060101010101" pitchFamily="49" charset="-122"/>
              </a:rPr>
              <a:t>。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076825" y="3933825"/>
            <a:ext cx="3398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2800" b="1">
                <a:latin typeface="Verdana" panose="020B0604030504040204" pitchFamily="34" charset="0"/>
                <a:ea typeface="宋体" panose="02010600030101010101" pitchFamily="2" charset="-122"/>
              </a:rPr>
              <a:t>同心协力，保卫赵国</a:t>
            </a:r>
            <a:endParaRPr lang="zh-CN" altLang="en-US" sz="2800" b="1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15365" name="Picture 5" descr="jiangxianghesc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2039" y="60265"/>
            <a:ext cx="4449763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711259" y="692150"/>
            <a:ext cx="1728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黑体" panose="02010609060101010101" pitchFamily="49" charset="-122"/>
              </a:rPr>
              <a:t>廉颇</a:t>
            </a:r>
            <a:endParaRPr lang="zh-CN" altLang="en-US" sz="3600" b="1" dirty="0">
              <a:latin typeface="黑体" panose="02010609060101010101" pitchFamily="49" charset="-122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783491" y="1685131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黑体" panose="02010609060101010101" pitchFamily="49" charset="-122"/>
              </a:rPr>
              <a:t>蔺相如</a:t>
            </a:r>
            <a:endParaRPr lang="zh-CN" altLang="en-US" sz="3600" b="1" dirty="0">
              <a:latin typeface="黑体" panose="02010609060101010101" pitchFamily="49" charset="-122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39552" y="5324564"/>
            <a:ext cx="80645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0000FF"/>
                </a:solidFill>
              </a:rPr>
              <a:t>        从“和”字可以推想出什么</a:t>
            </a:r>
            <a:r>
              <a:rPr lang="en-US" altLang="zh-CN" sz="3600" b="1" dirty="0">
                <a:solidFill>
                  <a:srgbClr val="0000FF"/>
                </a:solidFill>
              </a:rPr>
              <a:t>?</a:t>
            </a:r>
            <a:r>
              <a:rPr lang="zh-CN" altLang="en-US" sz="3600" b="1" dirty="0">
                <a:solidFill>
                  <a:srgbClr val="0000FF"/>
                </a:solidFill>
              </a:rPr>
              <a:t>从文中哪句话可以看出来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？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6" grpId="0" autoUpdateAnimBg="0"/>
      <p:bldP spid="15367" grpId="0" autoUpdateAnimBg="0"/>
      <p:bldP spid="1536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23850" y="1460006"/>
            <a:ext cx="82073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廉颇很不服气，他对别人说：“我廉颇攻无不克，战无不胜，立下许多大功。他蔺相如有什么能耐，就靠一张嘴，反而爬到我头上去了。我碰见他。得给他个下不了台！”</a:t>
            </a:r>
            <a:endParaRPr lang="zh-CN" altLang="en-US" sz="36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76375" y="667844"/>
            <a:ext cx="2019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想一想：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89" name="Picture 5" descr="hause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805488"/>
            <a:ext cx="9032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hause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5876925"/>
            <a:ext cx="9032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hause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5661025"/>
            <a:ext cx="9032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hause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5734050"/>
            <a:ext cx="9032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688733" y="2558556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就靠一张嘴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973138" y="3142262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爬</a:t>
            </a:r>
            <a:endParaRPr lang="zh-CN" altLang="en-US" sz="3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68312" y="4575876"/>
            <a:ext cx="83518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</a:rPr>
              <a:t>     从这句话中你读出了什么？从哪些词体会出来？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utoUpdateAnimBg="0"/>
      <p:bldP spid="16394" grpId="0" autoUpdateAnimBg="0"/>
      <p:bldP spid="1639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1354931" y="1412776"/>
          <a:ext cx="6434137" cy="387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BMP 图像" r:id="rId1" imgW="5667375" imgH="2714625" progId="Paint.Picture">
                  <p:embed/>
                </p:oleObj>
              </mc:Choice>
              <mc:Fallback>
                <p:oleObj name="BMP 图像" r:id="rId1" imgW="5667375" imgH="271462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931" y="1412776"/>
                        <a:ext cx="6434137" cy="387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1" name="Picture 3" descr="5c603bccfe74e838572b0d5e08991f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0"/>
            <a:ext cx="471646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5c603bccfe74e838572b0d5e08991f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646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bgz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3679825"/>
            <a:ext cx="2984500" cy="833438"/>
          </a:xfrm>
          <a:prstGeom prst="rect">
            <a:avLst/>
          </a:prstGeom>
          <a:solidFill>
            <a:srgbClr val="00FF00"/>
          </a:solidFill>
          <a:ln w="952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完璧归赵</a:t>
            </a:r>
            <a:endParaRPr lang="zh-CN" altLang="en-US" sz="4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5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987675" y="5157788"/>
            <a:ext cx="2951163" cy="833437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8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渑池之会</a:t>
            </a:r>
            <a:endParaRPr lang="zh-CN" altLang="en-US" sz="4800" b="1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795963" y="3716338"/>
            <a:ext cx="3097212" cy="83343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负荆请罪</a:t>
            </a:r>
            <a:endParaRPr lang="zh-CN" altLang="en-US" sz="4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8437" name="Picture 5" descr="呵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图片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39750" y="1360488"/>
            <a:ext cx="8280400" cy="880241"/>
          </a:xfrm>
          <a:prstGeom prst="rect">
            <a:avLst/>
          </a:prstGeom>
          <a:solidFill>
            <a:srgbClr val="0000FF"/>
          </a:solidFill>
          <a:ln w="57150">
            <a:solidFill>
              <a:srgbClr val="FF99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一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边读一边感悟，哪些地方你看出</a:t>
            </a:r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了蔺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相如并不仅仅靠一张嘴，他是有能耐的。</a:t>
            </a:r>
            <a:endParaRPr lang="zh-CN" altLang="en-US" sz="32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35897" y="1211658"/>
            <a:ext cx="5253338" cy="5155407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dirty="0"/>
              <a:t>          </a:t>
            </a:r>
            <a:r>
              <a:rPr lang="zh-CN" altLang="en-US" sz="3600" b="1" dirty="0"/>
              <a:t>蔺相如</a:t>
            </a:r>
            <a:r>
              <a:rPr lang="zh-CN" altLang="en-US" sz="3600" b="1" dirty="0">
                <a:solidFill>
                  <a:srgbClr val="FF3300"/>
                </a:solidFill>
              </a:rPr>
              <a:t>捧</a:t>
            </a:r>
            <a:r>
              <a:rPr lang="zh-CN" altLang="en-US" sz="3600" b="1" dirty="0"/>
              <a:t>着璧，往后</a:t>
            </a:r>
            <a:r>
              <a:rPr lang="zh-CN" altLang="en-US" sz="3600" b="1" dirty="0">
                <a:solidFill>
                  <a:srgbClr val="FF3300"/>
                </a:solidFill>
              </a:rPr>
              <a:t>退</a:t>
            </a:r>
            <a:r>
              <a:rPr lang="zh-CN" altLang="en-US" sz="3600" b="1" dirty="0"/>
              <a:t>了几步，靠着柱子</a:t>
            </a:r>
            <a:r>
              <a:rPr lang="zh-CN" altLang="en-US" sz="3600" b="1" dirty="0">
                <a:solidFill>
                  <a:srgbClr val="FF3300"/>
                </a:solidFill>
              </a:rPr>
              <a:t>站定</a:t>
            </a:r>
            <a:r>
              <a:rPr lang="zh-CN" altLang="en-US" sz="3600" b="1" dirty="0"/>
              <a:t>。他</a:t>
            </a:r>
            <a:r>
              <a:rPr lang="zh-CN" altLang="en-US" sz="3600" b="1" dirty="0">
                <a:solidFill>
                  <a:srgbClr val="0000FF"/>
                </a:solidFill>
              </a:rPr>
              <a:t>理直气壮</a:t>
            </a:r>
            <a:r>
              <a:rPr lang="zh-CN" altLang="en-US" sz="3600" b="1" dirty="0"/>
              <a:t>地说：“</a:t>
            </a:r>
            <a:r>
              <a:rPr lang="zh-CN" altLang="en-US" sz="3600" b="1" u="sng" dirty="0"/>
              <a:t>我看您并不想交付十五座城。现在璧在我手里，您要是强逼我，我的脑袋和璧就一块撞碎在这柱子上！”</a:t>
            </a:r>
            <a:endParaRPr lang="zh-CN" altLang="en-US" sz="3600" b="1" u="sng" dirty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2659702" cy="830997"/>
          </a:xfrm>
          <a:prstGeom prst="rect">
            <a:avLst/>
          </a:prstGeom>
          <a:solidFill>
            <a:srgbClr val="00FF00"/>
          </a:solidFill>
          <a:ln w="952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4800" b="1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完</a:t>
            </a:r>
            <a:r>
              <a:rPr lang="zh-CN" altLang="en-US" sz="4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璧归赵</a:t>
            </a:r>
            <a:endParaRPr lang="zh-CN" altLang="en-US" sz="4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0" name="Picture 4" descr="图片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978775" y="5272088"/>
            <a:ext cx="116522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将相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196975"/>
            <a:ext cx="3635896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945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 build="p"/>
      <p:bldP spid="1945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11188" y="1341438"/>
            <a:ext cx="78486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0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4000" dirty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rPr>
              <a:t>“</a:t>
            </a:r>
            <a:r>
              <a:rPr lang="zh-CN" altLang="en-US" sz="4000" b="1" dirty="0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完壁归赵</a:t>
            </a:r>
            <a:r>
              <a:rPr lang="zh-CN" altLang="en-US" sz="4000" dirty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rPr>
              <a:t>”</a:t>
            </a:r>
            <a:r>
              <a:rPr lang="zh-CN" altLang="en-US" sz="40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这个故事的前因是</a:t>
            </a:r>
            <a:r>
              <a:rPr lang="zh-CN" altLang="en-US" sz="4000" u="sng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         </a:t>
            </a:r>
            <a:endParaRPr lang="zh-CN" altLang="en-US" sz="4000" u="sng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4000" u="sng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                                             </a:t>
            </a:r>
            <a:endParaRPr lang="zh-CN" altLang="en-US" sz="4000" u="sng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4000" u="sng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_______________________                                               </a:t>
            </a:r>
            <a:endParaRPr lang="en-US" altLang="zh-CN" sz="4000" u="sng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/>
            <a:endParaRPr lang="en-US" altLang="zh-CN" sz="400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40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结果是</a:t>
            </a:r>
            <a:r>
              <a:rPr lang="en-US" altLang="zh-CN" sz="40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__________________</a:t>
            </a:r>
            <a:endParaRPr lang="en-US" altLang="zh-CN" sz="400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/>
            <a:endParaRPr lang="en-US" altLang="zh-CN" sz="400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40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______</a:t>
            </a:r>
            <a:r>
              <a:rPr lang="zh-CN" altLang="en-US" sz="40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。</a:t>
            </a:r>
            <a:endParaRPr lang="zh-CN" altLang="en-US" sz="180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76300" y="2819400"/>
            <a:ext cx="7318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4000" b="1" dirty="0">
                <a:latin typeface="Verdana" panose="020B0604030504040204" pitchFamily="34" charset="0"/>
                <a:ea typeface="宋体" panose="02010600030101010101" pitchFamily="2" charset="-122"/>
              </a:rPr>
              <a:t>秦王依仗强势，要骗取和氏璧。</a:t>
            </a:r>
            <a:endParaRPr lang="zh-CN" altLang="en-US" sz="4000" b="1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405063" y="4079443"/>
            <a:ext cx="57896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4000" b="1">
                <a:latin typeface="Verdana" panose="020B0604030504040204" pitchFamily="34" charset="0"/>
                <a:ea typeface="宋体" panose="02010600030101010101" pitchFamily="2" charset="-122"/>
              </a:rPr>
              <a:t>和氏璧完好无损地被送回</a:t>
            </a:r>
            <a:endParaRPr lang="zh-CN" altLang="en-US" sz="4000" b="1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84213" y="5349875"/>
            <a:ext cx="244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000" b="1" dirty="0">
                <a:latin typeface="Verdana" panose="020B0604030504040204" pitchFamily="34" charset="0"/>
                <a:ea typeface="宋体" panose="02010600030101010101" pitchFamily="2" charset="-122"/>
              </a:rPr>
              <a:t>到赵国</a:t>
            </a:r>
            <a:endParaRPr lang="zh-CN" altLang="en-US" sz="1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732588" y="551656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pic>
        <p:nvPicPr>
          <p:cNvPr id="20488" name="Picture 5" descr="20031226214195275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950" y="5013325"/>
            <a:ext cx="6794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48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  <p:bldP spid="20485" grpId="0" autoUpdateAnimBg="0"/>
      <p:bldP spid="2048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69319" y="1100932"/>
            <a:ext cx="4392612" cy="5256212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dirty="0"/>
              <a:t>           </a:t>
            </a:r>
            <a:r>
              <a:rPr lang="zh-CN" altLang="en-US" b="1" dirty="0"/>
              <a:t>蔺相如看秦王这样侮辱赵王，</a:t>
            </a:r>
            <a:r>
              <a:rPr lang="zh-CN" altLang="en-US" b="1" dirty="0">
                <a:solidFill>
                  <a:srgbClr val="0000FF"/>
                </a:solidFill>
              </a:rPr>
              <a:t>生气</a:t>
            </a:r>
            <a:r>
              <a:rPr lang="zh-CN" altLang="en-US" b="1" dirty="0"/>
              <a:t>极了。他</a:t>
            </a:r>
            <a:r>
              <a:rPr lang="zh-CN" altLang="en-US" b="1" dirty="0">
                <a:solidFill>
                  <a:srgbClr val="FF3300"/>
                </a:solidFill>
              </a:rPr>
              <a:t>走</a:t>
            </a:r>
            <a:r>
              <a:rPr lang="zh-CN" altLang="en-US" b="1" dirty="0"/>
              <a:t>到秦王面前，说：“</a:t>
            </a:r>
            <a:r>
              <a:rPr lang="zh-CN" altLang="en-US" b="1" u="sng" dirty="0"/>
              <a:t>请您为赵王击缶。”</a:t>
            </a:r>
            <a:r>
              <a:rPr lang="zh-CN" altLang="en-US" b="1" dirty="0"/>
              <a:t>秦王拒绝了。蔺相</a:t>
            </a:r>
            <a:r>
              <a:rPr lang="zh-CN" altLang="en-US" b="1" dirty="0">
                <a:solidFill>
                  <a:srgbClr val="0000FF"/>
                </a:solidFill>
              </a:rPr>
              <a:t>如再要求</a:t>
            </a:r>
            <a:r>
              <a:rPr lang="zh-CN" altLang="en-US" b="1" dirty="0"/>
              <a:t>，秦王还是拒绝。蔺相如说：“</a:t>
            </a:r>
            <a:r>
              <a:rPr lang="zh-CN" altLang="en-US" b="1" u="sng" dirty="0">
                <a:solidFill>
                  <a:srgbClr val="FF3300"/>
                </a:solidFill>
              </a:rPr>
              <a:t>您跟我现在只有五步远。您不答应，我就跟您拼了</a:t>
            </a:r>
            <a:r>
              <a:rPr lang="zh-CN" altLang="en-US" b="1" dirty="0"/>
              <a:t>！”  </a:t>
            </a:r>
            <a:endParaRPr lang="zh-CN" altLang="en-US" sz="3600" b="1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64393" y="329853"/>
            <a:ext cx="2951163" cy="833438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渑池之会</a:t>
            </a:r>
            <a:endParaRPr lang="zh-CN" altLang="en-US" sz="48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Text Box 4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3348038" y="6092825"/>
            <a:ext cx="863600" cy="52863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</a:rPr>
              <a:t>缶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21509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50825" y="6092825"/>
            <a:ext cx="965200" cy="528638"/>
          </a:xfrm>
          <a:prstGeom prst="rect">
            <a:avLst/>
          </a:prstGeom>
          <a:solidFill>
            <a:srgbClr val="FFFF99"/>
          </a:solidFill>
          <a:ln w="9525">
            <a:solidFill>
              <a:schemeClr val="hlink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</a:rPr>
              <a:t>瑟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pic>
        <p:nvPicPr>
          <p:cNvPr id="21510" name="Picture 6" descr="2006225155021582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6752"/>
            <a:ext cx="4370388" cy="482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1506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 build="p"/>
      <p:bldP spid="21508" grpId="0" animBg="1" autoUpdateAnimBg="0"/>
      <p:bldP spid="2150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20090418092821660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5900" y="404664"/>
            <a:ext cx="5003800" cy="485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219700" y="1125538"/>
            <a:ext cx="1944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000" b="1" dirty="0">
                <a:solidFill>
                  <a:schemeClr val="tx1"/>
                </a:solidFill>
                <a:latin typeface="Arial" panose="020B0604020202020204" pitchFamily="34" charset="0"/>
              </a:rPr>
              <a:t>司马迁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659563" y="1125538"/>
            <a:ext cx="2303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</a:rPr>
              <a:t>《</a:t>
            </a:r>
            <a:r>
              <a:rPr lang="zh-CN" altLang="en-US" sz="4000" b="1" dirty="0">
                <a:solidFill>
                  <a:schemeClr val="tx1"/>
                </a:solidFill>
                <a:latin typeface="Arial" panose="020B0604020202020204" pitchFamily="34" charset="0"/>
              </a:rPr>
              <a:t>史记</a:t>
            </a:r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</a:rPr>
              <a:t>》</a:t>
            </a:r>
            <a:endParaRPr lang="en-US" altLang="zh-CN" sz="4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364088" y="2565399"/>
            <a:ext cx="33845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 b="1" dirty="0">
                <a:solidFill>
                  <a:schemeClr val="tx1"/>
                </a:solidFill>
                <a:latin typeface="Arial" panose="020B0604020202020204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</a:rPr>
              <a:t>史家之绝唱，  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</a:rPr>
              <a:t> 无韵之离骚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/>
              </a:rPr>
              <a:t>”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187624" y="5661025"/>
            <a:ext cx="72723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</a:rPr>
              <a:t>根据</a:t>
            </a:r>
            <a:r>
              <a:rPr lang="en-US" altLang="zh-CN" sz="3200" b="1" dirty="0">
                <a:solidFill>
                  <a:srgbClr val="660066"/>
                </a:solidFill>
                <a:latin typeface="Arial" panose="020B0604020202020204" pitchFamily="34" charset="0"/>
              </a:rPr>
              <a:t>《</a:t>
            </a:r>
            <a:r>
              <a:rPr lang="zh-CN" altLang="en-US" sz="3200" b="1" dirty="0">
                <a:solidFill>
                  <a:srgbClr val="660066"/>
                </a:solidFill>
                <a:latin typeface="Arial" panose="020B0604020202020204" pitchFamily="34" charset="0"/>
              </a:rPr>
              <a:t>史记</a:t>
            </a:r>
            <a:r>
              <a:rPr lang="en-US" altLang="zh-CN" sz="3200" b="1" dirty="0">
                <a:solidFill>
                  <a:srgbClr val="660066"/>
                </a:solidFill>
                <a:latin typeface="宋体" panose="02010600030101010101" pitchFamily="2" charset="-122"/>
              </a:rPr>
              <a:t>·</a:t>
            </a:r>
            <a:r>
              <a:rPr lang="zh-CN" altLang="en-US" sz="3200" b="1" dirty="0">
                <a:solidFill>
                  <a:srgbClr val="660066"/>
                </a:solidFill>
                <a:latin typeface="宋体" panose="02010600030101010101" pitchFamily="2" charset="-122"/>
              </a:rPr>
              <a:t>廉颇蔺相如列传</a:t>
            </a:r>
            <a:r>
              <a:rPr lang="en-US" altLang="zh-CN" sz="3200" b="1" dirty="0">
                <a:solidFill>
                  <a:srgbClr val="660066"/>
                </a:solidFill>
                <a:latin typeface="Arial" panose="020B0604020202020204" pitchFamily="34" charset="0"/>
              </a:rPr>
              <a:t>》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</a:rPr>
              <a:t>改编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  <p:bldP spid="4103" grpId="0" autoUpdateAnimBg="0"/>
      <p:bldP spid="4104" grpId="0" autoUpdateAnimBg="0"/>
      <p:bldP spid="410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3883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4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rPr>
              <a:t>“</a:t>
            </a:r>
            <a:r>
              <a:rPr lang="zh-CN" altLang="en-US" sz="4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渑池之会</a:t>
            </a:r>
            <a:r>
              <a:rPr lang="zh-CN" altLang="en-US" sz="4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rPr>
              <a:t>”</a:t>
            </a:r>
            <a:r>
              <a:rPr lang="zh-CN" altLang="en-US" sz="4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这个故事的前因</a:t>
            </a:r>
            <a:endParaRPr lang="zh-CN" altLang="en-US" sz="400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/>
            <a:endParaRPr lang="zh-CN" altLang="en-US" sz="400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4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是</a:t>
            </a:r>
            <a:r>
              <a:rPr lang="en-US" altLang="zh-CN" sz="4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_____________________</a:t>
            </a:r>
            <a:endParaRPr lang="en-US" altLang="zh-CN" sz="400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/>
            <a:endParaRPr lang="en-US" altLang="zh-CN" sz="400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4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_______</a:t>
            </a:r>
            <a:r>
              <a:rPr lang="zh-CN" altLang="en-US" sz="4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， 后果是</a:t>
            </a:r>
            <a:r>
              <a:rPr lang="en-US" altLang="zh-CN" sz="4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________</a:t>
            </a:r>
            <a:r>
              <a:rPr lang="zh-CN" altLang="en-US" sz="4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。</a:t>
            </a:r>
            <a:endParaRPr lang="zh-CN" altLang="en-US" sz="180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187450" y="3068638"/>
            <a:ext cx="7164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000" b="1">
                <a:latin typeface="Verdana" panose="020B0604030504040204" pitchFamily="34" charset="0"/>
                <a:ea typeface="宋体" panose="02010600030101010101" pitchFamily="2" charset="-122"/>
              </a:rPr>
              <a:t>秦王约赵王在渑池相会，想占</a:t>
            </a:r>
            <a:endParaRPr lang="zh-CN" altLang="en-US" sz="4000" b="1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292725" y="4221163"/>
            <a:ext cx="2222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4000" b="1">
                <a:latin typeface="Verdana" panose="020B0604030504040204" pitchFamily="34" charset="0"/>
                <a:ea typeface="宋体" panose="02010600030101010101" pitchFamily="2" charset="-122"/>
              </a:rPr>
              <a:t>秦王吃亏</a:t>
            </a:r>
            <a:endParaRPr lang="zh-CN" altLang="en-US" sz="4000" b="1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39750" y="4221163"/>
            <a:ext cx="244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000" b="1">
                <a:latin typeface="Verdana" panose="020B0604030504040204" pitchFamily="34" charset="0"/>
                <a:ea typeface="宋体" panose="02010600030101010101" pitchFamily="2" charset="-122"/>
              </a:rPr>
              <a:t>赵国便宜</a:t>
            </a:r>
            <a:endParaRPr lang="zh-CN" altLang="en-US" sz="4000" b="1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2535" name="Picture 5" descr="20031226214195275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750" y="5229225"/>
            <a:ext cx="6794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25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  <p:bldP spid="22533" grpId="0" autoUpdateAnimBg="0"/>
      <p:bldP spid="2253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 bwMode="auto"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port52548_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850" y="908050"/>
            <a:ext cx="63246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380288" y="3213100"/>
            <a:ext cx="102552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6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rPr>
              <a:t>缶</a:t>
            </a:r>
            <a:endParaRPr lang="zh-CN" altLang="en-US" sz="6600" b="1">
              <a:solidFill>
                <a:schemeClr val="tx1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3556" name="Text Box 4">
            <a:hlinkClick r:id="rId2" action="ppaction://hlinksldjump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7308850" y="6021388"/>
            <a:ext cx="1223963" cy="47625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33CC"/>
                </a:solidFill>
                <a:ea typeface="宋体" panose="02010600030101010101" pitchFamily="2" charset="-122"/>
              </a:rPr>
              <a:t>返回</a:t>
            </a:r>
            <a:endParaRPr lang="zh-CN" altLang="en-US">
              <a:solidFill>
                <a:srgbClr val="FF33CC"/>
              </a:solidFill>
              <a:ea typeface="宋体" panose="02010600030101010101" pitchFamily="2" charset="-122"/>
            </a:endParaRPr>
          </a:p>
        </p:txBody>
      </p:sp>
      <p:pic>
        <p:nvPicPr>
          <p:cNvPr id="23557" name="Picture 5" descr="20059180627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1844675"/>
            <a:ext cx="13112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图片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1093788"/>
          <a:ext cx="9144000" cy="340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" r:id="rId1" imgW="5229225" imgH="1143000" progId="Paint.Picture">
                  <p:embed/>
                </p:oleObj>
              </mc:Choice>
              <mc:Fallback>
                <p:oleObj name="" r:id="rId1" imgW="5229225" imgH="11430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93788"/>
                        <a:ext cx="9144000" cy="340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932363" y="5334000"/>
            <a:ext cx="1655762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6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rPr>
              <a:t>瑟</a:t>
            </a:r>
            <a:endParaRPr lang="zh-CN" altLang="en-US" sz="6600" b="1">
              <a:solidFill>
                <a:schemeClr val="tx1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4580" name="Text Box 4">
            <a:hlinkClick r:id="rId3" action="ppaction://hlinksldjump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7308850" y="6021388"/>
            <a:ext cx="1223963" cy="47625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33CC"/>
                </a:solidFill>
                <a:ea typeface="宋体" panose="02010600030101010101" pitchFamily="2" charset="-122"/>
              </a:rPr>
              <a:t>返回</a:t>
            </a:r>
            <a:endParaRPr lang="zh-CN" altLang="en-US">
              <a:solidFill>
                <a:srgbClr val="FF33CC"/>
              </a:solidFill>
              <a:ea typeface="宋体" panose="02010600030101010101" pitchFamily="2" charset="-122"/>
            </a:endParaRPr>
          </a:p>
        </p:txBody>
      </p:sp>
      <p:pic>
        <p:nvPicPr>
          <p:cNvPr id="24581" name="Picture 5" descr="200591806276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5157788"/>
            <a:ext cx="131127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图片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428489357046735378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835696" y="1434947"/>
            <a:ext cx="10064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rPr>
              <a:t>完璧归赵</a:t>
            </a:r>
            <a:endParaRPr lang="zh-CN" altLang="en-US" sz="5400" b="1" dirty="0">
              <a:solidFill>
                <a:schemeClr val="tx1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2008052211240152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87624" y="1986627"/>
            <a:ext cx="6697662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771775" y="620713"/>
            <a:ext cx="37449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渑池之会</a:t>
            </a:r>
            <a:endParaRPr lang="zh-CN" altLang="en-US" sz="54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7653" name="Picture 5" descr="200471153851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39106" y="2132856"/>
            <a:ext cx="5808663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843213" y="836613"/>
            <a:ext cx="3600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负荆请罪</a:t>
            </a:r>
            <a:endParaRPr lang="zh-CN" altLang="en-US" sz="54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600200" y="10588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zh-CN" altLang="en-US" sz="1800" u="sng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11188" y="1773238"/>
            <a:ext cx="770413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000" dirty="0" smtClean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rPr>
              <a:t>“</a:t>
            </a:r>
            <a:r>
              <a:rPr lang="zh-CN" altLang="en-US" sz="4000" b="1" dirty="0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负荆请罪</a:t>
            </a:r>
            <a:r>
              <a:rPr lang="zh-CN" altLang="en-US" sz="4000" dirty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rPr>
              <a:t>”</a:t>
            </a:r>
            <a:r>
              <a:rPr lang="zh-CN" altLang="en-US" sz="40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这个故事的前</a:t>
            </a:r>
            <a:r>
              <a:rPr lang="zh-CN" altLang="en-US" sz="4000" dirty="0" smtClean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因是 </a:t>
            </a:r>
            <a:r>
              <a:rPr lang="en-US" altLang="zh-CN" sz="40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____________________</a:t>
            </a:r>
            <a:r>
              <a:rPr lang="en-US" altLang="zh-CN" sz="4000" u="sng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                 </a:t>
            </a:r>
            <a:endParaRPr lang="en-US" altLang="zh-CN" sz="4000" u="sng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4000" u="sng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                                      </a:t>
            </a:r>
            <a:r>
              <a:rPr lang="en-US" altLang="zh-CN" sz="40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_______</a:t>
            </a:r>
            <a:r>
              <a:rPr lang="zh-CN" altLang="en-US" sz="40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，结果是</a:t>
            </a:r>
            <a:r>
              <a:rPr lang="en-US" altLang="zh-CN" sz="40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________</a:t>
            </a:r>
            <a:r>
              <a:rPr lang="zh-CN" altLang="en-US" sz="40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。</a:t>
            </a:r>
            <a:endParaRPr lang="zh-CN" altLang="en-US" sz="4000" u="sng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17549" y="2290762"/>
            <a:ext cx="7491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4000" b="1" dirty="0">
                <a:latin typeface="Verdana" panose="020B0604030504040204" pitchFamily="34" charset="0"/>
                <a:ea typeface="宋体" panose="02010600030101010101" pitchFamily="2" charset="-122"/>
              </a:rPr>
              <a:t>廉颇看到蔺相如职位比自己高，</a:t>
            </a:r>
            <a:endParaRPr lang="zh-CN" altLang="en-US" sz="4000" b="1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054052" y="3391395"/>
            <a:ext cx="25193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000" b="1" dirty="0">
                <a:latin typeface="Verdana" panose="020B0604030504040204" pitchFamily="34" charset="0"/>
                <a:ea typeface="宋体" panose="02010600030101010101" pitchFamily="2" charset="-122"/>
              </a:rPr>
              <a:t>负荆请罪</a:t>
            </a:r>
            <a:endParaRPr lang="zh-CN" altLang="en-US" sz="4000" b="1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11188" y="3333791"/>
            <a:ext cx="2520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Verdana" panose="020B0604030504040204" pitchFamily="34" charset="0"/>
                <a:ea typeface="宋体" panose="02010600030101010101" pitchFamily="2" charset="-122"/>
              </a:rPr>
              <a:t>很不服气</a:t>
            </a:r>
            <a:endParaRPr lang="zh-CN" altLang="en-US" sz="4000" b="1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8680" name="Picture 5" descr="200312262141952757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7625" y="5229225"/>
            <a:ext cx="6794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867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  <p:bldP spid="28677" grpId="0" autoUpdateAnimBg="0"/>
      <p:bldP spid="28678" grpId="0" autoUpdateAnimBg="0"/>
      <p:bldP spid="2867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0688" y="1916832"/>
            <a:ext cx="8229600" cy="388937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 dirty="0"/>
              <a:t>       </a:t>
            </a:r>
            <a:r>
              <a:rPr lang="zh-CN" altLang="en-US" sz="2800" b="1" dirty="0" smtClean="0"/>
              <a:t>蔺</a:t>
            </a:r>
            <a:r>
              <a:rPr lang="zh-CN" altLang="en-US" sz="2800" b="1" dirty="0"/>
              <a:t>相如说：“秦王我都不怕，会怕廉将军吗？</a:t>
            </a:r>
            <a:endParaRPr lang="zh-CN" altLang="en-US" sz="2800" b="1" dirty="0"/>
          </a:p>
          <a:p>
            <a:pPr>
              <a:spcBef>
                <a:spcPct val="0"/>
              </a:spcBef>
              <a:buFontTx/>
              <a:buNone/>
            </a:pPr>
            <a:endParaRPr lang="zh-CN" altLang="en-US" sz="2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 dirty="0"/>
              <a:t>大家知道，秦王不敢进攻我们赵国，就因为武有廉</a:t>
            </a:r>
            <a:endParaRPr lang="zh-CN" altLang="en-US" sz="2800" b="1" dirty="0"/>
          </a:p>
          <a:p>
            <a:pPr>
              <a:spcBef>
                <a:spcPct val="0"/>
              </a:spcBef>
              <a:buFontTx/>
              <a:buNone/>
            </a:pPr>
            <a:endParaRPr lang="zh-CN" altLang="en-US" sz="2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 dirty="0"/>
              <a:t>颇，文有蔺相如。如果我们俩闹不和，就会</a:t>
            </a:r>
            <a:r>
              <a:rPr lang="zh-CN" altLang="en-US" sz="2800" b="1" dirty="0">
                <a:solidFill>
                  <a:srgbClr val="FF3300"/>
                </a:solidFill>
              </a:rPr>
              <a:t>削弱</a:t>
            </a:r>
            <a:r>
              <a:rPr lang="zh-CN" altLang="en-US" sz="2800" b="1" dirty="0"/>
              <a:t>赵</a:t>
            </a:r>
            <a:endParaRPr lang="zh-CN" altLang="en-US" sz="2800" b="1" dirty="0"/>
          </a:p>
          <a:p>
            <a:pPr>
              <a:spcBef>
                <a:spcPct val="0"/>
              </a:spcBef>
              <a:buFontTx/>
              <a:buNone/>
            </a:pPr>
            <a:endParaRPr lang="zh-CN" altLang="en-US" sz="2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 dirty="0"/>
              <a:t>国的力量，秦国必然</a:t>
            </a:r>
            <a:r>
              <a:rPr lang="zh-CN" altLang="en-US" sz="2800" b="1" dirty="0">
                <a:solidFill>
                  <a:srgbClr val="0000FF"/>
                </a:solidFill>
              </a:rPr>
              <a:t>乘机</a:t>
            </a:r>
            <a:r>
              <a:rPr lang="zh-CN" altLang="en-US" sz="2800" b="1" dirty="0"/>
              <a:t>来打我们。我所以</a:t>
            </a:r>
            <a:r>
              <a:rPr lang="zh-CN" altLang="en-US" sz="2800" b="1" dirty="0">
                <a:solidFill>
                  <a:srgbClr val="0000FF"/>
                </a:solidFill>
              </a:rPr>
              <a:t>避着</a:t>
            </a:r>
            <a:r>
              <a:rPr lang="zh-CN" altLang="en-US" sz="2800" b="1" dirty="0"/>
              <a:t>廉</a:t>
            </a:r>
            <a:endParaRPr lang="zh-CN" altLang="en-US" sz="2800" b="1" dirty="0"/>
          </a:p>
          <a:p>
            <a:pPr>
              <a:spcBef>
                <a:spcPct val="0"/>
              </a:spcBef>
              <a:buFontTx/>
              <a:buNone/>
            </a:pPr>
            <a:endParaRPr lang="zh-CN" altLang="en-US" sz="2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 dirty="0"/>
              <a:t>将军，</a:t>
            </a:r>
            <a:r>
              <a:rPr lang="zh-CN" altLang="en-US" sz="2800" b="1" dirty="0">
                <a:solidFill>
                  <a:srgbClr val="FF3300"/>
                </a:solidFill>
              </a:rPr>
              <a:t>为的是我们赵国</a:t>
            </a:r>
            <a:r>
              <a:rPr lang="zh-CN" altLang="en-US" sz="2800" b="1" dirty="0"/>
              <a:t>啊！”</a:t>
            </a:r>
            <a:endParaRPr lang="zh-CN" altLang="en-US" b="1" dirty="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627313" y="404813"/>
            <a:ext cx="3313112" cy="8318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负荆请罪</a:t>
            </a:r>
            <a:endParaRPr lang="zh-CN" altLang="en-US" sz="4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27088" y="1196975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835150" y="1773238"/>
            <a:ext cx="64087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000" b="1">
                <a:solidFill>
                  <a:schemeClr val="tx1"/>
                </a:solidFill>
                <a:ea typeface="宋体" panose="02010600030101010101" pitchFamily="2" charset="-122"/>
              </a:rPr>
              <a:t>同学们，再想想，蔺相如立功</a:t>
            </a:r>
            <a:r>
              <a:rPr lang="zh-CN" altLang="en-US" sz="4000" b="1">
                <a:solidFill>
                  <a:srgbClr val="FF0000"/>
                </a:solidFill>
                <a:ea typeface="宋体" panose="02010600030101010101" pitchFamily="2" charset="-122"/>
              </a:rPr>
              <a:t>究竟</a:t>
            </a:r>
            <a:r>
              <a:rPr lang="zh-CN" altLang="en-US" sz="4000" b="1">
                <a:solidFill>
                  <a:schemeClr val="tx1"/>
                </a:solidFill>
                <a:ea typeface="宋体" panose="02010600030101010101" pitchFamily="2" charset="-122"/>
              </a:rPr>
              <a:t>靠的是什么？</a:t>
            </a:r>
            <a:endParaRPr lang="zh-CN" altLang="en-US" sz="4000" b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979613" y="3429000"/>
            <a:ext cx="72009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000">
                <a:solidFill>
                  <a:schemeClr val="tx1"/>
                </a:solidFill>
                <a:ea typeface="宋体" panose="02010600030101010101" pitchFamily="2" charset="-122"/>
              </a:rPr>
              <a:t>　他真正靠的是他</a:t>
            </a:r>
            <a:r>
              <a:rPr lang="zh-CN" altLang="en-US" sz="4000">
                <a:solidFill>
                  <a:srgbClr val="FF0000"/>
                </a:solidFill>
                <a:ea typeface="宋体" panose="02010600030101010101" pitchFamily="2" charset="-122"/>
              </a:rPr>
              <a:t>不畏强暴</a:t>
            </a:r>
            <a:r>
              <a:rPr lang="zh-CN" altLang="en-US" sz="4000">
                <a:solidFill>
                  <a:schemeClr val="tx1"/>
                </a:solidFill>
                <a:ea typeface="宋体" panose="02010600030101010101" pitchFamily="2" charset="-122"/>
              </a:rPr>
              <a:t>、</a:t>
            </a:r>
            <a:r>
              <a:rPr lang="zh-CN" altLang="en-US" sz="4000">
                <a:solidFill>
                  <a:srgbClr val="FF0000"/>
                </a:solidFill>
                <a:ea typeface="宋体" panose="02010600030101010101" pitchFamily="2" charset="-122"/>
              </a:rPr>
              <a:t>机智勇敢</a:t>
            </a:r>
            <a:r>
              <a:rPr lang="zh-CN" altLang="en-US" sz="4000">
                <a:solidFill>
                  <a:schemeClr val="tx1"/>
                </a:solidFill>
                <a:ea typeface="宋体" panose="02010600030101010101" pitchFamily="2" charset="-122"/>
              </a:rPr>
              <a:t> 、</a:t>
            </a:r>
            <a:r>
              <a:rPr lang="zh-CN" altLang="en-US" sz="4000">
                <a:solidFill>
                  <a:srgbClr val="FF0000"/>
                </a:solidFill>
                <a:ea typeface="宋体" panose="02010600030101010101" pitchFamily="2" charset="-122"/>
              </a:rPr>
              <a:t>爱国</a:t>
            </a:r>
            <a:r>
              <a:rPr lang="zh-CN" altLang="en-US" sz="4000">
                <a:solidFill>
                  <a:schemeClr val="tx1"/>
                </a:solidFill>
                <a:ea typeface="宋体" panose="02010600030101010101" pitchFamily="2" charset="-122"/>
              </a:rPr>
              <a:t>的精神。</a:t>
            </a:r>
            <a:endParaRPr lang="zh-CN" altLang="en-US" sz="4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00113" y="1412875"/>
            <a:ext cx="1008062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115616" y="1887538"/>
            <a:ext cx="287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小组讨论：</a:t>
            </a:r>
            <a:endParaRPr lang="zh-CN" altLang="en-US" sz="4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006475" y="3025775"/>
            <a:ext cx="6985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谈谈从三个故事中，你分别体会到了人物什么样的精神或品质。</a:t>
            </a:r>
            <a:endParaRPr lang="zh-CN" altLang="en-US" sz="36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331913" y="1773238"/>
            <a:ext cx="467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75918" y="1555175"/>
            <a:ext cx="75596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自学提示：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（默读课文，回答下面问题）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75918" y="2492896"/>
            <a:ext cx="7559675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能复述文中的三个故事，并给三个 故事加上小标题（四字概括）。</a:t>
            </a:r>
            <a:endParaRPr lang="zh-CN" altLang="en-US" sz="36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谈谈从三个故事中，你分别体会到了人物什么样的精神或品质。</a:t>
            </a:r>
            <a:endParaRPr lang="zh-CN" altLang="en-US" sz="36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题目“将相和”如何理解。</a:t>
            </a:r>
            <a:endParaRPr lang="zh-CN" altLang="en-US" sz="36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428489357046735378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268538" y="1268413"/>
            <a:ext cx="45878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556028" y="981075"/>
            <a:ext cx="10064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rPr>
              <a:t>完璧归赵</a:t>
            </a:r>
            <a:endParaRPr lang="zh-CN" altLang="en-US" sz="5400" b="1" dirty="0">
              <a:solidFill>
                <a:schemeClr val="tx1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12750" y="4492501"/>
            <a:ext cx="415925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蔺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相如</a:t>
            </a:r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：勇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敢机智， 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zh-CN" altLang="en-US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斗争精神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  </a:t>
            </a:r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畏强暴。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2008052211240152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31913" y="2314575"/>
            <a:ext cx="6697662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771775" y="260350"/>
            <a:ext cx="37449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渑池之会</a:t>
            </a:r>
            <a:endParaRPr lang="zh-CN" altLang="en-US" sz="54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195513" y="1412875"/>
            <a:ext cx="568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蔺相如：勇敢机智，不畏强暴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979613" y="191611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b="1">
                <a:solidFill>
                  <a:srgbClr val="33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（斗争精神）</a:t>
            </a:r>
            <a:endParaRPr lang="zh-CN" altLang="en-US" sz="2000" b="1">
              <a:solidFill>
                <a:srgbClr val="33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utoUpdateAnimBg="0"/>
      <p:bldP spid="3380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200471153851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35150" y="2594851"/>
            <a:ext cx="5808663" cy="425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843213" y="188913"/>
            <a:ext cx="3600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负荆请罪</a:t>
            </a:r>
            <a:endParaRPr lang="zh-CN" altLang="en-US" sz="54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555875" y="1052513"/>
            <a:ext cx="403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116013" y="1412875"/>
            <a:ext cx="6192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蔺相如：以国家利益为重，顾大局，识大体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966025" y="1989138"/>
            <a:ext cx="633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廉颇：  勇于改过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7524750" y="1341438"/>
            <a:ext cx="6111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爱  国</a:t>
            </a:r>
            <a:endParaRPr lang="zh-CN" altLang="en-US" sz="2800" b="1">
              <a:solidFill>
                <a:srgbClr val="A5002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  <p:bldP spid="44041" grpId="0"/>
      <p:bldP spid="440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0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2781300"/>
            <a:ext cx="6408737" cy="244951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4400" b="1" dirty="0">
                <a:latin typeface="隶书" pitchFamily="49" charset="-122"/>
                <a:ea typeface="隶书" pitchFamily="49" charset="-122"/>
              </a:rPr>
              <a:t>     学了</a:t>
            </a:r>
            <a:r>
              <a:rPr lang="en-US" altLang="zh-CN" sz="4400" b="1" dirty="0">
                <a:latin typeface="隶书" pitchFamily="49" charset="-122"/>
                <a:ea typeface="隶书" pitchFamily="49" charset="-122"/>
              </a:rPr>
              <a:t>《</a:t>
            </a:r>
            <a:r>
              <a:rPr lang="zh-CN" altLang="en-US" sz="4400" b="1" dirty="0">
                <a:latin typeface="隶书" pitchFamily="49" charset="-122"/>
                <a:ea typeface="隶书" pitchFamily="49" charset="-122"/>
              </a:rPr>
              <a:t>将相和</a:t>
            </a:r>
            <a:r>
              <a:rPr lang="en-US" altLang="zh-CN" sz="4400" b="1" dirty="0">
                <a:latin typeface="隶书" pitchFamily="49" charset="-122"/>
                <a:ea typeface="隶书" pitchFamily="49" charset="-122"/>
              </a:rPr>
              <a:t>》</a:t>
            </a:r>
            <a:r>
              <a:rPr lang="zh-CN" altLang="en-US" sz="4400" b="1" dirty="0">
                <a:latin typeface="隶书" pitchFamily="49" charset="-122"/>
                <a:ea typeface="隶书" pitchFamily="49" charset="-122"/>
              </a:rPr>
              <a:t>这篇课文后，你喜欢文中哪个人物？为什么？</a:t>
            </a:r>
            <a:endParaRPr lang="zh-CN" altLang="en-US" sz="4400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4819" name="WordArt 3"/>
          <p:cNvSpPr>
            <a:spLocks noChangeArrowheads="1" noChangeShapeType="1"/>
          </p:cNvSpPr>
          <p:nvPr/>
        </p:nvSpPr>
        <p:spPr bwMode="auto">
          <a:xfrm>
            <a:off x="3419475" y="1268413"/>
            <a:ext cx="22860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6000" kern="10" dirty="0">
                <a:ln w="12700" cap="sq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999"/>
                    </a:srgbClr>
                  </a:outerShdw>
                </a:effectLst>
                <a:latin typeface="华文行楷"/>
                <a:ea typeface="华文行楷"/>
              </a:rPr>
              <a:t>说一说</a:t>
            </a:r>
            <a:endParaRPr lang="zh-CN" altLang="en-US" sz="6000" kern="10" dirty="0">
              <a:ln w="12700" cap="sq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999"/>
                  </a:srgbClr>
                </a:outerShdw>
              </a:effectLst>
              <a:latin typeface="华文行楷"/>
              <a:ea typeface="华文行楷"/>
            </a:endParaRPr>
          </a:p>
        </p:txBody>
      </p:sp>
      <p:pic>
        <p:nvPicPr>
          <p:cNvPr id="34820" name="Picture 17" descr="20031226214195275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63713" y="1052513"/>
            <a:ext cx="1143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7" descr="20031226214195275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588125" y="981075"/>
            <a:ext cx="1143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图片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图片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 descr="图片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777331" y="3253581"/>
            <a:ext cx="61658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 descr="图片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849937" y="3159126"/>
            <a:ext cx="590391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>
            <p:ph type="body" sz="half" idx="1"/>
          </p:nvPr>
        </p:nvSpPr>
        <p:spPr>
          <a:xfrm>
            <a:off x="323528" y="908720"/>
            <a:ext cx="4437062" cy="5256584"/>
          </a:xfrm>
          <a:noFill/>
        </p:spPr>
        <p:txBody>
          <a:bodyPr/>
          <a:lstStyle/>
          <a:p>
            <a:r>
              <a:rPr lang="zh-CN" altLang="en-US" sz="3200" b="1" dirty="0">
                <a:solidFill>
                  <a:srgbClr val="FF3300"/>
                </a:solidFill>
              </a:rPr>
              <a:t>蔺相如：</a:t>
            </a:r>
            <a:endParaRPr lang="zh-CN" altLang="en-US" sz="3200" b="1" dirty="0">
              <a:solidFill>
                <a:srgbClr val="FF3300"/>
              </a:solidFill>
            </a:endParaRPr>
          </a:p>
          <a:p>
            <a:pPr>
              <a:buFontTx/>
              <a:buNone/>
            </a:pPr>
            <a:r>
              <a:rPr lang="zh-CN" altLang="en-US" sz="3200" b="1" dirty="0">
                <a:solidFill>
                  <a:srgbClr val="FF3300"/>
                </a:solidFill>
              </a:rPr>
              <a:t>   对事件能深思熟虑，随机应变，对秦王不顾生死，敢于斗争，对廉颇能顾全大局，忍辱退让，一切以国家利益为重。因为他为维护赵国利益一再立下功劳，先后被封为上大夫，上卿。</a:t>
            </a:r>
            <a:endParaRPr lang="zh-CN" altLang="en-US" sz="3200" b="1" dirty="0">
              <a:solidFill>
                <a:srgbClr val="FF3300"/>
              </a:solidFill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>
            <p:ph type="body" sz="half" idx="2"/>
          </p:nvPr>
        </p:nvSpPr>
        <p:spPr>
          <a:xfrm>
            <a:off x="4648200" y="765175"/>
            <a:ext cx="4244975" cy="58324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3200" b="1" dirty="0">
                <a:solidFill>
                  <a:srgbClr val="0000FF"/>
                </a:solidFill>
              </a:rPr>
              <a:t>廉颇：</a:t>
            </a:r>
            <a:endParaRPr lang="zh-CN" altLang="en-US" sz="3200" b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3200" b="1" dirty="0">
                <a:solidFill>
                  <a:srgbClr val="0000FF"/>
                </a:solidFill>
              </a:rPr>
              <a:t>   能服从赵王的调遣，带兵奔赴边界作好抵御秦兵的准备，使秦王不敢轻举妄动，虽然计较个人得失和蔺相如闹不团结，但知错就改，并负荆上蔺相如府上请罪，性格坦率。此后能和蔺相如一起同心协力保卫赵国。</a:t>
            </a:r>
            <a:r>
              <a:rPr lang="zh-CN" altLang="en-US" sz="2000" dirty="0">
                <a:solidFill>
                  <a:srgbClr val="0000FF"/>
                </a:solidFill>
              </a:rPr>
              <a:t>                          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58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ldLvl="0" animBg="1" autoUpdateAnimBg="0"/>
      <p:bldP spid="3584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4678362" cy="50133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zh-CN" altLang="en-US" sz="48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赞蔺相如</a:t>
            </a:r>
            <a:r>
              <a:rPr lang="zh-CN" altLang="en-U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 </a:t>
            </a:r>
            <a:endParaRPr lang="zh-CN" altLang="en-US" sz="4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_GB2312" pitchFamily="49" charset="-122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  </a:t>
            </a:r>
            <a:r>
              <a:rPr lang="zh-CN" altLang="en-U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秦庭搏命发冲冠， </a:t>
            </a:r>
            <a:endParaRPr lang="zh-CN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_GB2312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          </a:t>
            </a:r>
            <a:r>
              <a:rPr lang="en-US" altLang="zh-CN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xi</a:t>
            </a:r>
            <a:r>
              <a:rPr lang="en-US" altLang="zh-CN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ā</a:t>
            </a:r>
            <a:r>
              <a:rPr lang="en-US" altLang="zh-CN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o</a:t>
            </a:r>
            <a:endParaRPr lang="en-US" altLang="zh-CN" sz="2000" b="1" dirty="0">
              <a:effectLst>
                <a:outerShdw blurRad="38100" dist="38100" dir="2700000" algn="tl">
                  <a:srgbClr val="C0C0C0"/>
                </a:outerShdw>
              </a:effectLst>
              <a:ea typeface="楷体_GB2312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   </a:t>
            </a:r>
            <a:r>
              <a:rPr lang="zh-CN" altLang="en-U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便使枭雄气血寒。 </a:t>
            </a:r>
            <a:endParaRPr lang="zh-CN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_GB2312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  </a:t>
            </a:r>
            <a:endParaRPr lang="zh-CN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_GB2312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   为问书生真本色， </a:t>
            </a:r>
            <a:br>
              <a:rPr lang="zh-CN" altLang="en-U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</a:br>
            <a:endParaRPr lang="zh-CN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_GB2312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  千秋莫作等闲看</a:t>
            </a:r>
            <a:r>
              <a:rPr lang="zh-CN" altLang="en-US" sz="3600" dirty="0">
                <a:solidFill>
                  <a:srgbClr val="FF6600"/>
                </a:solidFill>
              </a:rPr>
              <a:t>。</a:t>
            </a:r>
            <a:endParaRPr lang="zh-CN" altLang="en-US" sz="3600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sz="3600" dirty="0">
              <a:solidFill>
                <a:srgbClr val="FF6600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284663" y="1196975"/>
            <a:ext cx="4859337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5400" b="1" dirty="0">
                <a:solidFill>
                  <a:srgbClr val="FF6600"/>
                </a:solidFill>
                <a:latin typeface="楷体_GB2312" pitchFamily="49" charset="-122"/>
                <a:ea typeface="楷体_GB2312" pitchFamily="49" charset="-122"/>
              </a:rPr>
              <a:t>赞廉颇</a:t>
            </a:r>
            <a:r>
              <a:rPr lang="zh-CN" altLang="en-US" sz="6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br>
              <a:rPr lang="zh-CN" altLang="en-US" sz="6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600" b="1" dirty="0">
                <a:solidFill>
                  <a:srgbClr val="6600CC"/>
                </a:solidFill>
                <a:ea typeface="宋体" panose="02010600030101010101" pitchFamily="2" charset="-122"/>
              </a:rPr>
              <a:t>回车示弱总心安， </a:t>
            </a:r>
            <a:br>
              <a:rPr lang="zh-CN" altLang="en-US" sz="3600" b="1" dirty="0">
                <a:solidFill>
                  <a:srgbClr val="6600CC"/>
                </a:solidFill>
                <a:ea typeface="宋体" panose="02010600030101010101" pitchFamily="2" charset="-122"/>
              </a:rPr>
            </a:br>
            <a:endParaRPr lang="zh-CN" altLang="en-US" sz="3600" b="1" dirty="0">
              <a:solidFill>
                <a:srgbClr val="6600CC"/>
              </a:solidFill>
              <a:ea typeface="宋体" panose="02010600030101010101" pitchFamily="2" charset="-122"/>
            </a:endParaRPr>
          </a:p>
          <a:p>
            <a:r>
              <a:rPr lang="zh-CN" altLang="en-US" sz="3600" b="1" dirty="0">
                <a:solidFill>
                  <a:srgbClr val="6600CC"/>
                </a:solidFill>
                <a:ea typeface="宋体" panose="02010600030101010101" pitchFamily="2" charset="-122"/>
              </a:rPr>
              <a:t>谁识负荆低首难。 </a:t>
            </a:r>
            <a:br>
              <a:rPr lang="zh-CN" altLang="en-US" sz="3600" b="1" dirty="0">
                <a:solidFill>
                  <a:srgbClr val="6600CC"/>
                </a:solidFill>
                <a:ea typeface="宋体" panose="02010600030101010101" pitchFamily="2" charset="-122"/>
              </a:rPr>
            </a:br>
            <a:endParaRPr lang="zh-CN" altLang="en-US" sz="3600" b="1" dirty="0">
              <a:solidFill>
                <a:srgbClr val="6600CC"/>
              </a:solidFill>
              <a:ea typeface="宋体" panose="02010600030101010101" pitchFamily="2" charset="-122"/>
            </a:endParaRPr>
          </a:p>
          <a:p>
            <a:r>
              <a:rPr lang="zh-CN" altLang="en-US" sz="3600" b="1" dirty="0">
                <a:solidFill>
                  <a:srgbClr val="6600CC"/>
                </a:solidFill>
                <a:ea typeface="宋体" panose="02010600030101010101" pitchFamily="2" charset="-122"/>
              </a:rPr>
              <a:t>真是将军胸胆在， </a:t>
            </a:r>
            <a:br>
              <a:rPr lang="zh-CN" altLang="en-US" sz="3600" b="1" dirty="0">
                <a:solidFill>
                  <a:srgbClr val="6600CC"/>
                </a:solidFill>
                <a:ea typeface="宋体" panose="02010600030101010101" pitchFamily="2" charset="-122"/>
              </a:rPr>
            </a:br>
            <a:endParaRPr lang="zh-CN" altLang="en-US" sz="3600" b="1" dirty="0">
              <a:solidFill>
                <a:srgbClr val="6600CC"/>
              </a:solidFill>
              <a:ea typeface="宋体" panose="02010600030101010101" pitchFamily="2" charset="-122"/>
            </a:endParaRPr>
          </a:p>
          <a:p>
            <a:r>
              <a:rPr lang="zh-CN" altLang="en-US" sz="3600" b="1" dirty="0">
                <a:solidFill>
                  <a:srgbClr val="6600CC"/>
                </a:solidFill>
                <a:ea typeface="宋体" panose="02010600030101010101" pitchFamily="2" charset="-122"/>
              </a:rPr>
              <a:t>始留佳话后人看。</a:t>
            </a:r>
            <a:r>
              <a:rPr lang="zh-CN" altLang="en-US" sz="3600" dirty="0">
                <a:solidFill>
                  <a:srgbClr val="6600CC"/>
                </a:solidFill>
                <a:ea typeface="宋体" panose="02010600030101010101" pitchFamily="2" charset="-122"/>
              </a:rPr>
              <a:t> </a:t>
            </a:r>
            <a:br>
              <a:rPr lang="zh-CN" altLang="en-US" sz="3600" dirty="0">
                <a:solidFill>
                  <a:srgbClr val="6600CC"/>
                </a:solidFill>
                <a:ea typeface="宋体" panose="02010600030101010101" pitchFamily="2" charset="-122"/>
              </a:rPr>
            </a:br>
            <a:br>
              <a:rPr lang="zh-CN" altLang="en-US" sz="3600" dirty="0">
                <a:solidFill>
                  <a:srgbClr val="6600CC"/>
                </a:solidFill>
                <a:ea typeface="宋体" panose="02010600030101010101" pitchFamily="2" charset="-122"/>
              </a:rPr>
            </a:br>
            <a:endParaRPr lang="zh-CN" altLang="en-US" sz="3600" dirty="0">
              <a:solidFill>
                <a:srgbClr val="6600CC"/>
              </a:solidFill>
              <a:ea typeface="宋体" panose="02010600030101010101" pitchFamily="2" charset="-122"/>
            </a:endParaRPr>
          </a:p>
        </p:txBody>
      </p:sp>
      <p:sp>
        <p:nvSpPr>
          <p:cNvPr id="36869" name="WordArt 5"/>
          <p:cNvSpPr>
            <a:spLocks noChangeArrowheads="1" noChangeShapeType="1"/>
          </p:cNvSpPr>
          <p:nvPr/>
        </p:nvSpPr>
        <p:spPr bwMode="auto">
          <a:xfrm>
            <a:off x="900113" y="404813"/>
            <a:ext cx="3816350" cy="6492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zh-CN" altLang="en-US" sz="6600" b="1" kern="10" dirty="0">
                <a:ln w="12700">
                  <a:solidFill>
                    <a:srgbClr val="B2B2B2"/>
                  </a:solidFill>
                  <a:round/>
                </a:ln>
                <a:gradFill rotWithShape="1">
                  <a:gsLst>
                    <a:gs pos="0">
                      <a:srgbClr val="00FFFF"/>
                    </a:gs>
                    <a:gs pos="100000">
                      <a:srgbClr val="99FF33">
                        <a:alpha val="84000"/>
                      </a:srgbClr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67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读一读</a:t>
            </a:r>
            <a:endParaRPr lang="zh-CN" altLang="en-US" sz="6600" b="1" kern="10" dirty="0">
              <a:ln w="12700">
                <a:solidFill>
                  <a:srgbClr val="B2B2B2"/>
                </a:solidFill>
                <a:round/>
              </a:ln>
              <a:gradFill rotWithShape="1">
                <a:gsLst>
                  <a:gs pos="0">
                    <a:srgbClr val="00FFFF"/>
                  </a:gs>
                  <a:gs pos="100000">
                    <a:srgbClr val="99FF33">
                      <a:alpha val="84000"/>
                    </a:srgbClr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67999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870" name="Text Box 6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7881938" y="6338888"/>
            <a:ext cx="1262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2800">
                <a:solidFill>
                  <a:srgbClr val="FF6600"/>
                </a:solidFill>
                <a:latin typeface="方正胖头鱼简体" pitchFamily="1" charset="-122"/>
                <a:ea typeface="方正胖头鱼简体" pitchFamily="1" charset="-122"/>
              </a:rPr>
              <a:t>返  回</a:t>
            </a:r>
            <a:endParaRPr lang="zh-CN" altLang="en-US" sz="2800">
              <a:solidFill>
                <a:srgbClr val="FF6600"/>
              </a:solidFill>
              <a:latin typeface="方正胖头鱼简体" pitchFamily="1" charset="-122"/>
              <a:ea typeface="方正胖头鱼简体" pitchFamily="1" charset="-122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468313" y="1268413"/>
            <a:ext cx="4032250" cy="511333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4716463" y="1268413"/>
            <a:ext cx="3959225" cy="511333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011863" y="2349500"/>
            <a:ext cx="45878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308850" y="1484313"/>
            <a:ext cx="119062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6600">
                <a:latin typeface="Tahoma" panose="020B0604030504040204" pitchFamily="34" charset="0"/>
                <a:ea typeface="宋体" panose="02010600030101010101" pitchFamily="2" charset="-122"/>
              </a:rPr>
              <a:t>忠贞爱国</a:t>
            </a:r>
            <a:endParaRPr lang="zh-CN" altLang="en-US" sz="660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268538" y="1628775"/>
            <a:ext cx="2087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勇敢机智</a:t>
            </a:r>
            <a:endParaRPr lang="zh-CN" altLang="en-US" sz="3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211638" y="1484313"/>
            <a:ext cx="2808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--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足智多谋</a:t>
            </a: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284663" y="2276475"/>
            <a:ext cx="25193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--</a:t>
            </a:r>
            <a:r>
              <a:rPr lang="zh-CN" altLang="en-US" sz="32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临危不惧</a:t>
            </a:r>
            <a:endParaRPr lang="zh-CN" altLang="en-US" sz="32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11188" y="2276475"/>
            <a:ext cx="1460500" cy="579438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蔺相如</a:t>
            </a:r>
            <a:endParaRPr lang="zh-CN" altLang="en-US" sz="32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900113" y="4221163"/>
            <a:ext cx="1079500" cy="579437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廉颇</a:t>
            </a:r>
            <a:endParaRPr lang="zh-CN" altLang="en-US" sz="32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2339975" y="2781300"/>
            <a:ext cx="2087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顾全大局</a:t>
            </a: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4119563" y="842963"/>
            <a:ext cx="1965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zh-CN" altLang="en-US" sz="18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4284663" y="2997200"/>
            <a:ext cx="25193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--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忍辱退让</a:t>
            </a:r>
            <a:endParaRPr lang="zh-CN" alt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2124075" y="4221163"/>
            <a:ext cx="2025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知错就改</a:t>
            </a:r>
            <a:endParaRPr lang="zh-CN" alt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4284663" y="4292600"/>
            <a:ext cx="2165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--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豪爽直率</a:t>
            </a: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7903" name="AutoShape 15"/>
          <p:cNvSpPr/>
          <p:nvPr/>
        </p:nvSpPr>
        <p:spPr bwMode="auto">
          <a:xfrm flipH="1">
            <a:off x="6804025" y="1773238"/>
            <a:ext cx="431800" cy="2951162"/>
          </a:xfrm>
          <a:prstGeom prst="leftBrace">
            <a:avLst>
              <a:gd name="adj1" fmla="val 56955"/>
              <a:gd name="adj2" fmla="val 50000"/>
            </a:avLst>
          </a:prstGeom>
          <a:noFill/>
          <a:ln w="349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4" name="AutoShape 16"/>
          <p:cNvSpPr/>
          <p:nvPr/>
        </p:nvSpPr>
        <p:spPr bwMode="auto">
          <a:xfrm>
            <a:off x="2124075" y="1844675"/>
            <a:ext cx="247650" cy="1368425"/>
          </a:xfrm>
          <a:prstGeom prst="leftBrace">
            <a:avLst>
              <a:gd name="adj1" fmla="val 46047"/>
              <a:gd name="adj2" fmla="val 50000"/>
            </a:avLst>
          </a:prstGeom>
          <a:noFill/>
          <a:ln w="4445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1" autoUpdateAnimBg="0"/>
      <p:bldP spid="37893" grpId="0" autoUpdateAnimBg="0"/>
      <p:bldP spid="37894" grpId="0" autoUpdateAnimBg="0"/>
      <p:bldP spid="37895" grpId="0" autoUpdateAnimBg="0"/>
      <p:bldP spid="37896" grpId="0" animBg="1" autoUpdateAnimBg="0"/>
      <p:bldP spid="37897" grpId="0" animBg="1" autoUpdateAnimBg="0"/>
      <p:bldP spid="37898" grpId="0" autoUpdateAnimBg="0"/>
      <p:bldP spid="37900" grpId="0" autoUpdateAnimBg="0"/>
      <p:bldP spid="37901" grpId="0" autoUpdateAnimBg="0"/>
      <p:bldP spid="3790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84213" y="1637288"/>
            <a:ext cx="75612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体会本文的写作特点</a:t>
            </a:r>
            <a:r>
              <a:rPr lang="zh-CN" alt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044575" y="3068960"/>
            <a:ext cx="6553200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三个故事之间有什么联系。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本文是抓住人物的哪些描写来刻画人物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形象的，作用是什么</a:t>
            </a:r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 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044575" y="404813"/>
            <a:ext cx="2089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总结：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971550" y="1052513"/>
            <a:ext cx="7416800" cy="286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三个故事之间存在着因果关系。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三个故事都有矛盾的发生、发展和结果，有相对的独立性，但又紧密联系。“渑池之会”是“完璧归赵” 的发展，“完璧归赵”和“渑池之会”的结果是“负荆请罪” 的起因。合起来构成“将相和”这一完整曲折的故事。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044575" y="4292600"/>
            <a:ext cx="662305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好处：使文章结构严谨，行文紧凑，思路</a:t>
            </a:r>
            <a:endParaRPr lang="zh-CN" altLang="en-US" sz="2800" b="1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清晰，环环相扣。</a:t>
            </a:r>
            <a:endParaRPr lang="zh-CN" altLang="en-US" sz="2800" b="1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249594" y="1798288"/>
            <a:ext cx="71294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本文是抓住人物的哪些描写来刻画人物形象的，作用是什么。</a:t>
            </a:r>
            <a:endParaRPr lang="zh-CN" altLang="en-US" sz="28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258888" y="3830638"/>
            <a:ext cx="71294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本文主要抓住人物语言、动作的描写来刻画人物形象。这样更能突出人物的精神和品质。</a:t>
            </a:r>
            <a:endParaRPr lang="zh-CN" altLang="en-US" sz="2800" b="1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91880" y="2420888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21075" y="1340768"/>
            <a:ext cx="76327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 dirty="0"/>
              <a:t>召集、商议、隆重、无价之宝</a:t>
            </a:r>
            <a:endParaRPr lang="zh-CN" altLang="en-US" sz="3600" dirty="0"/>
          </a:p>
          <a:p>
            <a:pPr algn="l">
              <a:spcBef>
                <a:spcPct val="50000"/>
              </a:spcBef>
            </a:pPr>
            <a:r>
              <a:rPr lang="zh-CN" altLang="en-US" sz="3600" dirty="0"/>
              <a:t>约定、胆怯、拒绝、 理直气壮</a:t>
            </a:r>
            <a:endParaRPr lang="zh-CN" altLang="en-US" sz="3600" dirty="0"/>
          </a:p>
          <a:p>
            <a:pPr algn="l">
              <a:spcBef>
                <a:spcPct val="50000"/>
              </a:spcBef>
            </a:pPr>
            <a:r>
              <a:rPr lang="zh-CN" altLang="en-US" sz="3600" dirty="0"/>
              <a:t>能耐、诸位、渑池、完璧归赵</a:t>
            </a:r>
            <a:endParaRPr lang="zh-CN" altLang="en-US" sz="3600" dirty="0"/>
          </a:p>
          <a:p>
            <a:pPr algn="l">
              <a:spcBef>
                <a:spcPct val="50000"/>
              </a:spcBef>
            </a:pPr>
            <a:r>
              <a:rPr lang="zh-CN" altLang="en-US" sz="3600" dirty="0"/>
              <a:t>和氏璧、攻无不克、战无不胜</a:t>
            </a:r>
            <a:endParaRPr lang="zh-CN" altLang="en-US" sz="3600" dirty="0"/>
          </a:p>
          <a:p>
            <a:pPr algn="l">
              <a:spcBef>
                <a:spcPct val="50000"/>
              </a:spcBef>
            </a:pPr>
            <a:r>
              <a:rPr lang="zh-CN" altLang="en-US" sz="3600" dirty="0"/>
              <a:t>鼓瑟、击缶、允诺、负荆请罪、</a:t>
            </a:r>
            <a:endParaRPr lang="zh-CN" altLang="en-US" sz="3600" dirty="0"/>
          </a:p>
          <a:p>
            <a:pPr algn="l">
              <a:spcBef>
                <a:spcPct val="50000"/>
              </a:spcBef>
            </a:pPr>
            <a:r>
              <a:rPr lang="zh-CN" altLang="en-US" sz="3600" dirty="0"/>
              <a:t>上卿、 同心协力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124075" y="404813"/>
            <a:ext cx="5761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当堂训练：（按课文内容填空）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258888" y="1700213"/>
            <a:ext cx="5041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84213" y="1196975"/>
            <a:ext cx="7991475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本篇课文是根据司马迁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《____》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中的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《______》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改写的。它以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为背景，以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为线索，通过对“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_______”“_______”“_______”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三个小故事的记述，写出了将相之间由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到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的经过，赞扬了蔺相如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的斗争精神和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___________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的可贵品质和政治远见，也赞扬了廉颇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的精神。三个小故事之间的关系是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题目“将相和”中的“将”指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，“相”指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，“和”在文中指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________________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。现在“将相和”来比喻顾全大局，不计较个人恩怨。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003800" y="1196975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史记</a:t>
            </a:r>
            <a:endParaRPr lang="zh-CN" altLang="en-US" b="1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7164388" y="119697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8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廉颇蔺相如列传</a:t>
            </a:r>
            <a:endParaRPr lang="zh-CN" altLang="en-US" sz="1800" b="1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843213" y="1700213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秦赵两国的矛盾</a:t>
            </a:r>
            <a:endParaRPr lang="zh-CN" altLang="en-US" sz="2000" b="1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6516688" y="1700213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蔺相如的活动</a:t>
            </a:r>
            <a:endParaRPr lang="zh-CN" altLang="en-US" sz="2000" b="1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3492500" y="2133600"/>
            <a:ext cx="143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完璧归赵</a:t>
            </a:r>
            <a:endParaRPr lang="zh-CN" altLang="en-US" sz="2000" b="1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5148263" y="213360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渑池之会</a:t>
            </a:r>
            <a:endParaRPr lang="zh-CN" altLang="en-US" sz="2000" b="1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948488" y="2133600"/>
            <a:ext cx="1439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负荆请罪</a:t>
            </a:r>
            <a:endParaRPr lang="zh-CN" altLang="en-US" sz="2000" b="1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6877050" y="249237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不和</a:t>
            </a:r>
            <a:endParaRPr lang="zh-CN" altLang="en-US" b="1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755650" y="2852738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和好</a:t>
            </a:r>
            <a:endParaRPr lang="zh-CN" altLang="en-US" b="1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5076825" y="2924175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勇敢机智</a:t>
            </a:r>
            <a:endParaRPr lang="zh-CN" altLang="en-US" sz="2000" b="1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6372225" y="2924175"/>
            <a:ext cx="122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不畏强暴</a:t>
            </a:r>
            <a:endParaRPr lang="zh-CN" altLang="en-US" sz="2000" b="1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1979613" y="3357563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以国家利益为重</a:t>
            </a:r>
            <a:endParaRPr lang="zh-CN" altLang="en-US" sz="2000" b="1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4284663" y="3357563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顾大局</a:t>
            </a:r>
            <a:endParaRPr lang="zh-CN" altLang="en-US" sz="2000" b="1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5795963" y="3429000"/>
            <a:ext cx="1081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识大体</a:t>
            </a:r>
            <a:endParaRPr lang="zh-CN" altLang="en-US" sz="2000" b="1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5435600" y="3789363"/>
            <a:ext cx="1296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勇于改过</a:t>
            </a:r>
            <a:endParaRPr lang="zh-CN" altLang="en-US" sz="2000" b="1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4284663" y="4221163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因果关系</a:t>
            </a:r>
            <a:endParaRPr lang="zh-CN" altLang="en-US" sz="2000" b="1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5076825" y="4797425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廉颇</a:t>
            </a:r>
            <a:endParaRPr lang="zh-CN" altLang="en-US" b="1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7380288" y="4797425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蔺相如</a:t>
            </a:r>
            <a:endParaRPr lang="zh-CN" altLang="en-US" b="1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3059113" y="5300663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同心协力保卫赵国</a:t>
            </a:r>
            <a:endParaRPr lang="zh-CN" altLang="en-US" b="1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autoUpdateAnimBg="0"/>
      <p:bldP spid="41993" grpId="0" autoUpdateAnimBg="0"/>
      <p:bldP spid="41994" grpId="0" autoUpdateAnimBg="0"/>
      <p:bldP spid="41995" grpId="0" autoUpdateAnimBg="0"/>
      <p:bldP spid="41996" grpId="0" autoUpdateAnimBg="0"/>
      <p:bldP spid="41997" grpId="0" autoUpdateAnimBg="0"/>
      <p:bldP spid="41998" grpId="0" autoUpdateAnimBg="0"/>
      <p:bldP spid="41999" grpId="0" autoUpdateAnimBg="0"/>
      <p:bldP spid="42000" grpId="0" autoUpdateAnimBg="0"/>
      <p:bldP spid="42001" grpId="0" autoUpdateAnimBg="0"/>
      <p:bldP spid="42002" grpId="0" autoUpdateAnimBg="0"/>
      <p:bldP spid="42003" grpId="0" autoUpdateAnimBg="0"/>
      <p:bldP spid="42004" grpId="0" autoUpdateAnimBg="0"/>
      <p:bldP spid="42005" grpId="0" autoUpdateAnimBg="0"/>
      <p:bldP spid="42006" grpId="0" autoUpdateAnimBg="0"/>
      <p:bldP spid="42007" grpId="0" autoUpdateAnimBg="0"/>
      <p:bldP spid="42008" grpId="0" autoUpdateAnimBg="0"/>
      <p:bldP spid="42009" grpId="0" autoUpdateAnimBg="0"/>
      <p:bldP spid="42010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/>
          </p:cNvSpPr>
          <p:nvPr/>
        </p:nvSpPr>
        <p:spPr bwMode="auto">
          <a:xfrm>
            <a:off x="1596691" y="670199"/>
            <a:ext cx="2932112" cy="10350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6000" b="1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66844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隶书"/>
                <a:ea typeface="隶书"/>
              </a:rPr>
              <a:t>作 </a:t>
            </a:r>
            <a:r>
              <a:rPr lang="zh-CN" altLang="en-US" sz="6000" b="1" dirty="0" smtClean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66844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隶书"/>
                <a:ea typeface="隶书"/>
              </a:rPr>
              <a:t>业</a:t>
            </a:r>
            <a:endParaRPr lang="zh-CN" altLang="en-US" sz="6000" b="1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066844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隶书"/>
              <a:ea typeface="隶书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054225" y="1844675"/>
            <a:ext cx="4535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800" dirty="0">
                <a:latin typeface="华文行楷" pitchFamily="2" charset="-122"/>
                <a:ea typeface="华文行楷" pitchFamily="2" charset="-122"/>
              </a:rPr>
              <a:t>拓  展  延  伸</a:t>
            </a:r>
            <a:endParaRPr lang="zh-CN" altLang="en-US" sz="48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116013" y="3357563"/>
            <a:ext cx="7118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ea typeface="宋体" panose="02010600030101010101" pitchFamily="2" charset="-122"/>
              </a:rPr>
              <a:t>             </a:t>
            </a:r>
            <a:r>
              <a:rPr lang="zh-CN" altLang="en-US" sz="3600" dirty="0">
                <a:solidFill>
                  <a:srgbClr val="0000FF"/>
                </a:solidFill>
              </a:rPr>
              <a:t>通过一件事写写同学、朋友之间团结友爱的事，要写清前因后果。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  <p:pic>
        <p:nvPicPr>
          <p:cNvPr id="43013" name="Picture 5" descr="呵呵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呵呵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20059180627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557338"/>
            <a:ext cx="18716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4938" y="2133600"/>
            <a:ext cx="4462462" cy="40322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璧               诺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sz="1200" b="1" dirty="0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sz="1200" b="1" dirty="0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sz="1200" b="1" dirty="0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怯               瑟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sz="1200" b="1" dirty="0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sz="1200" b="1" dirty="0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sz="1200" b="1" dirty="0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缶               拒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b="1" dirty="0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卿　　　　　　　　　　　　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835150" y="3284538"/>
            <a:ext cx="165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 err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qiè</a:t>
            </a:r>
            <a:r>
              <a:rPr lang="zh-CN" altLang="en-US" sz="32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3200" b="1" dirty="0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836738" y="2133600"/>
            <a:ext cx="1511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 err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bì</a:t>
            </a:r>
            <a:r>
              <a:rPr lang="zh-CN" altLang="en-US" sz="32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3200" b="1" dirty="0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71775" y="2060575"/>
            <a:ext cx="2232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00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（和氏璧）</a:t>
            </a:r>
            <a:endParaRPr lang="zh-CN" altLang="en-US" sz="3200" b="1" dirty="0">
              <a:solidFill>
                <a:srgbClr val="00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219700" y="2133600"/>
            <a:ext cx="1943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 err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nuò</a:t>
            </a:r>
            <a:r>
              <a:rPr lang="zh-CN" altLang="en-US" sz="32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3200" b="1" dirty="0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443663" y="2133600"/>
            <a:ext cx="20875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00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（许诺）</a:t>
            </a:r>
            <a:endParaRPr lang="zh-CN" altLang="en-US" sz="3200" b="1" dirty="0">
              <a:solidFill>
                <a:srgbClr val="00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130550" y="3284538"/>
            <a:ext cx="2089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00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（胆怯）</a:t>
            </a:r>
            <a:endParaRPr lang="zh-CN" altLang="en-US" sz="3200" b="1" dirty="0">
              <a:solidFill>
                <a:srgbClr val="00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8" name="WordArt 10">
            <a:hlinkClick r:id="rId1" action="ppaction://hlinksldjump"/>
          </p:cNvPr>
          <p:cNvSpPr>
            <a:spLocks noChangeArrowheads="1" noChangeShapeType="1"/>
          </p:cNvSpPr>
          <p:nvPr/>
        </p:nvSpPr>
        <p:spPr bwMode="auto">
          <a:xfrm>
            <a:off x="827088" y="1125538"/>
            <a:ext cx="2808287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dirty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方正舒体"/>
                <a:ea typeface="方正舒体"/>
              </a:rPr>
              <a:t>生字学习</a:t>
            </a:r>
            <a:endParaRPr lang="zh-CN" altLang="en-US" sz="3600" dirty="0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8999"/>
                  </a:srgbClr>
                </a:outerShdw>
              </a:effectLst>
              <a:latin typeface="方正舒体"/>
              <a:ea typeface="方正舒体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835150" y="4437063"/>
            <a:ext cx="172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 err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fǒu</a:t>
            </a:r>
            <a:r>
              <a:rPr lang="zh-CN" altLang="en-US" sz="32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3200" b="1" dirty="0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435600" y="4433888"/>
            <a:ext cx="1873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 err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jù</a:t>
            </a:r>
            <a:r>
              <a:rPr lang="zh-CN" altLang="en-US" sz="32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3200" b="1" dirty="0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408738" y="4433888"/>
            <a:ext cx="2124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00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（拒绝）</a:t>
            </a:r>
            <a:endParaRPr lang="zh-CN" altLang="en-US" sz="3200" b="1" dirty="0">
              <a:solidFill>
                <a:srgbClr val="00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364163" y="3284538"/>
            <a:ext cx="1584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 err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sè</a:t>
            </a:r>
            <a:r>
              <a:rPr lang="zh-CN" altLang="en-US" sz="32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3200" b="1" dirty="0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6443663" y="3284538"/>
            <a:ext cx="1870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00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（鼓瑟）</a:t>
            </a:r>
            <a:endParaRPr lang="zh-CN" altLang="en-US" sz="3200" b="1" dirty="0">
              <a:solidFill>
                <a:srgbClr val="00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095625" y="4365625"/>
            <a:ext cx="2124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00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（击缶）</a:t>
            </a:r>
            <a:endParaRPr lang="zh-CN" altLang="en-US" sz="3200" b="1" dirty="0">
              <a:solidFill>
                <a:srgbClr val="00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692275" y="5445125"/>
            <a:ext cx="215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 err="1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qīng</a:t>
            </a:r>
            <a:r>
              <a:rPr lang="zh-CN" altLang="en-US" sz="32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3200" b="1" dirty="0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095625" y="5441950"/>
            <a:ext cx="2124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00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（上卿）</a:t>
            </a:r>
            <a:endParaRPr lang="zh-CN" altLang="en-US" sz="3200" b="1" dirty="0">
              <a:solidFill>
                <a:srgbClr val="00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3" grpId="0" autoUpdateAnimBg="0"/>
      <p:bldP spid="7174" grpId="0" autoUpdateAnimBg="0"/>
      <p:bldP spid="7175" grpId="0" autoUpdateAnimBg="0"/>
      <p:bldP spid="7176" grpId="0" autoUpdateAnimBg="0"/>
      <p:bldP spid="7177" grpId="0" autoUpdateAnimBg="0"/>
      <p:bldP spid="7179" grpId="0" autoUpdateAnimBg="0"/>
      <p:bldP spid="7180" grpId="0" autoUpdateAnimBg="0"/>
      <p:bldP spid="7181" grpId="0" autoUpdateAnimBg="0"/>
      <p:bldP spid="7182" grpId="0" autoUpdateAnimBg="0"/>
      <p:bldP spid="7183" grpId="0" autoUpdateAnimBg="0"/>
      <p:bldP spid="7184" grpId="0" autoUpdateAnimBg="0"/>
      <p:bldP spid="7185" grpId="0" autoUpdateAnimBg="0"/>
      <p:bldP spid="718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/>
          <p:cNvGrpSpPr/>
          <p:nvPr/>
        </p:nvGrpSpPr>
        <p:grpSpPr bwMode="auto">
          <a:xfrm>
            <a:off x="3276600" y="2133600"/>
            <a:ext cx="1223963" cy="1223963"/>
            <a:chOff x="0" y="0"/>
            <a:chExt cx="1815" cy="1814"/>
          </a:xfrm>
        </p:grpSpPr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7" name="Line 5"/>
            <p:cNvSpPr>
              <a:spLocks noChangeShapeType="1"/>
            </p:cNvSpPr>
            <p:nvPr/>
          </p:nvSpPr>
          <p:spPr bwMode="auto">
            <a:xfrm flipH="1">
              <a:off x="0" y="907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908" y="45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199" name="Group 7"/>
          <p:cNvGrpSpPr/>
          <p:nvPr/>
        </p:nvGrpSpPr>
        <p:grpSpPr bwMode="auto">
          <a:xfrm>
            <a:off x="4500563" y="2133600"/>
            <a:ext cx="1223962" cy="1223963"/>
            <a:chOff x="0" y="0"/>
            <a:chExt cx="1815" cy="1814"/>
          </a:xfrm>
        </p:grpSpPr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 flipH="1">
              <a:off x="0" y="907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908" y="45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03" name="Group 11"/>
          <p:cNvGrpSpPr/>
          <p:nvPr/>
        </p:nvGrpSpPr>
        <p:grpSpPr bwMode="auto">
          <a:xfrm>
            <a:off x="5724525" y="2133600"/>
            <a:ext cx="1223963" cy="1223963"/>
            <a:chOff x="0" y="0"/>
            <a:chExt cx="1815" cy="1814"/>
          </a:xfrm>
        </p:grpSpPr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 flipH="1">
              <a:off x="0" y="907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908" y="45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07" name="Group 15"/>
          <p:cNvGrpSpPr/>
          <p:nvPr/>
        </p:nvGrpSpPr>
        <p:grpSpPr bwMode="auto">
          <a:xfrm>
            <a:off x="2051050" y="2133600"/>
            <a:ext cx="1223963" cy="1223963"/>
            <a:chOff x="0" y="0"/>
            <a:chExt cx="1815" cy="1814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 flipH="1">
              <a:off x="0" y="907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908" y="45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2051050" y="2168525"/>
            <a:ext cx="4826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dist" eaLnBrk="0" hangingPunct="0"/>
            <a:r>
              <a:rPr lang="zh-CN" altLang="en-US" sz="7200">
                <a:latin typeface="Arial" panose="020B0604020202020204" pitchFamily="34" charset="0"/>
                <a:ea typeface="楷体_GB2312" pitchFamily="49" charset="-122"/>
              </a:rPr>
              <a:t>赵璧召诺 </a:t>
            </a:r>
            <a:endParaRPr lang="zh-CN" altLang="en-US" sz="7200"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8212" name="Group 20"/>
          <p:cNvGrpSpPr/>
          <p:nvPr/>
        </p:nvGrpSpPr>
        <p:grpSpPr bwMode="auto">
          <a:xfrm>
            <a:off x="2700338" y="3860800"/>
            <a:ext cx="1223962" cy="1223963"/>
            <a:chOff x="0" y="0"/>
            <a:chExt cx="1815" cy="1814"/>
          </a:xfrm>
        </p:grpSpPr>
        <p:sp>
          <p:nvSpPr>
            <p:cNvPr id="8213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H="1">
              <a:off x="0" y="907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908" y="45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16" name="Group 24"/>
          <p:cNvGrpSpPr/>
          <p:nvPr/>
        </p:nvGrpSpPr>
        <p:grpSpPr bwMode="auto">
          <a:xfrm>
            <a:off x="1474788" y="3860800"/>
            <a:ext cx="1223962" cy="1223963"/>
            <a:chOff x="0" y="0"/>
            <a:chExt cx="1815" cy="1814"/>
          </a:xfrm>
        </p:grpSpPr>
        <p:sp>
          <p:nvSpPr>
            <p:cNvPr id="8217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 flipH="1">
              <a:off x="0" y="907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>
              <a:off x="908" y="45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20" name="Group 28"/>
          <p:cNvGrpSpPr/>
          <p:nvPr/>
        </p:nvGrpSpPr>
        <p:grpSpPr bwMode="auto">
          <a:xfrm>
            <a:off x="5148263" y="3860800"/>
            <a:ext cx="1223962" cy="1223963"/>
            <a:chOff x="0" y="0"/>
            <a:chExt cx="1815" cy="1814"/>
          </a:xfrm>
        </p:grpSpPr>
        <p:sp>
          <p:nvSpPr>
            <p:cNvPr id="8221" name="Rectangle 29"/>
            <p:cNvSpPr>
              <a:spLocks noChangeArrowheads="1"/>
            </p:cNvSpPr>
            <p:nvPr/>
          </p:nvSpPr>
          <p:spPr bwMode="auto">
            <a:xfrm>
              <a:off x="0" y="0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22" name="Line 30"/>
            <p:cNvSpPr>
              <a:spLocks noChangeShapeType="1"/>
            </p:cNvSpPr>
            <p:nvPr/>
          </p:nvSpPr>
          <p:spPr bwMode="auto">
            <a:xfrm flipH="1">
              <a:off x="0" y="907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3" name="Line 31"/>
            <p:cNvSpPr>
              <a:spLocks noChangeShapeType="1"/>
            </p:cNvSpPr>
            <p:nvPr/>
          </p:nvSpPr>
          <p:spPr bwMode="auto">
            <a:xfrm>
              <a:off x="908" y="45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24" name="Group 32"/>
          <p:cNvGrpSpPr/>
          <p:nvPr/>
        </p:nvGrpSpPr>
        <p:grpSpPr bwMode="auto">
          <a:xfrm>
            <a:off x="3924300" y="3860800"/>
            <a:ext cx="1223963" cy="1223963"/>
            <a:chOff x="0" y="0"/>
            <a:chExt cx="1815" cy="1814"/>
          </a:xfrm>
        </p:grpSpPr>
        <p:sp>
          <p:nvSpPr>
            <p:cNvPr id="8225" name="Rectangle 33"/>
            <p:cNvSpPr>
              <a:spLocks noChangeArrowheads="1"/>
            </p:cNvSpPr>
            <p:nvPr/>
          </p:nvSpPr>
          <p:spPr bwMode="auto">
            <a:xfrm>
              <a:off x="0" y="0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26" name="Line 34"/>
            <p:cNvSpPr>
              <a:spLocks noChangeShapeType="1"/>
            </p:cNvSpPr>
            <p:nvPr/>
          </p:nvSpPr>
          <p:spPr bwMode="auto">
            <a:xfrm flipH="1">
              <a:off x="0" y="907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7" name="Line 35"/>
            <p:cNvSpPr>
              <a:spLocks noChangeShapeType="1"/>
            </p:cNvSpPr>
            <p:nvPr/>
          </p:nvSpPr>
          <p:spPr bwMode="auto">
            <a:xfrm>
              <a:off x="908" y="45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28" name="Group 36"/>
          <p:cNvGrpSpPr/>
          <p:nvPr/>
        </p:nvGrpSpPr>
        <p:grpSpPr bwMode="auto">
          <a:xfrm>
            <a:off x="6372225" y="3860800"/>
            <a:ext cx="1223963" cy="1223963"/>
            <a:chOff x="0" y="0"/>
            <a:chExt cx="1815" cy="1814"/>
          </a:xfrm>
        </p:grpSpPr>
        <p:sp>
          <p:nvSpPr>
            <p:cNvPr id="8229" name="Rectangle 37"/>
            <p:cNvSpPr>
              <a:spLocks noChangeArrowheads="1"/>
            </p:cNvSpPr>
            <p:nvPr/>
          </p:nvSpPr>
          <p:spPr bwMode="auto">
            <a:xfrm>
              <a:off x="0" y="0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30" name="Line 38"/>
            <p:cNvSpPr>
              <a:spLocks noChangeShapeType="1"/>
            </p:cNvSpPr>
            <p:nvPr/>
          </p:nvSpPr>
          <p:spPr bwMode="auto">
            <a:xfrm flipH="1">
              <a:off x="0" y="907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1" name="Line 39"/>
            <p:cNvSpPr>
              <a:spLocks noChangeShapeType="1"/>
            </p:cNvSpPr>
            <p:nvPr/>
          </p:nvSpPr>
          <p:spPr bwMode="auto">
            <a:xfrm>
              <a:off x="908" y="45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1546225" y="3860800"/>
            <a:ext cx="60483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dist" eaLnBrk="0" hangingPunct="0"/>
            <a:r>
              <a:rPr lang="zh-CN" altLang="en-US" sz="7200">
                <a:latin typeface="Arial" panose="020B0604020202020204" pitchFamily="34" charset="0"/>
                <a:ea typeface="楷体_GB2312" pitchFamily="49" charset="-122"/>
              </a:rPr>
              <a:t>怯瑟拒诸荆</a:t>
            </a:r>
            <a:endParaRPr lang="zh-CN" altLang="en-US" sz="720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2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2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 autoUpdateAnimBg="0"/>
      <p:bldP spid="823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0113" y="2060575"/>
            <a:ext cx="75596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3600" b="1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、速读课文，讨论交流。</a:t>
            </a:r>
            <a:endParaRPr lang="zh-CN" altLang="en-US" sz="3600" b="1" dirty="0">
              <a:solidFill>
                <a:schemeClr val="tx1"/>
              </a:solidFill>
              <a:latin typeface="华文新魏" pitchFamily="2" charset="-122"/>
              <a:ea typeface="华文新魏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3600" b="1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①</a:t>
            </a:r>
            <a:r>
              <a:rPr lang="zh-CN" altLang="en-US" sz="3600" b="1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在书上画出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/>
                <a:ea typeface="华文新魏" pitchFamily="2" charset="-122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将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/>
                <a:ea typeface="华文新魏" pitchFamily="2" charset="-122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、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/>
                <a:ea typeface="华文新魏" pitchFamily="2" charset="-122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相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/>
                <a:ea typeface="华文新魏" pitchFamily="2" charset="-122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分别指谁？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/>
                <a:ea typeface="华文新魏" pitchFamily="2" charset="-122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/>
                <a:ea typeface="华文新魏" pitchFamily="2" charset="-122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是什么意思？</a:t>
            </a:r>
            <a:endParaRPr lang="zh-CN" altLang="en-US" sz="3600" b="1" dirty="0">
              <a:solidFill>
                <a:schemeClr val="tx1"/>
              </a:solidFill>
              <a:latin typeface="华文新魏" pitchFamily="2" charset="-122"/>
              <a:ea typeface="华文新魏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3600" b="1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②</a:t>
            </a:r>
            <a:r>
              <a:rPr lang="zh-CN" altLang="en-US" sz="3600" b="1" dirty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本文主要讲哪几个小故事？</a:t>
            </a:r>
            <a:endParaRPr lang="zh-CN" altLang="en-US" sz="3600" b="1" dirty="0">
              <a:solidFill>
                <a:schemeClr val="tx1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052513"/>
            <a:ext cx="4032250" cy="720725"/>
          </a:xfrm>
        </p:spPr>
        <p:txBody>
          <a:bodyPr/>
          <a:lstStyle/>
          <a:p>
            <a:r>
              <a:rPr lang="zh-CN" altLang="en-US" sz="4000" dirty="0" smtClean="0">
                <a:solidFill>
                  <a:srgbClr val="FF3300"/>
                </a:solidFill>
              </a:rPr>
              <a:t>简介背景</a:t>
            </a:r>
            <a:r>
              <a:rPr lang="zh-CN" altLang="en-US" sz="4000" dirty="0" smtClean="0"/>
              <a:t>：</a:t>
            </a:r>
            <a:endParaRPr lang="zh-CN" altLang="en-US" sz="400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27584" y="2420888"/>
            <a:ext cx="7561262" cy="2664693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rgbClr val="6D5BF1"/>
                </a:solidFill>
              </a:rPr>
              <a:t>       故事发生在战国末期，当时有</a:t>
            </a:r>
            <a:r>
              <a:rPr lang="zh-CN" altLang="en-US" b="1" dirty="0" smtClean="0">
                <a:solidFill>
                  <a:srgbClr val="FF3300"/>
                </a:solidFill>
              </a:rPr>
              <a:t>齐、楚、燕、韩、赵、魏、秦七个国家</a:t>
            </a:r>
            <a:r>
              <a:rPr lang="zh-CN" altLang="en-US" b="1" dirty="0" smtClean="0">
                <a:solidFill>
                  <a:srgbClr val="6D5BF1"/>
                </a:solidFill>
              </a:rPr>
              <a:t>并存。秦国最强大，要统一 中国，不断向其它六国进攻。赵国紧邻秦国，是一 个比较弱的国家，常受到秦国的侵略。</a:t>
            </a:r>
            <a:endParaRPr lang="zh-CN" altLang="en-US" b="1" dirty="0">
              <a:solidFill>
                <a:srgbClr val="6D5BF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4098</Words>
  <Application>WPS 演示</Application>
  <PresentationFormat>全屏显示(4:3)</PresentationFormat>
  <Paragraphs>345</Paragraphs>
  <Slides>41</Slides>
  <Notes>2</Notes>
  <HiddenSlides>5</HiddenSlides>
  <MMClips>0</MMClips>
  <ScaleCrop>false</ScaleCrop>
  <HeadingPairs>
    <vt:vector size="8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67" baseType="lpstr">
      <vt:lpstr>Arial</vt:lpstr>
      <vt:lpstr>宋体</vt:lpstr>
      <vt:lpstr>Wingdings</vt:lpstr>
      <vt:lpstr>Times New Roman</vt:lpstr>
      <vt:lpstr>黑体</vt:lpstr>
      <vt:lpstr>Calibri</vt:lpstr>
      <vt:lpstr>华康海报体W12(P)</vt:lpstr>
      <vt:lpstr>微软雅黑</vt:lpstr>
      <vt:lpstr>Arial</vt:lpstr>
      <vt:lpstr>方正舒体</vt:lpstr>
      <vt:lpstr>Segoe Print</vt:lpstr>
      <vt:lpstr>楷体_GB2312</vt:lpstr>
      <vt:lpstr>新宋体</vt:lpstr>
      <vt:lpstr>华文新魏</vt:lpstr>
      <vt:lpstr>Arial Unicode MS</vt:lpstr>
      <vt:lpstr>Times New Roman</vt:lpstr>
      <vt:lpstr>Verdana</vt:lpstr>
      <vt:lpstr>隶书</vt:lpstr>
      <vt:lpstr>华文行楷</vt:lpstr>
      <vt:lpstr>方正胖头鱼简体</vt:lpstr>
      <vt:lpstr>Tahoma</vt:lpstr>
      <vt:lpstr>隶书</vt:lpstr>
      <vt:lpstr>华文行楷</vt:lpstr>
      <vt:lpstr>第一PPT模板网-WWW.1PPT.COM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简介背景：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1</cp:revision>
  <dcterms:created xsi:type="dcterms:W3CDTF">2019-10-23T08:35:19Z</dcterms:created>
  <dcterms:modified xsi:type="dcterms:W3CDTF">2019-10-23T08:35:19Z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