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05" r:id="rId3"/>
    <p:sldId id="257" r:id="rId4"/>
    <p:sldId id="270" r:id="rId5"/>
    <p:sldId id="265" r:id="rId6"/>
    <p:sldId id="290" r:id="rId7"/>
    <p:sldId id="266" r:id="rId8"/>
    <p:sldId id="284" r:id="rId9"/>
    <p:sldId id="306" r:id="rId10"/>
    <p:sldId id="282" r:id="rId11"/>
    <p:sldId id="300" r:id="rId12"/>
    <p:sldId id="281" r:id="rId14"/>
    <p:sldId id="280" r:id="rId15"/>
    <p:sldId id="279" r:id="rId16"/>
    <p:sldId id="278" r:id="rId17"/>
    <p:sldId id="276" r:id="rId18"/>
    <p:sldId id="285" r:id="rId19"/>
    <p:sldId id="267" r:id="rId20"/>
    <p:sldId id="291" r:id="rId21"/>
    <p:sldId id="292" r:id="rId22"/>
    <p:sldId id="293" r:id="rId23"/>
    <p:sldId id="294" r:id="rId24"/>
    <p:sldId id="295" r:id="rId25"/>
    <p:sldId id="296" r:id="rId26"/>
    <p:sldId id="304" r:id="rId27"/>
    <p:sldId id="277" r:id="rId28"/>
  </p:sldIdLst>
  <p:sldSz cx="9144000" cy="6858000" type="screen4x3"/>
  <p:notesSz cx="6858000" cy="9144000"/>
  <p:embeddedFontLs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微软雅黑" panose="020B0503020204020204" pitchFamily="34" charset="-122"/>
      <p:regular r:id="rId36"/>
    </p:embeddedFont>
    <p:embeddedFont>
      <p:font typeface="楷体" panose="02010609060101010101" pitchFamily="49" charset="-122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inyin Adjust" panose="02000500000000000000" pitchFamily="2" charset="0"/>
      <p:regular r:id="rId42"/>
    </p:embeddedFont>
  </p:embeddedFontLst>
  <p:custDataLst>
    <p:tags r:id="rId4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450"/>
    <a:srgbClr val="FF0000"/>
    <a:srgbClr val="71B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7.xml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DAF8B1-6184-4E56-8C9A-B99705DAE77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2E28A9-72A1-4849-91F2-E7F4E9A7B54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19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5FC2C275-8E2C-404D-BD5E-C501965CE934}" type="slidenum">
              <a:rPr lang="zh-CN" altLang="en-US" sz="1200">
                <a:latin typeface="Calibri" panose="020F0502020204030204" pitchFamily="34" charset="0"/>
              </a:rPr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242494" y="62202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1.png"/><Relationship Id="rId31" Type="http://schemas.openxmlformats.org/officeDocument/2006/relationships/tags" Target="../tags/tag6.xml"/><Relationship Id="rId30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4.xml"/><Relationship Id="rId28" Type="http://schemas.openxmlformats.org/officeDocument/2006/relationships/tags" Target="../tags/tag3.xml"/><Relationship Id="rId27" Type="http://schemas.openxmlformats.org/officeDocument/2006/relationships/tags" Target="../tags/tag2.xml"/><Relationship Id="rId26" Type="http://schemas.openxmlformats.org/officeDocument/2006/relationships/tags" Target="../tags/tag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图层1"/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5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ctrTitle" idx="4294967295"/>
          </p:nvPr>
        </p:nvSpPr>
        <p:spPr bwMode="auto">
          <a:xfrm>
            <a:off x="0" y="1524374"/>
            <a:ext cx="9144000" cy="13843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/>
            <a:r>
              <a:rPr lang="en-US" altLang="zh-CN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13.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少年中国说</a:t>
            </a:r>
            <a:endParaRPr lang="zh-CN" altLang="en-US" sz="6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7" name="副标题 2"/>
          <p:cNvSpPr>
            <a:spLocks noGrp="1"/>
          </p:cNvSpPr>
          <p:nvPr>
            <p:ph type="subTitle" idx="4294967295"/>
          </p:nvPr>
        </p:nvSpPr>
        <p:spPr bwMode="auto">
          <a:xfrm>
            <a:off x="0" y="3446203"/>
            <a:ext cx="9144000" cy="552450"/>
          </a:xfrm>
          <a:prstGeom prst="rect">
            <a:avLst/>
          </a:prstGeom>
          <a:noFill/>
          <a:ln>
            <a:miter lim="800000"/>
          </a:ln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课时</a:t>
            </a:r>
            <a:endParaRPr lang="zh-CN" altLang="en-US" sz="2000" b="1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567702" y="906737"/>
            <a:ext cx="11620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yuān</a:t>
            </a:r>
            <a:endParaRPr lang="zh-CN" altLang="en-US" sz="4000" b="1" dirty="0">
              <a:latin typeface="Pinyin Adjust" panose="02000500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40962" name="组合 18"/>
          <p:cNvGrpSpPr/>
          <p:nvPr/>
        </p:nvGrpSpPr>
        <p:grpSpPr bwMode="auto">
          <a:xfrm>
            <a:off x="909638" y="1554164"/>
            <a:ext cx="2078831" cy="2624137"/>
            <a:chOff x="379999" y="1753368"/>
            <a:chExt cx="4320000" cy="4320000"/>
          </a:xfrm>
        </p:grpSpPr>
        <p:sp>
          <p:nvSpPr>
            <p:cNvPr id="20" name="矩形 19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1" name="直接连接符 20"/>
            <p:cNvCxnSpPr>
              <a:stCxn id="20" idx="1"/>
              <a:endCxn id="20" idx="3"/>
            </p:cNvCxnSpPr>
            <p:nvPr/>
          </p:nvCxnSpPr>
          <p:spPr>
            <a:xfrm>
              <a:off x="379999" y="3914674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20" idx="0"/>
              <a:endCxn id="20" idx="2"/>
            </p:cNvCxnSpPr>
            <p:nvPr/>
          </p:nvCxnSpPr>
          <p:spPr>
            <a:xfrm>
              <a:off x="2540000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1006079" y="1425576"/>
            <a:ext cx="2501503" cy="2752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7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渊</a:t>
            </a:r>
            <a:endParaRPr lang="zh-CN" altLang="en-US" sz="173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64" name="图片 2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96540" y="4394200"/>
            <a:ext cx="2105025" cy="18097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本框 60"/>
          <p:cNvSpPr txBox="1">
            <a:spLocks noChangeArrowheads="1"/>
          </p:cNvSpPr>
          <p:nvPr/>
        </p:nvSpPr>
        <p:spPr bwMode="auto">
          <a:xfrm>
            <a:off x="3820716" y="1835875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6" name="文本框 62"/>
          <p:cNvSpPr txBox="1">
            <a:spLocks noChangeArrowheads="1"/>
          </p:cNvSpPr>
          <p:nvPr/>
        </p:nvSpPr>
        <p:spPr bwMode="auto">
          <a:xfrm>
            <a:off x="3795117" y="3657633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7" name="文本框 8"/>
          <p:cNvSpPr txBox="1">
            <a:spLocks noChangeArrowheads="1"/>
          </p:cNvSpPr>
          <p:nvPr/>
        </p:nvSpPr>
        <p:spPr bwMode="auto">
          <a:xfrm>
            <a:off x="3820716" y="4754646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造句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68" name="矩形 5"/>
          <p:cNvSpPr>
            <a:spLocks noChangeArrowheads="1"/>
          </p:cNvSpPr>
          <p:nvPr/>
        </p:nvSpPr>
        <p:spPr bwMode="auto">
          <a:xfrm>
            <a:off x="4814887" y="1820864"/>
            <a:ext cx="449353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点、点、提、撇、点、撇、</a:t>
            </a:r>
            <a:endParaRPr lang="zh-CN" altLang="en-US" sz="2800" dirty="0">
              <a:solidFill>
                <a:srgbClr val="333333"/>
              </a:solidFill>
              <a:latin typeface="+mn-ea"/>
              <a:ea typeface="+mn-ea"/>
            </a:endParaRPr>
          </a:p>
          <a:p>
            <a:r>
              <a:rPr lang="zh-CN" altLang="en-US" sz="2800" dirty="0">
                <a:solidFill>
                  <a:srgbClr val="333333"/>
                </a:solidFill>
                <a:latin typeface="+mn-ea"/>
                <a:ea typeface="+mn-ea"/>
              </a:rPr>
              <a:t>横、竖、撇、点、竖。    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29" name="文本框 63"/>
          <p:cNvSpPr txBox="1">
            <a:spLocks noChangeArrowheads="1"/>
          </p:cNvSpPr>
          <p:nvPr/>
        </p:nvSpPr>
        <p:spPr bwMode="auto">
          <a:xfrm>
            <a:off x="4814887" y="3655080"/>
            <a:ext cx="37195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深渊 渊博 渊源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0" name="文本框 9"/>
          <p:cNvSpPr txBox="1">
            <a:spLocks noChangeArrowheads="1"/>
          </p:cNvSpPr>
          <p:nvPr/>
        </p:nvSpPr>
        <p:spPr bwMode="auto">
          <a:xfrm>
            <a:off x="4814888" y="4754647"/>
            <a:ext cx="41148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海洋里和陆地上一样，有高山，也有看不到底的深渊。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  <p:bldP spid="26" grpId="0"/>
      <p:bldP spid="27" grpId="0"/>
      <p:bldP spid="40968" grpId="0"/>
      <p:bldP spid="29" grpId="0"/>
      <p:bldP spid="30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2"/>
          <p:cNvSpPr txBox="1">
            <a:spLocks noChangeArrowheads="1"/>
          </p:cNvSpPr>
          <p:nvPr/>
        </p:nvSpPr>
        <p:spPr bwMode="auto">
          <a:xfrm>
            <a:off x="3408760" y="3323735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" name="文本框 63"/>
          <p:cNvSpPr txBox="1">
            <a:spLocks noChangeArrowheads="1"/>
          </p:cNvSpPr>
          <p:nvPr/>
        </p:nvSpPr>
        <p:spPr bwMode="auto">
          <a:xfrm>
            <a:off x="4444603" y="3360484"/>
            <a:ext cx="37195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初胎 胚胎 轮胎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3408759" y="4318604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造句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文本框 9"/>
          <p:cNvSpPr txBox="1">
            <a:spLocks noChangeArrowheads="1"/>
          </p:cNvSpPr>
          <p:nvPr/>
        </p:nvSpPr>
        <p:spPr bwMode="auto">
          <a:xfrm>
            <a:off x="4444604" y="4318605"/>
            <a:ext cx="4532709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800" dirty="0">
                <a:latin typeface="+mn-ea"/>
                <a:ea typeface="+mn-ea"/>
              </a:rPr>
              <a:t>生命之初，当我们还是一个小</a:t>
            </a:r>
            <a:endParaRPr lang="zh-CN" altLang="en-US" sz="2800" dirty="0">
              <a:latin typeface="+mn-ea"/>
              <a:ea typeface="+mn-ea"/>
            </a:endParaRPr>
          </a:p>
          <a:p>
            <a:pPr marL="342900" indent="-342900"/>
            <a:r>
              <a:rPr lang="zh-CN" altLang="en-US" sz="2800" dirty="0">
                <a:latin typeface="+mn-ea"/>
                <a:ea typeface="+mn-ea"/>
              </a:rPr>
              <a:t>胚胎的时候，是母亲给我们力量。 </a:t>
            </a:r>
            <a:endParaRPr lang="zh-CN" altLang="en-US" sz="2800" dirty="0">
              <a:latin typeface="+mn-ea"/>
              <a:ea typeface="+mn-ea"/>
            </a:endParaRPr>
          </a:p>
          <a:p>
            <a:pPr marL="342900" indent="-342900"/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7" name="文本框 60"/>
          <p:cNvSpPr txBox="1">
            <a:spLocks noChangeArrowheads="1"/>
          </p:cNvSpPr>
          <p:nvPr/>
        </p:nvSpPr>
        <p:spPr bwMode="auto">
          <a:xfrm>
            <a:off x="3408760" y="2010569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43014" name="组合 7"/>
          <p:cNvGrpSpPr/>
          <p:nvPr/>
        </p:nvGrpSpPr>
        <p:grpSpPr bwMode="auto">
          <a:xfrm>
            <a:off x="640557" y="1693864"/>
            <a:ext cx="2078831" cy="2625725"/>
            <a:chOff x="379999" y="1753368"/>
            <a:chExt cx="4320000" cy="4320000"/>
          </a:xfrm>
        </p:grpSpPr>
        <p:sp>
          <p:nvSpPr>
            <p:cNvPr id="9" name="矩形 8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>
              <a:off x="379999" y="3913367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>
              <a:off x="2540000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25"/>
          <p:cNvSpPr txBox="1">
            <a:spLocks noChangeArrowheads="1"/>
          </p:cNvSpPr>
          <p:nvPr/>
        </p:nvSpPr>
        <p:spPr bwMode="auto">
          <a:xfrm>
            <a:off x="766762" y="1381126"/>
            <a:ext cx="2501504" cy="2728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7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173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59"/>
          <p:cNvSpPr txBox="1">
            <a:spLocks noChangeArrowheads="1"/>
          </p:cNvSpPr>
          <p:nvPr/>
        </p:nvSpPr>
        <p:spPr bwMode="auto">
          <a:xfrm>
            <a:off x="1445131" y="1046678"/>
            <a:ext cx="950119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4000" b="1" dirty="0" err="1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tāi</a:t>
            </a:r>
            <a:r>
              <a:rPr lang="en-US" altLang="zh-CN" sz="4000" b="1" dirty="0">
                <a:solidFill>
                  <a:srgbClr val="C00000"/>
                </a:solidFill>
                <a:latin typeface="Pinyin Adjust" panose="02000500000000000000" pitchFamily="2" charset="0"/>
              </a:rPr>
              <a:t>  </a:t>
            </a:r>
            <a:endParaRPr lang="zh-CN" altLang="en-US" sz="4000" b="1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pic>
        <p:nvPicPr>
          <p:cNvPr id="43019" name="Picture 20" descr="0120000003358311544439688264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6744" y="4447382"/>
            <a:ext cx="2126456" cy="19510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0" name="Rectangle 63"/>
          <p:cNvSpPr>
            <a:spLocks noChangeArrowheads="1"/>
          </p:cNvSpPr>
          <p:nvPr/>
        </p:nvSpPr>
        <p:spPr bwMode="auto">
          <a:xfrm>
            <a:off x="4444603" y="2010570"/>
            <a:ext cx="485261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撇、横折钩、横、横、撇折、</a:t>
            </a:r>
            <a:endParaRPr lang="zh-CN" altLang="en-US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点、竖、横折、</a:t>
            </a:r>
            <a:r>
              <a:rPr lang="zh-CN" altLang="en-US" sz="2800" dirty="0" smtClean="0">
                <a:latin typeface="+mn-ea"/>
                <a:ea typeface="+mn-ea"/>
              </a:rPr>
              <a:t>横。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2" grpId="0"/>
      <p:bldP spid="17" grpId="0"/>
      <p:bldP spid="43020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0"/>
          <p:cNvSpPr txBox="1">
            <a:spLocks noChangeArrowheads="1"/>
          </p:cNvSpPr>
          <p:nvPr/>
        </p:nvSpPr>
        <p:spPr bwMode="auto">
          <a:xfrm>
            <a:off x="3531402" y="1955562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文本框 62"/>
          <p:cNvSpPr txBox="1">
            <a:spLocks noChangeArrowheads="1"/>
          </p:cNvSpPr>
          <p:nvPr/>
        </p:nvSpPr>
        <p:spPr bwMode="auto">
          <a:xfrm>
            <a:off x="3518304" y="3793887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" name="文本框 63"/>
          <p:cNvSpPr txBox="1">
            <a:spLocks noChangeArrowheads="1"/>
          </p:cNvSpPr>
          <p:nvPr/>
        </p:nvSpPr>
        <p:spPr bwMode="auto">
          <a:xfrm>
            <a:off x="4538689" y="3792865"/>
            <a:ext cx="119657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步履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44036" name="组合 6"/>
          <p:cNvGrpSpPr/>
          <p:nvPr/>
        </p:nvGrpSpPr>
        <p:grpSpPr bwMode="auto">
          <a:xfrm>
            <a:off x="641748" y="1428751"/>
            <a:ext cx="2078831" cy="2625725"/>
            <a:chOff x="379999" y="1753368"/>
            <a:chExt cx="4320000" cy="4320000"/>
          </a:xfrm>
        </p:grpSpPr>
        <p:sp>
          <p:nvSpPr>
            <p:cNvPr id="8" name="矩形 7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379999" y="3913369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>
              <a:off x="2539998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5"/>
          <p:cNvSpPr txBox="1">
            <a:spLocks noChangeArrowheads="1"/>
          </p:cNvSpPr>
          <p:nvPr/>
        </p:nvSpPr>
        <p:spPr bwMode="auto">
          <a:xfrm>
            <a:off x="795338" y="1428751"/>
            <a:ext cx="2478881" cy="2728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7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  <a:endParaRPr lang="zh-CN" altLang="en-US" sz="173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3518304" y="4689427"/>
            <a:ext cx="10453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造句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82041" y="880201"/>
            <a:ext cx="8096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 err="1">
                <a:latin typeface="Pinyin Adjust" panose="02000500000000000000" pitchFamily="2" charset="0"/>
                <a:ea typeface="GB Pinyinok-B"/>
                <a:cs typeface="汉语拼音"/>
              </a:rPr>
              <a:t>lǚ</a:t>
            </a:r>
            <a:endParaRPr lang="zh-CN" altLang="en-US" sz="4000" b="1" dirty="0">
              <a:latin typeface="Pinyin Adjust" panose="02000500000000000000" pitchFamily="2" charset="0"/>
              <a:ea typeface="GB Pinyinok-B"/>
              <a:cs typeface="汉语拼音"/>
            </a:endParaRPr>
          </a:p>
        </p:txBody>
      </p:sp>
      <p:sp>
        <p:nvSpPr>
          <p:cNvPr id="44040" name="Rectangle 15"/>
          <p:cNvSpPr>
            <a:spLocks noChangeArrowheads="1"/>
          </p:cNvSpPr>
          <p:nvPr/>
        </p:nvSpPr>
        <p:spPr bwMode="auto">
          <a:xfrm>
            <a:off x="4481520" y="4688405"/>
            <a:ext cx="4152632" cy="16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他虽然</a:t>
            </a:r>
            <a:r>
              <a:rPr lang="zh-CN" altLang="en-US" sz="2800" dirty="0" smtClean="0">
                <a:latin typeface="+mn-ea"/>
                <a:ea typeface="+mn-ea"/>
              </a:rPr>
              <a:t>已经年过花甲，走路</a:t>
            </a:r>
            <a:r>
              <a:rPr lang="zh-CN" altLang="en-US" sz="2800" dirty="0">
                <a:latin typeface="+mn-ea"/>
                <a:ea typeface="+mn-ea"/>
              </a:rPr>
              <a:t>时却仍然步履矫健。</a:t>
            </a:r>
            <a:endParaRPr lang="zh-CN" altLang="en-US" sz="2800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+mn-ea"/>
                <a:ea typeface="+mn-ea"/>
              </a:rPr>
              <a:t>     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44041" name="Picture 17" descr="t0168ce27be0d7f3b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32222" y="4117975"/>
            <a:ext cx="2138363" cy="22415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44042" name="Rectangle 18"/>
          <p:cNvSpPr>
            <a:spLocks noChangeArrowheads="1"/>
          </p:cNvSpPr>
          <p:nvPr/>
        </p:nvSpPr>
        <p:spPr bwMode="auto">
          <a:xfrm>
            <a:off x="4738703" y="1336866"/>
            <a:ext cx="3821906" cy="21544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lIns="-214245" tIns="0" rIns="0" bIns="0" anchor="ctr">
            <a:spAutoFit/>
          </a:bodyPr>
          <a:lstStyle/>
          <a:p>
            <a:pPr algn="ctr"/>
            <a:endParaRPr lang="zh-CN" altLang="en-US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横折、横、撇、撇、撇、竖、撇、横、竖、横折、横、横、撇、横撇</a:t>
            </a:r>
            <a:r>
              <a:rPr lang="en-US" altLang="zh-CN" sz="2800" dirty="0">
                <a:latin typeface="+mn-ea"/>
                <a:ea typeface="+mn-ea"/>
              </a:rPr>
              <a:t>/</a:t>
            </a:r>
            <a:r>
              <a:rPr lang="zh-CN" altLang="en-US" sz="2800" dirty="0">
                <a:latin typeface="+mn-ea"/>
                <a:ea typeface="+mn-ea"/>
              </a:rPr>
              <a:t>横钩、捺。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44040" grpId="0"/>
      <p:bldP spid="4404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0"/>
          <p:cNvSpPr txBox="1">
            <a:spLocks noChangeArrowheads="1"/>
          </p:cNvSpPr>
          <p:nvPr/>
        </p:nvSpPr>
        <p:spPr bwMode="auto">
          <a:xfrm>
            <a:off x="3620726" y="1906598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笔顺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3" name="文本框 62"/>
          <p:cNvSpPr txBox="1">
            <a:spLocks noChangeArrowheads="1"/>
          </p:cNvSpPr>
          <p:nvPr/>
        </p:nvSpPr>
        <p:spPr bwMode="auto">
          <a:xfrm>
            <a:off x="3620268" y="3149586"/>
            <a:ext cx="94892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组词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4" name="文本框 63"/>
          <p:cNvSpPr txBox="1">
            <a:spLocks noChangeArrowheads="1"/>
          </p:cNvSpPr>
          <p:nvPr/>
        </p:nvSpPr>
        <p:spPr bwMode="auto">
          <a:xfrm>
            <a:off x="4681339" y="3167390"/>
            <a:ext cx="37195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纵横 放纵</a:t>
            </a:r>
            <a:endParaRPr lang="zh-CN" altLang="en-US" sz="2800" dirty="0">
              <a:latin typeface="+mn-ea"/>
              <a:ea typeface="+mn-ea"/>
            </a:endParaRPr>
          </a:p>
        </p:txBody>
      </p:sp>
      <p:grpSp>
        <p:nvGrpSpPr>
          <p:cNvPr id="45060" name="组合 23"/>
          <p:cNvGrpSpPr/>
          <p:nvPr/>
        </p:nvGrpSpPr>
        <p:grpSpPr bwMode="auto">
          <a:xfrm>
            <a:off x="628650" y="1374776"/>
            <a:ext cx="2078831" cy="2625725"/>
            <a:chOff x="379999" y="1753368"/>
            <a:chExt cx="4320000" cy="4320000"/>
          </a:xfrm>
        </p:grpSpPr>
        <p:sp>
          <p:nvSpPr>
            <p:cNvPr id="6" name="矩形 5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直接连接符 6"/>
            <p:cNvCxnSpPr>
              <a:stCxn id="6" idx="1"/>
              <a:endCxn id="6" idx="3"/>
            </p:cNvCxnSpPr>
            <p:nvPr/>
          </p:nvCxnSpPr>
          <p:spPr>
            <a:xfrm>
              <a:off x="379999" y="3913369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6" idx="0"/>
              <a:endCxn id="6" idx="2"/>
            </p:cNvCxnSpPr>
            <p:nvPr/>
          </p:nvCxnSpPr>
          <p:spPr>
            <a:xfrm>
              <a:off x="2540000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25"/>
          <p:cNvSpPr txBox="1">
            <a:spLocks noChangeArrowheads="1"/>
          </p:cNvSpPr>
          <p:nvPr/>
        </p:nvSpPr>
        <p:spPr bwMode="auto">
          <a:xfrm>
            <a:off x="669132" y="1306513"/>
            <a:ext cx="2478881" cy="2728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7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纵</a:t>
            </a:r>
            <a:endParaRPr lang="zh-CN" altLang="en-US" sz="173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620268" y="4586566"/>
            <a:ext cx="5642862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+mn-ea"/>
                <a:ea typeface="+mn-ea"/>
              </a:rPr>
              <a:t>造句      上海</a:t>
            </a:r>
            <a:r>
              <a:rPr lang="zh-CN" altLang="en-US" sz="2800" dirty="0">
                <a:latin typeface="+mn-ea"/>
                <a:ea typeface="+mn-ea"/>
              </a:rPr>
              <a:t>市区里的立交桥纵横  </a:t>
            </a:r>
            <a:endParaRPr lang="zh-CN" altLang="en-US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             </a:t>
            </a:r>
            <a:r>
              <a:rPr lang="zh-CN" altLang="en-US" sz="2800" dirty="0" smtClean="0">
                <a:latin typeface="+mn-ea"/>
                <a:ea typeface="+mn-ea"/>
              </a:rPr>
              <a:t>交错</a:t>
            </a:r>
            <a:r>
              <a:rPr lang="zh-CN" altLang="en-US" sz="2800" dirty="0">
                <a:latin typeface="+mn-ea"/>
                <a:ea typeface="+mn-ea"/>
              </a:rPr>
              <a:t>，非常壮观。</a:t>
            </a:r>
            <a:endParaRPr lang="zh-CN" altLang="en-US" sz="2800" dirty="0">
              <a:latin typeface="+mn-ea"/>
              <a:ea typeface="+mn-ea"/>
            </a:endParaRPr>
          </a:p>
          <a:p>
            <a:br>
              <a:rPr lang="zh-CN" altLang="en-US" sz="2800" dirty="0">
                <a:latin typeface="+mn-ea"/>
                <a:ea typeface="+mn-ea"/>
              </a:rPr>
            </a:b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3" name="文本框 59"/>
          <p:cNvSpPr txBox="1">
            <a:spLocks noChangeArrowheads="1"/>
          </p:cNvSpPr>
          <p:nvPr/>
        </p:nvSpPr>
        <p:spPr bwMode="auto">
          <a:xfrm>
            <a:off x="1287518" y="730985"/>
            <a:ext cx="950119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 err="1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z</a:t>
            </a:r>
            <a:r>
              <a:rPr lang="en-US" altLang="en-US" sz="4000" b="1" dirty="0" err="1">
                <a:latin typeface="Pinyin Adjust" panose="02000500000000000000" pitchFamily="2" charset="0"/>
                <a:ea typeface="微软雅黑" panose="020B0503020204020204" pitchFamily="34" charset="-122"/>
              </a:rPr>
              <a:t>ò</a:t>
            </a:r>
            <a:r>
              <a:rPr lang="en-US" altLang="zh-CN" sz="4000" b="1" dirty="0" err="1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ng</a:t>
            </a:r>
            <a:r>
              <a:rPr lang="en-US" altLang="zh-CN" sz="4000" b="1" dirty="0">
                <a:solidFill>
                  <a:srgbClr val="C00000"/>
                </a:solidFill>
                <a:latin typeface="Pinyin Adjust" panose="02000500000000000000" pitchFamily="2" charset="0"/>
              </a:rPr>
              <a:t>  </a:t>
            </a:r>
            <a:endParaRPr lang="zh-CN" altLang="en-US" sz="4000" b="1" dirty="0">
              <a:solidFill>
                <a:srgbClr val="C00000"/>
              </a:solidFill>
              <a:latin typeface="Pinyin Adjust" panose="02000500000000000000" pitchFamily="2" charset="0"/>
            </a:endParaRPr>
          </a:p>
        </p:txBody>
      </p:sp>
      <p:sp>
        <p:nvSpPr>
          <p:cNvPr id="45064" name="AutoShape 14" descr="22af2142fa90195823f4e88a5e823d87"/>
          <p:cNvSpPr>
            <a:spLocks noChangeAspect="1" noChangeArrowheads="1"/>
          </p:cNvSpPr>
          <p:nvPr/>
        </p:nvSpPr>
        <p:spPr bwMode="auto">
          <a:xfrm>
            <a:off x="116681" y="46038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5" name="AutoShape 16" descr="22af2142fa90195823f4e88a5e823d87"/>
          <p:cNvSpPr>
            <a:spLocks noChangeAspect="1" noChangeArrowheads="1"/>
          </p:cNvSpPr>
          <p:nvPr/>
        </p:nvSpPr>
        <p:spPr bwMode="auto">
          <a:xfrm>
            <a:off x="4815089" y="3276600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6" name="AutoShape 18" descr="22af2142fa90195823f4e88a5e823d87"/>
          <p:cNvSpPr>
            <a:spLocks noChangeAspect="1" noChangeArrowheads="1"/>
          </p:cNvSpPr>
          <p:nvPr/>
        </p:nvSpPr>
        <p:spPr bwMode="auto">
          <a:xfrm>
            <a:off x="4815089" y="3276600"/>
            <a:ext cx="2286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5067" name="Picture 20" descr="2018050107095489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6073" y="4178360"/>
            <a:ext cx="2270522" cy="22240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Rectangle 21"/>
          <p:cNvSpPr>
            <a:spLocks noChangeArrowheads="1"/>
          </p:cNvSpPr>
          <p:nvPr/>
        </p:nvSpPr>
        <p:spPr bwMode="auto">
          <a:xfrm>
            <a:off x="4681340" y="1905121"/>
            <a:ext cx="377539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撇折、撇折、提、撇、</a:t>
            </a:r>
            <a:endParaRPr lang="zh-CN" altLang="en-US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点、撇、捺。 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3" grpId="0"/>
      <p:bldP spid="45068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0"/>
          <p:cNvSpPr txBox="1">
            <a:spLocks noChangeArrowheads="1"/>
          </p:cNvSpPr>
          <p:nvPr/>
        </p:nvSpPr>
        <p:spPr bwMode="auto">
          <a:xfrm>
            <a:off x="3608189" y="2013034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笔顺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文本框 62"/>
          <p:cNvSpPr txBox="1">
            <a:spLocks noChangeArrowheads="1"/>
          </p:cNvSpPr>
          <p:nvPr/>
        </p:nvSpPr>
        <p:spPr bwMode="auto">
          <a:xfrm>
            <a:off x="3608188" y="3483188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文本框 63"/>
          <p:cNvSpPr txBox="1">
            <a:spLocks noChangeArrowheads="1"/>
          </p:cNvSpPr>
          <p:nvPr/>
        </p:nvSpPr>
        <p:spPr bwMode="auto">
          <a:xfrm>
            <a:off x="4594008" y="3476201"/>
            <a:ext cx="37207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潜力 潜龙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46084" name="组合 23"/>
          <p:cNvGrpSpPr/>
          <p:nvPr/>
        </p:nvGrpSpPr>
        <p:grpSpPr bwMode="auto">
          <a:xfrm>
            <a:off x="641748" y="1428751"/>
            <a:ext cx="2078831" cy="2625725"/>
            <a:chOff x="379999" y="1753368"/>
            <a:chExt cx="4320000" cy="4320000"/>
          </a:xfrm>
        </p:grpSpPr>
        <p:sp>
          <p:nvSpPr>
            <p:cNvPr id="7" name="矩形 6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>
              <a:stCxn id="7" idx="1"/>
              <a:endCxn id="7" idx="3"/>
            </p:cNvCxnSpPr>
            <p:nvPr/>
          </p:nvCxnSpPr>
          <p:spPr>
            <a:xfrm>
              <a:off x="379999" y="3913369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0"/>
              <a:endCxn id="7" idx="2"/>
            </p:cNvCxnSpPr>
            <p:nvPr/>
          </p:nvCxnSpPr>
          <p:spPr>
            <a:xfrm>
              <a:off x="2539998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25"/>
          <p:cNvSpPr txBox="1">
            <a:spLocks noChangeArrowheads="1"/>
          </p:cNvSpPr>
          <p:nvPr/>
        </p:nvSpPr>
        <p:spPr bwMode="auto">
          <a:xfrm>
            <a:off x="764382" y="1346201"/>
            <a:ext cx="2478881" cy="2728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7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</a:t>
            </a:r>
            <a:endParaRPr lang="zh-CN" altLang="en-US" sz="173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3608187" y="4953343"/>
            <a:ext cx="4689872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造句     </a:t>
            </a:r>
            <a:r>
              <a:rPr lang="zh-CN" altLang="en-US" sz="2800" dirty="0" smtClean="0">
                <a:latin typeface="+mn-ea"/>
                <a:ea typeface="+mn-ea"/>
              </a:rPr>
              <a:t>他</a:t>
            </a:r>
            <a:r>
              <a:rPr lang="zh-CN" altLang="en-US" sz="2800" dirty="0">
                <a:latin typeface="+mn-ea"/>
                <a:ea typeface="+mn-ea"/>
              </a:rPr>
              <a:t>是一位有很大潜力的年</a:t>
            </a:r>
            <a:endParaRPr lang="zh-CN" altLang="en-US" sz="2800" dirty="0">
              <a:latin typeface="+mn-ea"/>
              <a:ea typeface="+mn-ea"/>
            </a:endParaRPr>
          </a:p>
          <a:p>
            <a:pPr marL="342900" indent="-342900"/>
            <a:r>
              <a:rPr lang="zh-CN" altLang="en-US" sz="2800" dirty="0">
                <a:latin typeface="+mn-ea"/>
                <a:ea typeface="+mn-ea"/>
              </a:rPr>
              <a:t>            </a:t>
            </a:r>
            <a:r>
              <a:rPr lang="zh-CN" altLang="en-US" sz="2800" dirty="0" smtClean="0">
                <a:latin typeface="+mn-ea"/>
                <a:ea typeface="+mn-ea"/>
              </a:rPr>
              <a:t>轻</a:t>
            </a:r>
            <a:r>
              <a:rPr lang="zh-CN" altLang="en-US" sz="2800" dirty="0">
                <a:latin typeface="+mn-ea"/>
                <a:ea typeface="+mn-ea"/>
              </a:rPr>
              <a:t>选手。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349575" y="749300"/>
            <a:ext cx="1088231" cy="679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r>
              <a:rPr lang="en-US" altLang="zh-CN" sz="4000" b="1" dirty="0" err="1">
                <a:latin typeface="Pinyin Adjust" panose="02000500000000000000" pitchFamily="2" charset="0"/>
                <a:ea typeface="微软雅黑" panose="020B0503020204020204" pitchFamily="34" charset="-122"/>
                <a:cs typeface="汉语拼音"/>
              </a:rPr>
              <a:t>qi</a:t>
            </a:r>
            <a:r>
              <a:rPr lang="en-US" altLang="en-US" sz="4000" b="1" dirty="0" err="1">
                <a:latin typeface="Pinyin Adjust" panose="02000500000000000000" pitchFamily="2" charset="0"/>
                <a:ea typeface="微软雅黑" panose="020B0503020204020204" pitchFamily="34" charset="-122"/>
                <a:cs typeface="汉语拼音"/>
              </a:rPr>
              <a:t>á</a:t>
            </a:r>
            <a:r>
              <a:rPr lang="en-US" altLang="zh-CN" sz="4000" b="1" dirty="0" err="1">
                <a:latin typeface="Pinyin Adjust" panose="02000500000000000000" pitchFamily="2" charset="0"/>
                <a:ea typeface="微软雅黑" panose="020B0503020204020204" pitchFamily="34" charset="-122"/>
                <a:cs typeface="汉语拼音"/>
              </a:rPr>
              <a:t>n</a:t>
            </a:r>
            <a:endParaRPr lang="zh-CN" altLang="en-US" sz="4000" b="1" dirty="0">
              <a:latin typeface="Pinyin Adjust" panose="02000500000000000000" pitchFamily="2" charset="0"/>
              <a:ea typeface="微软雅黑" panose="020B0503020204020204" pitchFamily="34" charset="-122"/>
              <a:cs typeface="汉语拼音"/>
            </a:endParaRPr>
          </a:p>
        </p:txBody>
      </p:sp>
      <p:sp>
        <p:nvSpPr>
          <p:cNvPr id="46088" name="Rectangle 16"/>
          <p:cNvSpPr>
            <a:spLocks noChangeArrowheads="1"/>
          </p:cNvSpPr>
          <p:nvPr/>
        </p:nvSpPr>
        <p:spPr bwMode="auto">
          <a:xfrm>
            <a:off x="4594008" y="1986016"/>
            <a:ext cx="449353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点、点、提、横、横、撇、</a:t>
            </a:r>
            <a:endParaRPr lang="zh-CN" altLang="en-US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点、横、横、撇、捺、竖、</a:t>
            </a:r>
            <a:endParaRPr lang="zh-CN" altLang="en-US" sz="2800" dirty="0">
              <a:latin typeface="+mn-ea"/>
              <a:ea typeface="+mn-ea"/>
            </a:endParaRPr>
          </a:p>
          <a:p>
            <a:r>
              <a:rPr lang="zh-CN" altLang="en-US" sz="2800" dirty="0">
                <a:latin typeface="+mn-ea"/>
                <a:ea typeface="+mn-ea"/>
              </a:rPr>
              <a:t>横折、横、横。 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46089" name="Picture 20" descr="qGS1XqummJJS5eQtjWa=9g1=nkSV2Jra0epSTS9k1MzCJ153952249609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95208" y="4224338"/>
            <a:ext cx="2371909" cy="228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圆角矩形 13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35" grpId="0"/>
      <p:bldP spid="46088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2"/>
          <p:cNvSpPr txBox="1">
            <a:spLocks noChangeArrowheads="1"/>
          </p:cNvSpPr>
          <p:nvPr/>
        </p:nvSpPr>
        <p:spPr bwMode="auto">
          <a:xfrm>
            <a:off x="3839766" y="2533650"/>
            <a:ext cx="950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组词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文本框 63"/>
          <p:cNvSpPr txBox="1">
            <a:spLocks noChangeArrowheads="1"/>
          </p:cNvSpPr>
          <p:nvPr/>
        </p:nvSpPr>
        <p:spPr bwMode="auto">
          <a:xfrm>
            <a:off x="4789885" y="2533650"/>
            <a:ext cx="37195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</a:rPr>
              <a:t>一泻千里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3837980" y="3791278"/>
            <a:ext cx="17823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</a:rPr>
              <a:t>造句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6" name="文本框 21"/>
          <p:cNvSpPr txBox="1">
            <a:spLocks noChangeArrowheads="1"/>
          </p:cNvSpPr>
          <p:nvPr/>
        </p:nvSpPr>
        <p:spPr bwMode="auto">
          <a:xfrm>
            <a:off x="4789885" y="3784273"/>
            <a:ext cx="4048125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+mn-ea"/>
                <a:ea typeface="+mn-ea"/>
              </a:rPr>
              <a:t>汹涌的河水从悬崖上咆哮而下，滔滔不绝，一泻千里。</a:t>
            </a:r>
            <a:endParaRPr lang="zh-CN" altLang="en-US" sz="2800" dirty="0">
              <a:latin typeface="+mn-ea"/>
              <a:ea typeface="+mn-ea"/>
            </a:endParaRPr>
          </a:p>
          <a:p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  <a:p>
            <a:endParaRPr lang="zh-CN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grpSp>
        <p:nvGrpSpPr>
          <p:cNvPr id="47109" name="组合 23"/>
          <p:cNvGrpSpPr/>
          <p:nvPr/>
        </p:nvGrpSpPr>
        <p:grpSpPr bwMode="auto">
          <a:xfrm>
            <a:off x="641748" y="1428751"/>
            <a:ext cx="2078831" cy="2625725"/>
            <a:chOff x="379999" y="1753368"/>
            <a:chExt cx="4320000" cy="4320000"/>
          </a:xfrm>
        </p:grpSpPr>
        <p:sp>
          <p:nvSpPr>
            <p:cNvPr id="8" name="矩形 7"/>
            <p:cNvSpPr/>
            <p:nvPr/>
          </p:nvSpPr>
          <p:spPr>
            <a:xfrm>
              <a:off x="379999" y="1753368"/>
              <a:ext cx="4320000" cy="4320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>
              <a:off x="379999" y="3913369"/>
              <a:ext cx="43200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>
              <a:off x="2539998" y="1753368"/>
              <a:ext cx="0" cy="4320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25"/>
          <p:cNvSpPr txBox="1">
            <a:spLocks noChangeArrowheads="1"/>
          </p:cNvSpPr>
          <p:nvPr/>
        </p:nvSpPr>
        <p:spPr bwMode="auto">
          <a:xfrm>
            <a:off x="703660" y="1323976"/>
            <a:ext cx="2501503" cy="2728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7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zh-CN" altLang="en-US" sz="173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4095750" y="5155873"/>
            <a:ext cx="3049191" cy="914400"/>
          </a:xfrm>
          <a:prstGeom prst="borderCallout1">
            <a:avLst>
              <a:gd name="adj1" fmla="val 39877"/>
              <a:gd name="adj2" fmla="val -414"/>
              <a:gd name="adj3" fmla="val -189254"/>
              <a:gd name="adj4" fmla="val -70119"/>
            </a:avLst>
          </a:prstGeom>
          <a:solidFill>
            <a:srgbClr val="A1C450"/>
          </a:solidFill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000000"/>
                </a:solidFill>
                <a:latin typeface="+mn-ea"/>
              </a:rPr>
              <a:t>右边不要写成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“世”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</a:rPr>
              <a:t>,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</a:rPr>
              <a:t>不要和“泄”混淆。</a:t>
            </a:r>
            <a:endParaRPr lang="zh-CN" altLang="en-US" sz="28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69219" y="2146301"/>
            <a:ext cx="1031081" cy="1547813"/>
          </a:xfrm>
          <a:prstGeom prst="rect">
            <a:avLst/>
          </a:prstGeom>
          <a:noFill/>
          <a:ln w="57150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文本框 4"/>
          <p:cNvSpPr txBox="1"/>
          <p:nvPr/>
        </p:nvSpPr>
        <p:spPr>
          <a:xfrm>
            <a:off x="3057525" y="1902619"/>
            <a:ext cx="1187053" cy="1055608"/>
          </a:xfrm>
          <a:prstGeom prst="roundRect">
            <a:avLst/>
          </a:prstGeom>
          <a:solidFill>
            <a:srgbClr val="A1C45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易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错字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05840" y="855375"/>
            <a:ext cx="83224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 err="1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  <a:cs typeface="GB Pinyinok-B"/>
              </a:rPr>
              <a:t>xi</a:t>
            </a:r>
            <a:r>
              <a:rPr lang="en-US" altLang="zh-CN" sz="4000" b="1" dirty="0" err="1">
                <a:latin typeface="Pinyin Adjust" panose="02000500000000000000" pitchFamily="2" charset="0"/>
                <a:ea typeface="微软雅黑" panose="020B0503020204020204" pitchFamily="34" charset="-122"/>
                <a:cs typeface="GB Pinyinok-B"/>
              </a:rPr>
              <a:t>è</a:t>
            </a:r>
            <a:endParaRPr lang="en-US" altLang="zh-CN" sz="4000" b="1" dirty="0">
              <a:latin typeface="Pinyin Adjust" panose="02000500000000000000" pitchFamily="2" charset="0"/>
              <a:ea typeface="微软雅黑" panose="020B0503020204020204" pitchFamily="34" charset="-122"/>
              <a:cs typeface="GB Pinyinok-B"/>
            </a:endParaRPr>
          </a:p>
        </p:txBody>
      </p:sp>
      <p:pic>
        <p:nvPicPr>
          <p:cNvPr id="47115" name="Picture 15" descr="20101021944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4483" y="4250541"/>
            <a:ext cx="2113360" cy="21240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/>
          <p:cNvSpPr/>
          <p:nvPr/>
        </p:nvSpPr>
        <p:spPr>
          <a:xfrm>
            <a:off x="3432031" y="83940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 animBg="1"/>
      <p:bldP spid="13" grpId="0" animBg="1"/>
      <p:bldP spid="14" grpId="0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1435580" y="3238500"/>
            <a:ext cx="653653" cy="706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横</a:t>
            </a:r>
            <a:endParaRPr lang="zh-CN" altLang="en-US" sz="4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左大括号 3"/>
          <p:cNvSpPr/>
          <p:nvPr/>
        </p:nvSpPr>
        <p:spPr>
          <a:xfrm>
            <a:off x="2172576" y="2630488"/>
            <a:ext cx="585788" cy="1962150"/>
          </a:xfrm>
          <a:prstGeom prst="leftBrace">
            <a:avLst/>
          </a:prstGeom>
          <a:ln w="28575">
            <a:solidFill>
              <a:srgbClr val="A1C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58364" y="2448557"/>
            <a:ext cx="306705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dirty="0" err="1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héng</a:t>
            </a:r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纵横</a:t>
            </a:r>
            <a:endParaRPr lang="zh-CN" altLang="en-US" sz="4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58364" y="4184077"/>
            <a:ext cx="3589735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000" dirty="0" err="1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hèng</a:t>
            </a:r>
            <a:r>
              <a:rPr lang="zh-CN" altLang="en-US" sz="4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 蛮横  </a:t>
            </a:r>
            <a:endParaRPr lang="zh-CN" altLang="en-US" sz="4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4" name="Picture 20" descr="2018050107095489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11917" y="1721525"/>
            <a:ext cx="2270522" cy="22240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9" descr="191f0000d53cdb2acc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9061" y="4210725"/>
            <a:ext cx="2263378" cy="22748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3452943" y="872298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多音字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12"/>
          <p:cNvSpPr txBox="1">
            <a:spLocks noChangeArrowheads="1"/>
          </p:cNvSpPr>
          <p:nvPr/>
        </p:nvSpPr>
        <p:spPr bwMode="auto">
          <a:xfrm>
            <a:off x="2852738" y="942182"/>
            <a:ext cx="24003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第一段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9156" name="Text Box 14"/>
          <p:cNvSpPr txBox="1">
            <a:spLocks noChangeArrowheads="1"/>
          </p:cNvSpPr>
          <p:nvPr/>
        </p:nvSpPr>
        <p:spPr bwMode="auto">
          <a:xfrm>
            <a:off x="873919" y="1724288"/>
            <a:ext cx="4744641" cy="44135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tabLst>
                <a:tab pos="271145" algn="l"/>
              </a:tabLst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原文：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tabLst>
                <a:tab pos="271145" algn="l"/>
              </a:tabLst>
            </a:pP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今日之责任，不在他人，而全在我少年。少年智则国智，少年富则国富，少年强则国强，少年独立则国独立，少年自由则国自由，少年进步则国进步，少年胜于欧洲，则国胜于欧洲，少年雄于地球，则国雄于地球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157" name="矩形 1"/>
          <p:cNvSpPr>
            <a:spLocks noChangeArrowheads="1"/>
          </p:cNvSpPr>
          <p:nvPr/>
        </p:nvSpPr>
        <p:spPr bwMode="auto">
          <a:xfrm>
            <a:off x="873919" y="966788"/>
            <a:ext cx="162095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疏通文意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9158" name="Picture 4" descr="218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881974" y="2021983"/>
            <a:ext cx="2853928" cy="4165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3861" y="967236"/>
            <a:ext cx="4989910" cy="56323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译文：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今天的责任，不在别人，而全在我们少年人身上。少年有才智国家就有才智，少年富足国家就富足，少年强盛国家就强盛，少年独立国家就独立，少年自由国家就自由，少年进步国家就进步，少年胜于欧洲，国家就胜于欧洲，少年在地球上称雄，国家就在地球上称雄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0180" name="Picture 8" descr="lia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08724" y="1856280"/>
            <a:ext cx="2362200" cy="3683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9"/>
          <p:cNvSpPr txBox="1">
            <a:spLocks noChangeArrowheads="1"/>
          </p:cNvSpPr>
          <p:nvPr/>
        </p:nvSpPr>
        <p:spPr bwMode="auto">
          <a:xfrm>
            <a:off x="854869" y="939801"/>
            <a:ext cx="24003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第二段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40414" y="1759935"/>
            <a:ext cx="3649265" cy="54784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原文：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红日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初升，其道大光；河出伏流，一泻汪洋。潜龙腾渊，鳞爪飞扬；乳虎啸谷，百兽震惶；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鹰隼试翼，风尘翕张。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线形标注 1 12"/>
          <p:cNvSpPr/>
          <p:nvPr/>
        </p:nvSpPr>
        <p:spPr bwMode="auto">
          <a:xfrm>
            <a:off x="4843731" y="1458914"/>
            <a:ext cx="3932635" cy="2224445"/>
          </a:xfrm>
          <a:prstGeom prst="borderCallout1">
            <a:avLst>
              <a:gd name="adj1" fmla="val 554"/>
              <a:gd name="adj2" fmla="val -226"/>
              <a:gd name="adj3" fmla="val 137810"/>
              <a:gd name="adj4" fmla="val -61815"/>
            </a:avLst>
          </a:prstGeom>
          <a:solidFill>
            <a:srgbClr val="A1C450"/>
          </a:solidFill>
          <a:ln w="12700" algn="ctr">
            <a:solidFill>
              <a:srgbClr val="A1C450"/>
            </a:solidFill>
            <a:miter lim="800000"/>
          </a:ln>
        </p:spPr>
        <p:txBody>
          <a:bodyPr anchor="ctr"/>
          <a:lstStyle/>
          <a:p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       鹰隼</a:t>
            </a:r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试翼，风尘吸张：雄鹰展翅试飞，掀起狂风，飞沙走石。隼，一种凶猛的鸟</a:t>
            </a:r>
            <a:r>
              <a:rPr lang="zh-CN" altLang="en-US" sz="28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。吸</a:t>
            </a:r>
            <a:r>
              <a:rPr lang="zh-CN" altLang="en-US" sz="2800" dirty="0">
                <a:solidFill>
                  <a:schemeClr val="bg1"/>
                </a:solidFill>
                <a:ea typeface="微软雅黑" panose="020B0503020204020204" pitchFamily="34" charset="-122"/>
              </a:rPr>
              <a:t>张，收缩与扩张。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副标题 2"/>
          <p:cNvSpPr>
            <a:spLocks noGrp="1"/>
          </p:cNvSpPr>
          <p:nvPr>
            <p:ph type="subTitle" idx="4294967295"/>
          </p:nvPr>
        </p:nvSpPr>
        <p:spPr bwMode="auto">
          <a:xfrm>
            <a:off x="703729" y="2550035"/>
            <a:ext cx="8054789" cy="1655762"/>
          </a:xfrm>
          <a:prstGeom prst="rect">
            <a:avLst/>
          </a:prstGeom>
          <a:noFill/>
          <a:ln>
            <a:miter lim="800000"/>
          </a:ln>
        </p:spPr>
        <p:txBody>
          <a:bodyPr>
            <a:normAutofit/>
          </a:bodyPr>
          <a:lstStyle/>
          <a:p>
            <a:pPr marL="355600" indent="-355600" defTabSz="4572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会认本课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个生字，会写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6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个生字，理解生字组成的词语</a:t>
            </a:r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1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 defTabSz="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朗读课文，</a:t>
            </a:r>
            <a:r>
              <a:rPr lang="zh-CN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理解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文章重点</a:t>
            </a:r>
            <a:r>
              <a:rPr lang="zh-CN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词句子的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意思。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1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 defTabSz="4572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初步感知文意，了解课文内容。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难点</a:t>
            </a:r>
            <a:r>
              <a:rPr lang="en-US" altLang="zh-CN" sz="1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1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55600" indent="-355600" defTabSz="457200" eaLnBrk="1" hangingPunct="1">
              <a:lnSpc>
                <a:spcPct val="150000"/>
              </a:lnSpc>
            </a:pPr>
            <a:endPara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本课目标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2451" y="801688"/>
            <a:ext cx="3231356" cy="37548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花初胎，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矞矞皇皇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；干将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发硎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，有作其芒。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天戴其苍，地履其黄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，纵有千古，横有八荒，前途似海，来日方长。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806" y="3327952"/>
            <a:ext cx="5110163" cy="46166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矞矞皇皇：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形容生机勃勃。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干将发硎，有作其芒：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宝剑在磨刀石上磨出，发着耀眼的光芒。干将，古代宝剑名，常和莫邪并说，泛指宝剑。硎，磨刀石。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天戴其苍，地履其黄：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头顶着青天，脚踏着黄土大地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履：踩。</a:t>
            </a:r>
            <a:endParaRPr lang="zh-CN" altLang="en-US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42" name="Picture 2" descr="干将"/>
          <p:cNvPicPr>
            <a:picLocks noChangeAspect="1" noChangeArrowheads="1"/>
          </p:cNvPicPr>
          <p:nvPr/>
        </p:nvPicPr>
        <p:blipFill>
          <a:blip r:embed="rId1" cstate="email"/>
          <a:srcRect r="-3449"/>
          <a:stretch>
            <a:fillRect/>
          </a:stretch>
        </p:blipFill>
        <p:spPr bwMode="auto">
          <a:xfrm>
            <a:off x="4382204" y="801689"/>
            <a:ext cx="3352800" cy="189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6314" y="3467327"/>
            <a:ext cx="2667000" cy="2316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12"/>
          <p:cNvSpPr txBox="1">
            <a:spLocks noChangeArrowheads="1"/>
          </p:cNvSpPr>
          <p:nvPr/>
        </p:nvSpPr>
        <p:spPr bwMode="auto">
          <a:xfrm>
            <a:off x="2503599" y="425470"/>
            <a:ext cx="23452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第二段译文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252" name="Text Box 16"/>
          <p:cNvSpPr txBox="1">
            <a:spLocks noChangeArrowheads="1"/>
          </p:cNvSpPr>
          <p:nvPr/>
        </p:nvSpPr>
        <p:spPr bwMode="auto">
          <a:xfrm>
            <a:off x="482959" y="948690"/>
            <a:ext cx="5669923" cy="78483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刚刚升起，道路充满霞光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黄河从地下冒出来，汹涌奔泻浩浩荡荡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潜龙从深渊中腾跃而起，它的鳞爪舞动飞扬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小老虎在山谷吼叫，所有的野兽都害怕惊慌，雄鹰隼鸟振翅欲飞，风和尘土高卷飞扬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奇花刚开始孕起蓓蕾，灿烂明丽茂盛茁壮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干将剑新磨，闪射出光芒。头顶着苍天，脚踏着大地，从纵的时间看有悠久的历史，从横的空间看有辽阔的疆域。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前途像海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一般宽广，未来的日子无限远长。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2" descr="红日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287274" y="1249251"/>
            <a:ext cx="2492896" cy="233073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黄河"/>
          <p:cNvPicPr>
            <a:picLocks noChangeAspect="1" noChangeArrowheads="1"/>
          </p:cNvPicPr>
          <p:nvPr/>
        </p:nvPicPr>
        <p:blipFill>
          <a:blip r:embed="rId2" cstate="email"/>
          <a:srcRect l="-1038"/>
          <a:stretch>
            <a:fillRect/>
          </a:stretch>
        </p:blipFill>
        <p:spPr bwMode="auto">
          <a:xfrm>
            <a:off x="6287274" y="3725791"/>
            <a:ext cx="2492896" cy="241971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矩形 1"/>
          <p:cNvSpPr>
            <a:spLocks noChangeArrowheads="1"/>
          </p:cNvSpPr>
          <p:nvPr/>
        </p:nvSpPr>
        <p:spPr bwMode="auto">
          <a:xfrm>
            <a:off x="2232371" y="643333"/>
            <a:ext cx="26248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第三段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1393" y="1363749"/>
            <a:ext cx="3720050" cy="2031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原文：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我少年中国，与天不老；壮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我中国少年，与国无疆。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线形标注 1 9"/>
          <p:cNvSpPr/>
          <p:nvPr/>
        </p:nvSpPr>
        <p:spPr bwMode="auto">
          <a:xfrm>
            <a:off x="5235261" y="1166553"/>
            <a:ext cx="3593206" cy="584974"/>
          </a:xfrm>
          <a:prstGeom prst="borderCallout1">
            <a:avLst>
              <a:gd name="adj1" fmla="val 6734"/>
              <a:gd name="adj2" fmla="val -110"/>
              <a:gd name="adj3" fmla="val 162988"/>
              <a:gd name="adj4" fmla="val -92135"/>
            </a:avLst>
          </a:prstGeom>
          <a:solidFill>
            <a:srgbClr val="A1C450"/>
          </a:solidFill>
          <a:ln w="12700" algn="ctr">
            <a:solidFill>
              <a:srgbClr val="A1C450"/>
            </a:solidFill>
            <a:miter lim="800000"/>
          </a:ln>
        </p:spPr>
        <p:txBody>
          <a:bodyPr anchor="ctr"/>
          <a:lstStyle/>
          <a:p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哉，表示赞叹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，相当于“啊”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392754" y="3713763"/>
            <a:ext cx="542446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译文：</a:t>
            </a:r>
            <a:endParaRPr lang="en-US" altLang="zh-CN" sz="28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啊我的少年中国，将与天地共存不老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雄壮啊我的中国少年，将与祖国万寿无疆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 bwMode="auto">
          <a:xfrm>
            <a:off x="357389" y="953036"/>
            <a:ext cx="7949484" cy="1638255"/>
          </a:xfrm>
          <a:prstGeom prst="cloudCallout">
            <a:avLst>
              <a:gd name="adj1" fmla="val -21807"/>
              <a:gd name="adj2" fmla="val 101129"/>
            </a:avLst>
          </a:prstGeom>
          <a:solidFill>
            <a:schemeClr val="bg1"/>
          </a:solidFill>
          <a:ln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6275" y="1395765"/>
            <a:ext cx="9828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通过疏通文意，你是否理解了题目“少年中国说”的含义？</a:t>
            </a:r>
            <a:endParaRPr lang="zh-CN" altLang="zh-CN" sz="28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2108" y="3549267"/>
            <a:ext cx="3400024" cy="3200876"/>
          </a:xfrm>
          <a:prstGeom prst="roundRect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“少年”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就是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年轻；“少年中国”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就是指年轻的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中国，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作者心中所追求的一个未来的中国。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4768168" y="3549268"/>
            <a:ext cx="3712571" cy="3439239"/>
          </a:xfrm>
          <a:prstGeom prst="roundRect">
            <a:avLst/>
          </a:prstGeom>
          <a:solidFill>
            <a:srgbClr val="A1C450"/>
          </a:solidFill>
          <a:ln>
            <a:solidFill>
              <a:srgbClr val="A1C4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“说”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是一种文体，可以叙事，可以议论，可以说明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在这篇文章中是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议论。作者认为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创造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未来的中国是我们中国少年的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责任。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矩形 3"/>
          <p:cNvSpPr>
            <a:spLocks noChangeArrowheads="1"/>
          </p:cNvSpPr>
          <p:nvPr/>
        </p:nvSpPr>
        <p:spPr bwMode="auto">
          <a:xfrm>
            <a:off x="534591" y="1100138"/>
            <a:ext cx="79117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一、选择</a:t>
            </a:r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的读音或字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 </a:t>
            </a:r>
            <a:endParaRPr lang="zh-CN" altLang="en-US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1053185" y="2357714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步</a:t>
            </a:r>
            <a:r>
              <a:rPr lang="zh-CN" altLang="en-US" sz="3200" u="heavy" dirty="0" smtClean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  <a:endParaRPr lang="zh-CN" altLang="en-US" sz="3200" u="heavy" dirty="0">
              <a:solidFill>
                <a:srgbClr val="000000"/>
              </a:solidFill>
              <a:uFill>
                <a:solidFill>
                  <a:srgbClr val="C00000"/>
                </a:solidFill>
              </a:u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373" name="TextBox 29"/>
          <p:cNvSpPr txBox="1">
            <a:spLocks noChangeArrowheads="1"/>
          </p:cNvSpPr>
          <p:nvPr/>
        </p:nvSpPr>
        <p:spPr bwMode="auto">
          <a:xfrm>
            <a:off x="1629093" y="2434758"/>
            <a:ext cx="240600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（</a:t>
            </a:r>
            <a:r>
              <a:rPr lang="en-US" altLang="zh-CN" sz="3200" dirty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 smtClean="0">
                <a:latin typeface="Pinyin Adjust" panose="02000500000000000000" pitchFamily="2" charset="0"/>
                <a:ea typeface="微软雅黑" panose="020B0503020204020204" pitchFamily="34" charset="-122"/>
                <a:cs typeface="汉语拼音"/>
              </a:rPr>
              <a:t>lǚ</a:t>
            </a:r>
            <a:r>
              <a:rPr lang="zh-CN" altLang="en-US" sz="3200" dirty="0" smtClean="0">
                <a:latin typeface="Pinyin Adjust" panose="02000500000000000000" pitchFamily="2" charset="0"/>
                <a:ea typeface="微软雅黑" panose="020B0503020204020204" pitchFamily="34" charset="-122"/>
                <a:cs typeface="汉语拼音"/>
              </a:rPr>
              <a:t>       </a:t>
            </a:r>
            <a:r>
              <a:rPr lang="en-US" altLang="zh-CN" sz="3200" dirty="0" err="1" smtClean="0">
                <a:latin typeface="Pinyin Adjust" panose="02000500000000000000" pitchFamily="2" charset="0"/>
                <a:ea typeface="微软雅黑" panose="020B0503020204020204" pitchFamily="34" charset="-122"/>
                <a:cs typeface="汉语拼音"/>
              </a:rPr>
              <a:t>l</a:t>
            </a:r>
            <a:r>
              <a:rPr lang="en-US" altLang="zh-CN" sz="3200" dirty="0" err="1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ǔ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微软雅黑" panose="020B0503020204020204" pitchFamily="34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5122556" y="2429726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zh-CN" altLang="en-US" sz="3200" u="sng" dirty="0" smtClean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哉</a:t>
            </a:r>
            <a:endParaRPr lang="zh-CN" altLang="en-US" sz="3200" u="sng" dirty="0">
              <a:solidFill>
                <a:srgbClr val="000000"/>
              </a:solidFill>
              <a:uFill>
                <a:solidFill>
                  <a:srgbClr val="C00000"/>
                </a:solidFill>
              </a:u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375" name="TextBox 31"/>
          <p:cNvSpPr txBox="1">
            <a:spLocks noChangeArrowheads="1"/>
          </p:cNvSpPr>
          <p:nvPr/>
        </p:nvSpPr>
        <p:spPr bwMode="auto">
          <a:xfrm>
            <a:off x="5832215" y="2493493"/>
            <a:ext cx="211109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dirty="0" err="1" smtClean="0">
                <a:latin typeface="Pinyin Adjust" panose="02000500000000000000" pitchFamily="2" charset="0"/>
                <a:ea typeface="楷体" panose="02010609060101010101" pitchFamily="49" charset="-122"/>
                <a:cs typeface="汉语拼音"/>
              </a:rPr>
              <a:t>zāi</a:t>
            </a:r>
            <a:r>
              <a:rPr lang="en-US" altLang="zh-CN" sz="3200" dirty="0" smtClean="0">
                <a:solidFill>
                  <a:schemeClr val="accent5">
                    <a:lumMod val="75000"/>
                  </a:schemeClr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 </a:t>
            </a:r>
            <a:r>
              <a:rPr lang="en-US" altLang="zh-CN" sz="3200" dirty="0" err="1" smtClean="0">
                <a:latin typeface="Pinyin Adjust" panose="02000500000000000000" pitchFamily="2" charset="0"/>
                <a:ea typeface="楷体" panose="02010609060101010101" pitchFamily="49" charset="-122"/>
                <a:cs typeface="汉语拼音"/>
              </a:rPr>
              <a:t>zǎi</a:t>
            </a:r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1070858" y="4177664"/>
            <a:ext cx="212764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>
                <a:solidFill>
                  <a:srgbClr val="000000"/>
                </a:solidFill>
                <a:uFill>
                  <a:solidFill>
                    <a:srgbClr val="C00000"/>
                  </a:solidFill>
                </a:uFill>
                <a:latin typeface="楷体" panose="02010609060101010101" pitchFamily="49" charset="-122"/>
                <a:ea typeface="楷体" panose="02010609060101010101" pitchFamily="49" charset="-122"/>
              </a:rPr>
              <a:t>一（  ）千里</a:t>
            </a:r>
            <a:endParaRPr lang="zh-CN" altLang="en-US" sz="3200" dirty="0">
              <a:solidFill>
                <a:srgbClr val="000000"/>
              </a:solidFill>
              <a:uFill>
                <a:solidFill>
                  <a:srgbClr val="C00000"/>
                </a:solidFill>
              </a:u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377" name="TextBox 36"/>
          <p:cNvSpPr txBox="1">
            <a:spLocks noChangeArrowheads="1"/>
          </p:cNvSpPr>
          <p:nvPr/>
        </p:nvSpPr>
        <p:spPr bwMode="auto">
          <a:xfrm>
            <a:off x="2931694" y="4169337"/>
            <a:ext cx="26468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（泻  泄  ）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37"/>
          <p:cNvSpPr txBox="1">
            <a:spLocks noChangeArrowheads="1"/>
          </p:cNvSpPr>
          <p:nvPr/>
        </p:nvSpPr>
        <p:spPr bwMode="auto">
          <a:xfrm>
            <a:off x="5127319" y="4060363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纵</a:t>
            </a:r>
            <a:r>
              <a:rPr lang="zh-CN" altLang="en-US" sz="3200" u="sng" dirty="0">
                <a:latin typeface="楷体" panose="02010609060101010101" pitchFamily="49" charset="-122"/>
                <a:ea typeface="楷体" panose="02010609060101010101" pitchFamily="49" charset="-122"/>
              </a:rPr>
              <a:t>横</a:t>
            </a:r>
            <a:endParaRPr lang="zh-CN" altLang="en-US" sz="3200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47997" y="2388491"/>
            <a:ext cx="589359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GB Pinyinok-B"/>
                <a:ea typeface="GB Pinyinok-B"/>
                <a:cs typeface="GB Pinyinok-B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GB Pinyinok-B"/>
              <a:ea typeface="GB Pinyinok-B"/>
              <a:cs typeface="GB Pinyinok-B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8521" y="2450117"/>
            <a:ext cx="58936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GB Pinyinok-B"/>
                <a:ea typeface="GB Pinyinok-B"/>
                <a:cs typeface="GB Pinyinok-B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GB Pinyinok-B"/>
              <a:ea typeface="GB Pinyinok-B"/>
              <a:cs typeface="GB Pinyinok-B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37378" y="4105697"/>
            <a:ext cx="589359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GB Pinyinok-B"/>
                <a:ea typeface="GB Pinyinok-B"/>
                <a:cs typeface="GB Pinyinok-B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GB Pinyinok-B"/>
              <a:ea typeface="GB Pinyinok-B"/>
              <a:cs typeface="GB Pinyinok-B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33616" y="4107713"/>
            <a:ext cx="58936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GB Pinyinok-B"/>
                <a:ea typeface="GB Pinyinok-B"/>
                <a:cs typeface="GB Pinyinok-B"/>
              </a:rPr>
              <a:t>√</a:t>
            </a:r>
            <a:endParaRPr lang="zh-CN" altLang="en-US" sz="4000" b="1" dirty="0">
              <a:solidFill>
                <a:srgbClr val="FF0000"/>
              </a:solidFill>
              <a:latin typeface="GB Pinyinok-B"/>
              <a:ea typeface="GB Pinyinok-B"/>
              <a:cs typeface="GB Pinyinok-B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703077" y="3750240"/>
            <a:ext cx="678656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xiè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  <a:sym typeface="+mn-ea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827391" y="4167323"/>
            <a:ext cx="30670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</a:t>
            </a:r>
            <a:r>
              <a:rPr lang="en-US" altLang="zh-CN" sz="3200" dirty="0" err="1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héng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  </a:t>
            </a:r>
            <a:r>
              <a:rPr lang="en-US" altLang="zh-CN" sz="3200" dirty="0" err="1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hèng</a:t>
            </a:r>
            <a:r>
              <a:rPr lang="en-US" altLang="zh-CN" sz="3200" dirty="0" smtClean="0">
                <a:solidFill>
                  <a:srgbClr val="000000"/>
                </a:solidFill>
                <a:latin typeface="Pinyin Adjust" panose="02000500000000000000" pitchFamily="2" charset="0"/>
                <a:ea typeface="楷体" panose="02010609060101010101" pitchFamily="49" charset="-122"/>
              </a:rPr>
              <a:t> </a:t>
            </a:r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74761" y="2029750"/>
            <a:ext cx="5211427" cy="1464231"/>
          </a:xfrm>
          <a:prstGeom prst="roundRect">
            <a:avLst/>
          </a:prstGeom>
          <a:solidFill>
            <a:srgbClr val="A1C450"/>
          </a:solidFill>
          <a:ln>
            <a:solidFill>
              <a:srgbClr val="A1C450"/>
            </a:solidFill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天戴   地履   前途   来日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774762" y="4660408"/>
            <a:ext cx="6919436" cy="783193"/>
          </a:xfrm>
          <a:prstGeom prst="roundRect">
            <a:avLst/>
          </a:prstGeom>
          <a:solidFill>
            <a:srgbClr val="A1C450"/>
          </a:solidFill>
          <a:ln>
            <a:solidFill>
              <a:srgbClr val="A1C450"/>
            </a:solidFill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方长   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似</a:t>
            </a:r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   其</a:t>
            </a:r>
            <a:r>
              <a:rPr lang="zh-CN" altLang="en-US" sz="4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  </a:t>
            </a:r>
            <a:r>
              <a:rPr lang="zh-CN" altLang="en-US" sz="4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其苍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450089" y="2870289"/>
            <a:ext cx="3549253" cy="191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527605" y="2692490"/>
            <a:ext cx="1679972" cy="25003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240925" y="2737636"/>
            <a:ext cx="3758417" cy="2082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3462449" y="2692490"/>
            <a:ext cx="1592571" cy="21272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7" name="矩形 7"/>
          <p:cNvSpPr>
            <a:spLocks noChangeArrowheads="1"/>
          </p:cNvSpPr>
          <p:nvPr/>
        </p:nvSpPr>
        <p:spPr bwMode="auto">
          <a:xfrm>
            <a:off x="723588" y="734294"/>
            <a:ext cx="2018328" cy="578882"/>
          </a:xfrm>
          <a:prstGeom prst="round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二、连一连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6"/>
          <p:cNvSpPr>
            <a:spLocks noChangeArrowheads="1"/>
          </p:cNvSpPr>
          <p:nvPr/>
        </p:nvSpPr>
        <p:spPr bwMode="auto">
          <a:xfrm>
            <a:off x="784622" y="1860550"/>
            <a:ext cx="4923234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同学们，你们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正值青春年少，今天你们是初升的太阳，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明天你们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就是祖国的栋梁。早在一百多年前，有一个人就提出了这样的观点，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这个人就是清末的梁启超。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6" name="内容占位符 6145" descr="C:\Documents and Settings\MM\桌面\梁启超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46019" y="1663700"/>
            <a:ext cx="2002631" cy="36687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文本框 1"/>
          <p:cNvSpPr txBox="1">
            <a:spLocks noChangeArrowheads="1"/>
          </p:cNvSpPr>
          <p:nvPr/>
        </p:nvSpPr>
        <p:spPr bwMode="auto">
          <a:xfrm>
            <a:off x="2834761" y="1057276"/>
            <a:ext cx="6213872" cy="50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梁启超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1873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1929)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，字卓如，号任公，又号“饮冰室主人”，广东新会人。早年极力宣传变法维新，是我国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世纪资产阶级改良主义变法维新运动的代表人物之一。在文学方面，他提倡“诗界革命”“小说界革命”等，对当时的文学创作产生了积极的影响，晚年在清华学校讲学。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主要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作品有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饮冰室合集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中国史叙论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新史学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0" name="文本框 2"/>
          <p:cNvSpPr txBox="1">
            <a:spLocks noChangeArrowheads="1"/>
          </p:cNvSpPr>
          <p:nvPr/>
        </p:nvSpPr>
        <p:spPr bwMode="auto">
          <a:xfrm>
            <a:off x="4948715" y="538163"/>
            <a:ext cx="19859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821" name="Picture 3" descr="粱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69111" y="1392685"/>
            <a:ext cx="2337197" cy="42211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704755" y="776287"/>
            <a:ext cx="21491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Calibri" panose="020F0502020204030204" pitchFamily="34" charset="0"/>
                <a:ea typeface="微软雅黑" panose="020B0503020204020204" pitchFamily="34" charset="-122"/>
              </a:rPr>
              <a:t>写作背景</a:t>
            </a:r>
            <a:endParaRPr lang="zh-CN" altLang="en-US" sz="2800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844" name="文本框 2"/>
          <p:cNvSpPr txBox="1">
            <a:spLocks noChangeArrowheads="1"/>
          </p:cNvSpPr>
          <p:nvPr/>
        </p:nvSpPr>
        <p:spPr bwMode="auto">
          <a:xfrm>
            <a:off x="158354" y="1295401"/>
            <a:ext cx="8771334" cy="49917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梁启超生活在清末民初。面对封建统治的黑暗、腐败和国家的落后、虚弱，他追随康有为，积极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投身一系列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变法维新运动，成为中国近代史上杰出的政治活动家、启蒙思想家、学问家。“百日维新”失败后，他流亡日本，创办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清议报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，大力介绍西方近代资产阶级政治学说，批判封建专制主义。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少年中国说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就是当时发表在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清议报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上的一篇著名文章。被公认为梁启超著作中思想意义最积极，情感色彩最激越的篇章。作者本人也把它视为自己“开文章之新体，激民气之暗潮”的代表作。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731332" y="2670969"/>
            <a:ext cx="702469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lín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  <a:sym typeface="+mn-ea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06391" y="2657476"/>
            <a:ext cx="1107281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huáng</a:t>
            </a:r>
            <a:endParaRPr lang="zh-CN" altLang="en-US" sz="2800" b="1" dirty="0">
              <a:latin typeface="Pinyin Adjust" panose="02000500000000000000" pitchFamily="2" charset="0"/>
              <a:ea typeface="GB Pinyinok-B"/>
              <a:cs typeface="汉语拼音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00061" y="2657475"/>
            <a:ext cx="702469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tāi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57863" y="2657475"/>
            <a:ext cx="809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lǚ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631492" y="4141789"/>
            <a:ext cx="6191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xī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  <a:sym typeface="+mn-ea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947143" y="4191435"/>
            <a:ext cx="701279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yù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  <a:sym typeface="+mn-ea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923485" y="2648087"/>
            <a:ext cx="58936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zāi</a:t>
            </a:r>
            <a:endParaRPr lang="en-US" altLang="zh-CN" sz="2800" b="1" dirty="0">
              <a:solidFill>
                <a:schemeClr val="accent5">
                  <a:lumMod val="75000"/>
                </a:schemeClr>
              </a:solidFill>
              <a:latin typeface="Pinyin Adjust" panose="02000500000000000000" pitchFamily="2" charset="0"/>
              <a:ea typeface="GB Pinyinok-B" pitchFamily="2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643843" y="4141789"/>
            <a:ext cx="750094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xíng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8681" y="1770063"/>
            <a:ext cx="7292579" cy="409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78" name="TextBox 21"/>
          <p:cNvSpPr txBox="1">
            <a:spLocks noChangeArrowheads="1"/>
          </p:cNvSpPr>
          <p:nvPr/>
        </p:nvSpPr>
        <p:spPr bwMode="auto">
          <a:xfrm>
            <a:off x="1575198" y="3205163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79" name="TextBox 23"/>
          <p:cNvSpPr txBox="1">
            <a:spLocks noChangeArrowheads="1"/>
          </p:cNvSpPr>
          <p:nvPr/>
        </p:nvSpPr>
        <p:spPr bwMode="auto">
          <a:xfrm>
            <a:off x="3876676" y="3198813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80" name="TextBox 24"/>
          <p:cNvSpPr txBox="1">
            <a:spLocks noChangeArrowheads="1"/>
          </p:cNvSpPr>
          <p:nvPr/>
        </p:nvSpPr>
        <p:spPr bwMode="auto">
          <a:xfrm>
            <a:off x="5041969" y="3212474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81" name="TextBox 25"/>
          <p:cNvSpPr txBox="1">
            <a:spLocks noChangeArrowheads="1"/>
          </p:cNvSpPr>
          <p:nvPr/>
        </p:nvSpPr>
        <p:spPr bwMode="auto">
          <a:xfrm>
            <a:off x="5937628" y="3176587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汉语拼音"/>
              </a:rPr>
              <a:t>履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汉语拼音"/>
            </a:endParaRPr>
          </a:p>
        </p:txBody>
      </p:sp>
      <p:sp>
        <p:nvSpPr>
          <p:cNvPr id="36882" name="TextBox 26"/>
          <p:cNvSpPr txBox="1">
            <a:spLocks noChangeArrowheads="1"/>
          </p:cNvSpPr>
          <p:nvPr/>
        </p:nvSpPr>
        <p:spPr bwMode="auto">
          <a:xfrm>
            <a:off x="6923485" y="3191154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哉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83" name="TextBox 27"/>
          <p:cNvSpPr txBox="1">
            <a:spLocks noChangeArrowheads="1"/>
          </p:cNvSpPr>
          <p:nvPr/>
        </p:nvSpPr>
        <p:spPr bwMode="auto">
          <a:xfrm>
            <a:off x="1537098" y="4665663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翕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84" name="TextBox 28"/>
          <p:cNvSpPr txBox="1">
            <a:spLocks noChangeArrowheads="1"/>
          </p:cNvSpPr>
          <p:nvPr/>
        </p:nvSpPr>
        <p:spPr bwMode="auto">
          <a:xfrm>
            <a:off x="2624482" y="4705941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硎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85" name="TextBox 29"/>
          <p:cNvSpPr txBox="1">
            <a:spLocks noChangeArrowheads="1"/>
          </p:cNvSpPr>
          <p:nvPr/>
        </p:nvSpPr>
        <p:spPr bwMode="auto">
          <a:xfrm>
            <a:off x="3874865" y="4715309"/>
            <a:ext cx="69762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矞</a:t>
            </a:r>
            <a:endParaRPr lang="zh-CN" altLang="en-US" sz="4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886" name="文本框 7"/>
          <p:cNvSpPr txBox="1">
            <a:spLocks noChangeArrowheads="1"/>
          </p:cNvSpPr>
          <p:nvPr/>
        </p:nvSpPr>
        <p:spPr bwMode="auto">
          <a:xfrm>
            <a:off x="2665810" y="3228976"/>
            <a:ext cx="307181" cy="68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鳞</a:t>
            </a:r>
            <a:endParaRPr lang="zh-CN" altLang="en-US" sz="4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635919" y="2701927"/>
            <a:ext cx="678656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9" tIns="34289" rIns="68579" bIns="34289">
            <a:spAutoFit/>
          </a:bodyPr>
          <a:lstStyle/>
          <a:p>
            <a:r>
              <a:rPr lang="en-US" altLang="zh-CN" sz="2800" dirty="0" err="1">
                <a:latin typeface="Pinyin Adjust" panose="02000500000000000000" pitchFamily="2" charset="0"/>
                <a:ea typeface="GB Pinyinok-B"/>
                <a:cs typeface="汉语拼音"/>
              </a:rPr>
              <a:t>xiè</a:t>
            </a:r>
            <a:endParaRPr lang="zh-CN" altLang="en-US" sz="2800" dirty="0">
              <a:latin typeface="Pinyin Adjust" panose="02000500000000000000" pitchFamily="2" charset="0"/>
              <a:ea typeface="GB Pinyinok-B"/>
              <a:cs typeface="汉语拼音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会认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8" grpId="0"/>
      <p:bldP spid="36878" grpId="0"/>
      <p:bldP spid="36879" grpId="0"/>
      <p:bldP spid="36880" grpId="0"/>
      <p:bldP spid="36881" grpId="0"/>
      <p:bldP spid="36882" grpId="0"/>
      <p:bldP spid="36883" grpId="0"/>
      <p:bldP spid="36884" grpId="0"/>
      <p:bldP spid="36885" grpId="0"/>
      <p:bldP spid="36886" grpId="0"/>
      <p:bldP spid="35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63416" y="1960124"/>
            <a:ext cx="6450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33039" y="3616272"/>
            <a:ext cx="59503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7" name="图片 10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606355" y="1333336"/>
            <a:ext cx="2289220" cy="156441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文本框 6"/>
          <p:cNvSpPr txBox="1">
            <a:spLocks noChangeArrowheads="1"/>
          </p:cNvSpPr>
          <p:nvPr/>
        </p:nvSpPr>
        <p:spPr bwMode="auto">
          <a:xfrm>
            <a:off x="6362593" y="1670405"/>
            <a:ext cx="1694259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奇花初胎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447671" y="5622623"/>
            <a:ext cx="1360884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干将发硎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35892" y="1960125"/>
            <a:ext cx="1870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r>
              <a:rPr lang="en-US" altLang="zh-CN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6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3914" y="3616272"/>
            <a:ext cx="192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忄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皇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惶</a:t>
            </a:r>
            <a:endParaRPr lang="zh-CN" altLang="en-US" sz="6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9131" y="5538789"/>
            <a:ext cx="54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硎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83914" y="5538789"/>
            <a:ext cx="192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石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  <a:r>
              <a:rPr lang="en-US" altLang="zh-CN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硎</a:t>
            </a:r>
            <a:endParaRPr lang="zh-CN" altLang="en-US" sz="6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606355" y="3168203"/>
            <a:ext cx="2289220" cy="1648496"/>
          </a:xfrm>
          <a:prstGeom prst="roundRect">
            <a:avLst/>
          </a:prstGeom>
        </p:spPr>
      </p:pic>
      <p:sp>
        <p:nvSpPr>
          <p:cNvPr id="19" name="文本框 6"/>
          <p:cNvSpPr txBox="1">
            <a:spLocks noChangeArrowheads="1"/>
          </p:cNvSpPr>
          <p:nvPr/>
        </p:nvSpPr>
        <p:spPr bwMode="auto">
          <a:xfrm>
            <a:off x="6556429" y="3616271"/>
            <a:ext cx="104564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震惶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06355" y="5145718"/>
            <a:ext cx="2366493" cy="1533251"/>
          </a:xfrm>
          <a:prstGeom prst="round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3425429" y="487195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识字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4192" y="1217751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加一加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898" grpId="0"/>
      <p:bldP spid="37901" grpId="0"/>
      <p:bldP spid="7" grpId="0"/>
      <p:bldP spid="8" grpId="0"/>
      <p:bldP spid="15" grpId="0"/>
      <p:bldP spid="19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38993" y="2205218"/>
            <a:ext cx="957313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zh-CN" altLang="en-US" sz="6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966" y="3591888"/>
            <a:ext cx="330115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换一换：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r>
              <a:rPr lang="en-US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–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写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世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泄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5486" y="1489356"/>
            <a:ext cx="3245476" cy="2392251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02322" y="2205217"/>
            <a:ext cx="121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一泻千里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845486" y="4171324"/>
            <a:ext cx="3245476" cy="2434106"/>
          </a:xfrm>
          <a:prstGeom prst="round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418231" y="5193116"/>
            <a:ext cx="101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泄气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25429" y="534940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识字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组合 77"/>
          <p:cNvGrpSpPr/>
          <p:nvPr/>
        </p:nvGrpSpPr>
        <p:grpSpPr bwMode="auto">
          <a:xfrm>
            <a:off x="3454221" y="2252275"/>
            <a:ext cx="750094" cy="1000125"/>
            <a:chOff x="714348" y="428604"/>
            <a:chExt cx="1000132" cy="1000926"/>
          </a:xfrm>
        </p:grpSpPr>
        <p:sp>
          <p:nvSpPr>
            <p:cNvPr id="3" name="矩形 2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4" name="直接连接符 3"/>
            <p:cNvCxnSpPr>
              <a:stCxn id="3" idx="0"/>
              <a:endCxn id="3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stCxn id="3" idx="1"/>
              <a:endCxn id="3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38" name="组合 81"/>
          <p:cNvGrpSpPr/>
          <p:nvPr/>
        </p:nvGrpSpPr>
        <p:grpSpPr bwMode="auto">
          <a:xfrm>
            <a:off x="4600794" y="2239575"/>
            <a:ext cx="750094" cy="1000125"/>
            <a:chOff x="714348" y="428604"/>
            <a:chExt cx="1000132" cy="1000926"/>
          </a:xfrm>
        </p:grpSpPr>
        <p:sp>
          <p:nvSpPr>
            <p:cNvPr id="7" name="矩形 6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8" name="直接连接符 7"/>
            <p:cNvCxnSpPr>
              <a:stCxn id="7" idx="0"/>
              <a:endCxn id="7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7" idx="1"/>
              <a:endCxn id="7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39" name="组合 85"/>
          <p:cNvGrpSpPr/>
          <p:nvPr/>
        </p:nvGrpSpPr>
        <p:grpSpPr bwMode="auto">
          <a:xfrm>
            <a:off x="5858094" y="2234812"/>
            <a:ext cx="750094" cy="1001713"/>
            <a:chOff x="714348" y="428604"/>
            <a:chExt cx="1000132" cy="1000926"/>
          </a:xfrm>
        </p:grpSpPr>
        <p:sp>
          <p:nvSpPr>
            <p:cNvPr id="11" name="矩形 10"/>
            <p:cNvSpPr/>
            <p:nvPr/>
          </p:nvSpPr>
          <p:spPr>
            <a:xfrm>
              <a:off x="714348" y="428604"/>
              <a:ext cx="1000132" cy="999339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2" name="直接连接符 11"/>
            <p:cNvCxnSpPr>
              <a:stCxn id="11" idx="0"/>
              <a:endCxn id="11" idx="2"/>
            </p:cNvCxnSpPr>
            <p:nvPr/>
          </p:nvCxnSpPr>
          <p:spPr>
            <a:xfrm rot="16200000" flipH="1">
              <a:off x="714744" y="928273"/>
              <a:ext cx="999339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1" idx="1"/>
              <a:endCxn id="11" idx="3"/>
            </p:cNvCxnSpPr>
            <p:nvPr/>
          </p:nvCxnSpPr>
          <p:spPr>
            <a:xfrm rot="10800000" flipH="1">
              <a:off x="714348" y="928274"/>
              <a:ext cx="1000132" cy="158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0" name="组合 76"/>
          <p:cNvGrpSpPr/>
          <p:nvPr/>
        </p:nvGrpSpPr>
        <p:grpSpPr bwMode="auto">
          <a:xfrm>
            <a:off x="2263596" y="2252274"/>
            <a:ext cx="750094" cy="1000125"/>
            <a:chOff x="714348" y="428604"/>
            <a:chExt cx="1000132" cy="1000926"/>
          </a:xfrm>
        </p:grpSpPr>
        <p:sp>
          <p:nvSpPr>
            <p:cNvPr id="15" name="矩形 14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16" name="直接连接符 15"/>
            <p:cNvCxnSpPr>
              <a:stCxn id="15" idx="0"/>
              <a:endCxn id="15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5" idx="1"/>
              <a:endCxn id="15" idx="3"/>
            </p:cNvCxnSpPr>
            <p:nvPr/>
          </p:nvCxnSpPr>
          <p:spPr>
            <a:xfrm rot="10800000" flipH="1">
              <a:off x="714348" y="929068"/>
              <a:ext cx="1000132" cy="158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64"/>
          <p:cNvSpPr txBox="1">
            <a:spLocks noChangeArrowheads="1"/>
          </p:cNvSpPr>
          <p:nvPr/>
        </p:nvSpPr>
        <p:spPr bwMode="auto">
          <a:xfrm>
            <a:off x="2299315" y="2212587"/>
            <a:ext cx="457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泻</a:t>
            </a:r>
            <a:endParaRPr lang="zh-CN" altLang="en-US" sz="6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64"/>
          <p:cNvSpPr txBox="1">
            <a:spLocks noChangeArrowheads="1"/>
          </p:cNvSpPr>
          <p:nvPr/>
        </p:nvSpPr>
        <p:spPr bwMode="auto">
          <a:xfrm>
            <a:off x="3441125" y="2249100"/>
            <a:ext cx="4572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潜</a:t>
            </a:r>
            <a:endParaRPr lang="zh-CN" altLang="en-US" sz="6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64"/>
          <p:cNvSpPr txBox="1">
            <a:spLocks noChangeArrowheads="1"/>
          </p:cNvSpPr>
          <p:nvPr/>
        </p:nvSpPr>
        <p:spPr bwMode="auto">
          <a:xfrm>
            <a:off x="4588887" y="2126862"/>
            <a:ext cx="456009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渊</a:t>
            </a:r>
            <a:endParaRPr lang="zh-CN" altLang="en-US" sz="6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64"/>
          <p:cNvSpPr txBox="1">
            <a:spLocks noChangeArrowheads="1"/>
          </p:cNvSpPr>
          <p:nvPr/>
        </p:nvSpPr>
        <p:spPr bwMode="auto">
          <a:xfrm>
            <a:off x="5825946" y="2152262"/>
            <a:ext cx="45601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胎</a:t>
            </a:r>
            <a:endParaRPr lang="zh-CN" altLang="en-US" sz="6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946" name="组合 89"/>
          <p:cNvGrpSpPr/>
          <p:nvPr/>
        </p:nvGrpSpPr>
        <p:grpSpPr bwMode="auto">
          <a:xfrm>
            <a:off x="3487559" y="4108062"/>
            <a:ext cx="750094" cy="1001713"/>
            <a:chOff x="714348" y="428604"/>
            <a:chExt cx="1000132" cy="1000926"/>
          </a:xfrm>
        </p:grpSpPr>
        <p:sp>
          <p:nvSpPr>
            <p:cNvPr id="24" name="矩形 23"/>
            <p:cNvSpPr/>
            <p:nvPr/>
          </p:nvSpPr>
          <p:spPr>
            <a:xfrm>
              <a:off x="714348" y="428604"/>
              <a:ext cx="1000132" cy="999339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25" name="直接连接符 24"/>
            <p:cNvCxnSpPr>
              <a:stCxn id="24" idx="0"/>
              <a:endCxn id="24" idx="2"/>
            </p:cNvCxnSpPr>
            <p:nvPr/>
          </p:nvCxnSpPr>
          <p:spPr>
            <a:xfrm rot="16200000" flipH="1">
              <a:off x="714744" y="928273"/>
              <a:ext cx="999339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4" idx="1"/>
              <a:endCxn id="24" idx="3"/>
            </p:cNvCxnSpPr>
            <p:nvPr/>
          </p:nvCxnSpPr>
          <p:spPr>
            <a:xfrm rot="10800000" flipH="1">
              <a:off x="714348" y="928274"/>
              <a:ext cx="1000132" cy="158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64"/>
          <p:cNvSpPr txBox="1">
            <a:spLocks noChangeArrowheads="1"/>
          </p:cNvSpPr>
          <p:nvPr/>
        </p:nvSpPr>
        <p:spPr bwMode="auto">
          <a:xfrm>
            <a:off x="3508990" y="4025512"/>
            <a:ext cx="45601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履</a:t>
            </a:r>
            <a:endParaRPr lang="zh-CN" altLang="en-US" sz="6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9950" name="组合 93"/>
          <p:cNvGrpSpPr/>
          <p:nvPr/>
        </p:nvGrpSpPr>
        <p:grpSpPr bwMode="auto">
          <a:xfrm>
            <a:off x="4611509" y="4100124"/>
            <a:ext cx="750094" cy="1001712"/>
            <a:chOff x="714348" y="428604"/>
            <a:chExt cx="1000132" cy="1000926"/>
          </a:xfrm>
        </p:grpSpPr>
        <p:sp>
          <p:nvSpPr>
            <p:cNvPr id="39" name="矩形 38"/>
            <p:cNvSpPr/>
            <p:nvPr/>
          </p:nvSpPr>
          <p:spPr>
            <a:xfrm>
              <a:off x="714348" y="428604"/>
              <a:ext cx="1000132" cy="999340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40" name="直接连接符 39"/>
            <p:cNvCxnSpPr>
              <a:stCxn id="39" idx="0"/>
              <a:endCxn id="39" idx="2"/>
            </p:cNvCxnSpPr>
            <p:nvPr/>
          </p:nvCxnSpPr>
          <p:spPr>
            <a:xfrm rot="16200000" flipH="1">
              <a:off x="714744" y="928272"/>
              <a:ext cx="999340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1"/>
              <a:endCxn id="39" idx="3"/>
            </p:cNvCxnSpPr>
            <p:nvPr/>
          </p:nvCxnSpPr>
          <p:spPr>
            <a:xfrm rot="10800000" flipH="1">
              <a:off x="714348" y="928274"/>
              <a:ext cx="1000132" cy="1587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文本框 64"/>
          <p:cNvSpPr txBox="1">
            <a:spLocks noChangeArrowheads="1"/>
          </p:cNvSpPr>
          <p:nvPr/>
        </p:nvSpPr>
        <p:spPr bwMode="auto">
          <a:xfrm>
            <a:off x="4603174" y="4069962"/>
            <a:ext cx="45601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纵</a:t>
            </a:r>
            <a:endParaRPr lang="zh-CN" altLang="en-US" sz="6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444533" y="943131"/>
            <a:ext cx="2188315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我会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7" grpId="0"/>
      <p:bldP spid="46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DOC_GUID" val="{94641974-dcd1-477f-9f28-6d5419e37239}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2194</Words>
  <Application>WPS 演示</Application>
  <PresentationFormat>全屏显示(4:3)</PresentationFormat>
  <Paragraphs>315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楷体</vt:lpstr>
      <vt:lpstr>Calibri</vt:lpstr>
      <vt:lpstr>Pinyin Adjust</vt:lpstr>
      <vt:lpstr>GB Pinyinok-B</vt:lpstr>
      <vt:lpstr>Segoe Print</vt:lpstr>
      <vt:lpstr>汉语拼音</vt:lpstr>
      <vt:lpstr>GB Pinyinok-B</vt:lpstr>
      <vt:lpstr>Arial Unicode MS</vt:lpstr>
      <vt:lpstr>Arial</vt:lpstr>
      <vt:lpstr>第一PPT模板网-WWW.1PPT.COM</vt:lpstr>
      <vt:lpstr>13.少年中国说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92</cp:revision>
  <dcterms:created xsi:type="dcterms:W3CDTF">2019-01-28T06:44:00Z</dcterms:created>
  <dcterms:modified xsi:type="dcterms:W3CDTF">2019-10-24T08:14:51Z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