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56"/>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100" d="100"/>
          <a:sy n="100" d="100"/>
        </p:scale>
        <p:origin x="-366" y="-264"/>
      </p:cViewPr>
      <p:guideLst>
        <p:guide orient="horz" pos="2160"/>
        <p:guide pos="2880"/>
      </p:guideLst>
    </p:cSldViewPr>
  </p:slideViewPr>
  <p:notesTextViewPr>
    <p:cViewPr>
      <p:scale>
        <a:sx n="3" d="2"/>
        <a:sy n="3" d="2"/>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2"/>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2"/>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1"/>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6"/>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5509319" y="1422129"/>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1296001"/>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1296001"/>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9"/>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1"/>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层1"/>
          <p:cNvPicPr>
            <a:picLocks noChangeAspect="1"/>
          </p:cNvPicPr>
          <p:nvPr userDrawn="1"/>
        </p:nvPicPr>
        <p:blipFill>
          <a:blip r:embed="rId18"/>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hyperlink" Target="7&#24320;&#22269;&#22823;&#20856;.mp4"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2263874" y="1900082"/>
            <a:ext cx="717550" cy="914400"/>
          </a:xfrm>
          <a:prstGeom prst="ellipse">
            <a:avLst/>
          </a:prstGeom>
          <a:solidFill>
            <a:srgbClr val="FFC000"/>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sz="2400">
              <a:ln>
                <a:solidFill>
                  <a:schemeClr val="accent4">
                    <a:lumMod val="60000"/>
                    <a:lumOff val="40000"/>
                  </a:schemeClr>
                </a:solidFill>
              </a:ln>
              <a:solidFill>
                <a:schemeClr val="accent4"/>
              </a:solidFill>
              <a:effectLst/>
              <a:latin typeface="Arial" panose="020B0604020202020204" pitchFamily="34" charset="0"/>
              <a:ea typeface="微软雅黑" panose="020B0503020204020204" charset="-122"/>
              <a:sym typeface="Arial" panose="020B0604020202020204" pitchFamily="34" charset="0"/>
            </a:endParaRPr>
          </a:p>
        </p:txBody>
      </p:sp>
      <p:sp>
        <p:nvSpPr>
          <p:cNvPr id="10" name="椭圆 9"/>
          <p:cNvSpPr/>
          <p:nvPr/>
        </p:nvSpPr>
        <p:spPr>
          <a:xfrm>
            <a:off x="2404843" y="1889076"/>
            <a:ext cx="666750" cy="92540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sz="2400">
              <a:solidFill>
                <a:schemeClr val="accent2">
                  <a:lumMod val="75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TextBox 23"/>
          <p:cNvSpPr txBox="1"/>
          <p:nvPr/>
        </p:nvSpPr>
        <p:spPr>
          <a:xfrm>
            <a:off x="2404843" y="1608494"/>
            <a:ext cx="4775818" cy="1323439"/>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6400" b="1" dirty="0" smtClean="0">
                <a:latin typeface="楷体_GB2312" panose="02010609030101010101" charset="-122"/>
                <a:ea typeface="楷体_GB2312" panose="02010609030101010101" charset="-122"/>
              </a:rPr>
              <a:t>7</a:t>
            </a:r>
            <a:r>
              <a:rPr lang="en-US" altLang="zh-CN" sz="8000" dirty="0" smtClean="0">
                <a:solidFill>
                  <a:schemeClr val="bg1"/>
                </a:solidFill>
                <a:latin typeface="楷体_GB2312" panose="02010609030101010101" charset="-122"/>
                <a:ea typeface="楷体_GB2312" panose="02010609030101010101" charset="-122"/>
              </a:rPr>
              <a:t> </a:t>
            </a:r>
            <a:r>
              <a:rPr lang="zh-CN" altLang="en-US" sz="7200" b="1" dirty="0" smtClean="0">
                <a:latin typeface="楷体_GB2312" panose="02010609030101010101" charset="-122"/>
                <a:ea typeface="楷体_GB2312" panose="02010609030101010101" charset="-122"/>
              </a:rPr>
              <a:t>开</a:t>
            </a:r>
            <a:r>
              <a:rPr lang="zh-CN" altLang="en-US" sz="7200" b="1" dirty="0" smtClean="0">
                <a:latin typeface="楷体_GB2312" panose="02010609030101010101" charset="-122"/>
                <a:ea typeface="楷体_GB2312" panose="02010609030101010101" charset="-122"/>
              </a:rPr>
              <a:t>国大典</a:t>
            </a:r>
            <a:endParaRPr lang="zh-CN" altLang="en-US" sz="7200" b="1" dirty="0">
              <a:solidFill>
                <a:schemeClr val="tx1"/>
              </a:solidFill>
              <a:latin typeface="楷体_GB2312" panose="02010609030101010101" charset="-122"/>
              <a:ea typeface="楷体_GB2312" panose="02010609030101010101" charset="-122"/>
            </a:endParaRPr>
          </a:p>
        </p:txBody>
      </p:sp>
      <p:sp>
        <p:nvSpPr>
          <p:cNvPr id="12" name="副标题 2"/>
          <p:cNvSpPr txBox="1"/>
          <p:nvPr/>
        </p:nvSpPr>
        <p:spPr>
          <a:xfrm>
            <a:off x="1979711" y="3325022"/>
            <a:ext cx="5381625" cy="584200"/>
          </a:xfrm>
          <a:prstGeom prst="rect">
            <a:avLst/>
          </a:prstGeom>
          <a:noFill/>
          <a:ln w="9525">
            <a:noFill/>
          </a:ln>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pPr>
            <a:r>
              <a:rPr lang="en-US" altLang="zh-CN" sz="2665" b="1" dirty="0" smtClean="0">
                <a:solidFill>
                  <a:srgbClr val="000000"/>
                </a:solidFill>
                <a:latin typeface="黑体" panose="02010609060101010101" pitchFamily="2" charset="-122"/>
                <a:ea typeface="黑体" panose="02010609060101010101" pitchFamily="2" charset="-122"/>
              </a:rPr>
              <a:t>RJ</a:t>
            </a:r>
            <a:r>
              <a:rPr lang="zh-CN" altLang="en-US" sz="2665" b="1" dirty="0" smtClean="0">
                <a:solidFill>
                  <a:srgbClr val="000000"/>
                </a:solidFill>
                <a:latin typeface="黑体" panose="02010609060101010101" pitchFamily="2" charset="-122"/>
                <a:ea typeface="黑体" panose="02010609060101010101" pitchFamily="2" charset="-122"/>
              </a:rPr>
              <a:t>部编版</a:t>
            </a:r>
            <a:r>
              <a:rPr lang="en-US" altLang="zh-CN" sz="2665" b="1" dirty="0" smtClean="0">
                <a:solidFill>
                  <a:srgbClr val="000000"/>
                </a:solidFill>
                <a:latin typeface="黑体" panose="02010609060101010101" pitchFamily="2" charset="-122"/>
                <a:ea typeface="黑体" panose="02010609060101010101" pitchFamily="2" charset="-122"/>
              </a:rPr>
              <a:t>·</a:t>
            </a:r>
            <a:r>
              <a:rPr lang="zh-CN" altLang="en-US" sz="2665" b="1" dirty="0" smtClean="0">
                <a:solidFill>
                  <a:srgbClr val="000000"/>
                </a:solidFill>
                <a:latin typeface="黑体" panose="02010609060101010101" pitchFamily="2" charset="-122"/>
                <a:ea typeface="黑体" panose="02010609060101010101" pitchFamily="2" charset="-122"/>
              </a:rPr>
              <a:t>六年</a:t>
            </a:r>
            <a:r>
              <a:rPr lang="zh-CN" altLang="en-US" sz="2665" b="1" dirty="0">
                <a:solidFill>
                  <a:srgbClr val="000000"/>
                </a:solidFill>
                <a:latin typeface="黑体" panose="02010609060101010101" pitchFamily="2" charset="-122"/>
                <a:ea typeface="黑体" panose="02010609060101010101" pitchFamily="2" charset="-122"/>
              </a:rPr>
              <a:t>级上册</a:t>
            </a:r>
            <a:endParaRPr lang="zh-CN" altLang="en-US" sz="2665" b="1" dirty="0">
              <a:solidFill>
                <a:srgbClr val="000000"/>
              </a:solidFill>
              <a:latin typeface="黑体" panose="02010609060101010101" pitchFamily="2" charset="-122"/>
              <a:ea typeface="黑体" panose="02010609060101010101" pitchFamily="2" charset="-122"/>
            </a:endParaRPr>
          </a:p>
        </p:txBody>
      </p:sp>
      <p:cxnSp>
        <p:nvCxnSpPr>
          <p:cNvPr id="13" name="直接连接符 12"/>
          <p:cNvCxnSpPr/>
          <p:nvPr/>
        </p:nvCxnSpPr>
        <p:spPr>
          <a:xfrm>
            <a:off x="2269588" y="3239508"/>
            <a:ext cx="504063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98525" y="756782"/>
            <a:ext cx="2037737" cy="646331"/>
          </a:xfrm>
          <a:prstGeom prst="rect">
            <a:avLst/>
          </a:prstGeom>
          <a:noFill/>
        </p:spPr>
        <p:txBody>
          <a:bodyPr wrap="none" rtlCol="0">
            <a:spAutoFit/>
          </a:bodyPr>
          <a:lstStyle/>
          <a:p>
            <a:pPr algn="l"/>
            <a:r>
              <a:rPr lang="zh-CN" altLang="en-US" sz="3600" b="1" u="dbl" dirty="0" smtClean="0">
                <a:solidFill>
                  <a:srgbClr val="92D050"/>
                </a:solidFill>
                <a:latin typeface="黑体" panose="02010609060101010101" pitchFamily="2" charset="-122"/>
                <a:ea typeface="黑体" panose="02010609060101010101" pitchFamily="2" charset="-122"/>
              </a:rPr>
              <a:t>词语</a:t>
            </a:r>
            <a:r>
              <a:rPr lang="zh-CN" altLang="en-US" sz="3600" b="1" u="dbl" dirty="0" smtClean="0">
                <a:solidFill>
                  <a:srgbClr val="92D050"/>
                </a:solidFill>
                <a:latin typeface="黑体" panose="02010609060101010101" pitchFamily="2" charset="-122"/>
                <a:ea typeface="黑体" panose="02010609060101010101" pitchFamily="2" charset="-122"/>
                <a:sym typeface="+mn-ea"/>
              </a:rPr>
              <a:t>积累</a:t>
            </a:r>
            <a:endParaRPr lang="zh-CN" altLang="en-US" sz="3600" b="1" u="dbl" dirty="0" smtClean="0">
              <a:solidFill>
                <a:srgbClr val="92D050"/>
              </a:solidFill>
              <a:latin typeface="黑体" panose="02010609060101010101" pitchFamily="2" charset="-122"/>
              <a:ea typeface="黑体" panose="02010609060101010101" pitchFamily="2" charset="-122"/>
            </a:endParaRPr>
          </a:p>
        </p:txBody>
      </p:sp>
      <p:sp>
        <p:nvSpPr>
          <p:cNvPr id="128" name="TextBox 127"/>
          <p:cNvSpPr txBox="1"/>
          <p:nvPr/>
        </p:nvSpPr>
        <p:spPr>
          <a:xfrm>
            <a:off x="1785599" y="1619238"/>
            <a:ext cx="5572164" cy="2557431"/>
          </a:xfrm>
          <a:prstGeom prst="rect">
            <a:avLst/>
          </a:prstGeom>
          <a:noFill/>
          <a:ln w="9525">
            <a:noFill/>
          </a:ln>
        </p:spPr>
        <p:txBody>
          <a:bodyPr wrap="square" rtlCol="0">
            <a:spAutoFit/>
          </a:bodyPr>
          <a:lstStyle/>
          <a:p>
            <a:pPr eaLnBrk="1" hangingPunct="1">
              <a:lnSpc>
                <a:spcPts val="5000"/>
              </a:lnSpc>
            </a:pPr>
            <a:r>
              <a:rPr lang="zh-CN" altLang="en-US"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描写</a:t>
            </a:r>
            <a:r>
              <a:rPr lang="zh-CN" altLang="en-US" sz="28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声势浩大</a:t>
            </a:r>
            <a:r>
              <a:rPr lang="zh-CN" altLang="en-US"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的词语：</a:t>
            </a:r>
            <a:endParaRPr lang="en-US" altLang="zh-CN" sz="2800" b="1" dirty="0" smtClean="0">
              <a:solidFill>
                <a:srgbClr val="00B0F0"/>
              </a:solidFill>
              <a:latin typeface="楷体" panose="02010609060101010101" pitchFamily="49" charset="-122"/>
              <a:ea typeface="楷体" panose="02010609060101010101" pitchFamily="49" charset="-122"/>
              <a:cs typeface="楷体" panose="02010609060101010101" pitchFamily="49" charset="-122"/>
            </a:endParaRPr>
          </a:p>
          <a:p>
            <a:pPr>
              <a:lnSpc>
                <a:spcPts val="5000"/>
              </a:lnSpc>
            </a:pPr>
            <a: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排山倒海  波澜壮阔</a:t>
            </a:r>
            <a:r>
              <a:rPr lang="en-US" altLang="zh-CN"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  </a:t>
            </a:r>
            <a: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气势磅礴</a:t>
            </a:r>
            <a:endParaRPr lang="en-US" altLang="zh-CN"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endParaRPr>
          </a:p>
          <a:p>
            <a:pPr>
              <a:lnSpc>
                <a:spcPts val="5000"/>
              </a:lnSpc>
            </a:pPr>
            <a: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威武雄壮  气势恢宏  蓬蓬勃勃</a:t>
            </a:r>
            <a:endParaRPr lang="en-US" altLang="zh-CN"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endParaRPr>
          </a:p>
          <a:p>
            <a:pPr>
              <a:lnSpc>
                <a:spcPts val="5000"/>
              </a:lnSpc>
            </a:pPr>
            <a: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浩浩荡荡  震耳欲聋</a:t>
            </a:r>
            <a:r>
              <a:rPr lang="en-US" altLang="zh-CN"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  </a:t>
            </a:r>
            <a:r>
              <a:rPr lang="zh-CN" altLang="en-US"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rPr>
              <a:t>惊天动地</a:t>
            </a:r>
            <a:endParaRPr lang="en-US" altLang="zh-CN" sz="2800" b="1" dirty="0" smtClean="0">
              <a:solidFill>
                <a:srgbClr val="150118"/>
              </a:solidFill>
              <a:latin typeface="楷体" panose="02010609060101010101" pitchFamily="49" charset="-122"/>
              <a:ea typeface="楷体" panose="02010609060101010101" pitchFamily="49" charset="-122"/>
              <a:cs typeface="楷体" panose="02010609060101010101" pitchFamily="49"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29616" y="756631"/>
            <a:ext cx="564456" cy="7526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5852" y="1378043"/>
            <a:ext cx="6664960" cy="2078774"/>
          </a:xfrm>
          <a:prstGeom prst="rect">
            <a:avLst/>
          </a:prstGeom>
          <a:noFill/>
          <a:ln w="9525">
            <a:noFill/>
          </a:ln>
        </p:spPr>
        <p:txBody>
          <a:bodyPr wrap="square">
            <a:spAutoFit/>
          </a:bodyPr>
          <a:lstStyle/>
          <a:p>
            <a:pPr>
              <a:lnSpc>
                <a:spcPct val="110000"/>
              </a:lnSpc>
            </a:pPr>
            <a:r>
              <a:rPr lang="en-US" altLang="zh-CN" sz="4265" b="1" dirty="0">
                <a:solidFill>
                  <a:srgbClr val="FF00FF"/>
                </a:solidFill>
                <a:latin typeface="黑体" panose="02010609060101010101" pitchFamily="2" charset="-122"/>
                <a:ea typeface="黑体" panose="02010609060101010101" pitchFamily="2" charset="-122"/>
              </a:rPr>
              <a:t>   </a:t>
            </a:r>
            <a:r>
              <a:rPr lang="zh-CN" altLang="en-US" sz="3735" b="1" dirty="0">
                <a:solidFill>
                  <a:schemeClr val="tx1"/>
                </a:solidFill>
                <a:latin typeface="+mn-ea"/>
                <a:ea typeface="+mn-ea"/>
              </a:rPr>
              <a:t>我们一起来听写词语吧！写完后认真看书写指导，用心复习哟！</a:t>
            </a:r>
            <a:endParaRPr lang="zh-CN" altLang="en-US" sz="3735" b="1" dirty="0">
              <a:solidFill>
                <a:schemeClr val="tx1"/>
              </a:solidFill>
              <a:latin typeface="+mn-ea"/>
              <a:ea typeface="+mn-ea"/>
            </a:endParaRPr>
          </a:p>
        </p:txBody>
      </p:sp>
      <p:sp>
        <p:nvSpPr>
          <p:cNvPr id="7" name="文本框 6"/>
          <p:cNvSpPr txBox="1"/>
          <p:nvPr/>
        </p:nvSpPr>
        <p:spPr>
          <a:xfrm>
            <a:off x="743765" y="730700"/>
            <a:ext cx="2383986" cy="748666"/>
          </a:xfrm>
          <a:prstGeom prst="rect">
            <a:avLst/>
          </a:prstGeom>
          <a:noFill/>
          <a:ln w="9525">
            <a:noFill/>
          </a:ln>
        </p:spPr>
        <p:txBody>
          <a:bodyPr wrap="none" anchor="t">
            <a:spAutoFit/>
          </a:bodyPr>
          <a:lstStyle/>
          <a:p>
            <a:pPr algn="ctr"/>
            <a:r>
              <a:rPr lang="zh-CN" altLang="en-US" sz="4265" b="1" u="dbl" dirty="0" smtClean="0">
                <a:solidFill>
                  <a:srgbClr val="92D050"/>
                </a:solidFill>
                <a:latin typeface="黑体" panose="02010609060101010101" pitchFamily="2" charset="-122"/>
                <a:ea typeface="黑体" panose="02010609060101010101" pitchFamily="2" charset="-122"/>
                <a:sym typeface="+mn-ea"/>
              </a:rPr>
              <a:t>听听写写</a:t>
            </a:r>
            <a:endParaRPr lang="zh-CN" altLang="en-US" sz="4265" b="1" dirty="0">
              <a:solidFill>
                <a:srgbClr val="FF00FF"/>
              </a:solidFill>
              <a:latin typeface="黑体" panose="02010609060101010101" pitchFamily="2" charset="-122"/>
              <a:ea typeface="黑体" panose="02010609060101010101" pitchFamily="2" charset="-122"/>
            </a:endParaRPr>
          </a:p>
        </p:txBody>
      </p:sp>
      <p:sp>
        <p:nvSpPr>
          <p:cNvPr id="11" name="文本框 10"/>
          <p:cNvSpPr txBox="1"/>
          <p:nvPr/>
        </p:nvSpPr>
        <p:spPr>
          <a:xfrm>
            <a:off x="3591568" y="4171693"/>
            <a:ext cx="1469390" cy="912558"/>
          </a:xfrm>
          <a:prstGeom prst="rect">
            <a:avLst/>
          </a:prstGeom>
          <a:noFill/>
          <a:ln w="9525">
            <a:noFill/>
          </a:ln>
        </p:spPr>
        <p:txBody>
          <a:bodyPr wrap="square">
            <a:spAutoFit/>
          </a:bodyPr>
          <a:lstStyle/>
          <a:p>
            <a:pPr algn="l" eaLnBrk="1" hangingPunct="1"/>
            <a:r>
              <a:rPr lang="zh-CN" altLang="en-US" sz="2665" b="1" i="1" dirty="0">
                <a:solidFill>
                  <a:schemeClr val="accent6">
                    <a:lumMod val="60000"/>
                    <a:lumOff val="40000"/>
                  </a:schemeClr>
                </a:solidFill>
                <a:latin typeface="Segoe Print" panose="02000600000000000000" charset="0"/>
                <a:ea typeface="微软雅黑" panose="020B0503020204020204" charset="-122"/>
                <a:sym typeface="+mn-ea"/>
                <a:hlinkClick r:id="rId1" action="ppaction://hlinkfile"/>
              </a:rPr>
              <a:t>点我听写</a:t>
            </a:r>
            <a:endParaRPr lang="zh-CN" altLang="en-US" sz="2665" b="1" i="1" dirty="0">
              <a:solidFill>
                <a:schemeClr val="accent6">
                  <a:lumMod val="60000"/>
                  <a:lumOff val="40000"/>
                </a:schemeClr>
              </a:solidFill>
              <a:latin typeface="Segoe Print" panose="02000600000000000000" charset="0"/>
              <a:ea typeface="微软雅黑" panose="020B0503020204020204" charset="-122"/>
              <a:sym typeface="+mn-ea"/>
            </a:endParaRPr>
          </a:p>
        </p:txBody>
      </p:sp>
      <p:pic>
        <p:nvPicPr>
          <p:cNvPr id="22" name="Picture 2" descr="G:\BaiduYunDownload\10000图标\PNG图标集08\png-0561.png"/>
          <p:cNvPicPr>
            <a:picLocks noChangeAspect="1" noChangeArrowheads="1"/>
          </p:cNvPicPr>
          <p:nvPr/>
        </p:nvPicPr>
        <p:blipFill>
          <a:blip r:embed="rId2" cstate="email"/>
          <a:srcRect/>
          <a:stretch>
            <a:fillRect/>
          </a:stretch>
        </p:blipFill>
        <p:spPr bwMode="auto">
          <a:xfrm>
            <a:off x="429616" y="756631"/>
            <a:ext cx="564456" cy="7526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5"/>
          <p:cNvSpPr txBox="1"/>
          <p:nvPr/>
        </p:nvSpPr>
        <p:spPr>
          <a:xfrm>
            <a:off x="702598" y="1955636"/>
            <a:ext cx="8045865" cy="1077218"/>
          </a:xfrm>
          <a:prstGeom prst="rect">
            <a:avLst/>
          </a:prstGeom>
          <a:noFill/>
        </p:spPr>
        <p:txBody>
          <a:bodyPr wrap="square" lIns="91440" tIns="45720" rIns="91440" bIns="45720">
            <a:spAutoFit/>
          </a:bodyPr>
          <a:lstStyle/>
          <a:p>
            <a:pPr>
              <a:spcBef>
                <a:spcPts val="1800"/>
              </a:spcBef>
              <a:buFont typeface="Wingdings" panose="05000000000000000000" pitchFamily="2" charset="2"/>
              <a:defRPr/>
            </a:pPr>
            <a:r>
              <a:rPr kumimoji="0" lang="en-US" altLang="zh-CN" sz="3200" b="1" kern="1200" cap="none" spc="0" normalizeH="0" baseline="0" noProof="0" dirty="0" smtClean="0">
                <a:latin typeface="黑体" panose="02010609060101010101" pitchFamily="2" charset="-122"/>
                <a:ea typeface="黑体" panose="02010609060101010101" pitchFamily="2" charset="-122"/>
                <a:cs typeface="+mn-ea"/>
              </a:rPr>
              <a:t>   1.</a:t>
            </a:r>
            <a:r>
              <a:rPr lang="zh-CN" altLang="en-US" sz="3200" b="1" dirty="0">
                <a:latin typeface="黑体" panose="02010609060101010101" pitchFamily="2" charset="-122"/>
                <a:ea typeface="黑体" panose="02010609060101010101" pitchFamily="2" charset="-122"/>
                <a:cs typeface="+mn-ea"/>
              </a:rPr>
              <a:t>课文是按照怎样的顺序描写开国大典盛况的？写了哪几个场面？</a:t>
            </a:r>
            <a:endParaRPr kumimoji="0" lang="zh-CN" altLang="en-US" sz="3200" b="1" kern="1200" cap="none" spc="0" normalizeH="0" baseline="0" noProof="0" dirty="0">
              <a:latin typeface="黑体" panose="02010609060101010101" pitchFamily="2" charset="-122"/>
              <a:ea typeface="黑体" panose="02010609060101010101" pitchFamily="2" charset="-122"/>
              <a:cs typeface="+mn-ea"/>
            </a:endParaRPr>
          </a:p>
        </p:txBody>
      </p:sp>
      <p:sp>
        <p:nvSpPr>
          <p:cNvPr id="2" name="文本框 1"/>
          <p:cNvSpPr txBox="1"/>
          <p:nvPr/>
        </p:nvSpPr>
        <p:spPr>
          <a:xfrm>
            <a:off x="892175" y="723689"/>
            <a:ext cx="2242922" cy="707886"/>
          </a:xfrm>
          <a:prstGeom prst="rect">
            <a:avLst/>
          </a:prstGeom>
          <a:noFill/>
        </p:spPr>
        <p:txBody>
          <a:bodyPr wrap="none" rtlCol="0">
            <a:spAutoFit/>
          </a:bodyPr>
          <a:lstStyle/>
          <a:p>
            <a:r>
              <a:rPr lang="zh-CN" altLang="en-US" sz="4000" b="1" u="dbl" dirty="0" smtClean="0">
                <a:solidFill>
                  <a:srgbClr val="92D050"/>
                </a:solidFill>
                <a:uFillTx/>
                <a:latin typeface="黑体" panose="02010609060101010101" pitchFamily="2" charset="-122"/>
                <a:ea typeface="黑体" panose="02010609060101010101" pitchFamily="2" charset="-122"/>
              </a:rPr>
              <a:t>初读</a:t>
            </a:r>
            <a:r>
              <a:rPr lang="zh-CN" altLang="zh-CN" sz="4000" b="1" u="dbl" dirty="0" smtClean="0">
                <a:solidFill>
                  <a:srgbClr val="92D050"/>
                </a:solidFill>
                <a:uFillTx/>
                <a:latin typeface="黑体" panose="02010609060101010101" pitchFamily="2" charset="-122"/>
                <a:ea typeface="黑体" panose="02010609060101010101" pitchFamily="2" charset="-122"/>
              </a:rPr>
              <a:t>感知</a:t>
            </a:r>
            <a:endParaRPr lang="zh-CN" altLang="zh-CN" sz="4000" b="1" u="dbl" dirty="0" smtClean="0">
              <a:solidFill>
                <a:srgbClr val="92D050"/>
              </a:solidFill>
              <a:uFillTx/>
              <a:latin typeface="黑体" panose="02010609060101010101" pitchFamily="2" charset="-122"/>
              <a:ea typeface="黑体" panose="02010609060101010101" pitchFamily="2" charset="-122"/>
            </a:endParaRPr>
          </a:p>
        </p:txBody>
      </p:sp>
      <p:sp>
        <p:nvSpPr>
          <p:cNvPr id="4" name="矩形 3"/>
          <p:cNvSpPr/>
          <p:nvPr/>
        </p:nvSpPr>
        <p:spPr>
          <a:xfrm>
            <a:off x="892480" y="3567523"/>
            <a:ext cx="7423936" cy="1387239"/>
          </a:xfrm>
          <a:prstGeom prst="rect">
            <a:avLst/>
          </a:prstGeom>
        </p:spPr>
        <p:txBody>
          <a:bodyPr wrap="square">
            <a:spAutoFit/>
          </a:bodyPr>
          <a:lstStyle/>
          <a:p>
            <a:pPr>
              <a:lnSpc>
                <a:spcPts val="3500"/>
              </a:lnSpc>
            </a:pPr>
            <a:r>
              <a:rPr lang="zh-CN" altLang="en-US" sz="2400" b="1" dirty="0" smtClean="0">
                <a:solidFill>
                  <a:srgbClr val="FF0000"/>
                </a:solidFill>
              </a:rPr>
              <a:t>       </a:t>
            </a:r>
            <a:r>
              <a:rPr lang="zh-CN" altLang="en-US" sz="2400" b="1" dirty="0" smtClean="0">
                <a:solidFill>
                  <a:srgbClr val="FF0000"/>
                </a:solidFill>
                <a:latin typeface="楷体_GB2312" panose="02010609030101010101" charset="-122"/>
                <a:ea typeface="楷体_GB2312" panose="02010609030101010101" charset="-122"/>
              </a:rPr>
              <a:t>课文</a:t>
            </a:r>
            <a:r>
              <a:rPr lang="zh-CN" altLang="en-US" sz="2400" b="1" dirty="0">
                <a:solidFill>
                  <a:srgbClr val="FF0000"/>
                </a:solidFill>
                <a:latin typeface="楷体_GB2312" panose="02010609030101010101" charset="-122"/>
                <a:ea typeface="楷体_GB2312" panose="02010609030101010101" charset="-122"/>
              </a:rPr>
              <a:t>按照</a:t>
            </a:r>
            <a:r>
              <a:rPr lang="zh-CN" altLang="en-US" sz="2400" b="1" dirty="0" smtClean="0">
                <a:solidFill>
                  <a:srgbClr val="FF0000"/>
                </a:solidFill>
                <a:latin typeface="楷体_GB2312" panose="02010609030101010101" charset="-122"/>
                <a:ea typeface="楷体_GB2312" panose="02010609030101010101" charset="-122"/>
              </a:rPr>
              <a:t>开国大典之前、大典进行中、大典结束这样的顺序安排材料，</a:t>
            </a:r>
            <a:r>
              <a:rPr lang="zh-CN" altLang="en-US" sz="2400" b="1" dirty="0">
                <a:solidFill>
                  <a:srgbClr val="FF0000"/>
                </a:solidFill>
                <a:latin typeface="楷体_GB2312" panose="02010609030101010101" charset="-122"/>
                <a:ea typeface="楷体_GB2312" panose="02010609030101010101" charset="-122"/>
              </a:rPr>
              <a:t>写</a:t>
            </a:r>
            <a:r>
              <a:rPr lang="zh-CN" altLang="en-US" sz="2400" b="1" dirty="0" smtClean="0">
                <a:solidFill>
                  <a:srgbClr val="FF0000"/>
                </a:solidFill>
                <a:latin typeface="楷体_GB2312" panose="02010609030101010101" charset="-122"/>
                <a:ea typeface="楷体_GB2312" panose="02010609030101010101" charset="-122"/>
              </a:rPr>
              <a:t>了会场情景、大典开始、</a:t>
            </a:r>
            <a:r>
              <a:rPr lang="zh-CN" altLang="en-US" sz="2400" b="1" dirty="0">
                <a:solidFill>
                  <a:srgbClr val="FF0000"/>
                </a:solidFill>
                <a:latin typeface="楷体_GB2312" panose="02010609030101010101" charset="-122"/>
                <a:ea typeface="楷体_GB2312" panose="02010609030101010101" charset="-122"/>
              </a:rPr>
              <a:t>阅兵式、群众游行四个动人</a:t>
            </a:r>
            <a:r>
              <a:rPr lang="zh-CN" altLang="en-US" sz="2400" b="1" dirty="0" smtClean="0">
                <a:solidFill>
                  <a:srgbClr val="FF0000"/>
                </a:solidFill>
                <a:latin typeface="楷体_GB2312" panose="02010609030101010101" charset="-122"/>
                <a:ea typeface="楷体_GB2312" panose="02010609030101010101" charset="-122"/>
              </a:rPr>
              <a:t>场面。</a:t>
            </a:r>
            <a:endParaRPr lang="zh-CN" altLang="en-US" sz="2400" b="1" dirty="0">
              <a:solidFill>
                <a:srgbClr val="FF0000"/>
              </a:solidFill>
              <a:latin typeface="楷体_GB2312" panose="02010609030101010101" charset="-122"/>
              <a:ea typeface="楷体_GB2312" panose="02010609030101010101"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327381" y="777797"/>
            <a:ext cx="564456" cy="7526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7329" y="1520748"/>
            <a:ext cx="7909395" cy="3785652"/>
          </a:xfrm>
          <a:prstGeom prst="rect">
            <a:avLst/>
          </a:prstGeom>
          <a:noFill/>
          <a:ln w="9525">
            <a:noFill/>
          </a:ln>
        </p:spPr>
        <p:txBody>
          <a:bodyPr wrap="square">
            <a:spAutoFit/>
          </a:bodyPr>
          <a:lstStyle/>
          <a:p>
            <a:pPr algn="l" eaLnBrk="1" hangingPunct="1">
              <a:lnSpc>
                <a:spcPct val="200000"/>
              </a:lnSpc>
            </a:pPr>
            <a:r>
              <a:rPr lang="en-US" altLang="zh-CN" sz="2400" b="1" dirty="0" smtClean="0">
                <a:solidFill>
                  <a:schemeClr val="tx1"/>
                </a:solidFill>
                <a:latin typeface="+mn-ea"/>
                <a:cs typeface="+mn-ea"/>
              </a:rPr>
              <a:t>    </a:t>
            </a:r>
            <a:r>
              <a:rPr lang="en-US" altLang="zh-CN" sz="2400" b="1" dirty="0" smtClean="0">
                <a:solidFill>
                  <a:schemeClr val="tx1"/>
                </a:solidFill>
                <a:latin typeface="黑体" panose="02010609060101010101" pitchFamily="2" charset="-122"/>
                <a:ea typeface="黑体" panose="02010609060101010101" pitchFamily="2" charset="-122"/>
                <a:cs typeface="黑体" panose="02010609060101010101" pitchFamily="2" charset="-122"/>
              </a:rPr>
              <a:t>2.</a:t>
            </a:r>
            <a:r>
              <a:rPr lang="zh-CN" altLang="en-US" sz="2400" b="1" dirty="0" smtClean="0">
                <a:solidFill>
                  <a:schemeClr val="tx1"/>
                </a:solidFill>
                <a:latin typeface="黑体" panose="02010609060101010101" pitchFamily="2" charset="-122"/>
                <a:ea typeface="黑体" panose="02010609060101010101" pitchFamily="2" charset="-122"/>
                <a:cs typeface="黑体" panose="02010609060101010101" pitchFamily="2" charset="-122"/>
              </a:rPr>
              <a:t> 主要内容。</a:t>
            </a:r>
            <a:endPar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a:p>
            <a:pPr>
              <a:lnSpc>
                <a:spcPct val="200000"/>
              </a:lnSpc>
            </a:pPr>
            <a:r>
              <a:rPr lang="en-US" altLang="zh-CN" sz="2400" b="1" dirty="0" smtClean="0">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dirty="0" smtClean="0">
                <a:latin typeface="宋体" panose="02010600030101010101" pitchFamily="2" charset="-122"/>
                <a:cs typeface="黑体" panose="02010609060101010101" pitchFamily="2" charset="-122"/>
                <a:sym typeface="+mn-ea"/>
              </a:rPr>
              <a:t>1949</a:t>
            </a:r>
            <a:r>
              <a:rPr lang="zh-CN" altLang="en-US" sz="2400" b="1" dirty="0" smtClean="0">
                <a:latin typeface="宋体" panose="02010600030101010101" pitchFamily="2" charset="-122"/>
                <a:cs typeface="黑体" panose="02010609060101010101" pitchFamily="2" charset="-122"/>
                <a:sym typeface="+mn-ea"/>
              </a:rPr>
              <a:t>年</a:t>
            </a:r>
            <a:r>
              <a:rPr lang="en-US" altLang="zh-CN" sz="2400" b="1" dirty="0" smtClean="0">
                <a:latin typeface="宋体" panose="02010600030101010101" pitchFamily="2" charset="-122"/>
                <a:cs typeface="黑体" panose="02010609060101010101" pitchFamily="2" charset="-122"/>
                <a:sym typeface="+mn-ea"/>
              </a:rPr>
              <a:t>10</a:t>
            </a:r>
            <a:r>
              <a:rPr lang="zh-CN" altLang="en-US" sz="2400" b="1" dirty="0" smtClean="0">
                <a:latin typeface="宋体" panose="02010600030101010101" pitchFamily="2" charset="-122"/>
                <a:cs typeface="黑体" panose="02010609060101010101" pitchFamily="2" charset="-122"/>
                <a:sym typeface="+mn-ea"/>
              </a:rPr>
              <a:t>月</a:t>
            </a:r>
            <a:r>
              <a:rPr lang="en-US" altLang="zh-CN" sz="2400" b="1" dirty="0" smtClean="0">
                <a:latin typeface="宋体" panose="02010600030101010101" pitchFamily="2" charset="-122"/>
                <a:cs typeface="黑体" panose="02010609060101010101" pitchFamily="2" charset="-122"/>
                <a:sym typeface="+mn-ea"/>
              </a:rPr>
              <a:t>1</a:t>
            </a:r>
            <a:r>
              <a:rPr lang="zh-CN" altLang="en-US" sz="2400" b="1" dirty="0" smtClean="0">
                <a:latin typeface="宋体" panose="02010600030101010101" pitchFamily="2" charset="-122"/>
                <a:cs typeface="黑体" panose="02010609060101010101" pitchFamily="2" charset="-122"/>
                <a:sym typeface="+mn-ea"/>
              </a:rPr>
              <a:t>日，</a:t>
            </a:r>
            <a:r>
              <a:rPr lang="en-US" altLang="zh-CN" sz="2400" b="1" dirty="0" smtClean="0">
                <a:latin typeface="宋体" panose="02010600030101010101" pitchFamily="2" charset="-122"/>
                <a:cs typeface="黑体" panose="02010609060101010101" pitchFamily="2" charset="-122"/>
                <a:sym typeface="+mn-ea"/>
              </a:rPr>
              <a:t>30</a:t>
            </a:r>
            <a:r>
              <a:rPr lang="zh-CN" altLang="en-US" sz="2400" b="1" dirty="0" smtClean="0">
                <a:latin typeface="宋体" panose="02010600030101010101" pitchFamily="2" charset="-122"/>
                <a:cs typeface="黑体" panose="02010609060101010101" pitchFamily="2" charset="-122"/>
                <a:sym typeface="+mn-ea"/>
              </a:rPr>
              <a:t>万群众聚集在（          ），满怀（               ）的心情，参加了开国大典，瞻仰（                   ），聆</a:t>
            </a:r>
            <a:r>
              <a:rPr lang="zh-CN" altLang="en-US" sz="2400" b="1" dirty="0" smtClean="0">
                <a:latin typeface="宋体" panose="02010600030101010101" pitchFamily="2" charset="-122"/>
                <a:sym typeface="+mn-ea"/>
              </a:rPr>
              <a:t>听（</a:t>
            </a:r>
            <a:r>
              <a:rPr lang="zh-CN" altLang="en-US" sz="2400" b="1" dirty="0" smtClean="0">
                <a:solidFill>
                  <a:srgbClr val="FF0000"/>
                </a:solidFill>
                <a:latin typeface="楷体_GB2312" panose="02010609030101010101" charset="-122"/>
                <a:ea typeface="楷体_GB2312" panose="02010609030101010101" charset="-122"/>
                <a:sym typeface="+mn-ea"/>
              </a:rPr>
              <a:t>               </a:t>
            </a:r>
            <a:r>
              <a:rPr lang="zh-CN" altLang="en-US" sz="2400" b="1" dirty="0" smtClean="0">
                <a:latin typeface="宋体" panose="02010600030101010101" pitchFamily="2" charset="-122"/>
                <a:cs typeface="黑体" panose="02010609060101010101" pitchFamily="2" charset="-122"/>
                <a:sym typeface="+mn-ea"/>
              </a:rPr>
              <a:t>），观看（        ），会后举行了盛大的（            ）。</a:t>
            </a:r>
            <a:endParaRPr lang="zh-CN" altLang="en-US" sz="2400" b="1" u="sng" dirty="0">
              <a:solidFill>
                <a:schemeClr val="tx1"/>
              </a:solidFill>
              <a:latin typeface="宋体" panose="02010600030101010101" pitchFamily="2" charset="-122"/>
              <a:cs typeface="黑体" panose="02010609060101010101" pitchFamily="2" charset="-122"/>
              <a:sym typeface="+mn-ea"/>
            </a:endParaRPr>
          </a:p>
        </p:txBody>
      </p:sp>
      <p:sp>
        <p:nvSpPr>
          <p:cNvPr id="11" name="文本框 3"/>
          <p:cNvSpPr txBox="1"/>
          <p:nvPr/>
        </p:nvSpPr>
        <p:spPr>
          <a:xfrm>
            <a:off x="5718414" y="3822494"/>
            <a:ext cx="3080276" cy="461665"/>
          </a:xfrm>
          <a:prstGeom prst="rect">
            <a:avLst/>
          </a:prstGeom>
          <a:noFill/>
          <a:ln w="9525">
            <a:noFill/>
          </a:ln>
        </p:spPr>
        <p:txBody>
          <a:bodyPr wrap="square">
            <a:spAutoFit/>
          </a:bodyPr>
          <a:lstStyle/>
          <a:p>
            <a:r>
              <a:rPr lang="zh-CN" altLang="en-US" sz="2400" b="1" dirty="0" smtClean="0">
                <a:solidFill>
                  <a:srgbClr val="FF0000"/>
                </a:solidFill>
                <a:latin typeface="楷体_GB2312" panose="02010609030101010101" charset="-122"/>
                <a:ea typeface="楷体_GB2312" panose="02010609030101010101" charset="-122"/>
              </a:rPr>
              <a:t>毛主席宣读公告</a:t>
            </a:r>
            <a:endParaRPr lang="zh-CN" altLang="en-US" sz="2400" b="1" dirty="0">
              <a:solidFill>
                <a:srgbClr val="FF0000"/>
              </a:solidFill>
              <a:latin typeface="楷体_GB2312" panose="02010609030101010101" charset="-122"/>
              <a:ea typeface="楷体_GB2312" panose="02010609030101010101" charset="-122"/>
            </a:endParaRPr>
          </a:p>
        </p:txBody>
      </p:sp>
      <p:sp>
        <p:nvSpPr>
          <p:cNvPr id="12" name="文本框 3"/>
          <p:cNvSpPr txBox="1"/>
          <p:nvPr/>
        </p:nvSpPr>
        <p:spPr>
          <a:xfrm>
            <a:off x="1260913" y="3822497"/>
            <a:ext cx="3900054" cy="461665"/>
          </a:xfrm>
          <a:prstGeom prst="rect">
            <a:avLst/>
          </a:prstGeom>
          <a:noFill/>
          <a:ln w="9525">
            <a:noFill/>
          </a:ln>
        </p:spPr>
        <p:txBody>
          <a:bodyPr wrap="square">
            <a:spAutoFit/>
          </a:bodyPr>
          <a:lstStyle/>
          <a:p>
            <a:r>
              <a:rPr lang="zh-CN" altLang="en-US" sz="2400" b="1" dirty="0" smtClean="0">
                <a:solidFill>
                  <a:srgbClr val="FF0000"/>
                </a:solidFill>
                <a:latin typeface="楷体_GB2312" panose="02010609030101010101" charset="-122"/>
                <a:ea typeface="楷体_GB2312" panose="02010609030101010101" charset="-122"/>
              </a:rPr>
              <a:t>第一面五星红旗升起</a:t>
            </a:r>
            <a:endParaRPr lang="zh-CN" altLang="en-US" sz="2400" b="1" dirty="0">
              <a:solidFill>
                <a:srgbClr val="FF0000"/>
              </a:solidFill>
              <a:latin typeface="楷体_GB2312" panose="02010609030101010101" charset="-122"/>
              <a:ea typeface="楷体_GB2312" panose="02010609030101010101" charset="-122"/>
            </a:endParaRPr>
          </a:p>
        </p:txBody>
      </p:sp>
      <p:sp>
        <p:nvSpPr>
          <p:cNvPr id="6" name="文本框 3"/>
          <p:cNvSpPr txBox="1"/>
          <p:nvPr/>
        </p:nvSpPr>
        <p:spPr>
          <a:xfrm>
            <a:off x="1617819" y="3121186"/>
            <a:ext cx="2736304" cy="461665"/>
          </a:xfrm>
          <a:prstGeom prst="rect">
            <a:avLst/>
          </a:prstGeom>
          <a:noFill/>
          <a:ln w="9525">
            <a:noFill/>
          </a:ln>
        </p:spPr>
        <p:txBody>
          <a:bodyPr wrap="square">
            <a:spAutoFit/>
          </a:bodyPr>
          <a:lstStyle/>
          <a:p>
            <a:r>
              <a:rPr lang="zh-CN" altLang="en-US" sz="2400" b="1" dirty="0" smtClean="0">
                <a:solidFill>
                  <a:srgbClr val="FF0000"/>
                </a:solidFill>
                <a:latin typeface="楷体_GB2312" panose="02010609030101010101" charset="-122"/>
                <a:ea typeface="楷体_GB2312" panose="02010609030101010101" charset="-122"/>
              </a:rPr>
              <a:t>无比喜悦和激动</a:t>
            </a:r>
            <a:endParaRPr lang="zh-CN" altLang="en-US" sz="2400" b="1" dirty="0">
              <a:solidFill>
                <a:srgbClr val="FF0000"/>
              </a:solidFill>
              <a:latin typeface="楷体_GB2312" panose="02010609030101010101" charset="-122"/>
              <a:ea typeface="楷体_GB2312" panose="02010609030101010101" charset="-122"/>
            </a:endParaRPr>
          </a:p>
        </p:txBody>
      </p:sp>
      <p:sp>
        <p:nvSpPr>
          <p:cNvPr id="7" name="文本框 3"/>
          <p:cNvSpPr txBox="1"/>
          <p:nvPr/>
        </p:nvSpPr>
        <p:spPr>
          <a:xfrm>
            <a:off x="6042909" y="2420160"/>
            <a:ext cx="2088232" cy="461665"/>
          </a:xfrm>
          <a:prstGeom prst="rect">
            <a:avLst/>
          </a:prstGeom>
          <a:noFill/>
          <a:ln w="9525">
            <a:noFill/>
          </a:ln>
        </p:spPr>
        <p:txBody>
          <a:bodyPr wrap="square">
            <a:spAutoFit/>
          </a:bodyPr>
          <a:lstStyle/>
          <a:p>
            <a:r>
              <a:rPr lang="zh-CN" altLang="en-US" sz="2400" b="1" dirty="0" smtClean="0">
                <a:solidFill>
                  <a:srgbClr val="FF0000"/>
                </a:solidFill>
                <a:latin typeface="楷体_GB2312" panose="02010609030101010101" charset="-122"/>
                <a:ea typeface="楷体_GB2312" panose="02010609030101010101" charset="-122"/>
              </a:rPr>
              <a:t>天安门广场</a:t>
            </a:r>
            <a:endParaRPr lang="zh-CN" altLang="en-US" sz="2400" b="1" dirty="0">
              <a:solidFill>
                <a:srgbClr val="FF0000"/>
              </a:solidFill>
              <a:latin typeface="楷体_GB2312" panose="02010609030101010101" charset="-122"/>
              <a:ea typeface="楷体_GB2312" panose="02010609030101010101" charset="-122"/>
            </a:endParaRPr>
          </a:p>
        </p:txBody>
      </p:sp>
      <p:sp>
        <p:nvSpPr>
          <p:cNvPr id="9" name="文本框 3"/>
          <p:cNvSpPr txBox="1"/>
          <p:nvPr/>
        </p:nvSpPr>
        <p:spPr>
          <a:xfrm>
            <a:off x="1617820" y="4560981"/>
            <a:ext cx="3080276" cy="461665"/>
          </a:xfrm>
          <a:prstGeom prst="rect">
            <a:avLst/>
          </a:prstGeom>
          <a:noFill/>
          <a:ln w="9525">
            <a:noFill/>
          </a:ln>
        </p:spPr>
        <p:txBody>
          <a:bodyPr wrap="square">
            <a:spAutoFit/>
          </a:bodyPr>
          <a:lstStyle/>
          <a:p>
            <a:r>
              <a:rPr lang="zh-CN" altLang="en-US" sz="2400" b="1" dirty="0" smtClean="0">
                <a:solidFill>
                  <a:srgbClr val="FF0000"/>
                </a:solidFill>
                <a:latin typeface="楷体_GB2312" panose="02010609030101010101" charset="-122"/>
                <a:ea typeface="楷体_GB2312" panose="02010609030101010101" charset="-122"/>
              </a:rPr>
              <a:t>阅兵式</a:t>
            </a:r>
            <a:endParaRPr lang="zh-CN" altLang="en-US" sz="2400" b="1" dirty="0">
              <a:solidFill>
                <a:srgbClr val="FF0000"/>
              </a:solidFill>
              <a:latin typeface="楷体_GB2312" panose="02010609030101010101" charset="-122"/>
              <a:ea typeface="楷体_GB2312" panose="02010609030101010101" charset="-122"/>
            </a:endParaRPr>
          </a:p>
        </p:txBody>
      </p:sp>
      <p:sp>
        <p:nvSpPr>
          <p:cNvPr id="10" name="文本框 3"/>
          <p:cNvSpPr txBox="1"/>
          <p:nvPr/>
        </p:nvSpPr>
        <p:spPr>
          <a:xfrm>
            <a:off x="6220461" y="4562688"/>
            <a:ext cx="2075815" cy="461665"/>
          </a:xfrm>
          <a:prstGeom prst="rect">
            <a:avLst/>
          </a:prstGeom>
          <a:noFill/>
          <a:ln w="9525">
            <a:noFill/>
          </a:ln>
        </p:spPr>
        <p:txBody>
          <a:bodyPr wrap="square">
            <a:spAutoFit/>
          </a:bodyPr>
          <a:lstStyle/>
          <a:p>
            <a:r>
              <a:rPr lang="zh-CN" altLang="en-US" sz="2400" b="1" dirty="0" smtClean="0">
                <a:solidFill>
                  <a:srgbClr val="FF0000"/>
                </a:solidFill>
                <a:latin typeface="楷体_GB2312" panose="02010609030101010101" charset="-122"/>
                <a:ea typeface="楷体_GB2312" panose="02010609030101010101" charset="-122"/>
              </a:rPr>
              <a:t>群众庆祝游行</a:t>
            </a:r>
            <a:endParaRPr lang="zh-CN" altLang="en-US" sz="2400" b="1" dirty="0">
              <a:solidFill>
                <a:srgbClr val="FF000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50594" y="781474"/>
            <a:ext cx="2037737" cy="646331"/>
          </a:xfrm>
          <a:prstGeom prst="rect">
            <a:avLst/>
          </a:prstGeom>
          <a:noFill/>
        </p:spPr>
        <p:txBody>
          <a:bodyPr wrap="none" rtlCol="0">
            <a:spAutoFit/>
          </a:bodyPr>
          <a:lstStyle/>
          <a:p>
            <a:pPr algn="ctr"/>
            <a:r>
              <a:rPr lang="zh-CN" altLang="en-US" sz="3600" b="1" u="dbl" dirty="0" smtClean="0">
                <a:solidFill>
                  <a:srgbClr val="92D050"/>
                </a:solidFill>
                <a:uFillTx/>
                <a:latin typeface="黑体" panose="02010609060101010101" pitchFamily="2" charset="-122"/>
                <a:ea typeface="黑体" panose="02010609060101010101" pitchFamily="2" charset="-122"/>
              </a:rPr>
              <a:t>段落划分</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sp>
        <p:nvSpPr>
          <p:cNvPr id="6" name="文本框 5"/>
          <p:cNvSpPr txBox="1"/>
          <p:nvPr/>
        </p:nvSpPr>
        <p:spPr>
          <a:xfrm>
            <a:off x="1251585" y="1784066"/>
            <a:ext cx="6640830" cy="2813655"/>
          </a:xfrm>
          <a:prstGeom prst="rect">
            <a:avLst/>
          </a:prstGeom>
          <a:noFill/>
          <a:ln w="9525">
            <a:noFill/>
          </a:ln>
        </p:spPr>
        <p:txBody>
          <a:bodyPr wrap="square">
            <a:spAutoFit/>
          </a:bodyPr>
          <a:lstStyle/>
          <a:p>
            <a:pPr>
              <a:lnSpc>
                <a:spcPct val="130000"/>
              </a:lnSpc>
            </a:pPr>
            <a:r>
              <a:rPr lang="zh-CN" altLang="en-US" sz="2800" b="1" dirty="0">
                <a:latin typeface="楷体" panose="02010609060101010101" pitchFamily="49" charset="-122"/>
                <a:ea typeface="楷体" panose="02010609060101010101" pitchFamily="49" charset="-122"/>
                <a:cs typeface="+mn-ea"/>
              </a:rPr>
              <a:t>课文按事情发展顺序，可分为四段：</a:t>
            </a:r>
            <a:endParaRPr lang="zh-CN" altLang="en-US" sz="2800" b="1" dirty="0">
              <a:latin typeface="楷体" panose="02010609060101010101" pitchFamily="49" charset="-122"/>
              <a:ea typeface="楷体" panose="02010609060101010101" pitchFamily="49" charset="-122"/>
              <a:cs typeface="+mn-ea"/>
            </a:endParaRPr>
          </a:p>
          <a:p>
            <a:pPr>
              <a:lnSpc>
                <a:spcPct val="130000"/>
              </a:lnSpc>
            </a:pPr>
            <a:r>
              <a:rPr lang="zh-CN" altLang="en-US" sz="2800" b="1" dirty="0">
                <a:solidFill>
                  <a:schemeClr val="tx1"/>
                </a:solidFill>
                <a:latin typeface="楷体" panose="02010609060101010101" pitchFamily="49" charset="-122"/>
                <a:ea typeface="楷体" panose="02010609060101010101" pitchFamily="49" charset="-122"/>
                <a:cs typeface="+mn-ea"/>
              </a:rPr>
              <a:t>第一段</a:t>
            </a:r>
            <a:r>
              <a:rPr lang="zh-CN" altLang="en-US" sz="2800" b="1" dirty="0" smtClean="0">
                <a:solidFill>
                  <a:schemeClr val="tx1"/>
                </a:solidFill>
                <a:latin typeface="楷体" panose="02010609060101010101" pitchFamily="49" charset="-122"/>
                <a:ea typeface="楷体" panose="02010609060101010101" pitchFamily="49" charset="-122"/>
                <a:cs typeface="+mn-ea"/>
              </a:rPr>
              <a:t>（</a:t>
            </a:r>
            <a:r>
              <a:rPr lang="en-US" altLang="zh-CN" sz="2800" b="1" dirty="0" smtClean="0">
                <a:solidFill>
                  <a:schemeClr val="tx1"/>
                </a:solidFill>
                <a:latin typeface="楷体" panose="02010609060101010101" pitchFamily="49" charset="-122"/>
                <a:ea typeface="楷体" panose="02010609060101010101" pitchFamily="49" charset="-122"/>
                <a:cs typeface="+mn-ea"/>
              </a:rPr>
              <a:t>1-</a:t>
            </a:r>
            <a:r>
              <a:rPr lang="en-US" altLang="zh-CN" sz="2800" b="1" dirty="0">
                <a:solidFill>
                  <a:schemeClr val="tx1"/>
                </a:solidFill>
                <a:latin typeface="楷体" panose="02010609060101010101" pitchFamily="49" charset="-122"/>
                <a:ea typeface="楷体" panose="02010609060101010101" pitchFamily="49" charset="-122"/>
                <a:cs typeface="+mn-ea"/>
              </a:rPr>
              <a:t>4</a:t>
            </a:r>
            <a:r>
              <a:rPr lang="zh-CN" altLang="en-US" sz="2800" b="1" dirty="0" smtClean="0">
                <a:solidFill>
                  <a:schemeClr val="tx1"/>
                </a:solidFill>
                <a:latin typeface="楷体" panose="02010609060101010101" pitchFamily="49" charset="-122"/>
                <a:ea typeface="楷体" panose="02010609060101010101" pitchFamily="49" charset="-122"/>
                <a:cs typeface="+mn-ea"/>
              </a:rPr>
              <a:t>）</a:t>
            </a:r>
            <a:r>
              <a:rPr lang="zh-CN" altLang="en-US" sz="2800" b="1" dirty="0">
                <a:solidFill>
                  <a:schemeClr val="tx1"/>
                </a:solidFill>
                <a:latin typeface="楷体" panose="02010609060101010101" pitchFamily="49" charset="-122"/>
                <a:ea typeface="楷体" panose="02010609060101010101" pitchFamily="49" charset="-122"/>
                <a:cs typeface="+mn-ea"/>
              </a:rPr>
              <a:t>：开国大典前会场的情景。</a:t>
            </a:r>
            <a:endParaRPr lang="zh-CN" altLang="en-US" sz="2800" b="1" dirty="0">
              <a:solidFill>
                <a:schemeClr val="tx1"/>
              </a:solidFill>
              <a:latin typeface="楷体" panose="02010609060101010101" pitchFamily="49" charset="-122"/>
              <a:ea typeface="楷体" panose="02010609060101010101" pitchFamily="49" charset="-122"/>
              <a:cs typeface="+mn-ea"/>
            </a:endParaRPr>
          </a:p>
          <a:p>
            <a:pPr>
              <a:lnSpc>
                <a:spcPct val="130000"/>
              </a:lnSpc>
            </a:pPr>
            <a:r>
              <a:rPr lang="zh-CN" altLang="en-US" sz="2800" b="1" dirty="0">
                <a:solidFill>
                  <a:schemeClr val="tx1"/>
                </a:solidFill>
                <a:latin typeface="楷体" panose="02010609060101010101" pitchFamily="49" charset="-122"/>
                <a:ea typeface="楷体" panose="02010609060101010101" pitchFamily="49" charset="-122"/>
                <a:cs typeface="+mn-ea"/>
              </a:rPr>
              <a:t>第二段</a:t>
            </a:r>
            <a:r>
              <a:rPr lang="zh-CN" altLang="en-US" sz="2800" b="1" dirty="0" smtClean="0">
                <a:solidFill>
                  <a:schemeClr val="tx1"/>
                </a:solidFill>
                <a:latin typeface="楷体" panose="02010609060101010101" pitchFamily="49" charset="-122"/>
                <a:ea typeface="楷体" panose="02010609060101010101" pitchFamily="49" charset="-122"/>
                <a:cs typeface="+mn-ea"/>
              </a:rPr>
              <a:t>（</a:t>
            </a:r>
            <a:r>
              <a:rPr lang="en-US" altLang="zh-CN" sz="2800" b="1" dirty="0" smtClean="0">
                <a:solidFill>
                  <a:schemeClr val="tx1"/>
                </a:solidFill>
                <a:latin typeface="楷体" panose="02010609060101010101" pitchFamily="49" charset="-122"/>
                <a:ea typeface="楷体" panose="02010609060101010101" pitchFamily="49" charset="-122"/>
                <a:cs typeface="+mn-ea"/>
              </a:rPr>
              <a:t>5-10</a:t>
            </a:r>
            <a:r>
              <a:rPr lang="zh-CN" altLang="en-US" sz="2800" b="1" dirty="0" smtClean="0">
                <a:solidFill>
                  <a:schemeClr val="tx1"/>
                </a:solidFill>
                <a:latin typeface="楷体" panose="02010609060101010101" pitchFamily="49" charset="-122"/>
                <a:ea typeface="楷体" panose="02010609060101010101" pitchFamily="49" charset="-122"/>
                <a:cs typeface="+mn-ea"/>
              </a:rPr>
              <a:t>）</a:t>
            </a:r>
            <a:r>
              <a:rPr lang="zh-CN" altLang="en-US" sz="2800" b="1" dirty="0">
                <a:solidFill>
                  <a:schemeClr val="tx1"/>
                </a:solidFill>
                <a:latin typeface="楷体" panose="02010609060101010101" pitchFamily="49" charset="-122"/>
                <a:ea typeface="楷体" panose="02010609060101010101" pitchFamily="49" charset="-122"/>
                <a:cs typeface="+mn-ea"/>
              </a:rPr>
              <a:t>：开国大典的盛况。</a:t>
            </a:r>
            <a:endParaRPr lang="zh-CN" altLang="en-US" sz="2800" b="1" dirty="0">
              <a:solidFill>
                <a:schemeClr val="tx1"/>
              </a:solidFill>
              <a:latin typeface="楷体" panose="02010609060101010101" pitchFamily="49" charset="-122"/>
              <a:ea typeface="楷体" panose="02010609060101010101" pitchFamily="49" charset="-122"/>
              <a:cs typeface="+mn-ea"/>
            </a:endParaRPr>
          </a:p>
          <a:p>
            <a:pPr>
              <a:lnSpc>
                <a:spcPct val="130000"/>
              </a:lnSpc>
            </a:pPr>
            <a:r>
              <a:rPr lang="zh-CN" altLang="en-US" sz="2800" b="1" dirty="0">
                <a:solidFill>
                  <a:schemeClr val="tx1"/>
                </a:solidFill>
                <a:latin typeface="楷体" panose="02010609060101010101" pitchFamily="49" charset="-122"/>
                <a:ea typeface="楷体" panose="02010609060101010101" pitchFamily="49" charset="-122"/>
                <a:cs typeface="+mn-ea"/>
              </a:rPr>
              <a:t>第三段</a:t>
            </a:r>
            <a:r>
              <a:rPr lang="zh-CN" altLang="en-US" sz="2800" b="1" dirty="0" smtClean="0">
                <a:solidFill>
                  <a:schemeClr val="tx1"/>
                </a:solidFill>
                <a:latin typeface="楷体" panose="02010609060101010101" pitchFamily="49" charset="-122"/>
                <a:ea typeface="楷体" panose="02010609060101010101" pitchFamily="49" charset="-122"/>
                <a:cs typeface="+mn-ea"/>
              </a:rPr>
              <a:t>（</a:t>
            </a:r>
            <a:r>
              <a:rPr lang="en-US" altLang="zh-CN" sz="2800" b="1" dirty="0" smtClean="0">
                <a:solidFill>
                  <a:schemeClr val="tx1"/>
                </a:solidFill>
                <a:latin typeface="楷体" panose="02010609060101010101" pitchFamily="49" charset="-122"/>
                <a:ea typeface="楷体" panose="02010609060101010101" pitchFamily="49" charset="-122"/>
                <a:cs typeface="+mn-ea"/>
              </a:rPr>
              <a:t>11-13</a:t>
            </a:r>
            <a:r>
              <a:rPr lang="zh-CN" altLang="en-US" sz="2800" b="1" dirty="0" smtClean="0">
                <a:solidFill>
                  <a:schemeClr val="tx1"/>
                </a:solidFill>
                <a:latin typeface="楷体" panose="02010609060101010101" pitchFamily="49" charset="-122"/>
                <a:ea typeface="楷体" panose="02010609060101010101" pitchFamily="49" charset="-122"/>
                <a:cs typeface="+mn-ea"/>
              </a:rPr>
              <a:t>）</a:t>
            </a:r>
            <a:r>
              <a:rPr lang="zh-CN" altLang="en-US" sz="2800" b="1" dirty="0">
                <a:solidFill>
                  <a:schemeClr val="tx1"/>
                </a:solidFill>
                <a:latin typeface="楷体" panose="02010609060101010101" pitchFamily="49" charset="-122"/>
                <a:ea typeface="楷体" panose="02010609060101010101" pitchFamily="49" charset="-122"/>
                <a:cs typeface="+mn-ea"/>
              </a:rPr>
              <a:t>：阅兵盛况。</a:t>
            </a:r>
            <a:endParaRPr lang="zh-CN" altLang="en-US" sz="2800" b="1" dirty="0">
              <a:solidFill>
                <a:schemeClr val="tx1"/>
              </a:solidFill>
              <a:latin typeface="楷体" panose="02010609060101010101" pitchFamily="49" charset="-122"/>
              <a:ea typeface="楷体" panose="02010609060101010101" pitchFamily="49" charset="-122"/>
              <a:cs typeface="+mn-ea"/>
            </a:endParaRPr>
          </a:p>
          <a:p>
            <a:pPr>
              <a:lnSpc>
                <a:spcPct val="130000"/>
              </a:lnSpc>
            </a:pPr>
            <a:r>
              <a:rPr lang="zh-CN" altLang="en-US" sz="2800" b="1" dirty="0">
                <a:solidFill>
                  <a:schemeClr val="tx1"/>
                </a:solidFill>
                <a:latin typeface="楷体" panose="02010609060101010101" pitchFamily="49" charset="-122"/>
                <a:ea typeface="楷体" panose="02010609060101010101" pitchFamily="49" charset="-122"/>
                <a:cs typeface="+mn-ea"/>
              </a:rPr>
              <a:t>第四段</a:t>
            </a:r>
            <a:r>
              <a:rPr lang="zh-CN" altLang="en-US" sz="2800" b="1" dirty="0" smtClean="0">
                <a:solidFill>
                  <a:schemeClr val="tx1"/>
                </a:solidFill>
                <a:latin typeface="楷体" panose="02010609060101010101" pitchFamily="49" charset="-122"/>
                <a:ea typeface="楷体" panose="02010609060101010101" pitchFamily="49" charset="-122"/>
                <a:cs typeface="+mn-ea"/>
              </a:rPr>
              <a:t>（</a:t>
            </a:r>
            <a:r>
              <a:rPr lang="en-US" altLang="zh-CN" sz="2800" b="1" dirty="0" smtClean="0">
                <a:solidFill>
                  <a:schemeClr val="tx1"/>
                </a:solidFill>
                <a:latin typeface="楷体" panose="02010609060101010101" pitchFamily="49" charset="-122"/>
                <a:ea typeface="楷体" panose="02010609060101010101" pitchFamily="49" charset="-122"/>
                <a:cs typeface="+mn-ea"/>
              </a:rPr>
              <a:t>14-15</a:t>
            </a:r>
            <a:r>
              <a:rPr lang="zh-CN" altLang="en-US" sz="2800" b="1" dirty="0" smtClean="0">
                <a:solidFill>
                  <a:schemeClr val="tx1"/>
                </a:solidFill>
                <a:latin typeface="楷体" panose="02010609060101010101" pitchFamily="49" charset="-122"/>
                <a:ea typeface="楷体" panose="02010609060101010101" pitchFamily="49" charset="-122"/>
                <a:cs typeface="+mn-ea"/>
              </a:rPr>
              <a:t>）：群众</a:t>
            </a:r>
            <a:r>
              <a:rPr lang="zh-CN" altLang="en-US" sz="2800" b="1" dirty="0">
                <a:solidFill>
                  <a:schemeClr val="tx1"/>
                </a:solidFill>
                <a:latin typeface="楷体" panose="02010609060101010101" pitchFamily="49" charset="-122"/>
                <a:ea typeface="楷体" panose="02010609060101010101" pitchFamily="49" charset="-122"/>
                <a:cs typeface="+mn-ea"/>
              </a:rPr>
              <a:t>游行的情景</a:t>
            </a:r>
            <a:r>
              <a:rPr lang="zh-CN" altLang="en-US" sz="2800" b="1" dirty="0" smtClean="0">
                <a:solidFill>
                  <a:schemeClr val="tx1"/>
                </a:solidFill>
                <a:latin typeface="楷体" panose="02010609060101010101" pitchFamily="49" charset="-122"/>
                <a:ea typeface="楷体" panose="02010609060101010101" pitchFamily="49" charset="-122"/>
                <a:cs typeface="+mn-ea"/>
              </a:rPr>
              <a:t>。</a:t>
            </a:r>
            <a:endParaRPr lang="zh-CN" altLang="en-US" sz="2800" b="1" dirty="0" smtClean="0">
              <a:solidFill>
                <a:schemeClr val="tx1"/>
              </a:solidFill>
              <a:latin typeface="楷体" panose="02010609060101010101" pitchFamily="49" charset="-122"/>
              <a:ea typeface="楷体" panose="02010609060101010101" pitchFamily="49" charset="-122"/>
              <a:cs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67081" y="836217"/>
            <a:ext cx="564456" cy="75260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 name="TextBox 1"/>
          <p:cNvSpPr txBox="1"/>
          <p:nvPr/>
        </p:nvSpPr>
        <p:spPr>
          <a:xfrm>
            <a:off x="323529" y="1988841"/>
            <a:ext cx="8496944" cy="954107"/>
          </a:xfrm>
          <a:prstGeom prst="rect">
            <a:avLst/>
          </a:prstGeom>
          <a:noFill/>
          <a:ln w="9525">
            <a:noFill/>
          </a:ln>
        </p:spPr>
        <p:txBody>
          <a:bodyPr wrap="square">
            <a:spAutoFit/>
          </a:bodyPr>
          <a:lstStyle/>
          <a:p>
            <a:pPr eaLnBrk="1" hangingPunct="1"/>
            <a:r>
              <a:rPr lang="zh-CN" altLang="en-US" sz="2800" b="1" dirty="0" smtClean="0">
                <a:latin typeface="黑体" panose="02010609060101010101" pitchFamily="2" charset="-122"/>
                <a:ea typeface="黑体" panose="02010609060101010101" pitchFamily="2" charset="-122"/>
                <a:cs typeface="+mn-ea"/>
              </a:rPr>
              <a:t>   一 、默</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读课文第</a:t>
            </a:r>
            <a:r>
              <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rPr>
              <a:t>1-4</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自然段</a:t>
            </a:r>
            <a:r>
              <a:rPr lang="en-US" altLang="zh-CN" sz="2800" b="1" dirty="0" smtClean="0">
                <a:solidFill>
                  <a:schemeClr val="tx1">
                    <a:lumMod val="95000"/>
                    <a:lumOff val="5000"/>
                  </a:schemeClr>
                </a:solidFill>
                <a:latin typeface="黑体" panose="02010609060101010101" pitchFamily="2" charset="-122"/>
                <a:ea typeface="黑体" panose="02010609060101010101" pitchFamily="2" charset="-122"/>
                <a:cs typeface="+mn-ea"/>
              </a:rPr>
              <a:t>,</a:t>
            </a:r>
            <a:r>
              <a:rPr lang="zh-CN" altLang="en-US" sz="2800" b="1" dirty="0" smtClean="0">
                <a:solidFill>
                  <a:schemeClr val="tx1">
                    <a:lumMod val="95000"/>
                    <a:lumOff val="5000"/>
                  </a:schemeClr>
                </a:solidFill>
                <a:latin typeface="黑体" panose="02010609060101010101" pitchFamily="2" charset="-122"/>
                <a:ea typeface="黑体" panose="02010609060101010101" pitchFamily="2" charset="-122"/>
                <a:cs typeface="+mn-ea"/>
              </a:rPr>
              <a:t>思考：典礼前介绍了哪些情况？</a:t>
            </a:r>
            <a:endParaRPr lang="zh-CN" altLang="en-US" sz="2800"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2" name="文本框 1"/>
          <p:cNvSpPr txBox="1"/>
          <p:nvPr/>
        </p:nvSpPr>
        <p:spPr>
          <a:xfrm>
            <a:off x="960120" y="693845"/>
            <a:ext cx="2037737" cy="646331"/>
          </a:xfrm>
          <a:prstGeom prst="rect">
            <a:avLst/>
          </a:prstGeom>
          <a:noFill/>
        </p:spPr>
        <p:txBody>
          <a:bodyPr wrap="none" rtlCol="0">
            <a:spAutoFit/>
          </a:bodyPr>
          <a:lstStyle/>
          <a:p>
            <a:r>
              <a:rPr lang="zh-CN" altLang="en-US" sz="3600" b="1" u="dbl" dirty="0" smtClean="0">
                <a:solidFill>
                  <a:srgbClr val="92D050"/>
                </a:solidFill>
                <a:uFillTx/>
                <a:latin typeface="黑体" panose="02010609060101010101" pitchFamily="2" charset="-122"/>
                <a:ea typeface="黑体" panose="02010609060101010101" pitchFamily="2" charset="-122"/>
              </a:rPr>
              <a:t>课文解读</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sp>
        <p:nvSpPr>
          <p:cNvPr id="4" name="文本框 3"/>
          <p:cNvSpPr txBox="1"/>
          <p:nvPr/>
        </p:nvSpPr>
        <p:spPr>
          <a:xfrm>
            <a:off x="1496235" y="3429001"/>
            <a:ext cx="5760640" cy="1384995"/>
          </a:xfrm>
          <a:prstGeom prst="rect">
            <a:avLst/>
          </a:prstGeom>
          <a:noFill/>
          <a:ln w="9525">
            <a:noFill/>
          </a:ln>
        </p:spPr>
        <p:txBody>
          <a:bodyPr wrap="square">
            <a:spAutoFit/>
          </a:bodyPr>
          <a:lstStyle/>
          <a:p>
            <a:r>
              <a:rPr lang="zh-CN" altLang="en-US" sz="2800" b="1" dirty="0" smtClean="0">
                <a:solidFill>
                  <a:srgbClr val="FF0000"/>
                </a:solidFill>
                <a:latin typeface="楷体_GB2312" panose="02010609030101010101" charset="-122"/>
                <a:ea typeface="楷体_GB2312" panose="02010609030101010101" charset="-122"/>
                <a:sym typeface="+mn-ea"/>
              </a:rPr>
              <a:t>（</a:t>
            </a:r>
            <a:r>
              <a:rPr lang="en-US" altLang="zh-CN" sz="2800" b="1" dirty="0" smtClean="0">
                <a:solidFill>
                  <a:srgbClr val="FF0000"/>
                </a:solidFill>
                <a:latin typeface="楷体_GB2312" panose="02010609030101010101" charset="-122"/>
                <a:ea typeface="楷体_GB2312" panose="02010609030101010101" charset="-122"/>
                <a:sym typeface="+mn-ea"/>
              </a:rPr>
              <a:t>1</a:t>
            </a:r>
            <a:r>
              <a:rPr lang="zh-CN" altLang="en-US" sz="2800" b="1" dirty="0" smtClean="0">
                <a:solidFill>
                  <a:srgbClr val="FF0000"/>
                </a:solidFill>
                <a:latin typeface="楷体_GB2312" panose="02010609030101010101" charset="-122"/>
                <a:ea typeface="楷体_GB2312" panose="02010609030101010101" charset="-122"/>
                <a:sym typeface="+mn-ea"/>
              </a:rPr>
              <a:t>）时间、地点、人物</a:t>
            </a:r>
            <a:endParaRPr lang="en-US" altLang="zh-CN" sz="2800" b="1" dirty="0" smtClean="0">
              <a:solidFill>
                <a:srgbClr val="FF0000"/>
              </a:solidFill>
              <a:latin typeface="楷体_GB2312" panose="02010609030101010101" charset="-122"/>
              <a:ea typeface="楷体_GB2312" panose="02010609030101010101" charset="-122"/>
              <a:sym typeface="+mn-ea"/>
            </a:endParaRPr>
          </a:p>
          <a:p>
            <a:r>
              <a:rPr lang="zh-CN" altLang="en-US" sz="2800" b="1" dirty="0" smtClean="0">
                <a:solidFill>
                  <a:srgbClr val="FF0000"/>
                </a:solidFill>
                <a:latin typeface="楷体_GB2312" panose="02010609030101010101" charset="-122"/>
                <a:ea typeface="楷体_GB2312" panose="02010609030101010101" charset="-122"/>
                <a:sym typeface="+mn-ea"/>
              </a:rPr>
              <a:t>（</a:t>
            </a:r>
            <a:r>
              <a:rPr lang="en-US" altLang="zh-CN" sz="2800" b="1" dirty="0" smtClean="0">
                <a:solidFill>
                  <a:srgbClr val="FF0000"/>
                </a:solidFill>
                <a:latin typeface="楷体_GB2312" panose="02010609030101010101" charset="-122"/>
                <a:ea typeface="楷体_GB2312" panose="02010609030101010101" charset="-122"/>
                <a:sym typeface="+mn-ea"/>
              </a:rPr>
              <a:t>2</a:t>
            </a:r>
            <a:r>
              <a:rPr lang="zh-CN" altLang="en-US" sz="2800" b="1" dirty="0" smtClean="0">
                <a:solidFill>
                  <a:srgbClr val="FF0000"/>
                </a:solidFill>
                <a:latin typeface="楷体_GB2312" panose="02010609030101010101" charset="-122"/>
                <a:ea typeface="楷体_GB2312" panose="02010609030101010101" charset="-122"/>
                <a:sym typeface="+mn-ea"/>
              </a:rPr>
              <a:t>）会场的样子、布置</a:t>
            </a:r>
            <a:endParaRPr lang="en-US" altLang="zh-CN" sz="2800" b="1" dirty="0" smtClean="0">
              <a:solidFill>
                <a:srgbClr val="FF0000"/>
              </a:solidFill>
              <a:latin typeface="楷体_GB2312" panose="02010609030101010101" charset="-122"/>
              <a:ea typeface="楷体_GB2312" panose="02010609030101010101" charset="-122"/>
              <a:sym typeface="+mn-ea"/>
            </a:endParaRPr>
          </a:p>
          <a:p>
            <a:r>
              <a:rPr lang="zh-CN" altLang="en-US" sz="2800" b="1" dirty="0" smtClean="0">
                <a:solidFill>
                  <a:srgbClr val="FF0000"/>
                </a:solidFill>
                <a:latin typeface="楷体_GB2312" panose="02010609030101010101" charset="-122"/>
                <a:ea typeface="楷体_GB2312" panose="02010609030101010101" charset="-122"/>
                <a:sym typeface="+mn-ea"/>
              </a:rPr>
              <a:t>（</a:t>
            </a:r>
            <a:r>
              <a:rPr lang="en-US" altLang="zh-CN" sz="2800" b="1" dirty="0" smtClean="0">
                <a:solidFill>
                  <a:srgbClr val="FF0000"/>
                </a:solidFill>
                <a:latin typeface="楷体_GB2312" panose="02010609030101010101" charset="-122"/>
                <a:ea typeface="楷体_GB2312" panose="02010609030101010101" charset="-122"/>
                <a:sym typeface="+mn-ea"/>
              </a:rPr>
              <a:t>3</a:t>
            </a:r>
            <a:r>
              <a:rPr lang="zh-CN" altLang="en-US" sz="2800" b="1" dirty="0" smtClean="0">
                <a:solidFill>
                  <a:srgbClr val="FF0000"/>
                </a:solidFill>
                <a:latin typeface="楷体_GB2312" panose="02010609030101010101" charset="-122"/>
                <a:ea typeface="楷体_GB2312" panose="02010609030101010101" charset="-122"/>
                <a:sym typeface="+mn-ea"/>
              </a:rPr>
              <a:t>）广场上汇集的群众队伍</a:t>
            </a:r>
            <a:endParaRPr lang="zh-CN" altLang="en-US" sz="3200" b="1" dirty="0">
              <a:solidFill>
                <a:srgbClr val="FF0000"/>
              </a:solidFill>
              <a:latin typeface="楷体_GB2312" panose="02010609030101010101" charset="-122"/>
              <a:ea typeface="楷体_GB2312" panose="02010609030101010101"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98831" y="748164"/>
            <a:ext cx="564456" cy="75260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1910" y="1736204"/>
            <a:ext cx="6946265" cy="4616648"/>
          </a:xfrm>
          <a:prstGeom prst="rect">
            <a:avLst/>
          </a:prstGeom>
          <a:noFill/>
          <a:ln w="9525">
            <a:noFill/>
          </a:ln>
        </p:spPr>
        <p:txBody>
          <a:bodyPr wrap="square" rtlCol="0">
            <a:spAutoFit/>
          </a:bodyPr>
          <a:lstStyle/>
          <a:p>
            <a:pPr eaLnBrk="1" hangingPunct="1">
              <a:lnSpc>
                <a:spcPct val="150000"/>
              </a:lnSpc>
            </a:pPr>
            <a:r>
              <a:rPr lang="zh-CN" altLang="en-US" sz="2800" dirty="0" smtClean="0">
                <a:latin typeface="黑体" panose="02010609060101010101" pitchFamily="2" charset="-122"/>
                <a:ea typeface="黑体" panose="02010609060101010101" pitchFamily="2" charset="-122"/>
              </a:rPr>
              <a:t>      </a:t>
            </a:r>
            <a:r>
              <a:rPr lang="zh-CN" altLang="en-US" sz="2800" b="1" dirty="0" smtClean="0">
                <a:latin typeface="宋体" panose="02010600030101010101" pitchFamily="2" charset="-122"/>
              </a:rPr>
              <a:t>开国大典于</a:t>
            </a:r>
            <a:r>
              <a:rPr lang="en-US" altLang="zh-CN" sz="2800" b="1" dirty="0" smtClean="0">
                <a:latin typeface="宋体" panose="02010600030101010101" pitchFamily="2" charset="-122"/>
              </a:rPr>
              <a:t>_____</a:t>
            </a:r>
            <a:r>
              <a:rPr lang="zh-CN" altLang="en-US" sz="2800" b="1" dirty="0" smtClean="0">
                <a:latin typeface="宋体" panose="02010600030101010101" pitchFamily="2" charset="-122"/>
              </a:rPr>
              <a:t>年</a:t>
            </a:r>
            <a:r>
              <a:rPr lang="en-US" altLang="zh-CN" sz="2800" b="1" dirty="0" smtClean="0">
                <a:latin typeface="宋体" panose="02010600030101010101" pitchFamily="2" charset="-122"/>
              </a:rPr>
              <a:t>___</a:t>
            </a:r>
            <a:r>
              <a:rPr lang="zh-CN" altLang="en-US" sz="2800" b="1" dirty="0" smtClean="0">
                <a:latin typeface="宋体" panose="02010600030101010101" pitchFamily="2" charset="-122"/>
              </a:rPr>
              <a:t>月</a:t>
            </a:r>
            <a:r>
              <a:rPr lang="en-US" altLang="zh-CN" sz="2800" b="1" dirty="0" smtClean="0">
                <a:latin typeface="宋体" panose="02010600030101010101" pitchFamily="2" charset="-122"/>
              </a:rPr>
              <a:t>____</a:t>
            </a:r>
            <a:r>
              <a:rPr lang="zh-CN" altLang="en-US" sz="2800" b="1" dirty="0" smtClean="0">
                <a:latin typeface="宋体" panose="02010600030101010101" pitchFamily="2" charset="-122"/>
              </a:rPr>
              <a:t>日在</a:t>
            </a:r>
            <a:r>
              <a:rPr lang="en-US" altLang="zh-CN" sz="2800" b="1" dirty="0" smtClean="0">
                <a:latin typeface="宋体" panose="02010600030101010101" pitchFamily="2" charset="-122"/>
              </a:rPr>
              <a:t>________</a:t>
            </a:r>
            <a:r>
              <a:rPr lang="zh-CN" altLang="en-US" sz="2800" b="1" dirty="0" smtClean="0">
                <a:latin typeface="宋体" panose="02010600030101010101" pitchFamily="2" charset="-122"/>
              </a:rPr>
              <a:t>举行，参加典礼的成员有</a:t>
            </a:r>
            <a:r>
              <a:rPr lang="en-US" altLang="zh-CN" sz="2800" b="1" dirty="0" smtClean="0">
                <a:latin typeface="宋体" panose="02010600030101010101" pitchFamily="2" charset="-122"/>
              </a:rPr>
              <a:t>_______</a:t>
            </a:r>
            <a:endParaRPr lang="zh-CN" altLang="en-US" sz="2800" b="1" dirty="0" smtClean="0">
              <a:latin typeface="宋体" panose="02010600030101010101" pitchFamily="2" charset="-122"/>
            </a:endParaRPr>
          </a:p>
          <a:p>
            <a:pPr eaLnBrk="1" hangingPunct="1">
              <a:lnSpc>
                <a:spcPct val="150000"/>
              </a:lnSpc>
            </a:pPr>
            <a:r>
              <a:rPr lang="en-US" altLang="zh-CN" sz="2800" b="1" dirty="0" smtClean="0">
                <a:latin typeface="宋体" panose="02010600030101010101" pitchFamily="2" charset="-122"/>
              </a:rPr>
              <a:t>_____________________________________</a:t>
            </a:r>
            <a:r>
              <a:rPr lang="zh-CN" altLang="en-US" sz="2800" b="1" dirty="0" smtClean="0">
                <a:latin typeface="宋体" panose="02010600030101010101" pitchFamily="2" charset="-122"/>
              </a:rPr>
              <a:t>，有</a:t>
            </a:r>
            <a:r>
              <a:rPr lang="en-US" altLang="zh-CN" sz="2800" b="1" dirty="0" smtClean="0">
                <a:latin typeface="宋体" panose="02010600030101010101" pitchFamily="2" charset="-122"/>
              </a:rPr>
              <a:t>______________________________</a:t>
            </a:r>
            <a:r>
              <a:rPr lang="zh-CN" altLang="en-US" sz="2800" b="1" dirty="0" smtClean="0">
                <a:latin typeface="宋体" panose="02010600030101010101" pitchFamily="2" charset="-122"/>
              </a:rPr>
              <a:t>，有</a:t>
            </a:r>
            <a:r>
              <a:rPr lang="en-US" altLang="zh-CN" sz="2800" b="1" dirty="0" smtClean="0">
                <a:latin typeface="宋体" panose="02010600030101010101" pitchFamily="2" charset="-122"/>
              </a:rPr>
              <a:t>_____________________________________</a:t>
            </a:r>
            <a:r>
              <a:rPr lang="zh-CN" altLang="en-US" sz="2800" b="1" dirty="0" smtClean="0">
                <a:latin typeface="宋体" panose="02010600030101010101" pitchFamily="2" charset="-122"/>
              </a:rPr>
              <a:t>，总数达</a:t>
            </a:r>
            <a:r>
              <a:rPr lang="en-US" altLang="zh-CN" sz="2800" b="1" dirty="0" smtClean="0">
                <a:latin typeface="宋体" panose="02010600030101010101" pitchFamily="2" charset="-122"/>
              </a:rPr>
              <a:t>______</a:t>
            </a:r>
            <a:r>
              <a:rPr lang="zh-CN" altLang="en-US" sz="2800" b="1" dirty="0" smtClean="0">
                <a:latin typeface="宋体" panose="02010600030101010101" pitchFamily="2" charset="-122"/>
              </a:rPr>
              <a:t>人。会场在</a:t>
            </a:r>
            <a:r>
              <a:rPr lang="en-US" altLang="zh-CN" sz="2800" b="1" dirty="0" smtClean="0">
                <a:latin typeface="宋体" panose="02010600030101010101" pitchFamily="2" charset="-122"/>
              </a:rPr>
              <a:t>_________</a:t>
            </a:r>
            <a:r>
              <a:rPr lang="zh-CN" altLang="en-US" sz="2800" b="1" dirty="0" smtClean="0">
                <a:latin typeface="宋体" panose="02010600030101010101" pitchFamily="2" charset="-122"/>
              </a:rPr>
              <a:t>。主席台设在</a:t>
            </a:r>
            <a:r>
              <a:rPr lang="en-US" altLang="zh-CN" sz="2800" b="1" dirty="0" smtClean="0">
                <a:latin typeface="宋体" panose="02010600030101010101" pitchFamily="2" charset="-122"/>
              </a:rPr>
              <a:t>_____________</a:t>
            </a:r>
            <a:r>
              <a:rPr lang="zh-CN" altLang="en-US" sz="2800" b="1" dirty="0" smtClean="0">
                <a:latin typeface="宋体" panose="02010600030101010101" pitchFamily="2" charset="-122"/>
              </a:rPr>
              <a:t>。</a:t>
            </a:r>
            <a:endParaRPr lang="zh-CN" altLang="en-US" sz="2800" b="1" dirty="0">
              <a:latin typeface="宋体" panose="02010600030101010101" pitchFamily="2" charset="-122"/>
            </a:endParaRPr>
          </a:p>
        </p:txBody>
      </p:sp>
      <p:sp>
        <p:nvSpPr>
          <p:cNvPr id="3" name="TextBox 2"/>
          <p:cNvSpPr txBox="1"/>
          <p:nvPr/>
        </p:nvSpPr>
        <p:spPr>
          <a:xfrm>
            <a:off x="1416606" y="1052164"/>
            <a:ext cx="4536504" cy="523220"/>
          </a:xfrm>
          <a:prstGeom prst="rect">
            <a:avLst/>
          </a:prstGeom>
          <a:noFill/>
          <a:ln w="9525">
            <a:noFill/>
          </a:ln>
        </p:spPr>
        <p:txBody>
          <a:bodyPr wrap="square" rtlCol="0">
            <a:spAutoFit/>
          </a:bodyPr>
          <a:lstStyle/>
          <a:p>
            <a:pPr eaLnBrk="1" hangingPunct="1"/>
            <a:r>
              <a:rPr lang="en-US" altLang="zh-CN" sz="2800" dirty="0">
                <a:latin typeface="黑体" panose="02010609060101010101" pitchFamily="2" charset="-122"/>
                <a:ea typeface="黑体" panose="02010609060101010101" pitchFamily="2" charset="-122"/>
              </a:rPr>
              <a:t>1</a:t>
            </a:r>
            <a:r>
              <a:rPr lang="en-US" altLang="zh-CN" sz="2800" dirty="0" smtClean="0">
                <a:latin typeface="黑体" panose="02010609060101010101" pitchFamily="2" charset="-122"/>
                <a:ea typeface="黑体" panose="02010609060101010101" pitchFamily="2" charset="-122"/>
              </a:rPr>
              <a:t>.</a:t>
            </a:r>
            <a:r>
              <a:rPr lang="zh-CN" altLang="en-US" sz="2800" dirty="0" smtClean="0">
                <a:latin typeface="黑体" panose="02010609060101010101" pitchFamily="2" charset="-122"/>
                <a:ea typeface="黑体" panose="02010609060101010101" pitchFamily="2" charset="-122"/>
              </a:rPr>
              <a:t>请你来填一填。</a:t>
            </a:r>
            <a:endParaRPr lang="zh-CN" altLang="en-US" sz="2800" dirty="0">
              <a:latin typeface="黑体" panose="02010609060101010101" pitchFamily="2" charset="-122"/>
              <a:ea typeface="黑体" panose="02010609060101010101" pitchFamily="2" charset="-122"/>
            </a:endParaRPr>
          </a:p>
        </p:txBody>
      </p:sp>
      <p:sp>
        <p:nvSpPr>
          <p:cNvPr id="4" name="矩形 3"/>
          <p:cNvSpPr/>
          <p:nvPr/>
        </p:nvSpPr>
        <p:spPr>
          <a:xfrm>
            <a:off x="4230380" y="1750008"/>
            <a:ext cx="704039" cy="400110"/>
          </a:xfrm>
          <a:prstGeom prst="rect">
            <a:avLst/>
          </a:prstGeom>
        </p:spPr>
        <p:txBody>
          <a:bodyPr wrap="none">
            <a:spAutoFit/>
          </a:bodyPr>
          <a:lstStyle/>
          <a:p>
            <a:r>
              <a:rPr lang="en-US" altLang="zh-CN" sz="2000" b="1" dirty="0">
                <a:solidFill>
                  <a:srgbClr val="FF0000"/>
                </a:solidFill>
                <a:latin typeface="楷体_GB2312" panose="02010609030101010101" charset="-122"/>
                <a:ea typeface="楷体_GB2312" panose="02010609030101010101" charset="-122"/>
              </a:rPr>
              <a:t>1949</a:t>
            </a:r>
            <a:endParaRPr lang="zh-CN" altLang="en-US" sz="2000" b="1" dirty="0">
              <a:solidFill>
                <a:srgbClr val="FF0000"/>
              </a:solidFill>
              <a:latin typeface="楷体_GB2312" panose="02010609030101010101" charset="-122"/>
              <a:ea typeface="楷体_GB2312" panose="02010609030101010101" charset="-122"/>
            </a:endParaRPr>
          </a:p>
        </p:txBody>
      </p:sp>
      <p:sp>
        <p:nvSpPr>
          <p:cNvPr id="7" name="矩形 6"/>
          <p:cNvSpPr/>
          <p:nvPr/>
        </p:nvSpPr>
        <p:spPr>
          <a:xfrm>
            <a:off x="5460231" y="1768801"/>
            <a:ext cx="444352" cy="400110"/>
          </a:xfrm>
          <a:prstGeom prst="rect">
            <a:avLst/>
          </a:prstGeom>
        </p:spPr>
        <p:txBody>
          <a:bodyPr wrap="none">
            <a:spAutoFit/>
          </a:bodyPr>
          <a:lstStyle/>
          <a:p>
            <a:r>
              <a:rPr lang="en-US" altLang="zh-CN" sz="2000" b="1" dirty="0" smtClean="0">
                <a:solidFill>
                  <a:srgbClr val="FF0000"/>
                </a:solidFill>
                <a:latin typeface="楷体_GB2312" panose="02010609030101010101" charset="-122"/>
                <a:ea typeface="楷体_GB2312" panose="02010609030101010101" charset="-122"/>
              </a:rPr>
              <a:t>10</a:t>
            </a:r>
            <a:endParaRPr lang="zh-CN" altLang="en-US" sz="2000" b="1" dirty="0">
              <a:solidFill>
                <a:srgbClr val="FF0000"/>
              </a:solidFill>
              <a:latin typeface="楷体_GB2312" panose="02010609030101010101" charset="-122"/>
              <a:ea typeface="楷体_GB2312" panose="02010609030101010101" charset="-122"/>
            </a:endParaRPr>
          </a:p>
        </p:txBody>
      </p:sp>
      <p:sp>
        <p:nvSpPr>
          <p:cNvPr id="8" name="矩形 7"/>
          <p:cNvSpPr/>
          <p:nvPr/>
        </p:nvSpPr>
        <p:spPr>
          <a:xfrm>
            <a:off x="6545902" y="1768609"/>
            <a:ext cx="314510" cy="400110"/>
          </a:xfrm>
          <a:prstGeom prst="rect">
            <a:avLst/>
          </a:prstGeom>
        </p:spPr>
        <p:txBody>
          <a:bodyPr wrap="none">
            <a:spAutoFit/>
          </a:bodyPr>
          <a:lstStyle/>
          <a:p>
            <a:r>
              <a:rPr lang="en-US" altLang="zh-CN" sz="2000" b="1" dirty="0" smtClean="0">
                <a:solidFill>
                  <a:srgbClr val="FF0000"/>
                </a:solidFill>
                <a:latin typeface="楷体_GB2312" panose="02010609030101010101" charset="-122"/>
                <a:ea typeface="楷体_GB2312" panose="02010609030101010101" charset="-122"/>
              </a:rPr>
              <a:t>1</a:t>
            </a:r>
            <a:endParaRPr lang="zh-CN" altLang="en-US" sz="2000" b="1" dirty="0">
              <a:solidFill>
                <a:srgbClr val="FF0000"/>
              </a:solidFill>
              <a:latin typeface="楷体_GB2312" panose="02010609030101010101" charset="-122"/>
              <a:ea typeface="楷体_GB2312" panose="02010609030101010101" charset="-122"/>
            </a:endParaRPr>
          </a:p>
        </p:txBody>
      </p:sp>
      <p:sp>
        <p:nvSpPr>
          <p:cNvPr id="9" name="矩形 8"/>
          <p:cNvSpPr/>
          <p:nvPr/>
        </p:nvSpPr>
        <p:spPr>
          <a:xfrm>
            <a:off x="1416685" y="2356274"/>
            <a:ext cx="1453515" cy="400110"/>
          </a:xfrm>
          <a:prstGeom prst="rect">
            <a:avLst/>
          </a:prstGeom>
        </p:spPr>
        <p:txBody>
          <a:bodyPr wrap="square">
            <a:spAutoFit/>
          </a:bodyPr>
          <a:lstStyle/>
          <a:p>
            <a:r>
              <a:rPr lang="zh-CN" altLang="en-US" sz="2000" b="1" dirty="0" smtClean="0">
                <a:solidFill>
                  <a:srgbClr val="FF0000"/>
                </a:solidFill>
                <a:latin typeface="楷体_GB2312" panose="02010609030101010101" charset="-122"/>
                <a:ea typeface="楷体_GB2312" panose="02010609030101010101" charset="-122"/>
              </a:rPr>
              <a:t>首都北京</a:t>
            </a:r>
            <a:endParaRPr lang="zh-CN" altLang="en-US" sz="2000" b="1" dirty="0">
              <a:solidFill>
                <a:srgbClr val="FF0000"/>
              </a:solidFill>
              <a:latin typeface="楷体_GB2312" panose="02010609030101010101" charset="-122"/>
              <a:ea typeface="楷体_GB2312" panose="02010609030101010101" charset="-122"/>
            </a:endParaRPr>
          </a:p>
        </p:txBody>
      </p:sp>
      <p:sp>
        <p:nvSpPr>
          <p:cNvPr id="10" name="矩形 9"/>
          <p:cNvSpPr/>
          <p:nvPr/>
        </p:nvSpPr>
        <p:spPr>
          <a:xfrm>
            <a:off x="6621145" y="2356274"/>
            <a:ext cx="1525270" cy="400110"/>
          </a:xfrm>
          <a:prstGeom prst="rect">
            <a:avLst/>
          </a:prstGeom>
        </p:spPr>
        <p:txBody>
          <a:bodyPr wrap="square">
            <a:spAutoFit/>
          </a:bodyPr>
          <a:lstStyle/>
          <a:p>
            <a:r>
              <a:rPr lang="zh-CN" altLang="en-US" sz="2000" b="1" dirty="0" smtClean="0">
                <a:solidFill>
                  <a:srgbClr val="FF0000"/>
                </a:solidFill>
                <a:latin typeface="楷体_GB2312" panose="02010609030101010101" charset="-122"/>
                <a:ea typeface="楷体_GB2312" panose="02010609030101010101" charset="-122"/>
              </a:rPr>
              <a:t>中华人民</a:t>
            </a:r>
            <a:endParaRPr lang="zh-CN" altLang="en-US" sz="2000" b="1" dirty="0" smtClean="0">
              <a:solidFill>
                <a:srgbClr val="FF0000"/>
              </a:solidFill>
              <a:latin typeface="楷体_GB2312" panose="02010609030101010101" charset="-122"/>
              <a:ea typeface="楷体_GB2312" panose="02010609030101010101" charset="-122"/>
            </a:endParaRPr>
          </a:p>
        </p:txBody>
      </p:sp>
      <p:sp>
        <p:nvSpPr>
          <p:cNvPr id="11" name="矩形 10"/>
          <p:cNvSpPr/>
          <p:nvPr/>
        </p:nvSpPr>
        <p:spPr>
          <a:xfrm>
            <a:off x="1941037" y="3844473"/>
            <a:ext cx="5161706" cy="400110"/>
          </a:xfrm>
          <a:prstGeom prst="rect">
            <a:avLst/>
          </a:prstGeom>
        </p:spPr>
        <p:txBody>
          <a:bodyPr wrap="square">
            <a:spAutoFit/>
          </a:bodyPr>
          <a:lstStyle/>
          <a:p>
            <a:r>
              <a:rPr lang="zh-CN" altLang="en-US" sz="2000" b="1" dirty="0" smtClean="0">
                <a:solidFill>
                  <a:srgbClr val="FF0000"/>
                </a:solidFill>
                <a:latin typeface="楷体_GB2312" panose="02010609030101010101" charset="-122"/>
                <a:ea typeface="楷体_GB2312" panose="02010609030101010101" charset="-122"/>
              </a:rPr>
              <a:t>中国人民政治协商会议全体代表</a:t>
            </a:r>
            <a:endParaRPr lang="zh-CN" altLang="en-US" sz="2000" b="1" dirty="0" smtClean="0">
              <a:solidFill>
                <a:srgbClr val="FF0000"/>
              </a:solidFill>
              <a:latin typeface="楷体_GB2312" panose="02010609030101010101" charset="-122"/>
              <a:ea typeface="楷体_GB2312" panose="02010609030101010101" charset="-122"/>
            </a:endParaRPr>
          </a:p>
        </p:txBody>
      </p:sp>
      <p:sp>
        <p:nvSpPr>
          <p:cNvPr id="12" name="矩形 11"/>
          <p:cNvSpPr/>
          <p:nvPr/>
        </p:nvSpPr>
        <p:spPr>
          <a:xfrm>
            <a:off x="1416606" y="4444638"/>
            <a:ext cx="6946900" cy="400110"/>
          </a:xfrm>
          <a:prstGeom prst="rect">
            <a:avLst/>
          </a:prstGeom>
        </p:spPr>
        <p:txBody>
          <a:bodyPr wrap="square">
            <a:spAutoFit/>
          </a:bodyPr>
          <a:lstStyle/>
          <a:p>
            <a:r>
              <a:rPr lang="zh-CN" altLang="en-US" sz="2000" b="1" dirty="0" smtClean="0">
                <a:solidFill>
                  <a:srgbClr val="FF0000"/>
                </a:solidFill>
                <a:latin typeface="楷体_GB2312" panose="02010609030101010101" charset="-122"/>
                <a:ea typeface="楷体_GB2312" panose="02010609030101010101" charset="-122"/>
              </a:rPr>
              <a:t>工人、农民、学校师生、机关工作人员、</a:t>
            </a:r>
            <a:r>
              <a:rPr lang="zh-CN" altLang="en-US" sz="2000" b="1" dirty="0" smtClean="0">
                <a:solidFill>
                  <a:srgbClr val="FF0000"/>
                </a:solidFill>
                <a:latin typeface="楷体_GB2312" panose="02010609030101010101" charset="-122"/>
                <a:ea typeface="楷体_GB2312" panose="02010609030101010101" charset="-122"/>
                <a:sym typeface="+mn-ea"/>
              </a:rPr>
              <a:t>城防部队</a:t>
            </a:r>
            <a:endParaRPr lang="zh-CN" altLang="en-US" sz="2000" b="1" dirty="0">
              <a:solidFill>
                <a:srgbClr val="FF0000"/>
              </a:solidFill>
              <a:latin typeface="楷体_GB2312" panose="02010609030101010101" charset="-122"/>
              <a:ea typeface="楷体_GB2312" panose="02010609030101010101" charset="-122"/>
            </a:endParaRPr>
          </a:p>
        </p:txBody>
      </p:sp>
      <p:sp>
        <p:nvSpPr>
          <p:cNvPr id="13" name="矩形 12"/>
          <p:cNvSpPr/>
          <p:nvPr/>
        </p:nvSpPr>
        <p:spPr>
          <a:xfrm>
            <a:off x="2551524" y="5076033"/>
            <a:ext cx="958917" cy="400110"/>
          </a:xfrm>
          <a:prstGeom prst="rect">
            <a:avLst/>
          </a:prstGeom>
        </p:spPr>
        <p:txBody>
          <a:bodyPr wrap="none">
            <a:spAutoFit/>
          </a:bodyPr>
          <a:lstStyle/>
          <a:p>
            <a:r>
              <a:rPr lang="zh-CN" altLang="en-US" sz="2000" b="1" dirty="0" smtClean="0">
                <a:solidFill>
                  <a:srgbClr val="FF0000"/>
                </a:solidFill>
                <a:latin typeface="楷体_GB2312" panose="02010609030101010101" charset="-122"/>
                <a:ea typeface="楷体_GB2312" panose="02010609030101010101" charset="-122"/>
              </a:rPr>
              <a:t>三十万</a:t>
            </a:r>
            <a:endParaRPr lang="zh-CN" altLang="en-US" sz="2000" b="1" dirty="0">
              <a:solidFill>
                <a:srgbClr val="FF0000"/>
              </a:solidFill>
              <a:latin typeface="楷体_GB2312" panose="02010609030101010101" charset="-122"/>
              <a:ea typeface="楷体_GB2312" panose="02010609030101010101" charset="-122"/>
            </a:endParaRPr>
          </a:p>
        </p:txBody>
      </p:sp>
      <p:sp>
        <p:nvSpPr>
          <p:cNvPr id="14" name="矩形 13"/>
          <p:cNvSpPr/>
          <p:nvPr/>
        </p:nvSpPr>
        <p:spPr>
          <a:xfrm>
            <a:off x="5356989" y="5076033"/>
            <a:ext cx="2199531" cy="400110"/>
          </a:xfrm>
          <a:prstGeom prst="rect">
            <a:avLst/>
          </a:prstGeom>
        </p:spPr>
        <p:txBody>
          <a:bodyPr wrap="square">
            <a:spAutoFit/>
          </a:bodyPr>
          <a:lstStyle/>
          <a:p>
            <a:r>
              <a:rPr lang="zh-CN" altLang="en-US" sz="2000" b="1" dirty="0" smtClean="0">
                <a:solidFill>
                  <a:srgbClr val="FF0000"/>
                </a:solidFill>
                <a:latin typeface="楷体_GB2312" panose="02010609030101010101" charset="-122"/>
                <a:ea typeface="楷体_GB2312" panose="02010609030101010101" charset="-122"/>
              </a:rPr>
              <a:t>天安门广场</a:t>
            </a:r>
            <a:endParaRPr lang="zh-CN" altLang="en-US" sz="2000" b="1" dirty="0">
              <a:solidFill>
                <a:srgbClr val="FF0000"/>
              </a:solidFill>
              <a:latin typeface="楷体_GB2312" panose="02010609030101010101" charset="-122"/>
              <a:ea typeface="楷体_GB2312" panose="02010609030101010101" charset="-122"/>
            </a:endParaRPr>
          </a:p>
        </p:txBody>
      </p:sp>
      <p:sp>
        <p:nvSpPr>
          <p:cNvPr id="15" name="矩形 14"/>
          <p:cNvSpPr/>
          <p:nvPr/>
        </p:nvSpPr>
        <p:spPr>
          <a:xfrm>
            <a:off x="2551440" y="5589141"/>
            <a:ext cx="2121525" cy="400110"/>
          </a:xfrm>
          <a:prstGeom prst="rect">
            <a:avLst/>
          </a:prstGeom>
        </p:spPr>
        <p:txBody>
          <a:bodyPr wrap="square">
            <a:spAutoFit/>
          </a:bodyPr>
          <a:lstStyle/>
          <a:p>
            <a:r>
              <a:rPr lang="zh-CN" altLang="en-US" sz="2000" b="1" dirty="0" smtClean="0">
                <a:solidFill>
                  <a:srgbClr val="FF0000"/>
                </a:solidFill>
                <a:latin typeface="楷体_GB2312" panose="02010609030101010101" charset="-122"/>
                <a:ea typeface="楷体_GB2312" panose="02010609030101010101" charset="-122"/>
              </a:rPr>
              <a:t>天安门城楼上</a:t>
            </a:r>
            <a:endParaRPr lang="zh-CN" altLang="en-US" sz="2000" b="1" dirty="0">
              <a:solidFill>
                <a:srgbClr val="FF0000"/>
              </a:solidFill>
              <a:latin typeface="楷体_GB2312" panose="02010609030101010101" charset="-122"/>
              <a:ea typeface="楷体_GB2312" panose="02010609030101010101" charset="-122"/>
            </a:endParaRPr>
          </a:p>
        </p:txBody>
      </p:sp>
      <p:sp>
        <p:nvSpPr>
          <p:cNvPr id="5" name="文本框 4"/>
          <p:cNvSpPr txBox="1"/>
          <p:nvPr/>
        </p:nvSpPr>
        <p:spPr>
          <a:xfrm>
            <a:off x="1478280" y="3149843"/>
            <a:ext cx="5346335" cy="400110"/>
          </a:xfrm>
          <a:prstGeom prst="rect">
            <a:avLst/>
          </a:prstGeom>
          <a:noFill/>
          <a:ln w="9525">
            <a:noFill/>
          </a:ln>
        </p:spPr>
        <p:txBody>
          <a:bodyPr wrap="none" anchor="t">
            <a:spAutoFit/>
          </a:bodyPr>
          <a:lstStyle/>
          <a:p>
            <a:r>
              <a:rPr lang="zh-CN" altLang="en-US" sz="2000" b="1" dirty="0" smtClean="0">
                <a:solidFill>
                  <a:srgbClr val="FF0000"/>
                </a:solidFill>
                <a:latin typeface="楷体_GB2312" panose="02010609030101010101" charset="-122"/>
                <a:ea typeface="楷体_GB2312" panose="02010609030101010101" charset="-122"/>
                <a:sym typeface="+mn-ea"/>
              </a:rPr>
              <a:t>共和国中央人民政府主席、副主席、各位委员</a:t>
            </a:r>
            <a:endParaRPr lang="zh-CN" altLang="en-US" sz="2000" b="1" dirty="0">
              <a:solidFill>
                <a:srgbClr val="FF000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kretype.bdimg.com/retype/zoom/536a205069eae009581bec7b?pn=1&amp;o=jpg_6&amp;md5sum=c3305aed3c3d73e03f36e1e5e4c9398b&amp;sign=64f8af66eb&amp;png=0-&amp;jpg=0-"/>
          <p:cNvPicPr>
            <a:picLocks noChangeAspect="1" noChangeArrowheads="1"/>
          </p:cNvPicPr>
          <p:nvPr/>
        </p:nvPicPr>
        <p:blipFill rotWithShape="1">
          <a:blip r:embed="rId1" cstate="email">
            <a:clrChange>
              <a:clrFrom>
                <a:srgbClr val="FFFFFF">
                  <a:alpha val="100000"/>
                </a:srgbClr>
              </a:clrFrom>
              <a:clrTo>
                <a:srgbClr val="FFFFFF">
                  <a:alpha val="100000"/>
                  <a:alpha val="0"/>
                </a:srgbClr>
              </a:clrTo>
            </a:clrChange>
          </a:blip>
          <a:srcRect/>
          <a:stretch>
            <a:fillRect/>
          </a:stretch>
        </p:blipFill>
        <p:spPr bwMode="auto">
          <a:xfrm>
            <a:off x="2528729" y="3909054"/>
            <a:ext cx="4087824" cy="2715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1797" y="1796820"/>
            <a:ext cx="7700791" cy="2062103"/>
          </a:xfrm>
          <a:prstGeom prst="rect">
            <a:avLst/>
          </a:prstGeom>
          <a:noFill/>
          <a:ln w="9525">
            <a:noFill/>
          </a:ln>
        </p:spPr>
        <p:txBody>
          <a:bodyPr wrap="square" rtlCol="0">
            <a:spAutoFit/>
          </a:bodyPr>
          <a:lstStyle/>
          <a:p>
            <a:r>
              <a:rPr lang="zh-CN" altLang="en-US" sz="3200"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会场</a:t>
            </a:r>
            <a:r>
              <a:rPr lang="zh-CN" altLang="en-US" sz="2400" b="1" dirty="0">
                <a:latin typeface="楷体" panose="02010609060101010101" pitchFamily="49" charset="-122"/>
                <a:ea typeface="楷体" panose="02010609060101010101" pitchFamily="49" charset="-122"/>
              </a:rPr>
              <a:t>在天安门广场。广场呈</a:t>
            </a:r>
            <a:r>
              <a:rPr lang="zh-CN" altLang="en-US" sz="2400" b="1" dirty="0">
                <a:solidFill>
                  <a:srgbClr val="FF0000"/>
                </a:solidFill>
                <a:latin typeface="楷体" panose="02010609060101010101" pitchFamily="49" charset="-122"/>
                <a:ea typeface="楷体" panose="02010609060101010101" pitchFamily="49" charset="-122"/>
              </a:rPr>
              <a:t>丁字形</a:t>
            </a:r>
            <a:r>
              <a:rPr lang="zh-CN" altLang="en-US" sz="2400" b="1" dirty="0">
                <a:latin typeface="楷体" panose="02010609060101010101" pitchFamily="49" charset="-122"/>
                <a:ea typeface="楷体" panose="02010609060101010101" pitchFamily="49" charset="-122"/>
              </a:rPr>
              <a:t>。丁字形一横的</a:t>
            </a:r>
            <a:r>
              <a:rPr lang="zh-CN" altLang="en-US" sz="2400" b="1" dirty="0">
                <a:solidFill>
                  <a:srgbClr val="FF0000"/>
                </a:solidFill>
                <a:latin typeface="楷体" panose="02010609060101010101" pitchFamily="49" charset="-122"/>
                <a:ea typeface="楷体" panose="02010609060101010101" pitchFamily="49" charset="-122"/>
              </a:rPr>
              <a:t>北面是一道河</a:t>
            </a:r>
            <a:r>
              <a:rPr lang="zh-CN" altLang="en-US" sz="2400" b="1" dirty="0">
                <a:latin typeface="楷体" panose="02010609060101010101" pitchFamily="49" charset="-122"/>
                <a:ea typeface="楷体" panose="02010609060101010101" pitchFamily="49" charset="-122"/>
              </a:rPr>
              <a:t>，河上并排架着五座白石桥；</a:t>
            </a:r>
            <a:r>
              <a:rPr lang="zh-CN" altLang="en-US" sz="2400" b="1" dirty="0">
                <a:solidFill>
                  <a:srgbClr val="FF0000"/>
                </a:solidFill>
                <a:latin typeface="楷体" panose="02010609060101010101" pitchFamily="49" charset="-122"/>
                <a:ea typeface="楷体" panose="02010609060101010101" pitchFamily="49" charset="-122"/>
              </a:rPr>
              <a:t>再北面是城墙</a:t>
            </a:r>
            <a:r>
              <a:rPr lang="zh-CN" altLang="en-US" sz="2400" b="1" dirty="0">
                <a:latin typeface="楷体" panose="02010609060101010101" pitchFamily="49" charset="-122"/>
                <a:ea typeface="楷体" panose="02010609060101010101" pitchFamily="49" charset="-122"/>
              </a:rPr>
              <a:t>，城墙中央高高耸起天安门的城楼。丁字形的一竖向南直伸不给予中华门。三横一竖的交点的南面，场中挺立着一根电动旗杆。</a:t>
            </a:r>
            <a:endParaRPr lang="zh-CN" altLang="en-US" sz="2400" b="1" dirty="0">
              <a:latin typeface="楷体" panose="02010609060101010101" pitchFamily="49" charset="-122"/>
              <a:ea typeface="楷体" panose="02010609060101010101" pitchFamily="49" charset="-122"/>
            </a:endParaRPr>
          </a:p>
        </p:txBody>
      </p:sp>
      <p:sp>
        <p:nvSpPr>
          <p:cNvPr id="3" name="TextBox 2"/>
          <p:cNvSpPr txBox="1"/>
          <p:nvPr/>
        </p:nvSpPr>
        <p:spPr>
          <a:xfrm>
            <a:off x="700405" y="650241"/>
            <a:ext cx="7519035" cy="1077218"/>
          </a:xfrm>
          <a:prstGeom prst="rect">
            <a:avLst/>
          </a:prstGeom>
          <a:noFill/>
          <a:ln w="9525">
            <a:noFill/>
          </a:ln>
        </p:spPr>
        <p:txBody>
          <a:bodyPr wrap="square" rtlCol="0">
            <a:spAutoFit/>
          </a:bodyPr>
          <a:lstStyle/>
          <a:p>
            <a:pPr eaLnBrk="1" hangingPunct="1"/>
            <a:r>
              <a:rPr lang="en-US" altLang="zh-CN" sz="3200" dirty="0" smtClean="0">
                <a:latin typeface="黑体" panose="02010609060101010101" pitchFamily="2" charset="-122"/>
                <a:ea typeface="黑体" panose="02010609060101010101" pitchFamily="2" charset="-122"/>
              </a:rPr>
              <a:t>   </a:t>
            </a:r>
            <a:r>
              <a:rPr lang="en-US" altLang="zh-CN" sz="3200" dirty="0">
                <a:latin typeface="黑体" panose="02010609060101010101" pitchFamily="2" charset="-122"/>
                <a:ea typeface="黑体" panose="02010609060101010101" pitchFamily="2" charset="-122"/>
              </a:rPr>
              <a:t>2</a:t>
            </a:r>
            <a:r>
              <a:rPr lang="en-US" altLang="zh-CN" sz="3200" dirty="0" smtClean="0">
                <a:latin typeface="黑体" panose="02010609060101010101" pitchFamily="2" charset="-122"/>
                <a:ea typeface="黑体" panose="02010609060101010101" pitchFamily="2" charset="-122"/>
              </a:rPr>
              <a:t>.</a:t>
            </a:r>
            <a:r>
              <a:rPr lang="zh-CN" altLang="en-US" sz="3200" dirty="0" smtClean="0">
                <a:latin typeface="黑体" panose="02010609060101010101" pitchFamily="2" charset="-122"/>
                <a:ea typeface="黑体" panose="02010609060101010101" pitchFamily="2" charset="-122"/>
              </a:rPr>
              <a:t>天安门广场怎么样？大典前，广场布置得怎么样？</a:t>
            </a:r>
            <a:endParaRPr lang="zh-CN" altLang="en-US" sz="3200"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kretype.bdimg.com/retype/zoom/1389d7e1700abb68a982fbac?pn=24&amp;o=jpg_6&amp;md5sum=59e8bcd4eaed6503948aab933b811cde&amp;sign=603ab98712&amp;png=2625461-2924285&amp;jpg=4252913-4525791"/>
          <p:cNvPicPr>
            <a:picLocks noChangeAspect="1" noChangeArrowheads="1"/>
          </p:cNvPicPr>
          <p:nvPr/>
        </p:nvPicPr>
        <p:blipFill rotWithShape="1">
          <a:blip r:embed="rId1" cstate="email"/>
          <a:srcRect/>
          <a:stretch>
            <a:fillRect/>
          </a:stretch>
        </p:blipFill>
        <p:spPr bwMode="auto">
          <a:xfrm>
            <a:off x="0" y="1"/>
            <a:ext cx="9144000" cy="6884921"/>
          </a:xfrm>
          <a:prstGeom prst="rect">
            <a:avLst/>
          </a:prstGeom>
          <a:noFill/>
          <a:extLst>
            <a:ext uri="{909E8E84-426E-40DD-AFC4-6F175D3DCCD1}">
              <a14:hiddenFill xmlns:a14="http://schemas.microsoft.com/office/drawing/2010/main">
                <a:solidFill>
                  <a:srgbClr val="FFFFFF"/>
                </a:solidFill>
              </a14:hiddenFill>
            </a:ext>
          </a:extLst>
        </p:spPr>
      </p:pic>
      <p:sp>
        <p:nvSpPr>
          <p:cNvPr id="13315" name="矩形 4"/>
          <p:cNvSpPr/>
          <p:nvPr/>
        </p:nvSpPr>
        <p:spPr>
          <a:xfrm>
            <a:off x="968303" y="4380813"/>
            <a:ext cx="7482567" cy="1569660"/>
          </a:xfrm>
          <a:prstGeom prst="rect">
            <a:avLst/>
          </a:prstGeom>
          <a:gradFill>
            <a:gsLst>
              <a:gs pos="0">
                <a:schemeClr val="accent5">
                  <a:tint val="50000"/>
                  <a:satMod val="300000"/>
                  <a:alpha val="100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zh-CN" altLang="en-US" sz="3200" b="1" dirty="0" smtClean="0">
                <a:solidFill>
                  <a:srgbClr val="FF0000"/>
                </a:solidFill>
                <a:latin typeface="楷体" panose="02010609060101010101" pitchFamily="49" charset="-122"/>
                <a:ea typeface="楷体" panose="02010609060101010101" pitchFamily="49" charset="-122"/>
              </a:rPr>
              <a:t>   </a:t>
            </a:r>
            <a:r>
              <a:rPr lang="zh-CN" altLang="en-US" sz="3200" b="1" dirty="0" smtClean="0">
                <a:solidFill>
                  <a:schemeClr val="tx1"/>
                </a:solidFill>
                <a:latin typeface="楷体" panose="02010609060101010101" pitchFamily="49" charset="-122"/>
                <a:ea typeface="楷体" panose="02010609060101010101" pitchFamily="49" charset="-122"/>
              </a:rPr>
              <a:t>主席台</a:t>
            </a:r>
            <a:r>
              <a:rPr lang="zh-CN" altLang="en-US" sz="3200" b="1" dirty="0">
                <a:solidFill>
                  <a:schemeClr val="tx1"/>
                </a:solidFill>
                <a:latin typeface="楷体" panose="02010609060101010101" pitchFamily="49" charset="-122"/>
                <a:ea typeface="楷体" panose="02010609060101010101" pitchFamily="49" charset="-122"/>
              </a:rPr>
              <a:t>设在天安门城楼上。城楼檐下，八盏大红宫灯分挂两边。靠着城楼左右两边的石栏，八面红旗迎风招展</a:t>
            </a:r>
            <a:r>
              <a:rPr lang="zh-CN" altLang="en-US" sz="3200" b="1" dirty="0" smtClean="0">
                <a:solidFill>
                  <a:schemeClr val="tx1"/>
                </a:solidFill>
                <a:latin typeface="楷体" panose="02010609060101010101" pitchFamily="49" charset="-122"/>
                <a:ea typeface="楷体" panose="02010609060101010101" pitchFamily="49" charset="-122"/>
              </a:rPr>
              <a:t>。 </a:t>
            </a:r>
            <a:endParaRPr lang="zh-CN" altLang="en-US" sz="3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467545" y="2584259"/>
            <a:ext cx="8496944" cy="1520609"/>
          </a:xfrm>
          <a:prstGeom prst="rect">
            <a:avLst/>
          </a:prstGeom>
          <a:noFill/>
          <a:ln w="9525">
            <a:noFill/>
          </a:ln>
        </p:spPr>
        <p:txBody>
          <a:bodyPr wrap="square">
            <a:spAutoFit/>
          </a:bodyPr>
          <a:lstStyle/>
          <a:p>
            <a:pPr>
              <a:lnSpc>
                <a:spcPct val="120000"/>
              </a:lnSpc>
              <a:spcBef>
                <a:spcPct val="50000"/>
              </a:spcBef>
            </a:pPr>
            <a:r>
              <a:rPr lang="zh-CN" altLang="en-US" sz="2000" b="1" dirty="0" smtClean="0">
                <a:latin typeface="楷体" panose="02010609060101010101" pitchFamily="49" charset="-122"/>
                <a:ea typeface="楷体" panose="02010609060101010101" pitchFamily="49" charset="-122"/>
              </a:rPr>
              <a:t>    人</a:t>
            </a:r>
            <a:r>
              <a:rPr lang="zh-CN" altLang="en-US" sz="2000" b="1" dirty="0">
                <a:latin typeface="楷体" panose="02010609060101010101" pitchFamily="49" charset="-122"/>
                <a:ea typeface="楷体" panose="02010609060101010101" pitchFamily="49" charset="-122"/>
              </a:rPr>
              <a:t>们有的</a:t>
            </a:r>
            <a:r>
              <a:rPr lang="zh-CN" altLang="en-US" sz="2000" b="1" dirty="0">
                <a:solidFill>
                  <a:srgbClr val="FF0000"/>
                </a:solidFill>
                <a:latin typeface="楷体" panose="02010609060101010101" pitchFamily="49" charset="-122"/>
                <a:ea typeface="楷体" panose="02010609060101010101" pitchFamily="49" charset="-122"/>
              </a:rPr>
              <a:t>擎着红旗</a:t>
            </a:r>
            <a:r>
              <a:rPr lang="zh-CN" altLang="en-US" sz="2000" b="1" dirty="0">
                <a:latin typeface="楷体" panose="02010609060101010101" pitchFamily="49" charset="-122"/>
                <a:ea typeface="楷体" panose="02010609060101010101" pitchFamily="49" charset="-122"/>
              </a:rPr>
              <a:t>，有的</a:t>
            </a:r>
            <a:r>
              <a:rPr lang="zh-CN" altLang="en-US" sz="2000" b="1" dirty="0">
                <a:solidFill>
                  <a:srgbClr val="FF0000"/>
                </a:solidFill>
                <a:latin typeface="楷体" panose="02010609060101010101" pitchFamily="49" charset="-122"/>
                <a:ea typeface="楷体" panose="02010609060101010101" pitchFamily="49" charset="-122"/>
              </a:rPr>
              <a:t>提着红灯</a:t>
            </a:r>
            <a:r>
              <a:rPr lang="zh-CN" altLang="en-US" sz="2000" b="1" dirty="0">
                <a:latin typeface="楷体" panose="02010609060101010101" pitchFamily="49" charset="-122"/>
                <a:ea typeface="楷体" panose="02010609060101010101" pitchFamily="49" charset="-122"/>
              </a:rPr>
              <a:t>。进入会场后，按照规定的地点排列。工人队伍中，有从</a:t>
            </a:r>
            <a:r>
              <a:rPr lang="zh-CN" altLang="en-US" sz="2000" b="1" dirty="0">
                <a:solidFill>
                  <a:srgbClr val="FF0000"/>
                </a:solidFill>
                <a:latin typeface="楷体" panose="02010609060101010101" pitchFamily="49" charset="-122"/>
                <a:ea typeface="楷体" panose="02010609060101010101" pitchFamily="49" charset="-122"/>
              </a:rPr>
              <a:t>老远</a:t>
            </a:r>
            <a:r>
              <a:rPr lang="zh-CN" altLang="en-US" sz="2000" b="1" dirty="0">
                <a:latin typeface="楷体" panose="02010609060101010101" pitchFamily="49" charset="-122"/>
                <a:ea typeface="楷体" panose="02010609060101010101" pitchFamily="49" charset="-122"/>
              </a:rPr>
              <a:t>的长辛店、丰台、通县来的铁路工人，他们</a:t>
            </a:r>
            <a:r>
              <a:rPr lang="zh-CN" altLang="en-US" sz="2000" b="1" dirty="0">
                <a:solidFill>
                  <a:srgbClr val="FF0000"/>
                </a:solidFill>
                <a:latin typeface="楷体" panose="02010609060101010101" pitchFamily="49" charset="-122"/>
                <a:ea typeface="楷体" panose="02010609060101010101" pitchFamily="49" charset="-122"/>
              </a:rPr>
              <a:t>清早</a:t>
            </a:r>
            <a:r>
              <a:rPr lang="zh-CN" altLang="en-US" sz="2000" b="1" dirty="0">
                <a:latin typeface="楷体" panose="02010609060101010101" pitchFamily="49" charset="-122"/>
                <a:ea typeface="楷体" panose="02010609060101010101" pitchFamily="49" charset="-122"/>
              </a:rPr>
              <a:t>到了北京车站，一下火车就</a:t>
            </a:r>
            <a:r>
              <a:rPr lang="zh-CN" altLang="en-US" sz="2000" b="1" dirty="0">
                <a:solidFill>
                  <a:srgbClr val="FF0000"/>
                </a:solidFill>
                <a:latin typeface="楷体" panose="02010609060101010101" pitchFamily="49" charset="-122"/>
                <a:ea typeface="楷体" panose="02010609060101010101" pitchFamily="49" charset="-122"/>
              </a:rPr>
              <a:t>直奔</a:t>
            </a:r>
            <a:r>
              <a:rPr lang="zh-CN" altLang="en-US" sz="2000" b="1" dirty="0">
                <a:latin typeface="楷体" panose="02010609060101010101" pitchFamily="49" charset="-122"/>
                <a:ea typeface="楷体" panose="02010609060101010101" pitchFamily="49" charset="-122"/>
              </a:rPr>
              <a:t>会场。郊区的农民是</a:t>
            </a:r>
            <a:r>
              <a:rPr lang="zh-CN" altLang="en-US" sz="2000" b="1" dirty="0">
                <a:solidFill>
                  <a:srgbClr val="FF0000"/>
                </a:solidFill>
                <a:latin typeface="楷体" panose="02010609060101010101" pitchFamily="49" charset="-122"/>
                <a:ea typeface="楷体" panose="02010609060101010101" pitchFamily="49" charset="-122"/>
              </a:rPr>
              <a:t>五更天摸着黑起床</a:t>
            </a:r>
            <a:r>
              <a:rPr lang="zh-CN" altLang="en-US" sz="2000" b="1" dirty="0">
                <a:latin typeface="楷体" panose="02010609060101010101" pitchFamily="49" charset="-122"/>
                <a:ea typeface="楷体" panose="02010609060101010101" pitchFamily="49" charset="-122"/>
              </a:rPr>
              <a:t>，步行四五十里路</a:t>
            </a:r>
            <a:r>
              <a:rPr lang="zh-CN" altLang="en-US" sz="2000" b="1" dirty="0">
                <a:solidFill>
                  <a:srgbClr val="FF0000"/>
                </a:solidFill>
                <a:latin typeface="楷体" panose="02010609060101010101" pitchFamily="49" charset="-122"/>
                <a:ea typeface="楷体" panose="02010609060101010101" pitchFamily="49" charset="-122"/>
              </a:rPr>
              <a:t>赶来</a:t>
            </a:r>
            <a:r>
              <a:rPr lang="zh-CN" altLang="en-US" sz="2000" b="1" dirty="0">
                <a:latin typeface="楷体" panose="02010609060101010101" pitchFamily="49" charset="-122"/>
                <a:ea typeface="楷体" panose="02010609060101010101" pitchFamily="49" charset="-122"/>
              </a:rPr>
              <a:t>的。</a:t>
            </a:r>
            <a:endParaRPr lang="zh-CN" altLang="en-US" sz="2000" b="1" dirty="0">
              <a:solidFill>
                <a:srgbClr val="0070C0"/>
              </a:solidFill>
              <a:latin typeface="楷体" panose="02010609060101010101" pitchFamily="49" charset="-122"/>
              <a:ea typeface="楷体" panose="02010609060101010101" pitchFamily="49" charset="-122"/>
            </a:endParaRPr>
          </a:p>
        </p:txBody>
      </p:sp>
      <p:sp>
        <p:nvSpPr>
          <p:cNvPr id="4" name="TextBox 3"/>
          <p:cNvSpPr txBox="1"/>
          <p:nvPr/>
        </p:nvSpPr>
        <p:spPr>
          <a:xfrm>
            <a:off x="611560" y="740702"/>
            <a:ext cx="7919918" cy="1569660"/>
          </a:xfrm>
          <a:prstGeom prst="rect">
            <a:avLst/>
          </a:prstGeom>
          <a:noFill/>
          <a:ln w="9525">
            <a:noFill/>
          </a:ln>
        </p:spPr>
        <p:txBody>
          <a:bodyPr wrap="square" rtlCol="0">
            <a:spAutoFit/>
          </a:bodyPr>
          <a:lstStyle/>
          <a:p>
            <a:pPr eaLnBrk="1" hangingPunct="1"/>
            <a:r>
              <a:rPr lang="en-US" altLang="zh-CN" sz="3200" dirty="0" smtClean="0">
                <a:latin typeface="黑体" panose="02010609060101010101" pitchFamily="2" charset="-122"/>
                <a:ea typeface="黑体" panose="02010609060101010101" pitchFamily="2" charset="-122"/>
              </a:rPr>
              <a:t>   </a:t>
            </a:r>
            <a:r>
              <a:rPr lang="en-US" altLang="zh-CN" sz="3200" dirty="0">
                <a:latin typeface="黑体" panose="02010609060101010101" pitchFamily="2" charset="-122"/>
                <a:ea typeface="黑体" panose="02010609060101010101" pitchFamily="2" charset="-122"/>
              </a:rPr>
              <a:t>3</a:t>
            </a:r>
            <a:r>
              <a:rPr lang="en-US" altLang="zh-CN" sz="3200" dirty="0" smtClean="0">
                <a:latin typeface="黑体" panose="02010609060101010101" pitchFamily="2" charset="-122"/>
                <a:ea typeface="黑体" panose="02010609060101010101" pitchFamily="2" charset="-122"/>
              </a:rPr>
              <a:t>.</a:t>
            </a:r>
            <a:r>
              <a:rPr lang="zh-CN" altLang="en-US" sz="3200" dirty="0" smtClean="0">
                <a:latin typeface="黑体" panose="02010609060101010101" pitchFamily="2" charset="-122"/>
                <a:ea typeface="黑体" panose="02010609060101010101" pitchFamily="2" charset="-122"/>
              </a:rPr>
              <a:t>课文中描写了群众从四面八方聚集到天安门广场来参加开国大典，那些语句给你留下印象深刻？</a:t>
            </a:r>
            <a:endParaRPr lang="zh-CN" altLang="en-US" sz="3200" dirty="0">
              <a:latin typeface="黑体" panose="02010609060101010101" pitchFamily="2" charset="-122"/>
              <a:ea typeface="黑体" panose="02010609060101010101" pitchFamily="2" charset="-122"/>
            </a:endParaRPr>
          </a:p>
        </p:txBody>
      </p:sp>
      <p:sp>
        <p:nvSpPr>
          <p:cNvPr id="6" name="圆角矩形标注 5"/>
          <p:cNvSpPr/>
          <p:nvPr/>
        </p:nvSpPr>
        <p:spPr>
          <a:xfrm>
            <a:off x="899592" y="5016964"/>
            <a:ext cx="7488832" cy="1104123"/>
          </a:xfrm>
          <a:prstGeom prst="wedgeRoundRectCallout">
            <a:avLst>
              <a:gd name="adj1" fmla="val -21761"/>
              <a:gd name="adj2" fmla="val -833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i="1" dirty="0">
                <a:solidFill>
                  <a:srgbClr val="0070C0"/>
                </a:solidFill>
                <a:latin typeface="黑体" panose="02010609060101010101" pitchFamily="2" charset="-122"/>
                <a:ea typeface="黑体" panose="02010609060101010101" pitchFamily="2" charset="-122"/>
              </a:rPr>
              <a:t>     </a:t>
            </a:r>
            <a:r>
              <a:rPr lang="zh-CN" altLang="en-US" b="1" i="1" dirty="0">
                <a:solidFill>
                  <a:srgbClr val="0070C0"/>
                </a:solidFill>
                <a:latin typeface="黑体" panose="02010609060101010101" pitchFamily="2" charset="-122"/>
                <a:ea typeface="黑体" panose="02010609060101010101" pitchFamily="2" charset="-122"/>
              </a:rPr>
              <a:t>从“老远”的长辛店等地坐火车清早到了北京车站，一下火车就“直奔”会场以及“五更天”摸黑</a:t>
            </a:r>
            <a:r>
              <a:rPr lang="zh-CN" altLang="en-US" b="1" i="1" dirty="0" smtClean="0">
                <a:solidFill>
                  <a:srgbClr val="0070C0"/>
                </a:solidFill>
                <a:latin typeface="黑体" panose="02010609060101010101" pitchFamily="2" charset="-122"/>
                <a:ea typeface="黑体" panose="02010609060101010101" pitchFamily="2" charset="-122"/>
              </a:rPr>
              <a:t>步行</a:t>
            </a:r>
            <a:r>
              <a:rPr lang="zh-CN" altLang="en-US" b="1" i="1" dirty="0">
                <a:solidFill>
                  <a:srgbClr val="0070C0"/>
                </a:solidFill>
                <a:latin typeface="黑体" panose="02010609060101010101" pitchFamily="2" charset="-122"/>
                <a:ea typeface="黑体" panose="02010609060101010101" pitchFamily="2" charset="-122"/>
              </a:rPr>
              <a:t>的人们，让我们感受到人们急切的心情，他们是那样的激动与兴奋。他们是参加典礼的三十万人的缩影</a:t>
            </a:r>
            <a:r>
              <a:rPr lang="zh-CN" altLang="en-US" b="1" i="1" dirty="0" smtClean="0">
                <a:solidFill>
                  <a:srgbClr val="0070C0"/>
                </a:solidFill>
                <a:latin typeface="黑体" panose="02010609060101010101" pitchFamily="2" charset="-122"/>
                <a:ea typeface="黑体" panose="02010609060101010101" pitchFamily="2" charset="-122"/>
              </a:rPr>
              <a:t>。       </a:t>
            </a:r>
            <a:endParaRPr lang="zh-CN" altLang="en-US" b="1" i="1" dirty="0">
              <a:solidFill>
                <a:srgbClr val="0070C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6" name="组合 1"/>
          <p:cNvGrpSpPr/>
          <p:nvPr/>
        </p:nvGrpSpPr>
        <p:grpSpPr>
          <a:xfrm>
            <a:off x="766879" y="649817"/>
            <a:ext cx="2307794" cy="862696"/>
            <a:chOff x="166098" y="-209593"/>
            <a:chExt cx="2307794" cy="864395"/>
          </a:xfrm>
        </p:grpSpPr>
        <p:sp>
          <p:nvSpPr>
            <p:cNvPr id="5236" name="文本框 13"/>
            <p:cNvSpPr txBox="1"/>
            <p:nvPr/>
          </p:nvSpPr>
          <p:spPr>
            <a:xfrm>
              <a:off x="166098" y="-209593"/>
              <a:ext cx="2234565" cy="647604"/>
            </a:xfrm>
            <a:prstGeom prst="rect">
              <a:avLst/>
            </a:prstGeom>
            <a:noFill/>
            <a:ln w="9525">
              <a:noFill/>
            </a:ln>
          </p:spPr>
          <p:txBody>
            <a:bodyPr wrap="square">
              <a:spAutoFit/>
            </a:bodyPr>
            <a:lstStyle/>
            <a:p>
              <a:pPr algn="ctr"/>
              <a:r>
                <a:rPr lang="zh-CN" altLang="en-US" sz="3600" b="1" u="dbl" dirty="0" smtClean="0">
                  <a:solidFill>
                    <a:srgbClr val="92D050"/>
                  </a:solidFill>
                  <a:uFillTx/>
                  <a:latin typeface="黑体" panose="02010609060101010101" pitchFamily="2" charset="-122"/>
                  <a:ea typeface="黑体" panose="02010609060101010101" pitchFamily="2" charset="-122"/>
                </a:rPr>
                <a:t>助读资料</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grpSp>
          <p:nvGrpSpPr>
            <p:cNvPr id="5238" name="Group 4"/>
            <p:cNvGrpSpPr>
              <a:grpSpLocks noChangeAspect="1"/>
            </p:cNvGrpSpPr>
            <p:nvPr/>
          </p:nvGrpSpPr>
          <p:grpSpPr>
            <a:xfrm>
              <a:off x="2105319" y="434013"/>
              <a:ext cx="368573" cy="220789"/>
              <a:chOff x="2511" y="1362"/>
              <a:chExt cx="539" cy="322"/>
            </a:xfrm>
          </p:grpSpPr>
          <p:sp>
            <p:nvSpPr>
              <p:cNvPr id="19" name="Freeform 8"/>
              <p:cNvSpPr/>
              <p:nvPr/>
            </p:nvSpPr>
            <p:spPr bwMode="auto">
              <a:xfrm>
                <a:off x="2954" y="1362"/>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9"/>
              <p:cNvSpPr/>
              <p:nvPr/>
            </p:nvSpPr>
            <p:spPr bwMode="auto">
              <a:xfrm>
                <a:off x="2943" y="1497"/>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10"/>
              <p:cNvSpPr>
                <a:spLocks noEditPoints="1"/>
              </p:cNvSpPr>
              <p:nvPr/>
            </p:nvSpPr>
            <p:spPr bwMode="auto">
              <a:xfrm>
                <a:off x="2511" y="1362"/>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66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文本框 1"/>
          <p:cNvSpPr txBox="1"/>
          <p:nvPr/>
        </p:nvSpPr>
        <p:spPr>
          <a:xfrm>
            <a:off x="467544" y="1732676"/>
            <a:ext cx="8208912" cy="2642711"/>
          </a:xfrm>
          <a:prstGeom prst="rect">
            <a:avLst/>
          </a:prstGeom>
          <a:noFill/>
          <a:ln w="9525">
            <a:noFill/>
          </a:ln>
        </p:spPr>
        <p:txBody>
          <a:bodyPr wrap="square" anchor="t">
            <a:spAutoFit/>
          </a:bodyPr>
          <a:lstStyle/>
          <a:p>
            <a:pPr>
              <a:lnSpc>
                <a:spcPts val="3400"/>
              </a:lnSpc>
            </a:pPr>
            <a:r>
              <a:rPr lang="en-US" altLang="zh-CN" sz="2000" b="1" dirty="0" smtClean="0">
                <a:latin typeface="楷体_GB2312" panose="02010609030101010101" charset="-122"/>
                <a:ea typeface="楷体_GB2312" panose="02010609030101010101" charset="-122"/>
                <a:cs typeface="楷体" panose="02010609060101010101" pitchFamily="49" charset="-122"/>
              </a:rPr>
              <a:t>    1949</a:t>
            </a:r>
            <a:r>
              <a:rPr lang="zh-CN" altLang="en-US" sz="2000" b="1" dirty="0">
                <a:latin typeface="楷体_GB2312" panose="02010609030101010101" charset="-122"/>
                <a:ea typeface="楷体_GB2312" panose="02010609030101010101" charset="-122"/>
                <a:cs typeface="楷体" panose="02010609060101010101" pitchFamily="49" charset="-122"/>
              </a:rPr>
              <a:t>年，新华社特派记者</a:t>
            </a:r>
            <a:r>
              <a:rPr lang="zh-CN" altLang="en-US" sz="2000" b="1" dirty="0">
                <a:solidFill>
                  <a:schemeClr val="tx1"/>
                </a:solidFill>
                <a:latin typeface="楷体_GB2312" panose="02010609030101010101" charset="-122"/>
                <a:ea typeface="楷体_GB2312" panose="02010609030101010101" charset="-122"/>
                <a:cs typeface="楷体" panose="02010609060101010101" pitchFamily="49" charset="-122"/>
              </a:rPr>
              <a:t>李普</a:t>
            </a:r>
            <a:r>
              <a:rPr lang="zh-CN" altLang="en-US" sz="2000" b="1" dirty="0">
                <a:latin typeface="楷体_GB2312" panose="02010609030101010101" charset="-122"/>
                <a:ea typeface="楷体_GB2312" panose="02010609030101010101" charset="-122"/>
                <a:cs typeface="楷体" panose="02010609060101010101" pitchFamily="49" charset="-122"/>
              </a:rPr>
              <a:t>和同事李千峰一起参加第一届政治协商会议和开国大典的报道。</a:t>
            </a:r>
            <a:r>
              <a:rPr lang="en-US" altLang="zh-CN" sz="2000" b="1" dirty="0">
                <a:latin typeface="楷体_GB2312" panose="02010609030101010101" charset="-122"/>
                <a:ea typeface="楷体_GB2312" panose="02010609030101010101" charset="-122"/>
                <a:cs typeface="楷体" panose="02010609060101010101" pitchFamily="49" charset="-122"/>
              </a:rPr>
              <a:t>10</a:t>
            </a:r>
            <a:r>
              <a:rPr lang="zh-CN" altLang="en-US" sz="2000" b="1" dirty="0">
                <a:latin typeface="楷体_GB2312" panose="02010609030101010101" charset="-122"/>
                <a:ea typeface="楷体_GB2312" panose="02010609030101010101" charset="-122"/>
                <a:cs typeface="楷体" panose="02010609060101010101" pitchFamily="49" charset="-122"/>
              </a:rPr>
              <a:t>月</a:t>
            </a:r>
            <a:r>
              <a:rPr lang="en-US" altLang="zh-CN" sz="2000" b="1" dirty="0">
                <a:latin typeface="楷体_GB2312" panose="02010609030101010101" charset="-122"/>
                <a:ea typeface="楷体_GB2312" panose="02010609030101010101" charset="-122"/>
                <a:cs typeface="楷体" panose="02010609060101010101" pitchFamily="49" charset="-122"/>
              </a:rPr>
              <a:t>1</a:t>
            </a:r>
            <a:r>
              <a:rPr lang="zh-CN" altLang="en-US" sz="2000" b="1" dirty="0">
                <a:latin typeface="楷体_GB2312" panose="02010609030101010101" charset="-122"/>
                <a:ea typeface="楷体_GB2312" panose="02010609030101010101" charset="-122"/>
                <a:cs typeface="楷体" panose="02010609060101010101" pitchFamily="49" charset="-122"/>
              </a:rPr>
              <a:t>日，天安门广场上聚集了</a:t>
            </a:r>
            <a:r>
              <a:rPr lang="en-US" altLang="zh-CN" sz="2000" b="1" dirty="0">
                <a:latin typeface="楷体_GB2312" panose="02010609030101010101" charset="-122"/>
                <a:ea typeface="楷体_GB2312" panose="02010609030101010101" charset="-122"/>
                <a:cs typeface="楷体" panose="02010609060101010101" pitchFamily="49" charset="-122"/>
              </a:rPr>
              <a:t>30</a:t>
            </a:r>
            <a:r>
              <a:rPr lang="zh-CN" altLang="en-US" sz="2000" b="1" dirty="0">
                <a:latin typeface="楷体_GB2312" panose="02010609030101010101" charset="-122"/>
                <a:ea typeface="楷体_GB2312" panose="02010609030101010101" charset="-122"/>
                <a:cs typeface="楷体" panose="02010609060101010101" pitchFamily="49" charset="-122"/>
              </a:rPr>
              <a:t>万人庆祝中华人民共和国中央人民政府成立的典礼即将举行。李普见证了中国历史上最为重要的时刻，并创作了这篇记叙文。李普说：“新闻记者的幸运在于，他们的岗位使他们能够接触历史发展的许多重大事件、重要人物和重大场景，在历史发展的最近处观察和记录历史的进程。</a:t>
            </a:r>
            <a:endParaRPr lang="zh-CN" altLang="en-US" sz="2000" b="1" dirty="0">
              <a:latin typeface="楷体_GB2312" panose="02010609030101010101" charset="-122"/>
              <a:ea typeface="楷体_GB2312" panose="02010609030101010101" charset="-122"/>
              <a:cs typeface="楷体" panose="02010609060101010101" pitchFamily="49"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67122" y="818443"/>
            <a:ext cx="424413" cy="56588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p:nvPr/>
        </p:nvSpPr>
        <p:spPr>
          <a:xfrm>
            <a:off x="700432" y="1980046"/>
            <a:ext cx="7744374" cy="523220"/>
          </a:xfrm>
          <a:prstGeom prst="rect">
            <a:avLst/>
          </a:prstGeom>
          <a:noFill/>
          <a:ln w="9525">
            <a:noFill/>
          </a:ln>
        </p:spPr>
        <p:txBody>
          <a:bodyPr wrap="square">
            <a:spAutoFit/>
          </a:bodyPr>
          <a:lstStyle/>
          <a:p>
            <a:r>
              <a:rPr lang="zh-CN" altLang="en-US" sz="2800" b="1" dirty="0" smtClean="0">
                <a:latin typeface="楷体" panose="02010609060101010101" pitchFamily="49" charset="-122"/>
                <a:ea typeface="楷体" panose="02010609060101010101" pitchFamily="49" charset="-122"/>
              </a:rPr>
              <a:t>①</a:t>
            </a:r>
            <a:r>
              <a:rPr lang="zh-CN" altLang="en-US" sz="2800" b="1" dirty="0">
                <a:latin typeface="华文楷体" panose="02010600040101010101" pitchFamily="2" charset="-122"/>
                <a:ea typeface="华文楷体" panose="02010600040101010101" pitchFamily="2" charset="-122"/>
              </a:rPr>
              <a:t>他们清早到了北京车站，一下火车就</a:t>
            </a:r>
            <a:r>
              <a:rPr lang="zh-CN" altLang="en-US" sz="2800" b="1" dirty="0">
                <a:solidFill>
                  <a:srgbClr val="FF0000"/>
                </a:solidFill>
                <a:latin typeface="华文楷体" panose="02010600040101010101" pitchFamily="2" charset="-122"/>
                <a:ea typeface="华文楷体" panose="02010600040101010101" pitchFamily="2" charset="-122"/>
              </a:rPr>
              <a:t>直奔</a:t>
            </a:r>
            <a:r>
              <a:rPr lang="zh-CN" altLang="en-US" sz="2800" b="1" dirty="0">
                <a:latin typeface="华文楷体" panose="02010600040101010101" pitchFamily="2" charset="-122"/>
                <a:ea typeface="华文楷体" panose="02010600040101010101" pitchFamily="2" charset="-122"/>
              </a:rPr>
              <a:t>会场。</a:t>
            </a:r>
            <a:endParaRPr lang="zh-CN" altLang="en-US" sz="2800" b="1" dirty="0">
              <a:latin typeface="楷体_GB2312" panose="02010609030101010101" charset="-122"/>
              <a:ea typeface="楷体_GB2312" panose="02010609030101010101" charset="-122"/>
            </a:endParaRPr>
          </a:p>
        </p:txBody>
      </p:sp>
      <p:sp>
        <p:nvSpPr>
          <p:cNvPr id="18438" name="矩形 2"/>
          <p:cNvSpPr/>
          <p:nvPr/>
        </p:nvSpPr>
        <p:spPr>
          <a:xfrm>
            <a:off x="908705" y="907172"/>
            <a:ext cx="1627369" cy="523220"/>
          </a:xfrm>
          <a:prstGeom prst="rect">
            <a:avLst/>
          </a:prstGeom>
          <a:noFill/>
          <a:ln w="9525">
            <a:noFill/>
          </a:ln>
        </p:spPr>
        <p:txBody>
          <a:bodyPr wrap="none">
            <a:spAutoFit/>
          </a:bodyPr>
          <a:lstStyle/>
          <a:p>
            <a:pPr eaLnBrk="1" hangingPunct="1"/>
            <a:r>
              <a:rPr lang="zh-CN" altLang="en-US" sz="2800" b="1" dirty="0" smtClean="0">
                <a:solidFill>
                  <a:srgbClr val="92D050"/>
                </a:solidFill>
                <a:latin typeface="黑体" panose="02010609060101010101" pitchFamily="2" charset="-122"/>
                <a:ea typeface="黑体" panose="02010609060101010101" pitchFamily="2" charset="-122"/>
              </a:rPr>
              <a:t>比较句子</a:t>
            </a:r>
            <a:endParaRPr lang="zh-CN" altLang="en-US" sz="2800" b="1" dirty="0">
              <a:solidFill>
                <a:srgbClr val="92D050"/>
              </a:solidFill>
              <a:latin typeface="黑体" panose="02010609060101010101" pitchFamily="2" charset="-122"/>
              <a:ea typeface="黑体" panose="02010609060101010101" pitchFamily="2" charset="-122"/>
            </a:endParaRPr>
          </a:p>
        </p:txBody>
      </p:sp>
      <p:sp>
        <p:nvSpPr>
          <p:cNvPr id="7" name="TextBox 6"/>
          <p:cNvSpPr txBox="1"/>
          <p:nvPr/>
        </p:nvSpPr>
        <p:spPr>
          <a:xfrm>
            <a:off x="971601" y="4581129"/>
            <a:ext cx="7095422" cy="707886"/>
          </a:xfrm>
          <a:prstGeom prst="rect">
            <a:avLst/>
          </a:prstGeom>
          <a:noFill/>
          <a:ln w="9525">
            <a:noFill/>
          </a:ln>
        </p:spPr>
        <p:txBody>
          <a:bodyPr wrap="square" rtlCol="0">
            <a:spAutoFit/>
          </a:bodyPr>
          <a:lstStyle/>
          <a:p>
            <a:r>
              <a:rPr lang="zh-CN" altLang="en-US" sz="2000" b="1" dirty="0" smtClean="0">
                <a:solidFill>
                  <a:srgbClr val="FF0000"/>
                </a:solidFill>
                <a:latin typeface="黑体" panose="02010609060101010101" pitchFamily="2" charset="-122"/>
                <a:ea typeface="黑体" panose="02010609060101010101" pitchFamily="2" charset="-122"/>
              </a:rPr>
              <a:t>    </a:t>
            </a:r>
            <a:r>
              <a:rPr lang="zh-CN" altLang="en-US" sz="2000" b="1" dirty="0" smtClean="0">
                <a:solidFill>
                  <a:srgbClr val="FF0000"/>
                </a:solidFill>
                <a:latin typeface="楷体_GB2312" panose="02010609030101010101" charset="-122"/>
                <a:ea typeface="楷体_GB2312" panose="02010609030101010101" charset="-122"/>
              </a:rPr>
              <a:t>不</a:t>
            </a:r>
            <a:r>
              <a:rPr lang="zh-CN" altLang="en-US" sz="2000" b="1" dirty="0">
                <a:solidFill>
                  <a:srgbClr val="FF0000"/>
                </a:solidFill>
                <a:latin typeface="楷体_GB2312" panose="02010609030101010101" charset="-122"/>
                <a:ea typeface="楷体_GB2312" panose="02010609030101010101" charset="-122"/>
              </a:rPr>
              <a:t>行</a:t>
            </a:r>
            <a:r>
              <a:rPr lang="zh-CN" altLang="en-US" sz="2000" b="1" dirty="0" smtClean="0">
                <a:solidFill>
                  <a:srgbClr val="FF0000"/>
                </a:solidFill>
                <a:latin typeface="楷体_GB2312" panose="02010609030101010101" charset="-122"/>
                <a:ea typeface="楷体_GB2312" panose="02010609030101010101" charset="-122"/>
              </a:rPr>
              <a:t>。“直奔”会</a:t>
            </a:r>
            <a:r>
              <a:rPr lang="zh-CN" altLang="en-US" sz="2000" b="1" dirty="0">
                <a:solidFill>
                  <a:srgbClr val="FF0000"/>
                </a:solidFill>
                <a:latin typeface="楷体_GB2312" panose="02010609030101010101" charset="-122"/>
                <a:ea typeface="楷体_GB2312" panose="02010609030101010101" charset="-122"/>
              </a:rPr>
              <a:t>场</a:t>
            </a:r>
            <a:r>
              <a:rPr lang="zh-CN" altLang="en-US" sz="2000" b="1" dirty="0" smtClean="0">
                <a:solidFill>
                  <a:srgbClr val="FF0000"/>
                </a:solidFill>
                <a:latin typeface="楷体_GB2312" panose="02010609030101010101" charset="-122"/>
                <a:ea typeface="楷体_GB2312" panose="02010609030101010101" charset="-122"/>
              </a:rPr>
              <a:t>比“走向”会</a:t>
            </a:r>
            <a:r>
              <a:rPr lang="zh-CN" altLang="en-US" sz="2000" b="1" dirty="0">
                <a:solidFill>
                  <a:srgbClr val="FF0000"/>
                </a:solidFill>
                <a:latin typeface="楷体_GB2312" panose="02010609030101010101" charset="-122"/>
                <a:ea typeface="楷体_GB2312" panose="02010609030101010101" charset="-122"/>
              </a:rPr>
              <a:t>场更能反映人民参加开国大典的急迫、喜悦的心情。</a:t>
            </a:r>
            <a:endParaRPr lang="zh-CN" altLang="en-US" sz="2000" b="1" dirty="0">
              <a:solidFill>
                <a:srgbClr val="FF0000"/>
              </a:solidFill>
              <a:latin typeface="楷体_GB2312" panose="02010609030101010101" charset="-122"/>
              <a:ea typeface="楷体_GB2312" panose="02010609030101010101" charset="-122"/>
            </a:endParaRPr>
          </a:p>
        </p:txBody>
      </p:sp>
      <p:sp>
        <p:nvSpPr>
          <p:cNvPr id="3" name="矩形 2"/>
          <p:cNvSpPr/>
          <p:nvPr/>
        </p:nvSpPr>
        <p:spPr>
          <a:xfrm>
            <a:off x="534418" y="2676314"/>
            <a:ext cx="7998023" cy="523220"/>
          </a:xfrm>
          <a:prstGeom prst="rect">
            <a:avLst/>
          </a:prstGeom>
          <a:noFill/>
          <a:ln w="9525">
            <a:noFill/>
          </a:ln>
        </p:spPr>
        <p:txBody>
          <a:bodyPr wrap="square">
            <a:spAutoFit/>
          </a:bodyPr>
          <a:lstStyle/>
          <a:p>
            <a:r>
              <a:rPr lang="zh-CN" altLang="en-US" sz="2800" b="1" dirty="0">
                <a:latin typeface="华文楷体" panose="02010600040101010101" pitchFamily="2" charset="-122"/>
                <a:ea typeface="华文楷体" panose="02010600040101010101" pitchFamily="2" charset="-122"/>
              </a:rPr>
              <a:t> </a:t>
            </a:r>
            <a:r>
              <a:rPr lang="zh-CN" altLang="en-US" sz="2800" b="1" dirty="0" smtClean="0">
                <a:latin typeface="楷体" panose="02010609060101010101" pitchFamily="49" charset="-122"/>
                <a:ea typeface="楷体" panose="02010609060101010101" pitchFamily="49" charset="-122"/>
              </a:rPr>
              <a:t>②</a:t>
            </a:r>
            <a:r>
              <a:rPr lang="zh-CN" altLang="en-US" sz="2800" b="1" dirty="0">
                <a:latin typeface="华文楷体" panose="02010600040101010101" pitchFamily="2" charset="-122"/>
                <a:ea typeface="华文楷体" panose="02010600040101010101" pitchFamily="2" charset="-122"/>
              </a:rPr>
              <a:t>他们清早到了北京车站，一下火车就</a:t>
            </a:r>
            <a:r>
              <a:rPr lang="zh-CN" altLang="en-US" sz="2800" b="1" dirty="0">
                <a:solidFill>
                  <a:srgbClr val="FF0000"/>
                </a:solidFill>
                <a:latin typeface="华文楷体" panose="02010600040101010101" pitchFamily="2" charset="-122"/>
                <a:ea typeface="华文楷体" panose="02010600040101010101" pitchFamily="2" charset="-122"/>
              </a:rPr>
              <a:t>走向</a:t>
            </a:r>
            <a:r>
              <a:rPr lang="zh-CN" altLang="en-US" sz="2800" b="1" dirty="0">
                <a:latin typeface="华文楷体" panose="02010600040101010101" pitchFamily="2" charset="-122"/>
                <a:ea typeface="华文楷体" panose="02010600040101010101" pitchFamily="2" charset="-122"/>
              </a:rPr>
              <a:t>会场。</a:t>
            </a:r>
            <a:endParaRPr lang="zh-CN" altLang="en-US" sz="2800" b="1" dirty="0">
              <a:latin typeface="华文楷体" panose="02010600040101010101" pitchFamily="2" charset="-122"/>
              <a:ea typeface="华文楷体" panose="02010600040101010101" pitchFamily="2" charset="-122"/>
            </a:endParaRPr>
          </a:p>
        </p:txBody>
      </p:sp>
      <p:sp>
        <p:nvSpPr>
          <p:cNvPr id="8" name="圆角矩形 7"/>
          <p:cNvSpPr/>
          <p:nvPr/>
        </p:nvSpPr>
        <p:spPr>
          <a:xfrm>
            <a:off x="535941" y="1792393"/>
            <a:ext cx="8072755" cy="172212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 name="TextBox 3"/>
          <p:cNvSpPr txBox="1"/>
          <p:nvPr/>
        </p:nvSpPr>
        <p:spPr>
          <a:xfrm>
            <a:off x="1063653" y="3717033"/>
            <a:ext cx="6460676" cy="400110"/>
          </a:xfrm>
          <a:prstGeom prst="rect">
            <a:avLst/>
          </a:prstGeom>
          <a:noFill/>
          <a:ln w="9525">
            <a:noFill/>
          </a:ln>
        </p:spPr>
        <p:txBody>
          <a:bodyPr wrap="square" rtlCol="0">
            <a:spAutoFit/>
          </a:bodyPr>
          <a:lstStyle/>
          <a:p>
            <a:r>
              <a:rPr lang="zh-CN" altLang="en-US" sz="2000" b="1" dirty="0" smtClean="0">
                <a:latin typeface="黑体" panose="02010609060101010101" pitchFamily="2" charset="-122"/>
                <a:ea typeface="黑体" panose="02010609060101010101" pitchFamily="2" charset="-122"/>
              </a:rPr>
              <a:t>想一想</a:t>
            </a:r>
            <a:r>
              <a:rPr lang="zh-CN" altLang="en-US" sz="2000" b="1" dirty="0">
                <a:latin typeface="黑体" panose="02010609060101010101" pitchFamily="2" charset="-122"/>
                <a:ea typeface="黑体" panose="02010609060101010101" pitchFamily="2" charset="-122"/>
              </a:rPr>
              <a:t>：“直奔” 改</a:t>
            </a:r>
            <a:r>
              <a:rPr lang="zh-CN" altLang="en-US" sz="2000" b="1" dirty="0" smtClean="0">
                <a:latin typeface="黑体" panose="02010609060101010101" pitchFamily="2" charset="-122"/>
                <a:ea typeface="黑体" panose="02010609060101010101" pitchFamily="2" charset="-122"/>
              </a:rPr>
              <a:t>成“走向”行不行？</a:t>
            </a:r>
            <a:endParaRPr lang="zh-CN" altLang="en-US" sz="20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9632" y="1772816"/>
            <a:ext cx="7996824" cy="1015663"/>
          </a:xfrm>
          <a:prstGeom prst="rect">
            <a:avLst/>
          </a:prstGeom>
        </p:spPr>
        <p:txBody>
          <a:bodyPr wrap="square">
            <a:spAutoFit/>
          </a:bodyPr>
          <a:lstStyle/>
          <a:p>
            <a:r>
              <a:rPr lang="zh-CN" altLang="en-US" sz="3600"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到</a:t>
            </a:r>
            <a:r>
              <a:rPr lang="zh-CN" altLang="en-US" sz="2400" b="1" dirty="0">
                <a:latin typeface="楷体" panose="02010609060101010101" pitchFamily="49" charset="-122"/>
                <a:ea typeface="楷体" panose="02010609060101010101" pitchFamily="49" charset="-122"/>
              </a:rPr>
              <a:t>了正午，天安门广场已经成了人的海洋，红旗翻动，像海上的波浪。</a:t>
            </a:r>
            <a:endParaRPr lang="zh-CN" altLang="en-US" sz="3600" b="1" dirty="0">
              <a:latin typeface="楷体" panose="02010609060101010101" pitchFamily="49" charset="-122"/>
              <a:ea typeface="楷体" panose="02010609060101010101" pitchFamily="49" charset="-122"/>
            </a:endParaRPr>
          </a:p>
        </p:txBody>
      </p:sp>
      <p:sp>
        <p:nvSpPr>
          <p:cNvPr id="7" name="圆角矩形标注 6"/>
          <p:cNvSpPr/>
          <p:nvPr/>
        </p:nvSpPr>
        <p:spPr>
          <a:xfrm>
            <a:off x="2843809" y="500676"/>
            <a:ext cx="4698821" cy="1104123"/>
          </a:xfrm>
          <a:prstGeom prst="wedgeRoundRectCallout">
            <a:avLst>
              <a:gd name="adj1" fmla="val -37100"/>
              <a:gd name="adj2" fmla="val 62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a:solidFill>
                  <a:srgbClr val="0070C0"/>
                </a:solidFill>
                <a:latin typeface="宋体" panose="02010600030101010101" pitchFamily="2" charset="-122"/>
                <a:ea typeface="宋体" panose="02010600030101010101" pitchFamily="2" charset="-122"/>
              </a:rPr>
              <a:t>这是对整个会场的俯瞰图，写出了特定场合的整体情景。</a:t>
            </a:r>
            <a:endParaRPr lang="zh-CN" altLang="en-US" sz="2400" b="1" i="1" dirty="0">
              <a:solidFill>
                <a:srgbClr val="0070C0"/>
              </a:solidFill>
              <a:latin typeface="宋体" panose="02010600030101010101" pitchFamily="2" charset="-122"/>
              <a:ea typeface="宋体" panose="02010600030101010101" pitchFamily="2" charset="-122"/>
            </a:endParaRPr>
          </a:p>
        </p:txBody>
      </p:sp>
      <p:sp>
        <p:nvSpPr>
          <p:cNvPr id="8" name="圆角矩形标注 7"/>
          <p:cNvSpPr/>
          <p:nvPr/>
        </p:nvSpPr>
        <p:spPr>
          <a:xfrm>
            <a:off x="539552" y="3817671"/>
            <a:ext cx="4961214" cy="1440160"/>
          </a:xfrm>
          <a:prstGeom prst="wedgeRoundRectCallout">
            <a:avLst>
              <a:gd name="adj1" fmla="val -20016"/>
              <a:gd name="adj2" fmla="val -641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这个比喻</a:t>
            </a: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句 ，把</a:t>
            </a:r>
            <a:r>
              <a:rPr lang="en-US" altLang="zh-CN"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___________</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比作</a:t>
            </a:r>
            <a:r>
              <a:rPr lang="en-US" altLang="zh-CN"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______</a:t>
            </a: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，展现</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出此时人山人海，红旗翻动的壮观景象。</a:t>
            </a:r>
            <a:endPar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
        <p:nvSpPr>
          <p:cNvPr id="2" name="TextBox 1"/>
          <p:cNvSpPr txBox="1"/>
          <p:nvPr/>
        </p:nvSpPr>
        <p:spPr>
          <a:xfrm>
            <a:off x="3020159" y="3737418"/>
            <a:ext cx="2376264" cy="461665"/>
          </a:xfrm>
          <a:prstGeom prst="rect">
            <a:avLst/>
          </a:prstGeom>
          <a:noFill/>
          <a:ln w="9525">
            <a:noFill/>
          </a:ln>
        </p:spPr>
        <p:txBody>
          <a:bodyPr wrap="square" rtlCol="0">
            <a:spAutoFit/>
          </a:bodyPr>
          <a:lstStyle/>
          <a:p>
            <a:pPr eaLnBrk="1" hangingPunct="1"/>
            <a:r>
              <a:rPr lang="zh-CN" altLang="en-US" sz="2400" b="1" i="1" dirty="0" smtClean="0">
                <a:solidFill>
                  <a:srgbClr val="FF0000"/>
                </a:solidFill>
                <a:latin typeface="楷体" panose="02010609060101010101" pitchFamily="49" charset="-122"/>
                <a:ea typeface="楷体" panose="02010609060101010101" pitchFamily="49" charset="-122"/>
              </a:rPr>
              <a:t>天安门广场</a:t>
            </a:r>
            <a:endParaRPr lang="zh-CN" altLang="en-US" sz="2400" b="1" i="1" dirty="0">
              <a:solidFill>
                <a:srgbClr val="FF0000"/>
              </a:solidFill>
              <a:latin typeface="楷体" panose="02010609060101010101" pitchFamily="49" charset="-122"/>
              <a:ea typeface="楷体" panose="02010609060101010101" pitchFamily="49" charset="-122"/>
            </a:endParaRPr>
          </a:p>
        </p:txBody>
      </p:sp>
      <p:sp>
        <p:nvSpPr>
          <p:cNvPr id="9" name="TextBox 8"/>
          <p:cNvSpPr txBox="1"/>
          <p:nvPr/>
        </p:nvSpPr>
        <p:spPr>
          <a:xfrm>
            <a:off x="748239" y="4217770"/>
            <a:ext cx="936104" cy="461665"/>
          </a:xfrm>
          <a:prstGeom prst="rect">
            <a:avLst/>
          </a:prstGeom>
          <a:noFill/>
          <a:ln w="9525">
            <a:noFill/>
          </a:ln>
        </p:spPr>
        <p:txBody>
          <a:bodyPr wrap="square" rtlCol="0">
            <a:spAutoFit/>
          </a:bodyPr>
          <a:lstStyle/>
          <a:p>
            <a:pPr eaLnBrk="1" hangingPunct="1"/>
            <a:r>
              <a:rPr lang="zh-CN" altLang="en-US" sz="2400" b="1" i="1" dirty="0">
                <a:solidFill>
                  <a:srgbClr val="FF0000"/>
                </a:solidFill>
                <a:latin typeface="楷体" panose="02010609060101010101" pitchFamily="49" charset="-122"/>
                <a:ea typeface="楷体" panose="02010609060101010101" pitchFamily="49" charset="-122"/>
              </a:rPr>
              <a:t>海洋</a:t>
            </a:r>
            <a:endParaRPr lang="zh-CN" altLang="en-US" sz="2400" b="1" i="1" dirty="0">
              <a:solidFill>
                <a:srgbClr val="FF0000"/>
              </a:solidFill>
              <a:latin typeface="楷体" panose="02010609060101010101" pitchFamily="49" charset="-122"/>
              <a:ea typeface="楷体" panose="02010609060101010101" pitchFamily="49" charset="-122"/>
            </a:endParaRPr>
          </a:p>
        </p:txBody>
      </p:sp>
      <p:grpSp>
        <p:nvGrpSpPr>
          <p:cNvPr id="12" name="组合 11"/>
          <p:cNvGrpSpPr/>
          <p:nvPr/>
        </p:nvGrpSpPr>
        <p:grpSpPr>
          <a:xfrm>
            <a:off x="5652120" y="3048729"/>
            <a:ext cx="3473961" cy="3053861"/>
            <a:chOff x="5652120" y="2286546"/>
            <a:chExt cx="3473961" cy="2290395"/>
          </a:xfrm>
        </p:grpSpPr>
        <p:pic>
          <p:nvPicPr>
            <p:cNvPr id="2050" name="Picture 2" descr="http://txt22262.book118.com/2017/0610/book113043/113042352.jpg"/>
            <p:cNvPicPr>
              <a:picLocks noChangeAspect="1" noChangeArrowheads="1"/>
            </p:cNvPicPr>
            <p:nvPr/>
          </p:nvPicPr>
          <p:blipFill rotWithShape="1">
            <a:blip r:embed="rId1" cstate="email"/>
            <a:srcRect/>
            <a:stretch>
              <a:fillRect/>
            </a:stretch>
          </p:blipFill>
          <p:spPr bwMode="auto">
            <a:xfrm>
              <a:off x="5652120" y="2286546"/>
              <a:ext cx="3240360" cy="20759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957729" y="4299942"/>
              <a:ext cx="3168352" cy="276999"/>
            </a:xfrm>
            <a:prstGeom prst="rect">
              <a:avLst/>
            </a:prstGeom>
            <a:noFill/>
            <a:ln w="9525">
              <a:noFill/>
            </a:ln>
          </p:spPr>
          <p:txBody>
            <a:bodyPr wrap="square" rtlCol="0">
              <a:spAutoFit/>
            </a:bodyPr>
            <a:lstStyle/>
            <a:p>
              <a:pPr eaLnBrk="1" hangingPunct="1"/>
              <a:r>
                <a:rPr lang="zh-CN" altLang="en-US" b="1" dirty="0" smtClean="0">
                  <a:latin typeface="黑体" panose="02010609060101010101" pitchFamily="2" charset="-122"/>
                  <a:ea typeface="黑体" panose="02010609060101010101" pitchFamily="2" charset="-122"/>
                </a:rPr>
                <a:t>大典前天安门广场的情况</a:t>
              </a:r>
              <a:endParaRPr lang="zh-CN" altLang="en-US" b="1" dirty="0">
                <a:latin typeface="黑体" panose="02010609060101010101" pitchFamily="2" charset="-122"/>
                <a:ea typeface="黑体" panose="02010609060101010101" pitchFamily="2" charset="-122"/>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p:cNvSpPr txBox="1"/>
          <p:nvPr/>
        </p:nvSpPr>
        <p:spPr>
          <a:xfrm>
            <a:off x="570333" y="1412777"/>
            <a:ext cx="8106124" cy="1077218"/>
          </a:xfrm>
          <a:prstGeom prst="rect">
            <a:avLst/>
          </a:prstGeom>
          <a:noFill/>
          <a:ln w="9525">
            <a:noFill/>
          </a:ln>
        </p:spPr>
        <p:txBody>
          <a:bodyPr wrap="square">
            <a:spAutoFit/>
          </a:bodyPr>
          <a:lstStyle/>
          <a:p>
            <a:pPr eaLnBrk="1" hangingPunct="1"/>
            <a:r>
              <a:rPr lang="zh-CN" altLang="en-US" sz="3200" b="1" dirty="0" smtClean="0">
                <a:latin typeface="+mn-ea"/>
                <a:cs typeface="+mn-ea"/>
              </a:rPr>
              <a:t>    </a:t>
            </a:r>
            <a:r>
              <a:rPr lang="zh-CN" altLang="en-US" sz="3200" b="1" dirty="0" smtClean="0">
                <a:latin typeface="黑体" panose="02010609060101010101" pitchFamily="2" charset="-122"/>
                <a:ea typeface="黑体" panose="02010609060101010101" pitchFamily="2" charset="-122"/>
                <a:cs typeface="+mn-ea"/>
              </a:rPr>
              <a:t>二 、默</a:t>
            </a:r>
            <a:r>
              <a:rPr lang="zh-CN" altLang="en-US" sz="3200" b="1" dirty="0" smtClean="0">
                <a:solidFill>
                  <a:schemeClr val="tx1">
                    <a:lumMod val="95000"/>
                    <a:lumOff val="5000"/>
                  </a:schemeClr>
                </a:solidFill>
                <a:latin typeface="黑体" panose="02010609060101010101" pitchFamily="2" charset="-122"/>
                <a:ea typeface="黑体" panose="02010609060101010101" pitchFamily="2" charset="-122"/>
                <a:cs typeface="+mn-ea"/>
              </a:rPr>
              <a:t>读课文</a:t>
            </a:r>
            <a:r>
              <a:rPr lang="en-US" altLang="zh-CN" sz="3200" b="1" dirty="0" smtClean="0">
                <a:solidFill>
                  <a:schemeClr val="tx1">
                    <a:lumMod val="95000"/>
                    <a:lumOff val="5000"/>
                  </a:schemeClr>
                </a:solidFill>
                <a:latin typeface="黑体" panose="02010609060101010101" pitchFamily="2" charset="-122"/>
                <a:ea typeface="黑体" panose="02010609060101010101" pitchFamily="2" charset="-122"/>
                <a:cs typeface="+mn-ea"/>
              </a:rPr>
              <a:t>5-10</a:t>
            </a:r>
            <a:r>
              <a:rPr lang="zh-CN" altLang="en-US" sz="3200" b="1" dirty="0" smtClean="0">
                <a:solidFill>
                  <a:schemeClr val="tx1">
                    <a:lumMod val="95000"/>
                    <a:lumOff val="5000"/>
                  </a:schemeClr>
                </a:solidFill>
                <a:latin typeface="黑体" panose="02010609060101010101" pitchFamily="2" charset="-122"/>
                <a:ea typeface="黑体" panose="02010609060101010101" pitchFamily="2" charset="-122"/>
                <a:cs typeface="+mn-ea"/>
              </a:rPr>
              <a:t>段，自主理清典礼的过程，体会开国大典的盛况。</a:t>
            </a:r>
            <a:endParaRPr lang="zh-CN" altLang="en-US" sz="3200"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6" name="矩形 5"/>
          <p:cNvSpPr/>
          <p:nvPr/>
        </p:nvSpPr>
        <p:spPr>
          <a:xfrm>
            <a:off x="1771303" y="2897069"/>
            <a:ext cx="1744920" cy="830997"/>
          </a:xfrm>
          <a:prstGeom prst="rect">
            <a:avLst/>
          </a:prstGeom>
        </p:spPr>
        <p:txBody>
          <a:bodyPr wrap="square">
            <a:spAutoFit/>
          </a:bodyPr>
          <a:lstStyle/>
          <a:p>
            <a:pPr algn="ctr"/>
            <a:r>
              <a:rPr lang="zh-CN" altLang="en-US" sz="2400" b="1" dirty="0" smtClean="0">
                <a:solidFill>
                  <a:srgbClr val="FF0000"/>
                </a:solidFill>
                <a:latin typeface="楷体_GB2312" panose="02010609030101010101" charset="-122"/>
                <a:ea typeface="楷体_GB2312" panose="02010609030101010101" charset="-122"/>
              </a:rPr>
              <a:t>典礼开始，领导就位</a:t>
            </a:r>
            <a:endParaRPr lang="zh-CN" altLang="en-US" sz="2400" b="1" dirty="0">
              <a:solidFill>
                <a:srgbClr val="FF0000"/>
              </a:solidFill>
              <a:latin typeface="楷体_GB2312" panose="02010609030101010101" charset="-122"/>
              <a:ea typeface="楷体_GB2312" panose="02010609030101010101" charset="-122"/>
            </a:endParaRPr>
          </a:p>
        </p:txBody>
      </p:sp>
      <p:sp>
        <p:nvSpPr>
          <p:cNvPr id="5" name="矩形 4"/>
          <p:cNvSpPr/>
          <p:nvPr/>
        </p:nvSpPr>
        <p:spPr>
          <a:xfrm>
            <a:off x="3931543" y="3197490"/>
            <a:ext cx="1368152" cy="461665"/>
          </a:xfrm>
          <a:prstGeom prst="rect">
            <a:avLst/>
          </a:prstGeom>
        </p:spPr>
        <p:txBody>
          <a:bodyPr wrap="square">
            <a:spAutoFit/>
          </a:bodyPr>
          <a:lstStyle/>
          <a:p>
            <a:r>
              <a:rPr lang="zh-CN" altLang="en-US" sz="2400" b="1" dirty="0" smtClean="0">
                <a:solidFill>
                  <a:srgbClr val="FF0000"/>
                </a:solidFill>
                <a:latin typeface="楷体_GB2312" panose="02010609030101010101" charset="-122"/>
                <a:ea typeface="楷体_GB2312" panose="02010609030101010101" charset="-122"/>
              </a:rPr>
              <a:t>奏国歌</a:t>
            </a:r>
            <a:endParaRPr lang="zh-CN" altLang="en-US" sz="2400" b="1" dirty="0">
              <a:solidFill>
                <a:srgbClr val="FF0000"/>
              </a:solidFill>
              <a:latin typeface="楷体_GB2312" panose="02010609030101010101" charset="-122"/>
              <a:ea typeface="楷体_GB2312" panose="02010609030101010101" charset="-122"/>
            </a:endParaRPr>
          </a:p>
        </p:txBody>
      </p:sp>
      <p:sp>
        <p:nvSpPr>
          <p:cNvPr id="7" name="矩形 6"/>
          <p:cNvSpPr/>
          <p:nvPr/>
        </p:nvSpPr>
        <p:spPr>
          <a:xfrm>
            <a:off x="5515719" y="2897069"/>
            <a:ext cx="1872208" cy="830997"/>
          </a:xfrm>
          <a:prstGeom prst="rect">
            <a:avLst/>
          </a:prstGeom>
        </p:spPr>
        <p:txBody>
          <a:bodyPr wrap="square">
            <a:spAutoFit/>
          </a:bodyPr>
          <a:lstStyle/>
          <a:p>
            <a:pPr algn="ctr"/>
            <a:r>
              <a:rPr lang="zh-CN" altLang="en-US" sz="2400" b="1" dirty="0" smtClean="0">
                <a:solidFill>
                  <a:srgbClr val="FF0000"/>
                </a:solidFill>
                <a:latin typeface="楷体_GB2312" panose="02010609030101010101" charset="-122"/>
                <a:ea typeface="楷体_GB2312" panose="02010609030101010101" charset="-122"/>
              </a:rPr>
              <a:t>毛主席宣布政府成立</a:t>
            </a:r>
            <a:endParaRPr lang="zh-CN" altLang="en-US" sz="2400" b="1" dirty="0">
              <a:solidFill>
                <a:srgbClr val="FF0000"/>
              </a:solidFill>
              <a:latin typeface="楷体_GB2312" panose="02010609030101010101" charset="-122"/>
              <a:ea typeface="楷体_GB2312" panose="02010609030101010101" charset="-122"/>
            </a:endParaRPr>
          </a:p>
        </p:txBody>
      </p:sp>
      <p:sp>
        <p:nvSpPr>
          <p:cNvPr id="9" name="矩形 8"/>
          <p:cNvSpPr/>
          <p:nvPr/>
        </p:nvSpPr>
        <p:spPr>
          <a:xfrm>
            <a:off x="3128748" y="4145208"/>
            <a:ext cx="1440160" cy="830997"/>
          </a:xfrm>
          <a:prstGeom prst="rect">
            <a:avLst/>
          </a:prstGeom>
        </p:spPr>
        <p:txBody>
          <a:bodyPr wrap="square">
            <a:spAutoFit/>
          </a:bodyPr>
          <a:lstStyle/>
          <a:p>
            <a:r>
              <a:rPr lang="zh-CN" altLang="en-US" sz="2400" b="1" dirty="0" smtClean="0">
                <a:solidFill>
                  <a:srgbClr val="FF0000"/>
                </a:solidFill>
                <a:latin typeface="楷体_GB2312" panose="02010609030101010101" charset="-122"/>
                <a:ea typeface="楷体_GB2312" panose="02010609030101010101" charset="-122"/>
              </a:rPr>
              <a:t>升国旗，鸣礼炮</a:t>
            </a:r>
            <a:endParaRPr lang="zh-CN" altLang="en-US" sz="2400" b="1" dirty="0">
              <a:solidFill>
                <a:srgbClr val="FF0000"/>
              </a:solidFill>
              <a:latin typeface="楷体_GB2312" panose="02010609030101010101" charset="-122"/>
              <a:ea typeface="楷体_GB2312" panose="02010609030101010101" charset="-122"/>
            </a:endParaRPr>
          </a:p>
        </p:txBody>
      </p:sp>
      <p:sp>
        <p:nvSpPr>
          <p:cNvPr id="10" name="矩形 9"/>
          <p:cNvSpPr/>
          <p:nvPr/>
        </p:nvSpPr>
        <p:spPr>
          <a:xfrm>
            <a:off x="5072964" y="4445629"/>
            <a:ext cx="1864593" cy="461665"/>
          </a:xfrm>
          <a:prstGeom prst="rect">
            <a:avLst/>
          </a:prstGeom>
        </p:spPr>
        <p:txBody>
          <a:bodyPr wrap="square">
            <a:spAutoFit/>
          </a:bodyPr>
          <a:lstStyle/>
          <a:p>
            <a:r>
              <a:rPr lang="zh-CN" altLang="en-US" sz="2400" b="1" dirty="0" smtClean="0">
                <a:solidFill>
                  <a:srgbClr val="FF0000"/>
                </a:solidFill>
                <a:latin typeface="楷体_GB2312" panose="02010609030101010101" charset="-122"/>
                <a:ea typeface="楷体_GB2312" panose="02010609030101010101" charset="-122"/>
              </a:rPr>
              <a:t>宣读公告</a:t>
            </a:r>
            <a:endParaRPr lang="zh-CN" altLang="en-US" sz="2400" b="1" dirty="0">
              <a:solidFill>
                <a:srgbClr val="FF0000"/>
              </a:solidFill>
              <a:latin typeface="楷体_GB2312" panose="02010609030101010101" charset="-122"/>
              <a:ea typeface="楷体_GB2312" panose="02010609030101010101" charset="-122"/>
            </a:endParaRPr>
          </a:p>
        </p:txBody>
      </p:sp>
      <p:sp>
        <p:nvSpPr>
          <p:cNvPr id="2" name="右箭头 1"/>
          <p:cNvSpPr/>
          <p:nvPr/>
        </p:nvSpPr>
        <p:spPr>
          <a:xfrm>
            <a:off x="3355479" y="3332989"/>
            <a:ext cx="644980" cy="31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5014755" y="3332989"/>
            <a:ext cx="644980" cy="31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2411760" y="4557124"/>
            <a:ext cx="644980" cy="31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4355976" y="4581128"/>
            <a:ext cx="644980" cy="31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13384" y="1795298"/>
            <a:ext cx="7128792" cy="2554545"/>
          </a:xfrm>
          <a:prstGeom prst="rect">
            <a:avLst/>
          </a:prstGeom>
        </p:spPr>
        <p:txBody>
          <a:bodyPr wrap="square">
            <a:spAutoFit/>
          </a:bodyPr>
          <a:lstStyle/>
          <a:p>
            <a:r>
              <a:rPr lang="zh-CN" altLang="en-US" sz="3200"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下午三点整</a:t>
            </a:r>
            <a:r>
              <a:rPr lang="zh-CN" altLang="en-US" sz="3200" b="1" dirty="0">
                <a:latin typeface="楷体" panose="02010609060101010101" pitchFamily="49" charset="-122"/>
                <a:ea typeface="楷体" panose="02010609060101010101" pitchFamily="49" charset="-122"/>
              </a:rPr>
              <a:t>，会场上爆发出一阵排山倒海的掌声，中华人民共和国中央人民政府主席毛泽东出现在主席台上，跟群众见面了。三十万人的目光一齐投向主席台。</a:t>
            </a:r>
            <a:endParaRPr lang="zh-CN" altLang="en-US" sz="3200" b="1" dirty="0">
              <a:latin typeface="楷体" panose="02010609060101010101" pitchFamily="49" charset="-122"/>
              <a:ea typeface="楷体" panose="02010609060101010101" pitchFamily="49" charset="-122"/>
            </a:endParaRPr>
          </a:p>
        </p:txBody>
      </p:sp>
      <p:sp>
        <p:nvSpPr>
          <p:cNvPr id="7" name="圆角矩形标注 6"/>
          <p:cNvSpPr/>
          <p:nvPr/>
        </p:nvSpPr>
        <p:spPr>
          <a:xfrm>
            <a:off x="3091459" y="405938"/>
            <a:ext cx="4698821" cy="1104123"/>
          </a:xfrm>
          <a:prstGeom prst="wedgeRoundRectCallout">
            <a:avLst>
              <a:gd name="adj1" fmla="val -2842"/>
              <a:gd name="adj2" fmla="val 880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rPr>
              <a:t>说明人民对领袖的无限热爱，对新中国的无限热爱。</a:t>
            </a:r>
            <a:endParaRPr lang="zh-CN" altLang="en-US" sz="2400" b="1" i="1" dirty="0">
              <a:solidFill>
                <a:srgbClr val="0070C0"/>
              </a:solidFill>
              <a:latin typeface="宋体" panose="02010600030101010101" pitchFamily="2" charset="-122"/>
              <a:ea typeface="宋体" panose="02010600030101010101" pitchFamily="2" charset="-122"/>
            </a:endParaRPr>
          </a:p>
        </p:txBody>
      </p:sp>
      <p:sp>
        <p:nvSpPr>
          <p:cNvPr id="2" name="椭圆 1"/>
          <p:cNvSpPr/>
          <p:nvPr/>
        </p:nvSpPr>
        <p:spPr>
          <a:xfrm>
            <a:off x="3667760" y="3612728"/>
            <a:ext cx="769620" cy="575733"/>
          </a:xfrm>
          <a:prstGeom prst="ellipse">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标注 4"/>
          <p:cNvSpPr/>
          <p:nvPr/>
        </p:nvSpPr>
        <p:spPr>
          <a:xfrm>
            <a:off x="962894" y="4534396"/>
            <a:ext cx="7128792" cy="1728192"/>
          </a:xfrm>
          <a:prstGeom prst="wedgeRoundRectCallout">
            <a:avLst>
              <a:gd name="adj1" fmla="val -4723"/>
              <a:gd name="adj2" fmla="val -666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“一齐” 表现此时万众一心，期待着毛主席宣布中华人民共和国诞生的一刻来临。表达了人民对新中国的拥护和对领袖的无限崇敬之情。</a:t>
            </a:r>
            <a:endPar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cxnSp>
        <p:nvCxnSpPr>
          <p:cNvPr id="4" name="直接连接符 3"/>
          <p:cNvCxnSpPr/>
          <p:nvPr/>
        </p:nvCxnSpPr>
        <p:spPr>
          <a:xfrm>
            <a:off x="1221285" y="4189096"/>
            <a:ext cx="478649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221285" y="3005885"/>
            <a:ext cx="136611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99570" y="2422161"/>
            <a:ext cx="381642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矩形 2"/>
          <p:cNvSpPr/>
          <p:nvPr/>
        </p:nvSpPr>
        <p:spPr>
          <a:xfrm>
            <a:off x="971600" y="811161"/>
            <a:ext cx="1832553" cy="584775"/>
          </a:xfrm>
          <a:prstGeom prst="rect">
            <a:avLst/>
          </a:prstGeom>
          <a:noFill/>
          <a:ln w="9525">
            <a:noFill/>
          </a:ln>
        </p:spPr>
        <p:txBody>
          <a:bodyPr wrap="none">
            <a:spAutoFit/>
          </a:bodyPr>
          <a:lstStyle/>
          <a:p>
            <a:pPr eaLnBrk="1" hangingPunct="1"/>
            <a:r>
              <a:rPr lang="zh-CN" altLang="en-US" sz="3200" b="1" dirty="0" smtClean="0">
                <a:solidFill>
                  <a:srgbClr val="92D050"/>
                </a:solidFill>
                <a:latin typeface="黑体" panose="02010609060101010101" pitchFamily="2" charset="-122"/>
                <a:ea typeface="黑体" panose="02010609060101010101" pitchFamily="2" charset="-122"/>
              </a:rPr>
              <a:t>比较句子</a:t>
            </a:r>
            <a:endParaRPr lang="zh-CN" altLang="en-US" sz="3200" b="1" dirty="0">
              <a:solidFill>
                <a:srgbClr val="92D050"/>
              </a:solidFill>
              <a:latin typeface="黑体" panose="02010609060101010101" pitchFamily="2" charset="-122"/>
              <a:ea typeface="黑体" panose="02010609060101010101" pitchFamily="2" charset="-122"/>
            </a:endParaRPr>
          </a:p>
        </p:txBody>
      </p:sp>
      <p:sp>
        <p:nvSpPr>
          <p:cNvPr id="8" name="圆角矩形 7"/>
          <p:cNvSpPr/>
          <p:nvPr/>
        </p:nvSpPr>
        <p:spPr>
          <a:xfrm>
            <a:off x="971550" y="1700807"/>
            <a:ext cx="7105650" cy="182420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258184" y="1755677"/>
            <a:ext cx="7128792" cy="584775"/>
          </a:xfrm>
          <a:prstGeom prst="rect">
            <a:avLst/>
          </a:prstGeom>
        </p:spPr>
        <p:txBody>
          <a:bodyPr wrap="square">
            <a:spAutoFit/>
          </a:bodyPr>
          <a:lstStyle/>
          <a:p>
            <a:r>
              <a:rPr lang="zh-CN" altLang="en-US" sz="3200" b="1" dirty="0" smtClean="0">
                <a:latin typeface="楷体" panose="02010609060101010101" pitchFamily="49" charset="-122"/>
                <a:ea typeface="楷体" panose="02010609060101010101" pitchFamily="49" charset="-122"/>
              </a:rPr>
              <a:t>①三十万</a:t>
            </a:r>
            <a:r>
              <a:rPr lang="zh-CN" altLang="en-US" sz="3200" b="1" dirty="0">
                <a:latin typeface="楷体" panose="02010609060101010101" pitchFamily="49" charset="-122"/>
                <a:ea typeface="楷体" panose="02010609060101010101" pitchFamily="49" charset="-122"/>
              </a:rPr>
              <a:t>人的目光一齐</a:t>
            </a:r>
            <a:r>
              <a:rPr lang="zh-CN" altLang="en-US" sz="3200" b="1" dirty="0">
                <a:solidFill>
                  <a:srgbClr val="FF0000"/>
                </a:solidFill>
                <a:latin typeface="楷体" panose="02010609060101010101" pitchFamily="49" charset="-122"/>
                <a:ea typeface="楷体" panose="02010609060101010101" pitchFamily="49" charset="-122"/>
              </a:rPr>
              <a:t>投向</a:t>
            </a:r>
            <a:r>
              <a:rPr lang="zh-CN" altLang="en-US" sz="3200" b="1" dirty="0">
                <a:latin typeface="楷体" panose="02010609060101010101" pitchFamily="49" charset="-122"/>
                <a:ea typeface="楷体" panose="02010609060101010101" pitchFamily="49" charset="-122"/>
              </a:rPr>
              <a:t>主席台。</a:t>
            </a:r>
            <a:endParaRPr lang="zh-CN" altLang="en-US" sz="3200" b="1" dirty="0">
              <a:latin typeface="楷体" panose="02010609060101010101" pitchFamily="49" charset="-122"/>
              <a:ea typeface="楷体" panose="02010609060101010101" pitchFamily="49" charset="-122"/>
            </a:endParaRPr>
          </a:p>
        </p:txBody>
      </p:sp>
      <p:sp>
        <p:nvSpPr>
          <p:cNvPr id="10" name="矩形 9"/>
          <p:cNvSpPr/>
          <p:nvPr/>
        </p:nvSpPr>
        <p:spPr>
          <a:xfrm>
            <a:off x="1284702" y="2656504"/>
            <a:ext cx="7128792" cy="584775"/>
          </a:xfrm>
          <a:prstGeom prst="rect">
            <a:avLst/>
          </a:prstGeom>
        </p:spPr>
        <p:txBody>
          <a:bodyPr wrap="square">
            <a:spAutoFit/>
          </a:bodyPr>
          <a:lstStyle/>
          <a:p>
            <a:r>
              <a:rPr lang="zh-CN" altLang="en-US" sz="3200" b="1" dirty="0" smtClean="0">
                <a:latin typeface="楷体" panose="02010609060101010101" pitchFamily="49" charset="-122"/>
                <a:ea typeface="楷体" panose="02010609060101010101" pitchFamily="49" charset="-122"/>
              </a:rPr>
              <a:t>②三十万</a:t>
            </a:r>
            <a:r>
              <a:rPr lang="zh-CN" altLang="en-US" sz="3200" b="1" dirty="0">
                <a:latin typeface="楷体" panose="02010609060101010101" pitchFamily="49" charset="-122"/>
                <a:ea typeface="楷体" panose="02010609060101010101" pitchFamily="49" charset="-122"/>
              </a:rPr>
              <a:t>人的目光</a:t>
            </a:r>
            <a:r>
              <a:rPr lang="zh-CN" altLang="en-US" sz="3200" b="1" dirty="0" smtClean="0">
                <a:latin typeface="楷体" panose="02010609060101010101" pitchFamily="49" charset="-122"/>
                <a:ea typeface="楷体" panose="02010609060101010101" pitchFamily="49" charset="-122"/>
              </a:rPr>
              <a:t>一齐</a:t>
            </a:r>
            <a:r>
              <a:rPr lang="zh-CN" altLang="en-US" sz="3200" b="1" dirty="0" smtClean="0">
                <a:solidFill>
                  <a:srgbClr val="FF0000"/>
                </a:solidFill>
                <a:latin typeface="楷体" panose="02010609060101010101" pitchFamily="49" charset="-122"/>
                <a:ea typeface="楷体" panose="02010609060101010101" pitchFamily="49" charset="-122"/>
              </a:rPr>
              <a:t>朝着</a:t>
            </a:r>
            <a:r>
              <a:rPr lang="zh-CN" altLang="en-US" sz="3200" b="1" dirty="0" smtClean="0">
                <a:latin typeface="楷体" panose="02010609060101010101" pitchFamily="49" charset="-122"/>
                <a:ea typeface="楷体" panose="02010609060101010101" pitchFamily="49" charset="-122"/>
              </a:rPr>
              <a:t>主席台</a:t>
            </a:r>
            <a:r>
              <a:rPr lang="zh-CN" altLang="en-US" sz="3200" b="1" dirty="0">
                <a:latin typeface="楷体" panose="02010609060101010101" pitchFamily="49" charset="-122"/>
                <a:ea typeface="楷体" panose="02010609060101010101" pitchFamily="49" charset="-122"/>
              </a:rPr>
              <a:t>。</a:t>
            </a:r>
            <a:endParaRPr lang="zh-CN" altLang="en-US" sz="3600" b="1" dirty="0">
              <a:latin typeface="楷体" panose="02010609060101010101" pitchFamily="49" charset="-122"/>
              <a:ea typeface="楷体" panose="02010609060101010101" pitchFamily="49" charset="-122"/>
            </a:endParaRPr>
          </a:p>
        </p:txBody>
      </p:sp>
      <p:sp>
        <p:nvSpPr>
          <p:cNvPr id="12" name="圆角矩形标注 11"/>
          <p:cNvSpPr/>
          <p:nvPr/>
        </p:nvSpPr>
        <p:spPr>
          <a:xfrm>
            <a:off x="899593" y="4179292"/>
            <a:ext cx="7416824" cy="1440160"/>
          </a:xfrm>
          <a:prstGeom prst="wedgeRoundRectCallout">
            <a:avLst>
              <a:gd name="adj1" fmla="val 19461"/>
              <a:gd name="adj2" fmla="val -7666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sz="2400" b="1" dirty="0" smtClean="0">
                <a:solidFill>
                  <a:srgbClr val="FF0000"/>
                </a:solidFill>
                <a:latin typeface="黑体" panose="02010609060101010101" pitchFamily="2" charset="-122"/>
                <a:ea typeface="黑体" panose="02010609060101010101" pitchFamily="2" charset="-122"/>
              </a:rPr>
              <a:t>    </a:t>
            </a:r>
            <a:r>
              <a:rPr lang="zh-CN" altLang="en-US" sz="2400" b="1" dirty="0" smtClean="0">
                <a:solidFill>
                  <a:srgbClr val="FF0000"/>
                </a:solidFill>
                <a:latin typeface="楷体_GB2312" panose="02010609030101010101" charset="-122"/>
                <a:ea typeface="楷体_GB2312" panose="02010609030101010101" charset="-122"/>
              </a:rPr>
              <a:t>目</a:t>
            </a:r>
            <a:r>
              <a:rPr lang="zh-CN" altLang="en-US" sz="2400" b="1" dirty="0">
                <a:solidFill>
                  <a:srgbClr val="FF0000"/>
                </a:solidFill>
                <a:latin typeface="楷体_GB2312" panose="02010609030101010101" charset="-122"/>
                <a:ea typeface="楷体_GB2312" panose="02010609030101010101" charset="-122"/>
              </a:rPr>
              <a:t>光</a:t>
            </a:r>
            <a:r>
              <a:rPr lang="zh-CN" altLang="en-US" sz="2400" b="1" dirty="0" smtClean="0">
                <a:solidFill>
                  <a:srgbClr val="FF0000"/>
                </a:solidFill>
                <a:latin typeface="楷体_GB2312" panose="02010609030101010101" charset="-122"/>
                <a:ea typeface="楷体_GB2312" panose="02010609030101010101" charset="-122"/>
              </a:rPr>
              <a:t>一齐“</a:t>
            </a:r>
            <a:r>
              <a:rPr lang="zh-CN" altLang="en-US" sz="2400" b="1" dirty="0">
                <a:solidFill>
                  <a:srgbClr val="FF0000"/>
                </a:solidFill>
                <a:latin typeface="楷体_GB2312" panose="02010609030101010101" charset="-122"/>
                <a:ea typeface="楷体_GB2312" panose="02010609030101010101" charset="-122"/>
              </a:rPr>
              <a:t>投向”主席台比“朝着”更能反映人们热切盼望见到毛主席的心情。</a:t>
            </a:r>
            <a:endParaRPr lang="zh-CN" altLang="en-US" sz="2400" b="1" dirty="0">
              <a:solidFill>
                <a:srgbClr val="FF000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3569" y="1357102"/>
            <a:ext cx="7776863" cy="3797193"/>
          </a:xfrm>
          <a:prstGeom prst="rect">
            <a:avLst/>
          </a:prstGeom>
        </p:spPr>
        <p:txBody>
          <a:bodyPr wrap="square">
            <a:spAutoFit/>
          </a:bodyPr>
          <a:lstStyle/>
          <a:p>
            <a:pPr>
              <a:lnSpc>
                <a:spcPts val="4200"/>
              </a:lnSpc>
            </a:pPr>
            <a:r>
              <a:rPr lang="zh-CN" altLang="en-US" sz="3200"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中央</a:t>
            </a:r>
            <a:r>
              <a:rPr lang="zh-CN" altLang="en-US" sz="3200" b="1" dirty="0">
                <a:latin typeface="楷体" panose="02010609060101010101" pitchFamily="49" charset="-122"/>
                <a:ea typeface="楷体" panose="02010609060101010101" pitchFamily="49" charset="-122"/>
              </a:rPr>
              <a:t>人民政府秘书长</a:t>
            </a:r>
            <a:r>
              <a:rPr lang="zh-CN" altLang="en-US" sz="3200" b="1" dirty="0">
                <a:solidFill>
                  <a:srgbClr val="FF0000"/>
                </a:solidFill>
                <a:latin typeface="楷体" panose="02010609060101010101" pitchFamily="49" charset="-122"/>
                <a:ea typeface="楷体" panose="02010609060101010101" pitchFamily="49" charset="-122"/>
              </a:rPr>
              <a:t>林伯渠</a:t>
            </a:r>
            <a:r>
              <a:rPr lang="zh-CN" altLang="en-US" sz="3200" b="1" dirty="0">
                <a:latin typeface="楷体" panose="02010609060101010101" pitchFamily="49" charset="-122"/>
                <a:ea typeface="楷体" panose="02010609060101010101" pitchFamily="49" charset="-122"/>
              </a:rPr>
              <a:t>宣布典礼开始。中央人民政府主席、副主席、各位委员就位。乐队奏起了中华人民共和国国歌</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义勇军进行曲</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。正是这战斗的声音，曾经鼓舞中国人民为新中国的诞生而奋斗。接着，</a:t>
            </a:r>
            <a:r>
              <a:rPr lang="zh-CN" altLang="en-US" sz="3200" b="1" dirty="0">
                <a:solidFill>
                  <a:srgbClr val="FF0000"/>
                </a:solidFill>
                <a:latin typeface="楷体" panose="02010609060101010101" pitchFamily="49" charset="-122"/>
                <a:ea typeface="楷体" panose="02010609060101010101" pitchFamily="49" charset="-122"/>
              </a:rPr>
              <a:t>毛泽东主席宣布：“中华人民共和国中央人民政府在今天成立了！”</a:t>
            </a:r>
            <a:endParaRPr lang="zh-CN" altLang="en-US" sz="32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ssl.duitang.com/uploads/item/201603/06/20160306000511_k25Td.jpeg"/>
          <p:cNvPicPr>
            <a:picLocks noChangeAspect="1" noChangeArrowheads="1"/>
          </p:cNvPicPr>
          <p:nvPr/>
        </p:nvPicPr>
        <p:blipFill>
          <a:blip r:embed="rId1" cstate="print"/>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fs-cn.com/UploadFiles/zycp/2017/5/201705021606490832.jpg"/>
          <p:cNvPicPr>
            <a:picLocks noChangeAspect="1" noChangeArrowheads="1"/>
          </p:cNvPicPr>
          <p:nvPr/>
        </p:nvPicPr>
        <p:blipFill>
          <a:blip r:embed="rId1" cstate="email"/>
          <a:srcRect/>
          <a:stretch>
            <a:fillRect/>
          </a:stretch>
        </p:blipFill>
        <p:spPr bwMode="auto">
          <a:xfrm>
            <a:off x="9525" y="0"/>
            <a:ext cx="91344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6129" y="2023301"/>
            <a:ext cx="8264343" cy="1631216"/>
          </a:xfrm>
          <a:prstGeom prst="rect">
            <a:avLst/>
          </a:prstGeom>
        </p:spPr>
        <p:txBody>
          <a:bodyPr wrap="square">
            <a:spAutoFit/>
          </a:bodyPr>
          <a:lstStyle/>
          <a:p>
            <a:r>
              <a:rPr lang="zh-CN" altLang="en-US" sz="3600"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这</a:t>
            </a:r>
            <a:r>
              <a:rPr lang="zh-CN" altLang="en-US" sz="3200" b="1" dirty="0">
                <a:latin typeface="楷体" panose="02010609060101010101" pitchFamily="49" charset="-122"/>
                <a:ea typeface="楷体" panose="02010609060101010101" pitchFamily="49" charset="-122"/>
              </a:rPr>
              <a:t>庄严的宣告，这雄伟的声音，经过无线电的广播，传到长城内外，传到大江南北，使全中国人民的心一齐欢跃起来。</a:t>
            </a:r>
            <a:endParaRPr lang="zh-CN" altLang="en-US" sz="3600" b="1" dirty="0">
              <a:latin typeface="楷体" panose="02010609060101010101" pitchFamily="49" charset="-122"/>
              <a:ea typeface="楷体" panose="02010609060101010101" pitchFamily="49" charset="-122"/>
            </a:endParaRPr>
          </a:p>
        </p:txBody>
      </p:sp>
      <p:sp>
        <p:nvSpPr>
          <p:cNvPr id="2" name="TextBox 1"/>
          <p:cNvSpPr txBox="1"/>
          <p:nvPr/>
        </p:nvSpPr>
        <p:spPr>
          <a:xfrm>
            <a:off x="611560" y="4005064"/>
            <a:ext cx="7983363"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eaLnBrk="1" hangingPunct="1"/>
            <a:r>
              <a:rPr lang="zh-CN" altLang="en-US" sz="2000" b="1" dirty="0" smtClean="0">
                <a:solidFill>
                  <a:srgbClr val="FF00FF"/>
                </a:solidFill>
                <a:latin typeface="黑体" panose="02010609060101010101" pitchFamily="2" charset="-122"/>
                <a:ea typeface="黑体" panose="02010609060101010101" pitchFamily="2" charset="-122"/>
              </a:rPr>
              <a:t>    </a:t>
            </a:r>
            <a:r>
              <a:rPr lang="zh-CN" altLang="en-US" sz="2400" b="1" dirty="0" smtClean="0">
                <a:solidFill>
                  <a:srgbClr val="FF0000"/>
                </a:solidFill>
                <a:latin typeface="楷体_GB2312" panose="02010609030101010101" charset="-122"/>
                <a:ea typeface="楷体_GB2312" panose="02010609030101010101" charset="-122"/>
              </a:rPr>
              <a:t>在旧中国，人民的生活非常艰苦。新中国的成立给了人民无限希望，所以当毛主席宣布中华人民共和国成立的时候，当全国人民都听到这声音的时候，都高兴地欢跃起来。有力地表现了毛主席这一宣告引起的巨大反响。</a:t>
            </a:r>
            <a:endParaRPr lang="zh-CN" altLang="en-US" sz="2000" b="1" dirty="0" smtClean="0">
              <a:solidFill>
                <a:srgbClr val="FF0000"/>
              </a:solidFill>
              <a:latin typeface="楷体_GB2312" panose="02010609030101010101" charset="-122"/>
              <a:ea typeface="楷体_GB2312" panose="02010609030101010101" charset="-122"/>
            </a:endParaRPr>
          </a:p>
        </p:txBody>
      </p:sp>
      <p:sp>
        <p:nvSpPr>
          <p:cNvPr id="8" name="圆角矩形标注 7"/>
          <p:cNvSpPr/>
          <p:nvPr/>
        </p:nvSpPr>
        <p:spPr>
          <a:xfrm>
            <a:off x="1989238" y="340488"/>
            <a:ext cx="5040560" cy="1454811"/>
          </a:xfrm>
          <a:prstGeom prst="wedgeRoundRectCallout">
            <a:avLst>
              <a:gd name="adj1" fmla="val -37627"/>
              <a:gd name="adj2" fmla="val 731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宋体" panose="02010600030101010101" pitchFamily="2" charset="-122"/>
                <a:ea typeface="宋体" panose="02010600030101010101" pitchFamily="2" charset="-122"/>
              </a:rPr>
              <a:t>这个长句子表达了全场三十万人以及全中国人民为新中国的诞生而欢欣鼓舞的心情。</a:t>
            </a:r>
            <a:endParaRPr lang="zh-CN" altLang="en-US" sz="2400" b="1" i="1" dirty="0">
              <a:solidFill>
                <a:srgbClr val="0070C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1706" y="2018309"/>
            <a:ext cx="7920880" cy="2062103"/>
          </a:xfrm>
          <a:prstGeom prst="rect">
            <a:avLst/>
          </a:prstGeom>
        </p:spPr>
        <p:txBody>
          <a:bodyPr wrap="square">
            <a:spAutoFit/>
          </a:bodyPr>
          <a:lstStyle/>
          <a:p>
            <a:r>
              <a:rPr lang="zh-CN" altLang="en-US" sz="3200"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五星红旗</a:t>
            </a:r>
            <a:r>
              <a:rPr lang="zh-CN" altLang="en-US" sz="3200" b="1" dirty="0">
                <a:latin typeface="楷体" panose="02010609060101010101" pitchFamily="49" charset="-122"/>
                <a:ea typeface="楷体" panose="02010609060101010101" pitchFamily="49" charset="-122"/>
              </a:rPr>
              <a:t>徐徐上升，三十万人一齐</a:t>
            </a:r>
            <a:r>
              <a:rPr lang="zh-CN" altLang="en-US" sz="3200" b="1" dirty="0">
                <a:solidFill>
                  <a:srgbClr val="FF0000"/>
                </a:solidFill>
                <a:latin typeface="楷体" panose="02010609060101010101" pitchFamily="49" charset="-122"/>
                <a:ea typeface="楷体" panose="02010609060101010101" pitchFamily="49" charset="-122"/>
              </a:rPr>
              <a:t>脱帽肃立</a:t>
            </a:r>
            <a:r>
              <a:rPr lang="zh-CN" altLang="en-US" sz="3200" b="1" dirty="0">
                <a:latin typeface="楷体" panose="02010609060101010101" pitchFamily="49" charset="-122"/>
                <a:ea typeface="楷体" panose="02010609060101010101" pitchFamily="49" charset="-122"/>
              </a:rPr>
              <a:t>，一齐抬起头，</a:t>
            </a:r>
            <a:r>
              <a:rPr lang="zh-CN" altLang="en-US" sz="3200" b="1" dirty="0">
                <a:solidFill>
                  <a:srgbClr val="FF0000"/>
                </a:solidFill>
                <a:latin typeface="楷体" panose="02010609060101010101" pitchFamily="49" charset="-122"/>
                <a:ea typeface="楷体" panose="02010609060101010101" pitchFamily="49" charset="-122"/>
              </a:rPr>
              <a:t>瞻仰</a:t>
            </a:r>
            <a:r>
              <a:rPr lang="zh-CN" altLang="en-US" sz="3200" b="1" dirty="0">
                <a:latin typeface="楷体" panose="02010609060101010101" pitchFamily="49" charset="-122"/>
                <a:ea typeface="楷体" panose="02010609060101010101" pitchFamily="49" charset="-122"/>
              </a:rPr>
              <a:t>这鲜红的国旗。五星红旗升起来了，表明中国人民从此站起来了。</a:t>
            </a:r>
            <a:endParaRPr lang="zh-CN" altLang="en-US" sz="3200" b="1" dirty="0">
              <a:latin typeface="楷体" panose="02010609060101010101" pitchFamily="49" charset="-122"/>
              <a:ea typeface="楷体" panose="02010609060101010101" pitchFamily="49" charset="-122"/>
            </a:endParaRPr>
          </a:p>
        </p:txBody>
      </p:sp>
      <p:sp>
        <p:nvSpPr>
          <p:cNvPr id="4" name="圆角矩形标注 3"/>
          <p:cNvSpPr/>
          <p:nvPr/>
        </p:nvSpPr>
        <p:spPr>
          <a:xfrm>
            <a:off x="3141365" y="674160"/>
            <a:ext cx="3456384" cy="1056117"/>
          </a:xfrm>
          <a:prstGeom prst="wedgeRoundRectCallout">
            <a:avLst>
              <a:gd name="adj1" fmla="val -42783"/>
              <a:gd name="adj2" fmla="val 85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“瞻仰”恭敬</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地</a:t>
            </a: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看，这里写出人们严肃的神情。</a:t>
            </a:r>
            <a:endPar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
        <p:nvSpPr>
          <p:cNvPr id="16" name="圆角矩形标注 15"/>
          <p:cNvSpPr/>
          <p:nvPr/>
        </p:nvSpPr>
        <p:spPr>
          <a:xfrm>
            <a:off x="1413174" y="4226554"/>
            <a:ext cx="5040560" cy="1218671"/>
          </a:xfrm>
          <a:prstGeom prst="wedgeRoundRectCallout">
            <a:avLst>
              <a:gd name="adj1" fmla="val -18730"/>
              <a:gd name="adj2" fmla="val -752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“肃立”， </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恭敬庄严地站</a:t>
            </a: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着</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；“脱帽” 表示</a:t>
            </a: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尊敬。</a:t>
            </a:r>
            <a:endPar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27584" y="644692"/>
            <a:ext cx="1728358" cy="707886"/>
          </a:xfrm>
          <a:prstGeom prst="rect">
            <a:avLst/>
          </a:prstGeom>
          <a:noFill/>
          <a:ln w="9525">
            <a:noFill/>
          </a:ln>
        </p:spPr>
        <p:txBody>
          <a:bodyPr wrap="none" anchor="t">
            <a:spAutoFit/>
          </a:bodyPr>
          <a:lstStyle/>
          <a:p>
            <a:pPr eaLnBrk="1" hangingPunct="1"/>
            <a:r>
              <a:rPr lang="zh-CN" altLang="en-US" sz="4000" b="1" u="dbl" dirty="0" smtClean="0">
                <a:solidFill>
                  <a:srgbClr val="92D050"/>
                </a:solidFill>
                <a:uFillTx/>
                <a:latin typeface="黑体" panose="02010609060101010101" pitchFamily="2" charset="-122"/>
                <a:ea typeface="黑体" panose="02010609060101010101" pitchFamily="2" charset="-122"/>
                <a:sym typeface="+mn-ea"/>
              </a:rPr>
              <a:t>会写字</a:t>
            </a:r>
            <a:endParaRPr lang="zh-CN" altLang="en-US" sz="4000" b="1" u="dbl" dirty="0" smtClean="0">
              <a:solidFill>
                <a:srgbClr val="92D050"/>
              </a:solidFill>
              <a:uFillTx/>
              <a:latin typeface="黑体" panose="02010609060101010101" pitchFamily="2" charset="-122"/>
              <a:ea typeface="黑体" panose="02010609060101010101" pitchFamily="2" charset="-122"/>
              <a:sym typeface="+mn-ea"/>
            </a:endParaRPr>
          </a:p>
        </p:txBody>
      </p:sp>
      <p:grpSp>
        <p:nvGrpSpPr>
          <p:cNvPr id="8" name="组合 7"/>
          <p:cNvGrpSpPr/>
          <p:nvPr/>
        </p:nvGrpSpPr>
        <p:grpSpPr>
          <a:xfrm>
            <a:off x="1331640" y="2247053"/>
            <a:ext cx="902970" cy="1132840"/>
            <a:chOff x="1190" y="2576"/>
            <a:chExt cx="1928" cy="1928"/>
          </a:xfrm>
        </p:grpSpPr>
        <p:sp>
          <p:nvSpPr>
            <p:cNvPr id="4" name="矩形 3"/>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a:stCxn id="4" idx="1"/>
              <a:endCxn id="4"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直接连接符 5"/>
            <p:cNvCxnSpPr>
              <a:stCxn id="4" idx="0"/>
              <a:endCxn id="4"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9" name="文本框 8"/>
          <p:cNvSpPr txBox="1"/>
          <p:nvPr/>
        </p:nvSpPr>
        <p:spPr>
          <a:xfrm>
            <a:off x="1339896" y="2198793"/>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盏</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10" name="组合 9"/>
          <p:cNvGrpSpPr/>
          <p:nvPr/>
        </p:nvGrpSpPr>
        <p:grpSpPr>
          <a:xfrm>
            <a:off x="2463845" y="2247053"/>
            <a:ext cx="902970" cy="1132840"/>
            <a:chOff x="1190" y="2576"/>
            <a:chExt cx="1928" cy="1928"/>
          </a:xfrm>
        </p:grpSpPr>
        <p:sp>
          <p:nvSpPr>
            <p:cNvPr id="11" name="矩形 10"/>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11" idx="1"/>
              <a:endCxn id="11"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接连接符 12"/>
            <p:cNvCxnSpPr>
              <a:stCxn id="11" idx="0"/>
              <a:endCxn id="11"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14" name="文本框 13"/>
          <p:cNvSpPr txBox="1"/>
          <p:nvPr/>
        </p:nvSpPr>
        <p:spPr>
          <a:xfrm>
            <a:off x="2472100" y="2247053"/>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栏</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15" name="组合 14"/>
          <p:cNvGrpSpPr/>
          <p:nvPr/>
        </p:nvGrpSpPr>
        <p:grpSpPr>
          <a:xfrm>
            <a:off x="5977925" y="2247053"/>
            <a:ext cx="902970" cy="1132840"/>
            <a:chOff x="1190" y="2576"/>
            <a:chExt cx="1928" cy="1928"/>
          </a:xfrm>
        </p:grpSpPr>
        <p:sp>
          <p:nvSpPr>
            <p:cNvPr id="16" name="矩形 15"/>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1"/>
              <a:endCxn id="16"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直接连接符 17"/>
            <p:cNvCxnSpPr>
              <a:stCxn id="16" idx="0"/>
              <a:endCxn id="16"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19" name="文本框 18"/>
          <p:cNvSpPr txBox="1"/>
          <p:nvPr/>
        </p:nvSpPr>
        <p:spPr>
          <a:xfrm>
            <a:off x="5986180" y="2198793"/>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宣</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30" name="组合 29"/>
          <p:cNvGrpSpPr/>
          <p:nvPr/>
        </p:nvGrpSpPr>
        <p:grpSpPr>
          <a:xfrm>
            <a:off x="4806360" y="2247053"/>
            <a:ext cx="902970" cy="1132840"/>
            <a:chOff x="1190" y="2576"/>
            <a:chExt cx="1928" cy="1928"/>
          </a:xfrm>
        </p:grpSpPr>
        <p:sp>
          <p:nvSpPr>
            <p:cNvPr id="31" name="矩形 30"/>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a:stCxn id="31" idx="1"/>
              <a:endCxn id="31"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3" name="直接连接符 32"/>
            <p:cNvCxnSpPr>
              <a:stCxn id="31" idx="0"/>
              <a:endCxn id="31"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34" name="文本框 33"/>
          <p:cNvSpPr txBox="1"/>
          <p:nvPr/>
        </p:nvSpPr>
        <p:spPr>
          <a:xfrm>
            <a:off x="4814616" y="2198793"/>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爆</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35" name="组合 34"/>
          <p:cNvGrpSpPr/>
          <p:nvPr/>
        </p:nvGrpSpPr>
        <p:grpSpPr>
          <a:xfrm>
            <a:off x="3613195" y="2247053"/>
            <a:ext cx="902970" cy="1132840"/>
            <a:chOff x="1190" y="2576"/>
            <a:chExt cx="1928" cy="1928"/>
          </a:xfrm>
        </p:grpSpPr>
        <p:sp>
          <p:nvSpPr>
            <p:cNvPr id="36" name="矩形 35"/>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a:stCxn id="36" idx="1"/>
              <a:endCxn id="36"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8" name="直接连接符 37"/>
            <p:cNvCxnSpPr>
              <a:stCxn id="36" idx="0"/>
              <a:endCxn id="36"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39" name="文本框 38"/>
          <p:cNvSpPr txBox="1"/>
          <p:nvPr/>
        </p:nvSpPr>
        <p:spPr>
          <a:xfrm>
            <a:off x="3621450" y="2198793"/>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汇</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40" name="组合 39"/>
          <p:cNvGrpSpPr/>
          <p:nvPr/>
        </p:nvGrpSpPr>
        <p:grpSpPr>
          <a:xfrm>
            <a:off x="7130053" y="2276872"/>
            <a:ext cx="902970" cy="1132840"/>
            <a:chOff x="1190" y="2576"/>
            <a:chExt cx="1928" cy="1928"/>
          </a:xfrm>
        </p:grpSpPr>
        <p:sp>
          <p:nvSpPr>
            <p:cNvPr id="41" name="矩形 40"/>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a:stCxn id="41" idx="1"/>
              <a:endCxn id="41"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 name="直接连接符 42"/>
            <p:cNvCxnSpPr>
              <a:stCxn id="41" idx="0"/>
              <a:endCxn id="41"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44" name="文本框 43"/>
          <p:cNvSpPr txBox="1"/>
          <p:nvPr/>
        </p:nvSpPr>
        <p:spPr>
          <a:xfrm>
            <a:off x="7138308" y="2180861"/>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帜</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45" name="组合 44"/>
          <p:cNvGrpSpPr/>
          <p:nvPr/>
        </p:nvGrpSpPr>
        <p:grpSpPr>
          <a:xfrm>
            <a:off x="6011059" y="3998807"/>
            <a:ext cx="902970" cy="1132840"/>
            <a:chOff x="1190" y="2576"/>
            <a:chExt cx="1928" cy="1928"/>
          </a:xfrm>
        </p:grpSpPr>
        <p:sp>
          <p:nvSpPr>
            <p:cNvPr id="46" name="矩形 45"/>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a:stCxn id="46" idx="1"/>
              <a:endCxn id="46"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8" name="直接连接符 47"/>
            <p:cNvCxnSpPr>
              <a:stCxn id="46" idx="0"/>
              <a:endCxn id="46"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49" name="文本框 48"/>
          <p:cNvSpPr txBox="1"/>
          <p:nvPr/>
        </p:nvSpPr>
        <p:spPr>
          <a:xfrm>
            <a:off x="6019314" y="3950547"/>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隆</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50" name="组合 49"/>
          <p:cNvGrpSpPr/>
          <p:nvPr/>
        </p:nvGrpSpPr>
        <p:grpSpPr>
          <a:xfrm>
            <a:off x="4829959" y="3998807"/>
            <a:ext cx="902970" cy="1132840"/>
            <a:chOff x="1190" y="2576"/>
            <a:chExt cx="1928" cy="1928"/>
          </a:xfrm>
        </p:grpSpPr>
        <p:sp>
          <p:nvSpPr>
            <p:cNvPr id="51" name="矩形 50"/>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a:stCxn id="51" idx="1"/>
              <a:endCxn id="51"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3" name="直接连接符 52"/>
            <p:cNvCxnSpPr>
              <a:stCxn id="51" idx="0"/>
              <a:endCxn id="51"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54" name="文本框 53"/>
          <p:cNvSpPr txBox="1"/>
          <p:nvPr/>
        </p:nvSpPr>
        <p:spPr>
          <a:xfrm>
            <a:off x="4838214" y="3950547"/>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距</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55" name="组合 54"/>
          <p:cNvGrpSpPr/>
          <p:nvPr/>
        </p:nvGrpSpPr>
        <p:grpSpPr>
          <a:xfrm>
            <a:off x="3660924" y="3998807"/>
            <a:ext cx="902970" cy="1132840"/>
            <a:chOff x="1190" y="2576"/>
            <a:chExt cx="1928" cy="1928"/>
          </a:xfrm>
        </p:grpSpPr>
        <p:sp>
          <p:nvSpPr>
            <p:cNvPr id="56" name="矩形 55"/>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a:stCxn id="56" idx="1"/>
              <a:endCxn id="56"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8" name="直接连接符 57"/>
            <p:cNvCxnSpPr>
              <a:stCxn id="56" idx="0"/>
              <a:endCxn id="56"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59" name="文本框 58"/>
          <p:cNvSpPr txBox="1"/>
          <p:nvPr/>
        </p:nvSpPr>
        <p:spPr>
          <a:xfrm>
            <a:off x="3669180" y="3950547"/>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坦</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60" name="组合 59"/>
          <p:cNvGrpSpPr/>
          <p:nvPr/>
        </p:nvGrpSpPr>
        <p:grpSpPr>
          <a:xfrm>
            <a:off x="2479189" y="3998807"/>
            <a:ext cx="902970" cy="1132840"/>
            <a:chOff x="1190" y="2576"/>
            <a:chExt cx="1928" cy="1928"/>
          </a:xfrm>
        </p:grpSpPr>
        <p:sp>
          <p:nvSpPr>
            <p:cNvPr id="61" name="矩形 60"/>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61" idx="1"/>
              <a:endCxn id="61"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3" name="直接连接符 62"/>
            <p:cNvCxnSpPr>
              <a:stCxn id="61" idx="0"/>
              <a:endCxn id="61"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64" name="文本框 63"/>
          <p:cNvSpPr txBox="1"/>
          <p:nvPr/>
        </p:nvSpPr>
        <p:spPr>
          <a:xfrm>
            <a:off x="2487444" y="3950547"/>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制</a:t>
            </a:r>
            <a:endParaRPr lang="zh-CN" altLang="en-US" sz="6000" b="1" dirty="0">
              <a:solidFill>
                <a:srgbClr val="FF0000"/>
              </a:solidFill>
              <a:latin typeface="楷体_GB2312" panose="02010609030101010101" charset="-122"/>
              <a:ea typeface="楷体_GB2312" panose="02010609030101010101" charset="-122"/>
            </a:endParaRPr>
          </a:p>
        </p:txBody>
      </p:sp>
      <p:grpSp>
        <p:nvGrpSpPr>
          <p:cNvPr id="65" name="组合 64"/>
          <p:cNvGrpSpPr/>
          <p:nvPr/>
        </p:nvGrpSpPr>
        <p:grpSpPr>
          <a:xfrm>
            <a:off x="1358032" y="3998807"/>
            <a:ext cx="902970" cy="1132840"/>
            <a:chOff x="1190" y="2576"/>
            <a:chExt cx="1928" cy="1928"/>
          </a:xfrm>
        </p:grpSpPr>
        <p:sp>
          <p:nvSpPr>
            <p:cNvPr id="66" name="矩形 65"/>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连接符 66"/>
            <p:cNvCxnSpPr>
              <a:stCxn id="66" idx="1"/>
              <a:endCxn id="66"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8" name="直接连接符 67"/>
            <p:cNvCxnSpPr>
              <a:stCxn id="66" idx="0"/>
              <a:endCxn id="66"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69" name="文本框 68"/>
          <p:cNvSpPr txBox="1"/>
          <p:nvPr/>
        </p:nvSpPr>
        <p:spPr>
          <a:xfrm>
            <a:off x="1366287" y="3950547"/>
            <a:ext cx="887095" cy="1015663"/>
          </a:xfrm>
          <a:prstGeom prst="rect">
            <a:avLst/>
          </a:prstGeom>
          <a:noFill/>
          <a:ln w="9525">
            <a:noFill/>
          </a:ln>
        </p:spPr>
        <p:txBody>
          <a:bodyPr wrap="square">
            <a:spAutoFit/>
          </a:bodyPr>
          <a:lstStyle/>
          <a:p>
            <a:pPr eaLnBrk="1" hangingPunct="1"/>
            <a:r>
              <a:rPr lang="zh-CN" altLang="en-US" sz="6000" b="1" dirty="0">
                <a:solidFill>
                  <a:srgbClr val="FF0000"/>
                </a:solidFill>
                <a:latin typeface="楷体_GB2312" panose="02010609030101010101" charset="-122"/>
                <a:ea typeface="楷体_GB2312" panose="02010609030101010101" charset="-122"/>
              </a:rPr>
              <a:t>阅</a:t>
            </a:r>
            <a:endParaRPr lang="zh-CN" altLang="en-US" sz="6000" b="1" dirty="0">
              <a:solidFill>
                <a:srgbClr val="FF0000"/>
              </a:solidFill>
              <a:latin typeface="楷体_GB2312" panose="02010609030101010101" charset="-122"/>
              <a:ea typeface="楷体_GB2312" panose="02010609030101010101" charset="-122"/>
            </a:endParaRPr>
          </a:p>
        </p:txBody>
      </p:sp>
      <p:pic>
        <p:nvPicPr>
          <p:cNvPr id="70" name="Picture 2" descr="G:\BaiduYunDownload\10000图标\PNG图标集08\png-0561.png"/>
          <p:cNvPicPr>
            <a:picLocks noChangeAspect="1" noChangeArrowheads="1"/>
          </p:cNvPicPr>
          <p:nvPr/>
        </p:nvPicPr>
        <p:blipFill>
          <a:blip r:embed="rId1" cstate="email"/>
          <a:srcRect/>
          <a:stretch>
            <a:fillRect/>
          </a:stretch>
        </p:blipFill>
        <p:spPr bwMode="auto">
          <a:xfrm>
            <a:off x="467544" y="818443"/>
            <a:ext cx="424413" cy="565884"/>
          </a:xfrm>
          <a:prstGeom prst="rect">
            <a:avLst/>
          </a:prstGeom>
          <a:noFill/>
        </p:spPr>
      </p:pic>
      <p:grpSp>
        <p:nvGrpSpPr>
          <p:cNvPr id="71" name="组合 70"/>
          <p:cNvGrpSpPr/>
          <p:nvPr/>
        </p:nvGrpSpPr>
        <p:grpSpPr>
          <a:xfrm>
            <a:off x="7163187" y="4005064"/>
            <a:ext cx="902970" cy="1132840"/>
            <a:chOff x="1190" y="2576"/>
            <a:chExt cx="1928" cy="1928"/>
          </a:xfrm>
        </p:grpSpPr>
        <p:sp>
          <p:nvSpPr>
            <p:cNvPr id="72" name="矩形 71"/>
            <p:cNvSpPr/>
            <p:nvPr/>
          </p:nvSpPr>
          <p:spPr>
            <a:xfrm>
              <a:off x="1190" y="2576"/>
              <a:ext cx="1928" cy="192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直接连接符 72"/>
            <p:cNvCxnSpPr>
              <a:stCxn id="72" idx="1"/>
              <a:endCxn id="72" idx="3"/>
            </p:cNvCxnSpPr>
            <p:nvPr/>
          </p:nvCxnSpPr>
          <p:spPr>
            <a:xfrm>
              <a:off x="1190" y="3540"/>
              <a:ext cx="192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4" name="直接连接符 73"/>
            <p:cNvCxnSpPr>
              <a:stCxn id="72" idx="0"/>
              <a:endCxn id="72" idx="2"/>
            </p:cNvCxnSpPr>
            <p:nvPr/>
          </p:nvCxnSpPr>
          <p:spPr>
            <a:xfrm>
              <a:off x="2154" y="2576"/>
              <a:ext cx="0" cy="1928"/>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75" name="文本框 43"/>
          <p:cNvSpPr txBox="1"/>
          <p:nvPr/>
        </p:nvSpPr>
        <p:spPr>
          <a:xfrm>
            <a:off x="7171443" y="3909053"/>
            <a:ext cx="887095" cy="1015663"/>
          </a:xfrm>
          <a:prstGeom prst="rect">
            <a:avLst/>
          </a:prstGeom>
          <a:noFill/>
          <a:ln w="9525">
            <a:noFill/>
          </a:ln>
        </p:spPr>
        <p:txBody>
          <a:bodyPr wrap="square">
            <a:spAutoFit/>
          </a:bodyPr>
          <a:lstStyle/>
          <a:p>
            <a:pPr eaLnBrk="1" hangingPunct="1"/>
            <a:r>
              <a:rPr lang="zh-CN" altLang="en-US" sz="6000" b="1" dirty="0" smtClean="0">
                <a:solidFill>
                  <a:srgbClr val="FF0000"/>
                </a:solidFill>
                <a:latin typeface="楷体_GB2312" panose="02010609030101010101" charset="-122"/>
                <a:ea typeface="楷体_GB2312" panose="02010609030101010101" charset="-122"/>
              </a:rPr>
              <a:t>射</a:t>
            </a:r>
            <a:endParaRPr lang="zh-CN" altLang="en-US" sz="6000" b="1" dirty="0">
              <a:solidFill>
                <a:srgbClr val="FF000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3569" y="1969479"/>
            <a:ext cx="7992887" cy="2554545"/>
          </a:xfrm>
          <a:prstGeom prst="rect">
            <a:avLst/>
          </a:prstGeom>
        </p:spPr>
        <p:txBody>
          <a:bodyPr wrap="square">
            <a:spAutoFit/>
          </a:bodyPr>
          <a:lstStyle/>
          <a:p>
            <a:r>
              <a:rPr lang="zh-CN" altLang="en-US" sz="3200"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升旗</a:t>
            </a:r>
            <a:r>
              <a:rPr lang="zh-CN" altLang="en-US" sz="3200" b="1" dirty="0">
                <a:latin typeface="楷体" panose="02010609060101010101" pitchFamily="49" charset="-122"/>
                <a:ea typeface="楷体" panose="02010609060101010101" pitchFamily="49" charset="-122"/>
              </a:rPr>
              <a:t>的时候，礼炮响起来。每一响都是</a:t>
            </a:r>
            <a:r>
              <a:rPr lang="en-US" altLang="zh-CN" sz="3200" b="1" dirty="0">
                <a:solidFill>
                  <a:srgbClr val="FF0000"/>
                </a:solidFill>
                <a:latin typeface="楷体" panose="02010609060101010101" pitchFamily="49" charset="-122"/>
                <a:ea typeface="楷体" panose="02010609060101010101" pitchFamily="49" charset="-122"/>
              </a:rPr>
              <a:t>54</a:t>
            </a:r>
            <a:r>
              <a:rPr lang="zh-CN" altLang="en-US" sz="3200" b="1" dirty="0">
                <a:solidFill>
                  <a:srgbClr val="FF0000"/>
                </a:solidFill>
                <a:latin typeface="楷体" panose="02010609060101010101" pitchFamily="49" charset="-122"/>
                <a:ea typeface="楷体" panose="02010609060101010101" pitchFamily="49" charset="-122"/>
              </a:rPr>
              <a:t>门</a:t>
            </a:r>
            <a:r>
              <a:rPr lang="zh-CN" altLang="en-US" sz="3200" b="1" dirty="0">
                <a:latin typeface="楷体" panose="02010609060101010101" pitchFamily="49" charset="-122"/>
                <a:ea typeface="楷体" panose="02010609060101010101" pitchFamily="49" charset="-122"/>
              </a:rPr>
              <a:t>大炮齐发，一共</a:t>
            </a:r>
            <a:r>
              <a:rPr lang="en-US" altLang="zh-CN" sz="3200" b="1" dirty="0">
                <a:solidFill>
                  <a:srgbClr val="FF0000"/>
                </a:solidFill>
                <a:latin typeface="楷体" panose="02010609060101010101" pitchFamily="49" charset="-122"/>
                <a:ea typeface="楷体" panose="02010609060101010101" pitchFamily="49" charset="-122"/>
              </a:rPr>
              <a:t>28</a:t>
            </a:r>
            <a:r>
              <a:rPr lang="zh-CN" altLang="en-US" sz="3200" b="1" dirty="0">
                <a:solidFill>
                  <a:srgbClr val="FF0000"/>
                </a:solidFill>
                <a:latin typeface="楷体" panose="02010609060101010101" pitchFamily="49" charset="-122"/>
                <a:ea typeface="楷体" panose="02010609060101010101" pitchFamily="49" charset="-122"/>
              </a:rPr>
              <a:t>响</a:t>
            </a:r>
            <a:r>
              <a:rPr lang="zh-CN" altLang="en-US" sz="3200" b="1" dirty="0">
                <a:latin typeface="楷体" panose="02010609060101010101" pitchFamily="49" charset="-122"/>
                <a:ea typeface="楷体" panose="02010609060101010101" pitchFamily="49" charset="-122"/>
              </a:rPr>
              <a:t>。起初是全场肃静，只听见炮声，只听见国旗和许多旗帜飘拂的声音，到后来，每一声炮响后，全场就响起一阵雷鸣般的掌声。</a:t>
            </a:r>
            <a:endParaRPr lang="zh-CN" altLang="en-US" sz="3200" b="1" dirty="0">
              <a:latin typeface="楷体" panose="02010609060101010101" pitchFamily="49" charset="-122"/>
              <a:ea typeface="楷体" panose="02010609060101010101" pitchFamily="49" charset="-122"/>
            </a:endParaRPr>
          </a:p>
        </p:txBody>
      </p:sp>
      <p:sp>
        <p:nvSpPr>
          <p:cNvPr id="7" name="圆角矩形标注 6"/>
          <p:cNvSpPr/>
          <p:nvPr/>
        </p:nvSpPr>
        <p:spPr>
          <a:xfrm>
            <a:off x="2411761" y="644691"/>
            <a:ext cx="5040560" cy="1152128"/>
          </a:xfrm>
          <a:prstGeom prst="wedgeRoundRectCallout">
            <a:avLst>
              <a:gd name="adj1" fmla="val -25000"/>
              <a:gd name="adj2" fmla="val 775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28</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响代表着中国共产党从</a:t>
            </a:r>
            <a:r>
              <a:rPr lang="en-US" altLang="zh-CN"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1921</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年成立到</a:t>
            </a:r>
            <a:r>
              <a:rPr lang="en-US" altLang="zh-CN"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1949</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年共有</a:t>
            </a:r>
            <a:r>
              <a:rPr lang="en-US" altLang="zh-CN"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28</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周年。</a:t>
            </a:r>
            <a:endPar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
        <p:nvSpPr>
          <p:cNvPr id="8" name="圆角矩形标注 7"/>
          <p:cNvSpPr/>
          <p:nvPr/>
        </p:nvSpPr>
        <p:spPr>
          <a:xfrm>
            <a:off x="3419872" y="4696501"/>
            <a:ext cx="5328592" cy="1632181"/>
          </a:xfrm>
          <a:prstGeom prst="wedgeRoundRectCallout">
            <a:avLst>
              <a:gd name="adj1" fmla="val -4064"/>
              <a:gd name="adj2" fmla="val -768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en-US" altLang="zh-CN"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54”</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代表着新中国成立时，我国有</a:t>
            </a:r>
            <a:r>
              <a:rPr lang="en-US" altLang="zh-CN"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54</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个民族（我国现有</a:t>
            </a:r>
            <a:r>
              <a:rPr lang="en-US" altLang="zh-CN"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56</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个民族，</a:t>
            </a:r>
            <a:r>
              <a:rPr lang="en-US" altLang="zh-CN"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54</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个是根据当时的统计数字</a:t>
            </a: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 </a:t>
            </a:r>
            <a:endPar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11560" y="1010920"/>
            <a:ext cx="7704856" cy="3539430"/>
          </a:xfrm>
          <a:prstGeom prst="rect">
            <a:avLst/>
          </a:prstGeom>
        </p:spPr>
        <p:txBody>
          <a:bodyPr wrap="square">
            <a:spAutoFit/>
          </a:bodyPr>
          <a:lstStyle/>
          <a:p>
            <a:r>
              <a:rPr lang="zh-CN" altLang="en-US" sz="3200"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接着</a:t>
            </a:r>
            <a:r>
              <a:rPr lang="zh-CN" altLang="en-US" sz="3200" b="1" dirty="0">
                <a:latin typeface="楷体" panose="02010609060101010101" pitchFamily="49" charset="-122"/>
                <a:ea typeface="楷体" panose="02010609060101010101" pitchFamily="49" charset="-122"/>
              </a:rPr>
              <a:t>，毛主席在群众一阵又一阵的</a:t>
            </a:r>
            <a:r>
              <a:rPr lang="zh-CN" altLang="en-US" sz="3200" b="1" dirty="0">
                <a:solidFill>
                  <a:srgbClr val="FF0000"/>
                </a:solidFill>
                <a:latin typeface="楷体" panose="02010609060101010101" pitchFamily="49" charset="-122"/>
                <a:ea typeface="楷体" panose="02010609060101010101" pitchFamily="49" charset="-122"/>
              </a:rPr>
              <a:t>掌声</a:t>
            </a:r>
            <a:r>
              <a:rPr lang="zh-CN" altLang="en-US" sz="3200" b="1" dirty="0">
                <a:latin typeface="楷体" panose="02010609060101010101" pitchFamily="49" charset="-122"/>
                <a:ea typeface="楷体" panose="02010609060101010101" pitchFamily="49" charset="-122"/>
              </a:rPr>
              <a:t>中宣读中央人民政府的公告。他用强有力的语调</a:t>
            </a:r>
            <a:r>
              <a:rPr lang="zh-CN" altLang="en-US" sz="3200" b="1" dirty="0">
                <a:solidFill>
                  <a:srgbClr val="FF0000"/>
                </a:solidFill>
                <a:latin typeface="楷体" panose="02010609060101010101" pitchFamily="49" charset="-122"/>
                <a:ea typeface="楷体" panose="02010609060101010101" pitchFamily="49" charset="-122"/>
              </a:rPr>
              <a:t>向全世界发出新中国的声音</a:t>
            </a:r>
            <a:r>
              <a:rPr lang="zh-CN" altLang="en-US" sz="3200" b="1" dirty="0">
                <a:latin typeface="楷体" panose="02010609060101010101" pitchFamily="49" charset="-122"/>
                <a:ea typeface="楷体" panose="02010609060101010101" pitchFamily="49" charset="-122"/>
              </a:rPr>
              <a:t>。他读到“选举了毛泽东为中央人民政府主席”这一句的时候，广场上的人们热爱领袖的心情融成一阵热烈的欢呼。观礼台上同时响起一阵</a:t>
            </a:r>
            <a:r>
              <a:rPr lang="zh-CN" altLang="en-US" sz="3200" b="1" dirty="0">
                <a:solidFill>
                  <a:srgbClr val="FF0000"/>
                </a:solidFill>
                <a:latin typeface="楷体" panose="02010609060101010101" pitchFamily="49" charset="-122"/>
                <a:ea typeface="楷体" panose="02010609060101010101" pitchFamily="49" charset="-122"/>
              </a:rPr>
              <a:t>掌声</a:t>
            </a:r>
            <a:r>
              <a:rPr lang="zh-CN" altLang="en-US"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3" name="圆角矩形标注 2"/>
          <p:cNvSpPr/>
          <p:nvPr/>
        </p:nvSpPr>
        <p:spPr>
          <a:xfrm>
            <a:off x="1187625" y="4869160"/>
            <a:ext cx="6840760" cy="1441152"/>
          </a:xfrm>
          <a:prstGeom prst="wedgeRoundRectCallout">
            <a:avLst>
              <a:gd name="adj1" fmla="val -4988"/>
              <a:gd name="adj2" fmla="val -719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楷体" panose="02010609060101010101" pitchFamily="49" charset="-122"/>
                <a:ea typeface="楷体" panose="02010609060101010101" pitchFamily="49" charset="-122"/>
              </a:rPr>
              <a:t>“掌声”表示人民无比</a:t>
            </a:r>
            <a:r>
              <a:rPr lang="zh-CN" altLang="en-US" sz="2400" b="1" i="1" dirty="0">
                <a:solidFill>
                  <a:srgbClr val="0070C0"/>
                </a:solidFill>
                <a:latin typeface="楷体" panose="02010609060101010101" pitchFamily="49" charset="-122"/>
                <a:ea typeface="楷体" panose="02010609060101010101" pitchFamily="49" charset="-122"/>
              </a:rPr>
              <a:t>激动、无比</a:t>
            </a:r>
            <a:r>
              <a:rPr lang="zh-CN" altLang="en-US" sz="2400" b="1" i="1" dirty="0" smtClean="0">
                <a:solidFill>
                  <a:srgbClr val="0070C0"/>
                </a:solidFill>
                <a:latin typeface="楷体" panose="02010609060101010101" pitchFamily="49" charset="-122"/>
                <a:ea typeface="楷体" panose="02010609060101010101" pitchFamily="49" charset="-122"/>
              </a:rPr>
              <a:t>自豪的心情 ，也表明人民群众</a:t>
            </a:r>
            <a:r>
              <a:rPr lang="zh-CN" altLang="en-US" sz="2400" b="1" i="1" dirty="0">
                <a:solidFill>
                  <a:srgbClr val="0070C0"/>
                </a:solidFill>
                <a:latin typeface="楷体" panose="02010609060101010101" pitchFamily="49" charset="-122"/>
                <a:ea typeface="楷体" panose="02010609060101010101" pitchFamily="49" charset="-122"/>
              </a:rPr>
              <a:t>热爱党、热爱领袖、热爱新中国</a:t>
            </a:r>
            <a:r>
              <a:rPr lang="zh-CN" altLang="en-US" sz="2400" b="1" i="1" dirty="0" smtClean="0">
                <a:solidFill>
                  <a:srgbClr val="0070C0"/>
                </a:solidFill>
                <a:latin typeface="楷体" panose="02010609060101010101" pitchFamily="49" charset="-122"/>
                <a:ea typeface="楷体" panose="02010609060101010101" pitchFamily="49" charset="-122"/>
              </a:rPr>
              <a:t>。</a:t>
            </a:r>
            <a:endParaRPr lang="zh-CN" altLang="en-US" sz="3200" b="1" i="1" dirty="0">
              <a:solidFill>
                <a:srgbClr val="0070C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kretype.bdimg.com/retype/zoom/1389d7e1700abb68a982fbac?pn=47&amp;o=jpg_6&amp;md5sum=59e8bcd4eaed6503948aab933b811cde&amp;sign=603ab98712&amp;png=4997232-5337218&amp;jpg=9580901-9782483"/>
          <p:cNvPicPr>
            <a:picLocks noChangeAspect="1" noChangeArrowheads="1"/>
          </p:cNvPicPr>
          <p:nvPr/>
        </p:nvPicPr>
        <p:blipFill rotWithShape="1">
          <a:blip r:embed="rId1" cstate="email"/>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5" y="356657"/>
            <a:ext cx="5688632" cy="748030"/>
          </a:xfrm>
          <a:prstGeom prst="rect">
            <a:avLst/>
          </a:prstGeom>
          <a:noFill/>
          <a:ln w="9525">
            <a:noFill/>
          </a:ln>
        </p:spPr>
        <p:txBody>
          <a:bodyPr wrap="square" rtlCol="0">
            <a:spAutoFit/>
          </a:bodyPr>
          <a:lstStyle/>
          <a:p>
            <a:r>
              <a:rPr lang="zh-CN" altLang="en-US" sz="4265" b="1" dirty="0">
                <a:solidFill>
                  <a:schemeClr val="tx1"/>
                </a:solidFill>
                <a:latin typeface="黑体" panose="02010609060101010101" pitchFamily="2" charset="-122"/>
                <a:ea typeface="黑体" panose="02010609060101010101" pitchFamily="2" charset="-122"/>
              </a:rPr>
              <a:t>开国大典时天安门盛况</a:t>
            </a:r>
            <a:endParaRPr lang="zh-CN" altLang="en-US" sz="4265" b="1" dirty="0">
              <a:solidFill>
                <a:schemeClr val="tx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2" y="1700808"/>
            <a:ext cx="7920880" cy="3167534"/>
          </a:xfrm>
          <a:prstGeom prst="rect">
            <a:avLst/>
          </a:prstGeom>
        </p:spPr>
        <p:txBody>
          <a:bodyPr wrap="square">
            <a:spAutoFit/>
          </a:bodyPr>
          <a:lstStyle/>
          <a:p>
            <a:pPr>
              <a:lnSpc>
                <a:spcPts val="4100"/>
              </a:lnSpc>
            </a:pPr>
            <a:r>
              <a:rPr lang="zh-CN" altLang="en-US" dirty="0"/>
              <a:t> </a:t>
            </a:r>
            <a:r>
              <a:rPr lang="zh-CN" altLang="en-US" dirty="0" smtClean="0"/>
              <a:t>         </a:t>
            </a:r>
            <a:r>
              <a:rPr lang="zh-CN" altLang="en-US" sz="2400" b="1" dirty="0" smtClean="0">
                <a:latin typeface="楷体" panose="02010609060101010101" pitchFamily="49" charset="-122"/>
                <a:ea typeface="楷体" panose="02010609060101010101" pitchFamily="49" charset="-122"/>
              </a:rPr>
              <a:t>毛主席</a:t>
            </a:r>
            <a:r>
              <a:rPr lang="zh-CN" altLang="en-US" sz="2400" b="1" dirty="0" smtClean="0">
                <a:solidFill>
                  <a:schemeClr val="tx1"/>
                </a:solidFill>
                <a:latin typeface="楷体" panose="02010609060101010101" pitchFamily="49" charset="-122"/>
                <a:ea typeface="楷体" panose="02010609060101010101" pitchFamily="49" charset="-122"/>
              </a:rPr>
              <a:t>宣</a:t>
            </a:r>
            <a:r>
              <a:rPr lang="zh-CN" altLang="en-US" sz="2400" b="1" dirty="0">
                <a:solidFill>
                  <a:schemeClr val="tx1"/>
                </a:solidFill>
                <a:latin typeface="楷体" panose="02010609060101010101" pitchFamily="49" charset="-122"/>
                <a:ea typeface="楷体" panose="02010609060101010101" pitchFamily="49" charset="-122"/>
              </a:rPr>
              <a:t>读公告完毕，阅兵式开始。中国人民解放</a:t>
            </a:r>
            <a:r>
              <a:rPr lang="zh-CN" altLang="en-US" sz="2400" b="1" dirty="0" smtClean="0">
                <a:solidFill>
                  <a:schemeClr val="tx1"/>
                </a:solidFill>
                <a:latin typeface="楷体" panose="02010609060101010101" pitchFamily="49" charset="-122"/>
                <a:ea typeface="楷体" panose="02010609060101010101" pitchFamily="49" charset="-122"/>
              </a:rPr>
              <a:t>军朱德总</a:t>
            </a:r>
            <a:r>
              <a:rPr lang="zh-CN" altLang="en-US" sz="2400" b="1" dirty="0">
                <a:solidFill>
                  <a:schemeClr val="tx1"/>
                </a:solidFill>
                <a:latin typeface="楷体" panose="02010609060101010101" pitchFamily="49" charset="-122"/>
                <a:ea typeface="楷体" panose="02010609060101010101" pitchFamily="49" charset="-122"/>
              </a:rPr>
              <a:t>司令任检阅司令员</a:t>
            </a:r>
            <a:r>
              <a:rPr lang="zh-CN" altLang="en-US" sz="2400" b="1" dirty="0" smtClean="0">
                <a:solidFill>
                  <a:schemeClr val="tx1"/>
                </a:solidFill>
                <a:latin typeface="楷体" panose="02010609060101010101" pitchFamily="49" charset="-122"/>
                <a:ea typeface="楷体" panose="02010609060101010101" pitchFamily="49" charset="-122"/>
              </a:rPr>
              <a:t>，聂荣臻将</a:t>
            </a:r>
            <a:r>
              <a:rPr lang="zh-CN" altLang="en-US" sz="2400" b="1" dirty="0">
                <a:solidFill>
                  <a:schemeClr val="tx1"/>
                </a:solidFill>
                <a:latin typeface="楷体" panose="02010609060101010101" pitchFamily="49" charset="-122"/>
                <a:ea typeface="楷体" panose="02010609060101010101" pitchFamily="49" charset="-122"/>
              </a:rPr>
              <a:t>军</a:t>
            </a:r>
            <a:r>
              <a:rPr lang="zh-CN" altLang="en-US" sz="2400" b="1" dirty="0" smtClean="0">
                <a:solidFill>
                  <a:schemeClr val="tx1"/>
                </a:solidFill>
                <a:latin typeface="楷体" panose="02010609060101010101" pitchFamily="49" charset="-122"/>
                <a:ea typeface="楷体" panose="02010609060101010101" pitchFamily="49" charset="-122"/>
              </a:rPr>
              <a:t>任阅兵总指挥，</a:t>
            </a:r>
            <a:r>
              <a:rPr lang="zh-CN" altLang="en-US" sz="2400" b="1" dirty="0">
                <a:solidFill>
                  <a:schemeClr val="tx1"/>
                </a:solidFill>
                <a:latin typeface="楷体" panose="02010609060101010101" pitchFamily="49" charset="-122"/>
                <a:ea typeface="楷体" panose="02010609060101010101" pitchFamily="49" charset="-122"/>
              </a:rPr>
              <a:t>朱总司令和聂将军同乘汽车，先检阅部队，然后朱总司令回到主席台，宣读中国人民解放军总部的命令。受检阅的部队就由聂将军率领，在</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中国人民解放军进行曲</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的乐曲声中，由东往西，缓缓进场。</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4" name="TextBox 1"/>
          <p:cNvSpPr txBox="1"/>
          <p:nvPr/>
        </p:nvSpPr>
        <p:spPr>
          <a:xfrm>
            <a:off x="837756" y="932724"/>
            <a:ext cx="7528322" cy="584775"/>
          </a:xfrm>
          <a:prstGeom prst="rect">
            <a:avLst/>
          </a:prstGeom>
          <a:noFill/>
          <a:ln w="9525">
            <a:noFill/>
          </a:ln>
        </p:spPr>
        <p:txBody>
          <a:bodyPr wrap="square">
            <a:spAutoFit/>
          </a:bodyPr>
          <a:lstStyle/>
          <a:p>
            <a:pPr eaLnBrk="1" hangingPunct="1"/>
            <a:r>
              <a:rPr lang="zh-CN" altLang="en-US" sz="3200" b="1" dirty="0" smtClean="0">
                <a:latin typeface="黑体" panose="02010609060101010101" pitchFamily="2" charset="-122"/>
                <a:ea typeface="黑体" panose="02010609060101010101" pitchFamily="2" charset="-122"/>
                <a:cs typeface="+mn-ea"/>
              </a:rPr>
              <a:t>三、默</a:t>
            </a:r>
            <a:r>
              <a:rPr lang="zh-CN" altLang="en-US" sz="3200" b="1" dirty="0" smtClean="0">
                <a:solidFill>
                  <a:schemeClr val="tx1">
                    <a:lumMod val="95000"/>
                    <a:lumOff val="5000"/>
                  </a:schemeClr>
                </a:solidFill>
                <a:latin typeface="黑体" panose="02010609060101010101" pitchFamily="2" charset="-122"/>
                <a:ea typeface="黑体" panose="02010609060101010101" pitchFamily="2" charset="-122"/>
                <a:cs typeface="+mn-ea"/>
              </a:rPr>
              <a:t>读课文</a:t>
            </a:r>
            <a:r>
              <a:rPr lang="en-US" altLang="zh-CN" sz="3200" b="1" dirty="0" smtClean="0">
                <a:solidFill>
                  <a:schemeClr val="tx1">
                    <a:lumMod val="95000"/>
                    <a:lumOff val="5000"/>
                  </a:schemeClr>
                </a:solidFill>
                <a:latin typeface="黑体" panose="02010609060101010101" pitchFamily="2" charset="-122"/>
                <a:ea typeface="黑体" panose="02010609060101010101" pitchFamily="2" charset="-122"/>
                <a:cs typeface="+mn-ea"/>
              </a:rPr>
              <a:t>11-13</a:t>
            </a:r>
            <a:r>
              <a:rPr lang="zh-CN" altLang="en-US" sz="3200" b="1" dirty="0" smtClean="0">
                <a:solidFill>
                  <a:schemeClr val="tx1">
                    <a:lumMod val="95000"/>
                    <a:lumOff val="5000"/>
                  </a:schemeClr>
                </a:solidFill>
                <a:latin typeface="黑体" panose="02010609060101010101" pitchFamily="2" charset="-122"/>
                <a:ea typeface="黑体" panose="02010609060101010101" pitchFamily="2" charset="-122"/>
                <a:cs typeface="+mn-ea"/>
              </a:rPr>
              <a:t>段，感受阅兵盛况。</a:t>
            </a:r>
            <a:endParaRPr lang="zh-CN" altLang="en-US" sz="3200"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pic.rmb.bdstatic.com/ffc059058750e08041802517d45e1c2b.png@wm_2,t_55m+5a625Y+3L+abpui9qeWOhuWPsuivtA==,fc_ffffff,ff_U2ltSGVp,sz_28,x_18,y_18"/>
          <p:cNvPicPr>
            <a:picLocks noChangeAspect="1" noChangeArrowheads="1"/>
          </p:cNvPicPr>
          <p:nvPr/>
        </p:nvPicPr>
        <p:blipFill rotWithShape="1">
          <a:blip r:embed="rId1" cstate="email"/>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971601" y="522738"/>
            <a:ext cx="6840760" cy="181665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3735" b="1" dirty="0" smtClean="0">
                <a:solidFill>
                  <a:schemeClr val="tx1"/>
                </a:solidFill>
                <a:latin typeface="楷体" panose="02010609060101010101" pitchFamily="49" charset="-122"/>
                <a:ea typeface="楷体" panose="02010609060101010101" pitchFamily="49" charset="-122"/>
              </a:rPr>
              <a:t>    开</a:t>
            </a:r>
            <a:r>
              <a:rPr lang="zh-CN" altLang="en-US" sz="3735" b="1" dirty="0">
                <a:solidFill>
                  <a:schemeClr val="tx1"/>
                </a:solidFill>
                <a:latin typeface="楷体" panose="02010609060101010101" pitchFamily="49" charset="-122"/>
                <a:ea typeface="楷体" panose="02010609060101010101" pitchFamily="49" charset="-122"/>
              </a:rPr>
              <a:t>头是海军两个排，雪白的帽子，跟海洋一个颜色的蓝制服。</a:t>
            </a:r>
            <a:endParaRPr lang="zh-CN" altLang="en-US" sz="3735"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dimg.cc/14/b9/1b/08/af/c7/27/7c/69/76/dd/ff/5e/2f/97/ac.jpg"/>
          <p:cNvPicPr>
            <a:picLocks noChangeAspect="1" noChangeArrowheads="1"/>
          </p:cNvPicPr>
          <p:nvPr/>
        </p:nvPicPr>
        <p:blipFill rotWithShape="1">
          <a:blip r:embed="rId1" cstate="email"/>
          <a:srcRect/>
          <a:stretch>
            <a:fillRect/>
          </a:stretch>
        </p:blipFill>
        <p:spPr bwMode="auto">
          <a:xfrm>
            <a:off x="17536" y="0"/>
            <a:ext cx="9126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23529" y="607148"/>
            <a:ext cx="7200800" cy="1241425"/>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lvl="0" algn="l"/>
            <a:r>
              <a:rPr lang="zh-CN" altLang="en-US" sz="3735" dirty="0" smtClean="0">
                <a:solidFill>
                  <a:srgbClr val="0070C0"/>
                </a:solidFill>
                <a:latin typeface="楷体" panose="02010609060101010101" pitchFamily="49" charset="-122"/>
                <a:ea typeface="楷体" panose="02010609060101010101" pitchFamily="49" charset="-122"/>
                <a:sym typeface="+mn-ea"/>
              </a:rPr>
              <a:t>    </a:t>
            </a:r>
            <a:r>
              <a:rPr lang="zh-CN" altLang="en-US" sz="3735" b="1" dirty="0" smtClean="0">
                <a:solidFill>
                  <a:schemeClr val="tx1"/>
                </a:solidFill>
                <a:latin typeface="楷体" panose="02010609060101010101" pitchFamily="49" charset="-122"/>
                <a:ea typeface="楷体" panose="02010609060101010101" pitchFamily="49" charset="-122"/>
                <a:sym typeface="+mn-ea"/>
              </a:rPr>
              <a:t>接</a:t>
            </a:r>
            <a:r>
              <a:rPr lang="zh-CN" altLang="en-US" sz="3735" b="1" dirty="0">
                <a:solidFill>
                  <a:schemeClr val="tx1"/>
                </a:solidFill>
                <a:latin typeface="楷体" panose="02010609060101010101" pitchFamily="49" charset="-122"/>
                <a:ea typeface="楷体" panose="02010609060101010101" pitchFamily="49" charset="-122"/>
                <a:sym typeface="+mn-ea"/>
              </a:rPr>
              <a:t>着是步兵一个师，以连为单位，列成方阵，齐步行进。</a:t>
            </a:r>
            <a:endParaRPr lang="zh-CN" altLang="en-US" sz="3735" b="1"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kretype.bdimg.com/retype/zoom/1389d7e1700abb68a982fbac?pn=52&amp;o=jpg_6&amp;md5sum=59e8bcd4eaed6503948aab933b811cde&amp;sign=603ab98712&amp;png=6055969-6281730&amp;jpg=10675575-10867036"/>
          <p:cNvPicPr>
            <a:picLocks noChangeAspect="1" noChangeArrowheads="1"/>
          </p:cNvPicPr>
          <p:nvPr/>
        </p:nvPicPr>
        <p:blipFill rotWithShape="1">
          <a:blip r:embed="rId1" cstate="email"/>
          <a:srcRect/>
          <a:stretch>
            <a:fillRect/>
          </a:stretch>
        </p:blipFill>
        <p:spPr bwMode="auto">
          <a:xfrm>
            <a:off x="-11732" y="1988840"/>
            <a:ext cx="9134425" cy="486916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539552" y="925229"/>
            <a:ext cx="7724997" cy="1816735"/>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lvl="0" algn="l"/>
            <a:r>
              <a:rPr lang="zh-CN" altLang="en-US" sz="3735" dirty="0" smtClean="0">
                <a:solidFill>
                  <a:srgbClr val="0070C0"/>
                </a:solidFill>
                <a:latin typeface="楷体" panose="02010609060101010101" pitchFamily="49" charset="-122"/>
                <a:ea typeface="楷体" panose="02010609060101010101" pitchFamily="49" charset="-122"/>
                <a:sym typeface="+mn-ea"/>
              </a:rPr>
              <a:t>    </a:t>
            </a:r>
            <a:r>
              <a:rPr lang="zh-CN" altLang="en-US" sz="3735" b="1" dirty="0" smtClean="0">
                <a:solidFill>
                  <a:schemeClr val="tx1"/>
                </a:solidFill>
                <a:latin typeface="楷体" panose="02010609060101010101" pitchFamily="49" charset="-122"/>
                <a:ea typeface="楷体" panose="02010609060101010101" pitchFamily="49" charset="-122"/>
                <a:sym typeface="+mn-ea"/>
              </a:rPr>
              <a:t>接</a:t>
            </a:r>
            <a:r>
              <a:rPr lang="zh-CN" altLang="en-US" sz="3735" b="1" dirty="0">
                <a:solidFill>
                  <a:schemeClr val="tx1"/>
                </a:solidFill>
                <a:latin typeface="楷体" panose="02010609060101010101" pitchFamily="49" charset="-122"/>
                <a:ea typeface="楷体" panose="02010609060101010101" pitchFamily="49" charset="-122"/>
                <a:sym typeface="+mn-ea"/>
              </a:rPr>
              <a:t>着是炮兵一个师、野炮、山炮、榴弹炮、火箭炮，各式各样的炮，都排成了一字形的横列前进。</a:t>
            </a:r>
            <a:endParaRPr lang="zh-CN" altLang="en-US" sz="3735" b="1"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wkretype.bdimg.com/retype/zoom/1389d7e1700abb68a982fbac?pn=53&amp;o=jpg_6&amp;md5sum=59e8bcd4eaed6503948aab933b811cde&amp;sign=603ab98712&amp;png=6281731-6567270&amp;jpg=10867037-11155242"/>
          <p:cNvPicPr>
            <a:picLocks noChangeAspect="1" noChangeArrowheads="1"/>
          </p:cNvPicPr>
          <p:nvPr/>
        </p:nvPicPr>
        <p:blipFill rotWithShape="1">
          <a:blip r:embed="rId1" cstate="email"/>
          <a:srcRect/>
          <a:stretch>
            <a:fillRect/>
          </a:stretch>
        </p:blipFill>
        <p:spPr bwMode="auto">
          <a:xfrm>
            <a:off x="1" y="28444"/>
            <a:ext cx="9117335"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41995" y="288113"/>
            <a:ext cx="7128792" cy="2391424"/>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lvl="0" algn="l"/>
            <a:r>
              <a:rPr lang="zh-CN" altLang="en-US" sz="3735" dirty="0" smtClean="0">
                <a:solidFill>
                  <a:srgbClr val="0070C0"/>
                </a:solidFill>
                <a:latin typeface="楷体" panose="02010609060101010101" pitchFamily="49" charset="-122"/>
                <a:ea typeface="楷体" panose="02010609060101010101" pitchFamily="49" charset="-122"/>
                <a:sym typeface="+mn-ea"/>
              </a:rPr>
              <a:t>    </a:t>
            </a:r>
            <a:r>
              <a:rPr lang="zh-CN" altLang="en-US" sz="3735" b="1" dirty="0" smtClean="0">
                <a:solidFill>
                  <a:schemeClr val="tx1"/>
                </a:solidFill>
                <a:latin typeface="楷体" panose="02010609060101010101" pitchFamily="49" charset="-122"/>
                <a:ea typeface="楷体" panose="02010609060101010101" pitchFamily="49" charset="-122"/>
                <a:sym typeface="+mn-ea"/>
              </a:rPr>
              <a:t>接</a:t>
            </a:r>
            <a:r>
              <a:rPr lang="zh-CN" altLang="en-US" sz="3735" b="1" dirty="0">
                <a:solidFill>
                  <a:schemeClr val="tx1"/>
                </a:solidFill>
                <a:latin typeface="楷体" panose="02010609060101010101" pitchFamily="49" charset="-122"/>
                <a:ea typeface="楷体" panose="02010609060101010101" pitchFamily="49" charset="-122"/>
                <a:sym typeface="+mn-ea"/>
              </a:rPr>
              <a:t>着是一个战车师，各种装甲车和坦克车两辆或三辆一排，整整齐齐地前进；战士们挺着胸膛站在战车上，像钢铁巨人一样。</a:t>
            </a:r>
            <a:endParaRPr lang="zh-CN" altLang="en-US" sz="3735" b="1"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wkretype.bdimg.com/retype/zoom/1389d7e1700abb68a982fbac?pn=55&amp;o=jpg_6&amp;md5sum=59e8bcd4eaed6503948aab933b811cde&amp;sign=603ab98712&amp;png=6661402-6857899&amp;jpg=11336705-11592626"/>
          <p:cNvPicPr>
            <a:picLocks noChangeAspect="1" noChangeArrowheads="1"/>
          </p:cNvPicPr>
          <p:nvPr/>
        </p:nvPicPr>
        <p:blipFill rotWithShape="1">
          <a:blip r:embed="rId1" cstate="email"/>
          <a:srcRect/>
          <a:stretch>
            <a:fillRect/>
          </a:stretch>
        </p:blipFill>
        <p:spPr bwMode="auto">
          <a:xfrm>
            <a:off x="-108521" y="1568020"/>
            <a:ext cx="9252521" cy="54452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1331640" y="638771"/>
            <a:ext cx="6840760" cy="2391424"/>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lvl="0" algn="l"/>
            <a:r>
              <a:rPr lang="zh-CN" altLang="en-US" sz="3735" dirty="0" smtClean="0">
                <a:solidFill>
                  <a:srgbClr val="0070C0"/>
                </a:solidFill>
                <a:latin typeface="楷体" panose="02010609060101010101" pitchFamily="49" charset="-122"/>
                <a:ea typeface="楷体" panose="02010609060101010101" pitchFamily="49" charset="-122"/>
                <a:sym typeface="+mn-ea"/>
              </a:rPr>
              <a:t>    </a:t>
            </a:r>
            <a:r>
              <a:rPr lang="zh-CN" altLang="en-US" sz="3735" b="1" dirty="0" smtClean="0">
                <a:solidFill>
                  <a:schemeClr val="tx1"/>
                </a:solidFill>
                <a:latin typeface="楷体" panose="02010609060101010101" pitchFamily="49" charset="-122"/>
                <a:ea typeface="楷体" panose="02010609060101010101" pitchFamily="49" charset="-122"/>
                <a:sym typeface="+mn-ea"/>
              </a:rPr>
              <a:t>接</a:t>
            </a:r>
            <a:r>
              <a:rPr lang="zh-CN" altLang="en-US" sz="3735" b="1" dirty="0">
                <a:solidFill>
                  <a:schemeClr val="tx1"/>
                </a:solidFill>
                <a:latin typeface="楷体" panose="02010609060101010101" pitchFamily="49" charset="-122"/>
                <a:ea typeface="楷体" panose="02010609060101010101" pitchFamily="49" charset="-122"/>
                <a:sym typeface="+mn-ea"/>
              </a:rPr>
              <a:t>着是一个骑兵师，“红马连”一色红马、“白马连”一色白马，五马并行，马腿的动作完全一致。</a:t>
            </a:r>
            <a:endParaRPr lang="zh-CN" altLang="en-US" sz="3735" b="1"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wkretype.bdimg.com/retype/zoom/1389d7e1700abb68a982fbac?pn=58&amp;o=jpg_6&amp;md5sum=59e8bcd4eaed6503948aab933b811cde&amp;sign=603ab98712&amp;png=7619546-7796822&amp;jpg=12118338-12319415"/>
          <p:cNvPicPr>
            <a:picLocks noChangeAspect="1" noChangeArrowheads="1"/>
          </p:cNvPicPr>
          <p:nvPr/>
        </p:nvPicPr>
        <p:blipFill rotWithShape="1">
          <a:blip r:embed="rId1" cstate="email"/>
          <a:srcRect/>
          <a:stretch>
            <a:fillRect/>
          </a:stretch>
        </p:blipFill>
        <p:spPr bwMode="auto">
          <a:xfrm>
            <a:off x="0" y="11707"/>
            <a:ext cx="9144000" cy="684629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786211" y="4957593"/>
            <a:ext cx="7560840" cy="1816651"/>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lvl="0" algn="l"/>
            <a:r>
              <a:rPr lang="zh-CN" altLang="en-US" sz="3735" dirty="0">
                <a:solidFill>
                  <a:srgbClr val="0070C0"/>
                </a:solidFill>
                <a:latin typeface="楷体" panose="02010609060101010101" pitchFamily="49" charset="-122"/>
                <a:ea typeface="楷体" panose="02010609060101010101" pitchFamily="49" charset="-122"/>
                <a:sym typeface="+mn-ea"/>
              </a:rPr>
              <a:t>   </a:t>
            </a:r>
            <a:r>
              <a:rPr lang="zh-CN" altLang="en-US" sz="3735" b="1" dirty="0">
                <a:solidFill>
                  <a:schemeClr val="tx1"/>
                </a:solidFill>
                <a:latin typeface="楷体" panose="02010609060101010101" pitchFamily="49" charset="-122"/>
                <a:ea typeface="楷体" panose="02010609060101010101" pitchFamily="49" charset="-122"/>
                <a:sym typeface="+mn-ea"/>
              </a:rPr>
              <a:t>当战车部队经过的时候，人民空军的飞机也一队队排成人字形，飞过天空。</a:t>
            </a:r>
            <a:endParaRPr lang="zh-CN" altLang="en-US" sz="3735" b="1"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37290" y="626112"/>
            <a:ext cx="1574470" cy="646331"/>
          </a:xfrm>
          <a:prstGeom prst="rect">
            <a:avLst/>
          </a:prstGeom>
          <a:noFill/>
          <a:ln w="9525">
            <a:noFill/>
          </a:ln>
        </p:spPr>
        <p:txBody>
          <a:bodyPr wrap="none" anchor="t">
            <a:spAutoFit/>
          </a:bodyPr>
          <a:lstStyle/>
          <a:p>
            <a:r>
              <a:rPr lang="zh-CN" altLang="en-US" sz="3600" b="1" u="dbl" dirty="0" smtClean="0">
                <a:solidFill>
                  <a:srgbClr val="92D050"/>
                </a:solidFill>
                <a:latin typeface="黑体" panose="02010609060101010101" pitchFamily="2" charset="-122"/>
                <a:ea typeface="黑体" panose="02010609060101010101" pitchFamily="2" charset="-122"/>
                <a:sym typeface="+mn-ea"/>
              </a:rPr>
              <a:t>多音字</a:t>
            </a:r>
            <a:endParaRPr lang="zh-CN" altLang="en-US" sz="3600" b="1" u="dbl" dirty="0" smtClean="0">
              <a:solidFill>
                <a:srgbClr val="92D050"/>
              </a:solidFill>
              <a:latin typeface="黑体" panose="02010609060101010101" pitchFamily="2" charset="-122"/>
              <a:ea typeface="黑体" panose="02010609060101010101" pitchFamily="2" charset="-122"/>
              <a:sym typeface="+mn-ea"/>
            </a:endParaRPr>
          </a:p>
        </p:txBody>
      </p:sp>
      <p:sp>
        <p:nvSpPr>
          <p:cNvPr id="3" name="文本框 2"/>
          <p:cNvSpPr txBox="1"/>
          <p:nvPr/>
        </p:nvSpPr>
        <p:spPr>
          <a:xfrm>
            <a:off x="821918" y="3882729"/>
            <a:ext cx="7500990" cy="1308884"/>
          </a:xfrm>
          <a:prstGeom prst="rect">
            <a:avLst/>
          </a:prstGeom>
          <a:noFill/>
          <a:ln w="9525">
            <a:noFill/>
          </a:ln>
        </p:spPr>
        <p:txBody>
          <a:bodyPr wrap="square">
            <a:spAutoFit/>
          </a:bodyPr>
          <a:lstStyle/>
          <a:p>
            <a:pPr>
              <a:lnSpc>
                <a:spcPct val="15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dirty="0" smtClean="0">
                <a:latin typeface="+mn-ea"/>
                <a:cs typeface="楷体" panose="02010609060101010101" pitchFamily="49" charset="-122"/>
                <a:sym typeface="+mn-ea"/>
              </a:rPr>
              <a:t>半</a:t>
            </a:r>
            <a:r>
              <a:rPr lang="zh-CN" altLang="en-US" sz="2800" b="1" dirty="0">
                <a:latin typeface="+mn-ea"/>
                <a:cs typeface="楷体" panose="02010609060101010101" pitchFamily="49" charset="-122"/>
                <a:sym typeface="+mn-ea"/>
              </a:rPr>
              <a:t>夜里，</a:t>
            </a:r>
            <a:r>
              <a:rPr lang="zh-CN" altLang="en-US" sz="2800" b="1" dirty="0">
                <a:solidFill>
                  <a:srgbClr val="FF0000"/>
                </a:solidFill>
                <a:latin typeface="+mn-ea"/>
                <a:cs typeface="楷体" panose="02010609060101010101" pitchFamily="49" charset="-122"/>
                <a:sym typeface="+mn-ea"/>
              </a:rPr>
              <a:t>更</a:t>
            </a:r>
            <a:r>
              <a:rPr lang="zh-CN" altLang="en-US" sz="2800" b="1" dirty="0" smtClean="0">
                <a:latin typeface="+mn-ea"/>
                <a:cs typeface="楷体" panose="02010609060101010101" pitchFamily="49" charset="-122"/>
                <a:sym typeface="+mn-ea"/>
              </a:rPr>
              <a:t>（    ）</a:t>
            </a:r>
            <a:r>
              <a:rPr lang="zh-CN" altLang="en-US" sz="2800" b="1" dirty="0">
                <a:latin typeface="+mn-ea"/>
                <a:cs typeface="楷体" panose="02010609060101010101" pitchFamily="49" charset="-122"/>
                <a:sym typeface="+mn-ea"/>
              </a:rPr>
              <a:t>夫听到了一种奇怪的声音，他的脚步迈得</a:t>
            </a:r>
            <a:r>
              <a:rPr lang="zh-CN" altLang="en-US" sz="2800" b="1" dirty="0">
                <a:solidFill>
                  <a:srgbClr val="FF0000"/>
                </a:solidFill>
                <a:latin typeface="+mn-ea"/>
                <a:cs typeface="楷体" panose="02010609060101010101" pitchFamily="49" charset="-122"/>
                <a:sym typeface="+mn-ea"/>
              </a:rPr>
              <a:t>更</a:t>
            </a:r>
            <a:r>
              <a:rPr lang="zh-CN" altLang="en-US" sz="2800" b="1" dirty="0" smtClean="0">
                <a:latin typeface="+mn-ea"/>
                <a:cs typeface="楷体" panose="02010609060101010101" pitchFamily="49" charset="-122"/>
                <a:sym typeface="+mn-ea"/>
              </a:rPr>
              <a:t>（    ）</a:t>
            </a:r>
            <a:r>
              <a:rPr lang="zh-CN" altLang="en-US" sz="2800" b="1" dirty="0">
                <a:latin typeface="+mn-ea"/>
                <a:cs typeface="楷体" panose="02010609060101010101" pitchFamily="49" charset="-122"/>
                <a:sym typeface="+mn-ea"/>
              </a:rPr>
              <a:t>快了。</a:t>
            </a:r>
            <a:endParaRPr lang="zh-CN" altLang="en-US" sz="2800" b="1" dirty="0">
              <a:solidFill>
                <a:schemeClr val="tx1"/>
              </a:solidFill>
              <a:latin typeface="+mn-ea"/>
              <a:cs typeface="楷体" panose="02010609060101010101" pitchFamily="49" charset="-122"/>
              <a:sym typeface="+mn-ea"/>
            </a:endParaRPr>
          </a:p>
        </p:txBody>
      </p:sp>
      <p:sp>
        <p:nvSpPr>
          <p:cNvPr id="12" name="左大括号 11"/>
          <p:cNvSpPr/>
          <p:nvPr/>
        </p:nvSpPr>
        <p:spPr>
          <a:xfrm>
            <a:off x="2023092" y="2281712"/>
            <a:ext cx="288290" cy="10801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p>
        </p:txBody>
      </p:sp>
      <p:sp>
        <p:nvSpPr>
          <p:cNvPr id="7" name="文本框 6"/>
          <p:cNvSpPr txBox="1"/>
          <p:nvPr/>
        </p:nvSpPr>
        <p:spPr>
          <a:xfrm>
            <a:off x="1409047" y="2431927"/>
            <a:ext cx="591185" cy="584775"/>
          </a:xfrm>
          <a:prstGeom prst="rect">
            <a:avLst/>
          </a:prstGeom>
          <a:noFill/>
          <a:ln w="9525">
            <a:noFill/>
          </a:ln>
        </p:spPr>
        <p:txBody>
          <a:bodyPr wrap="square">
            <a:spAutoFit/>
          </a:bodyPr>
          <a:lstStyle/>
          <a:p>
            <a:r>
              <a:rPr lang="zh-CN" altLang="en-US" sz="3200" b="1" dirty="0">
                <a:solidFill>
                  <a:srgbClr val="FF0000"/>
                </a:solidFill>
                <a:latin typeface="黑体" panose="02010609060101010101" pitchFamily="2" charset="-122"/>
                <a:ea typeface="黑体" panose="02010609060101010101" pitchFamily="2" charset="-122"/>
              </a:rPr>
              <a:t>更</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5" name="文本框 4"/>
          <p:cNvSpPr txBox="1"/>
          <p:nvPr/>
        </p:nvSpPr>
        <p:spPr>
          <a:xfrm>
            <a:off x="2311381" y="1882720"/>
            <a:ext cx="6130204" cy="1308884"/>
          </a:xfrm>
          <a:prstGeom prst="rect">
            <a:avLst/>
          </a:prstGeom>
          <a:noFill/>
          <a:ln w="9525">
            <a:noFill/>
          </a:ln>
        </p:spPr>
        <p:txBody>
          <a:bodyPr wrap="none">
            <a:spAutoFit/>
          </a:bodyPr>
          <a:lstStyle/>
          <a:p>
            <a:pPr>
              <a:lnSpc>
                <a:spcPct val="150000"/>
              </a:lnSpc>
            </a:pPr>
            <a:r>
              <a:rPr lang="en-US" altLang="zh-CN" sz="2800" b="1" dirty="0" err="1" smtClean="0">
                <a:solidFill>
                  <a:srgbClr val="FF0000"/>
                </a:solidFill>
                <a:latin typeface="+mn-ea"/>
                <a:ea typeface="+mn-ea"/>
                <a:cs typeface="+mn-ea"/>
                <a:sym typeface="+mn-ea"/>
              </a:rPr>
              <a:t>ɡēnɡ</a:t>
            </a:r>
            <a:r>
              <a:rPr lang="zh-CN" altLang="en-US" sz="2800" b="1" dirty="0">
                <a:latin typeface="+mn-ea"/>
                <a:ea typeface="+mn-ea"/>
                <a:cs typeface="+mn-ea"/>
                <a:sym typeface="+mn-ea"/>
              </a:rPr>
              <a:t>（五更）（更夫）（三更半夜）</a:t>
            </a:r>
            <a:endParaRPr lang="zh-CN" altLang="en-US" sz="2800" b="1" dirty="0">
              <a:latin typeface="+mn-ea"/>
              <a:ea typeface="+mn-ea"/>
              <a:cs typeface="+mn-ea"/>
              <a:sym typeface="+mn-ea"/>
            </a:endParaRPr>
          </a:p>
          <a:p>
            <a:pPr>
              <a:lnSpc>
                <a:spcPct val="150000"/>
              </a:lnSpc>
            </a:pPr>
            <a:r>
              <a:rPr lang="en-US" altLang="zh-CN" sz="2800" b="1" dirty="0" err="1">
                <a:solidFill>
                  <a:srgbClr val="FF0000"/>
                </a:solidFill>
                <a:latin typeface="+mn-ea"/>
                <a:ea typeface="+mn-ea"/>
                <a:cs typeface="+mn-ea"/>
                <a:sym typeface="+mn-ea"/>
              </a:rPr>
              <a:t>ɡènɡ</a:t>
            </a:r>
            <a:r>
              <a:rPr lang="zh-CN" altLang="en-US" sz="2800" b="1" dirty="0">
                <a:latin typeface="+mn-ea"/>
                <a:ea typeface="+mn-ea"/>
                <a:cs typeface="+mn-ea"/>
                <a:sym typeface="+mn-ea"/>
              </a:rPr>
              <a:t>（更高）（更快）（更强）</a:t>
            </a:r>
            <a:endParaRPr lang="zh-CN" altLang="en-US" sz="2800" b="1" dirty="0">
              <a:latin typeface="+mn-ea"/>
              <a:ea typeface="+mn-ea"/>
              <a:cs typeface="+mn-ea"/>
              <a:sym typeface="+mn-ea"/>
            </a:endParaRPr>
          </a:p>
        </p:txBody>
      </p:sp>
      <p:sp>
        <p:nvSpPr>
          <p:cNvPr id="8" name="文本框 7"/>
          <p:cNvSpPr txBox="1"/>
          <p:nvPr/>
        </p:nvSpPr>
        <p:spPr>
          <a:xfrm>
            <a:off x="4206618" y="4749610"/>
            <a:ext cx="887095" cy="400110"/>
          </a:xfrm>
          <a:prstGeom prst="rect">
            <a:avLst/>
          </a:prstGeom>
          <a:noFill/>
          <a:ln w="9525">
            <a:noFill/>
          </a:ln>
        </p:spPr>
        <p:txBody>
          <a:bodyPr wrap="square">
            <a:spAutoFit/>
          </a:bodyPr>
          <a:lstStyle/>
          <a:p>
            <a:r>
              <a:rPr lang="en-US" altLang="zh-CN" sz="2000" b="1" dirty="0" err="1">
                <a:solidFill>
                  <a:srgbClr val="FF0000"/>
                </a:solidFill>
                <a:latin typeface="+mn-ea"/>
                <a:ea typeface="+mn-ea"/>
                <a:cs typeface="+mn-ea"/>
                <a:sym typeface="+mn-ea"/>
              </a:rPr>
              <a:t>ɡènɡ</a:t>
            </a:r>
            <a:endParaRPr lang="en-US" altLang="zh-CN" sz="2000" b="1" dirty="0">
              <a:solidFill>
                <a:srgbClr val="FF0000"/>
              </a:solidFill>
              <a:latin typeface="+mn-ea"/>
              <a:ea typeface="+mn-ea"/>
              <a:cs typeface="+mn-ea"/>
              <a:sym typeface="+mn-ea"/>
            </a:endParaRPr>
          </a:p>
        </p:txBody>
      </p:sp>
      <p:sp>
        <p:nvSpPr>
          <p:cNvPr id="9" name="文本框 8"/>
          <p:cNvSpPr txBox="1"/>
          <p:nvPr/>
        </p:nvSpPr>
        <p:spPr>
          <a:xfrm>
            <a:off x="3531135" y="4123181"/>
            <a:ext cx="887095" cy="400110"/>
          </a:xfrm>
          <a:prstGeom prst="rect">
            <a:avLst/>
          </a:prstGeom>
          <a:noFill/>
          <a:ln w="9525">
            <a:noFill/>
          </a:ln>
        </p:spPr>
        <p:txBody>
          <a:bodyPr wrap="square">
            <a:spAutoFit/>
          </a:bodyPr>
          <a:lstStyle/>
          <a:p>
            <a:r>
              <a:rPr lang="en-US" sz="2000" b="1" dirty="0" err="1">
                <a:solidFill>
                  <a:srgbClr val="FF0000"/>
                </a:solidFill>
                <a:latin typeface="+mn-ea"/>
                <a:ea typeface="+mn-ea"/>
                <a:cs typeface="+mn-ea"/>
                <a:sym typeface="+mn-ea"/>
              </a:rPr>
              <a:t>ɡēnɡ</a:t>
            </a:r>
            <a:endParaRPr lang="en-US" sz="2000" b="1" dirty="0">
              <a:solidFill>
                <a:srgbClr val="FF0000"/>
              </a:solidFill>
              <a:latin typeface="+mn-ea"/>
              <a:ea typeface="+mn-ea"/>
              <a:cs typeface="+mn-ea"/>
              <a:sym typeface="+mn-ea"/>
            </a:endParaRPr>
          </a:p>
        </p:txBody>
      </p:sp>
      <p:pic>
        <p:nvPicPr>
          <p:cNvPr id="16" name="Picture 2" descr="G:\BaiduYunDownload\10000图标\PNG图标集08\png-0561.png"/>
          <p:cNvPicPr>
            <a:picLocks noChangeAspect="1" noChangeArrowheads="1"/>
          </p:cNvPicPr>
          <p:nvPr/>
        </p:nvPicPr>
        <p:blipFill>
          <a:blip r:embed="rId1" cstate="email"/>
          <a:srcRect/>
          <a:stretch>
            <a:fillRect/>
          </a:stretch>
        </p:blipFill>
        <p:spPr bwMode="auto">
          <a:xfrm>
            <a:off x="547187" y="818443"/>
            <a:ext cx="424413" cy="5658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tatic.cwzg.cn/p/201810/7fec59fc219530b43ed9c713cf1912c4.jpeg"/>
          <p:cNvPicPr>
            <a:picLocks noChangeAspect="1" noChangeArrowheads="1"/>
          </p:cNvPicPr>
          <p:nvPr/>
        </p:nvPicPr>
        <p:blipFill>
          <a:blip r:embed="rId1" cstate="email"/>
          <a:srcRect/>
          <a:stretch>
            <a:fillRect/>
          </a:stretch>
        </p:blipFill>
        <p:spPr bwMode="auto">
          <a:xfrm>
            <a:off x="0" y="6086"/>
            <a:ext cx="9144000" cy="685191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791580" y="-12619"/>
            <a:ext cx="7560840" cy="2391424"/>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lvl="0" algn="l"/>
            <a:r>
              <a:rPr lang="zh-CN" altLang="en-US" sz="3735" b="1" dirty="0" smtClean="0">
                <a:solidFill>
                  <a:schemeClr val="tx1"/>
                </a:solidFill>
                <a:latin typeface="楷体" panose="02010609060101010101" pitchFamily="49" charset="-122"/>
                <a:ea typeface="楷体" panose="02010609060101010101" pitchFamily="49" charset="-122"/>
                <a:sym typeface="+mn-ea"/>
              </a:rPr>
              <a:t>    毛</a:t>
            </a:r>
            <a:r>
              <a:rPr lang="zh-CN" altLang="en-US" sz="3735" b="1" dirty="0">
                <a:solidFill>
                  <a:schemeClr val="tx1"/>
                </a:solidFill>
                <a:latin typeface="楷体" panose="02010609060101010101" pitchFamily="49" charset="-122"/>
                <a:ea typeface="楷体" panose="02010609060101010101" pitchFamily="49" charset="-122"/>
                <a:sym typeface="+mn-ea"/>
              </a:rPr>
              <a:t>主席首先向空中招手。群众看见了，都把头上的帽子、手里的报纸和别的东西抛上天去，欢呼声盖过了飞机的隆隆声。</a:t>
            </a:r>
            <a:endParaRPr lang="zh-CN" altLang="en-US" sz="3735" b="1"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911814"/>
            <a:ext cx="7776864" cy="2554545"/>
          </a:xfrm>
          <a:prstGeom prst="rect">
            <a:avLst/>
          </a:prstGeom>
        </p:spPr>
        <p:txBody>
          <a:bodyPr wrap="square">
            <a:spAutoFit/>
          </a:bodyPr>
          <a:lstStyle/>
          <a:p>
            <a:r>
              <a:rPr lang="zh-CN" altLang="en-US" sz="3200"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两个半钟头</a:t>
            </a:r>
            <a:r>
              <a:rPr lang="zh-CN" altLang="en-US" sz="3200" b="1" dirty="0">
                <a:latin typeface="楷体" panose="02010609060101010101" pitchFamily="49" charset="-122"/>
                <a:ea typeface="楷体" panose="02010609060101010101" pitchFamily="49" charset="-122"/>
              </a:rPr>
              <a:t>的检阅，广场上不断地欢呼，不断地鼓掌，一个高潮接着一个高潮。群众差不多把</a:t>
            </a:r>
            <a:r>
              <a:rPr lang="zh-CN" altLang="en-US" sz="3200" b="1" dirty="0">
                <a:solidFill>
                  <a:srgbClr val="FF0000"/>
                </a:solidFill>
                <a:latin typeface="楷体" panose="02010609060101010101" pitchFamily="49" charset="-122"/>
                <a:ea typeface="楷体" panose="02010609060101010101" pitchFamily="49" charset="-122"/>
              </a:rPr>
              <a:t>嗓子都喊哑</a:t>
            </a:r>
            <a:r>
              <a:rPr lang="zh-CN" altLang="en-US" sz="3200" b="1" dirty="0">
                <a:latin typeface="楷体" panose="02010609060101010101" pitchFamily="49" charset="-122"/>
                <a:ea typeface="楷体" panose="02010609060101010101" pitchFamily="49" charset="-122"/>
              </a:rPr>
              <a:t>了，</a:t>
            </a:r>
            <a:r>
              <a:rPr lang="zh-CN" altLang="en-US" sz="3200" b="1" dirty="0">
                <a:solidFill>
                  <a:srgbClr val="FF0000"/>
                </a:solidFill>
                <a:latin typeface="楷体" panose="02010609060101010101" pitchFamily="49" charset="-122"/>
                <a:ea typeface="楷体" panose="02010609060101010101" pitchFamily="49" charset="-122"/>
              </a:rPr>
              <a:t>把手掌都拍麻了</a:t>
            </a:r>
            <a:r>
              <a:rPr lang="zh-CN" altLang="en-US" sz="3200" b="1" dirty="0">
                <a:latin typeface="楷体" panose="02010609060101010101" pitchFamily="49" charset="-122"/>
                <a:ea typeface="楷体" panose="02010609060101010101" pitchFamily="49" charset="-122"/>
              </a:rPr>
              <a:t>，还觉得不能够表达自己心里的欢喜和流动。</a:t>
            </a:r>
            <a:endParaRPr lang="zh-CN" altLang="en-US" sz="3200" b="1" dirty="0">
              <a:latin typeface="楷体" panose="02010609060101010101" pitchFamily="49" charset="-122"/>
              <a:ea typeface="楷体" panose="02010609060101010101" pitchFamily="49" charset="-122"/>
            </a:endParaRPr>
          </a:p>
        </p:txBody>
      </p:sp>
      <p:sp>
        <p:nvSpPr>
          <p:cNvPr id="3" name="圆角矩形标注 2"/>
          <p:cNvSpPr/>
          <p:nvPr/>
        </p:nvSpPr>
        <p:spPr>
          <a:xfrm>
            <a:off x="1271489" y="3716007"/>
            <a:ext cx="6912768" cy="2304256"/>
          </a:xfrm>
          <a:prstGeom prst="wedgeRoundRectCallout">
            <a:avLst>
              <a:gd name="adj1" fmla="val -21764"/>
              <a:gd name="adj2" fmla="val -627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宋体" panose="02010600030101010101" pitchFamily="2" charset="-122"/>
                <a:ea typeface="宋体" panose="02010600030101010101" pitchFamily="2" charset="-122"/>
              </a:rPr>
              <a:t>群众在阅兵式上，看到人民解放军的队伍威武雄壮，感觉我们的国家有了钢铁长城，人民的幸福有了可靠的保障，充分表现出获得了自由和解放的人民，在新中国成立时欢欣鼓舞的心理。</a:t>
            </a:r>
            <a:endParaRPr lang="zh-CN" altLang="en-US" sz="2400" b="1" i="1" dirty="0">
              <a:solidFill>
                <a:srgbClr val="0070C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796820"/>
            <a:ext cx="8136904" cy="2308324"/>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天安门广场</a:t>
            </a:r>
            <a:r>
              <a:rPr lang="zh-CN" altLang="en-US" sz="2400" b="1" dirty="0">
                <a:latin typeface="楷体" panose="02010609060101010101" pitchFamily="49" charset="-122"/>
                <a:ea typeface="楷体" panose="02010609060101010101" pitchFamily="49" charset="-122"/>
              </a:rPr>
              <a:t>上的灯笼火把全都点起来，一万支礼花陆续射入天空。天上五颜六色的火花结成彩，地上千千万万的灯火一片红。群众游行一在这时候开始。游行队伍分东西两个方向出发，他们</a:t>
            </a:r>
            <a:r>
              <a:rPr lang="zh-CN" altLang="en-US" sz="2400" b="1" dirty="0">
                <a:solidFill>
                  <a:srgbClr val="FF0000"/>
                </a:solidFill>
                <a:latin typeface="楷体" panose="02010609060101010101" pitchFamily="49" charset="-122"/>
                <a:ea typeface="楷体" panose="02010609060101010101" pitchFamily="49" charset="-122"/>
              </a:rPr>
              <a:t>擎着灯</a:t>
            </a:r>
            <a:r>
              <a:rPr lang="zh-CN" altLang="en-US"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舞着火把</a:t>
            </a:r>
            <a:r>
              <a:rPr lang="zh-CN" altLang="en-US"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高呼</a:t>
            </a:r>
            <a:r>
              <a:rPr lang="zh-CN" altLang="en-US" sz="2400" b="1" dirty="0">
                <a:latin typeface="楷体" panose="02010609060101010101" pitchFamily="49" charset="-122"/>
                <a:ea typeface="楷体" panose="02010609060101010101" pitchFamily="49" charset="-122"/>
              </a:rPr>
              <a:t>“中国共产党万岁！”“中华人民共和国万岁！”“中央人民政府万岁！</a:t>
            </a:r>
            <a:r>
              <a:rPr lang="zh-CN" altLang="en-US" sz="2400" b="1" dirty="0" smtClean="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4" name="TextBox 1"/>
          <p:cNvSpPr txBox="1"/>
          <p:nvPr/>
        </p:nvSpPr>
        <p:spPr>
          <a:xfrm>
            <a:off x="323528" y="1028734"/>
            <a:ext cx="6309284" cy="584775"/>
          </a:xfrm>
          <a:prstGeom prst="rect">
            <a:avLst/>
          </a:prstGeom>
          <a:noFill/>
          <a:ln w="9525">
            <a:noFill/>
          </a:ln>
        </p:spPr>
        <p:txBody>
          <a:bodyPr wrap="square">
            <a:spAutoFit/>
          </a:bodyPr>
          <a:lstStyle/>
          <a:p>
            <a:pPr eaLnBrk="1" hangingPunct="1"/>
            <a:r>
              <a:rPr lang="zh-CN" altLang="en-US" sz="3200" b="1" dirty="0" smtClean="0">
                <a:latin typeface="黑体" panose="02010609060101010101" pitchFamily="2" charset="-122"/>
                <a:ea typeface="黑体" panose="02010609060101010101" pitchFamily="2" charset="-122"/>
                <a:cs typeface="+mn-ea"/>
              </a:rPr>
              <a:t>    </a:t>
            </a:r>
            <a:r>
              <a:rPr lang="zh-CN" altLang="en-US" sz="3200" b="1" dirty="0">
                <a:latin typeface="黑体" panose="02010609060101010101" pitchFamily="2" charset="-122"/>
                <a:ea typeface="黑体" panose="02010609060101010101" pitchFamily="2" charset="-122"/>
                <a:cs typeface="+mn-ea"/>
              </a:rPr>
              <a:t>四</a:t>
            </a:r>
            <a:r>
              <a:rPr lang="zh-CN" altLang="en-US" sz="3200" b="1" dirty="0" smtClean="0">
                <a:latin typeface="黑体" panose="02010609060101010101" pitchFamily="2" charset="-122"/>
                <a:ea typeface="黑体" panose="02010609060101010101" pitchFamily="2" charset="-122"/>
                <a:cs typeface="+mn-ea"/>
              </a:rPr>
              <a:t> 、朗读</a:t>
            </a:r>
            <a:r>
              <a:rPr lang="zh-CN" altLang="en-US" sz="3200" b="1" dirty="0" smtClean="0">
                <a:solidFill>
                  <a:schemeClr val="tx1">
                    <a:lumMod val="95000"/>
                    <a:lumOff val="5000"/>
                  </a:schemeClr>
                </a:solidFill>
                <a:latin typeface="黑体" panose="02010609060101010101" pitchFamily="2" charset="-122"/>
                <a:ea typeface="黑体" panose="02010609060101010101" pitchFamily="2" charset="-122"/>
                <a:cs typeface="+mn-ea"/>
              </a:rPr>
              <a:t>课文</a:t>
            </a:r>
            <a:r>
              <a:rPr lang="en-US" altLang="zh-CN" sz="3200" b="1" dirty="0" smtClean="0">
                <a:solidFill>
                  <a:schemeClr val="tx1">
                    <a:lumMod val="95000"/>
                    <a:lumOff val="5000"/>
                  </a:schemeClr>
                </a:solidFill>
                <a:latin typeface="黑体" panose="02010609060101010101" pitchFamily="2" charset="-122"/>
                <a:ea typeface="黑体" panose="02010609060101010101" pitchFamily="2" charset="-122"/>
                <a:cs typeface="+mn-ea"/>
              </a:rPr>
              <a:t>14-15</a:t>
            </a:r>
            <a:r>
              <a:rPr lang="zh-CN" altLang="en-US" sz="3200" b="1" dirty="0" smtClean="0">
                <a:solidFill>
                  <a:schemeClr val="tx1">
                    <a:lumMod val="95000"/>
                    <a:lumOff val="5000"/>
                  </a:schemeClr>
                </a:solidFill>
                <a:latin typeface="黑体" panose="02010609060101010101" pitchFamily="2" charset="-122"/>
                <a:ea typeface="黑体" panose="02010609060101010101" pitchFamily="2" charset="-122"/>
                <a:cs typeface="+mn-ea"/>
              </a:rPr>
              <a:t>段。</a:t>
            </a:r>
            <a:endParaRPr lang="zh-CN" altLang="en-US" sz="3200" b="1" dirty="0">
              <a:solidFill>
                <a:schemeClr val="tx1">
                  <a:lumMod val="95000"/>
                  <a:lumOff val="5000"/>
                </a:schemeClr>
              </a:solidFill>
              <a:latin typeface="黑体" panose="02010609060101010101" pitchFamily="2" charset="-122"/>
              <a:ea typeface="黑体" panose="02010609060101010101" pitchFamily="2" charset="-122"/>
              <a:cs typeface="+mn-ea"/>
            </a:endParaRPr>
          </a:p>
        </p:txBody>
      </p:sp>
      <p:sp>
        <p:nvSpPr>
          <p:cNvPr id="5" name="圆角矩形标注 4"/>
          <p:cNvSpPr/>
          <p:nvPr/>
        </p:nvSpPr>
        <p:spPr>
          <a:xfrm>
            <a:off x="2483485" y="4773150"/>
            <a:ext cx="4699000" cy="1148927"/>
          </a:xfrm>
          <a:prstGeom prst="wedgeRoundRectCallout">
            <a:avLst>
              <a:gd name="adj1" fmla="val -26356"/>
              <a:gd name="adj2" fmla="val -68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宋体" panose="02010600030101010101" pitchFamily="2" charset="-122"/>
                <a:ea typeface="宋体" panose="02010600030101010101" pitchFamily="2" charset="-122"/>
              </a:rPr>
              <a:t>这是写阅兵结束后人民群众游行的热闹场景。</a:t>
            </a:r>
            <a:endParaRPr lang="zh-CN" altLang="en-US" sz="2400" b="1" i="1" dirty="0" smtClean="0">
              <a:solidFill>
                <a:srgbClr val="0070C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8395" y="836713"/>
            <a:ext cx="7670029" cy="1569660"/>
          </a:xfrm>
          <a:prstGeom prst="rect">
            <a:avLst/>
          </a:prstGeom>
        </p:spPr>
        <p:txBody>
          <a:bodyPr wrap="square">
            <a:spAutoFit/>
          </a:bodyPr>
          <a:lstStyle/>
          <a:p>
            <a:r>
              <a:rPr lang="zh-CN" altLang="en-US" sz="3200"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毛主席</a:t>
            </a:r>
            <a:r>
              <a:rPr lang="zh-CN" altLang="en-US" sz="3200" b="1" dirty="0">
                <a:latin typeface="楷体" panose="02010609060101010101" pitchFamily="49" charset="-122"/>
                <a:ea typeface="楷体" panose="02010609060101010101" pitchFamily="49" charset="-122"/>
              </a:rPr>
              <a:t>在城楼上主席台前边，向前探着身子，不断地向群众挥手，不断地高呼“人民万岁！”“同志们万岁！”</a:t>
            </a:r>
            <a:endParaRPr lang="zh-CN" altLang="en-US" sz="3200" b="1" dirty="0">
              <a:latin typeface="楷体" panose="02010609060101010101" pitchFamily="49" charset="-122"/>
              <a:ea typeface="楷体" panose="02010609060101010101" pitchFamily="49" charset="-122"/>
            </a:endParaRPr>
          </a:p>
        </p:txBody>
      </p:sp>
      <p:sp>
        <p:nvSpPr>
          <p:cNvPr id="3" name="圆角矩形标注 2"/>
          <p:cNvSpPr/>
          <p:nvPr/>
        </p:nvSpPr>
        <p:spPr>
          <a:xfrm>
            <a:off x="251521" y="3236484"/>
            <a:ext cx="4248473" cy="2112235"/>
          </a:xfrm>
          <a:prstGeom prst="wedgeRoundRectCallout">
            <a:avLst>
              <a:gd name="adj1" fmla="val -13067"/>
              <a:gd name="adj2" fmla="val -695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这句话是写毛主席对群众的回应，一方面说明毛泽东对人民群众的热爱；另一方面，表现了毛主席的伟大形象。</a:t>
            </a:r>
            <a:endPar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pic>
        <p:nvPicPr>
          <p:cNvPr id="18434" name="Picture 2" descr="http://pic13.997788.com/pic_auction/00/02/73/76/au2737681a.jpg"/>
          <p:cNvPicPr>
            <a:picLocks noChangeAspect="1" noChangeArrowheads="1"/>
          </p:cNvPicPr>
          <p:nvPr/>
        </p:nvPicPr>
        <p:blipFill rotWithShape="1">
          <a:blip r:embed="rId1" cstate="email"/>
          <a:srcRect/>
          <a:stretch>
            <a:fillRect/>
          </a:stretch>
        </p:blipFill>
        <p:spPr bwMode="auto">
          <a:xfrm>
            <a:off x="4644008" y="2387600"/>
            <a:ext cx="413385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5" y="2252498"/>
            <a:ext cx="8280920" cy="1569660"/>
          </a:xfrm>
          <a:prstGeom prst="rect">
            <a:avLst/>
          </a:prstGeom>
        </p:spPr>
        <p:txBody>
          <a:bodyPr wrap="square">
            <a:spAutoFit/>
          </a:bodyPr>
          <a:lstStyle/>
          <a:p>
            <a:r>
              <a:rPr lang="zh-CN" altLang="en-US" sz="3200"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晚上九点半</a:t>
            </a:r>
            <a:r>
              <a:rPr lang="zh-CN" altLang="en-US" sz="3200" b="1" dirty="0">
                <a:latin typeface="楷体" panose="02010609060101010101" pitchFamily="49" charset="-122"/>
                <a:ea typeface="楷体" panose="02010609060101010101" pitchFamily="49" charset="-122"/>
              </a:rPr>
              <a:t>，游行队伍才完全走出会场。</a:t>
            </a:r>
            <a:r>
              <a:rPr lang="zh-CN" altLang="en-US" sz="3200" b="1" dirty="0">
                <a:solidFill>
                  <a:srgbClr val="FF0000"/>
                </a:solidFill>
                <a:latin typeface="楷体" panose="02010609060101010101" pitchFamily="49" charset="-122"/>
                <a:ea typeface="楷体" panose="02010609060101010101" pitchFamily="49" charset="-122"/>
              </a:rPr>
              <a:t>两股</a:t>
            </a:r>
            <a:r>
              <a:rPr lang="zh-CN" altLang="en-US" sz="3200" b="1" dirty="0" smtClean="0">
                <a:solidFill>
                  <a:srgbClr val="FF0000"/>
                </a:solidFill>
                <a:latin typeface="楷体" panose="02010609060101010101" pitchFamily="49" charset="-122"/>
                <a:ea typeface="楷体" panose="02010609060101010101" pitchFamily="49" charset="-122"/>
              </a:rPr>
              <a:t>“红流</a:t>
            </a:r>
            <a:r>
              <a:rPr lang="zh-CN" altLang="en-US" sz="3200" b="1" dirty="0">
                <a:solidFill>
                  <a:srgbClr val="FF0000"/>
                </a:solidFill>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分头向东城、西城的街道流去，</a:t>
            </a:r>
            <a:r>
              <a:rPr lang="zh-CN" altLang="en-US" sz="3200" b="1" dirty="0">
                <a:solidFill>
                  <a:srgbClr val="FF0000"/>
                </a:solidFill>
                <a:latin typeface="楷体" panose="02010609060101010101" pitchFamily="49" charset="-122"/>
                <a:ea typeface="楷体" panose="02010609060101010101" pitchFamily="49" charset="-122"/>
              </a:rPr>
              <a:t>光明充满了整个北京城</a:t>
            </a:r>
            <a:r>
              <a:rPr lang="zh-CN" altLang="en-US"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6" name="圆角矩形标注 5"/>
          <p:cNvSpPr/>
          <p:nvPr/>
        </p:nvSpPr>
        <p:spPr>
          <a:xfrm>
            <a:off x="2550043" y="644691"/>
            <a:ext cx="4698821" cy="1440160"/>
          </a:xfrm>
          <a:prstGeom prst="wedgeRoundRectCallout">
            <a:avLst>
              <a:gd name="adj1" fmla="val -37100"/>
              <a:gd name="adj2" fmla="val 62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“红流”比喻游行队伍，形象说明了有形的声势浩大、场面壮观。</a:t>
            </a:r>
            <a:endPar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
        <p:nvSpPr>
          <p:cNvPr id="7" name="圆角矩形标注 6"/>
          <p:cNvSpPr/>
          <p:nvPr/>
        </p:nvSpPr>
        <p:spPr>
          <a:xfrm>
            <a:off x="1691680" y="4293097"/>
            <a:ext cx="6480720" cy="1920213"/>
          </a:xfrm>
          <a:prstGeom prst="wedgeRoundRectCallout">
            <a:avLst>
              <a:gd name="adj1" fmla="val 4494"/>
              <a:gd name="adj2" fmla="val -648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“光明”不仅</a:t>
            </a:r>
            <a:r>
              <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rPr>
              <a:t>指灯笼火把照亮了北京城，而且象征着中华人民共和国成立，使北京城永远摆脱了过去的黑暗统治，获得了光明</a:t>
            </a:r>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a:t>
            </a:r>
            <a:endParaRPr lang="zh-CN" altLang="en-US" sz="2400" b="1" i="1" dirty="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539553" y="2258378"/>
            <a:ext cx="8135938" cy="1930337"/>
          </a:xfrm>
          <a:prstGeom prst="rect">
            <a:avLst/>
          </a:prstGeom>
          <a:noFill/>
          <a:ln w="9525">
            <a:noFill/>
          </a:ln>
        </p:spPr>
        <p:txBody>
          <a:bodyPr>
            <a:spAutoFit/>
          </a:bodyPr>
          <a:lstStyle/>
          <a:p>
            <a:pPr>
              <a:lnSpc>
                <a:spcPct val="150000"/>
              </a:lnSpc>
            </a:pPr>
            <a:r>
              <a:rPr lang="zh-CN" altLang="en-US" sz="2800" b="1" dirty="0" smtClean="0">
                <a:latin typeface="楷体" panose="02010609060101010101" pitchFamily="49" charset="-122"/>
                <a:ea typeface="楷体" panose="02010609060101010101" pitchFamily="49" charset="-122"/>
              </a:rPr>
              <a:t>    </a:t>
            </a:r>
            <a:r>
              <a:rPr lang="en-US" altLang="zh-CN" sz="2800" b="1" dirty="0">
                <a:latin typeface="黑体" panose="02010609060101010101" pitchFamily="2" charset="-122"/>
                <a:ea typeface="黑体" panose="02010609060101010101" pitchFamily="2" charset="-122"/>
                <a:cs typeface="黑体" panose="02010609060101010101" pitchFamily="2" charset="-122"/>
              </a:rPr>
              <a:t>《</a:t>
            </a:r>
            <a:r>
              <a:rPr lang="zh-CN" altLang="en-US" sz="2800" b="1" dirty="0">
                <a:latin typeface="黑体" panose="02010609060101010101" pitchFamily="2" charset="-122"/>
                <a:ea typeface="黑体" panose="02010609060101010101" pitchFamily="2" charset="-122"/>
                <a:cs typeface="黑体" panose="02010609060101010101" pitchFamily="2" charset="-122"/>
              </a:rPr>
              <a:t>开国大典</a:t>
            </a:r>
            <a:r>
              <a:rPr lang="en-US" altLang="zh-CN" sz="2800" b="1" dirty="0">
                <a:latin typeface="黑体" panose="02010609060101010101" pitchFamily="2" charset="-122"/>
                <a:ea typeface="黑体" panose="02010609060101010101" pitchFamily="2" charset="-122"/>
                <a:cs typeface="黑体" panose="02010609060101010101" pitchFamily="2" charset="-122"/>
              </a:rPr>
              <a:t>》</a:t>
            </a:r>
            <a:r>
              <a:rPr lang="zh-CN" altLang="en-US" sz="2800" b="1" dirty="0">
                <a:latin typeface="黑体" panose="02010609060101010101" pitchFamily="2" charset="-122"/>
                <a:ea typeface="黑体" panose="02010609060101010101" pitchFamily="2" charset="-122"/>
                <a:cs typeface="黑体" panose="02010609060101010101" pitchFamily="2" charset="-122"/>
              </a:rPr>
              <a:t>记叙了</a:t>
            </a:r>
            <a:r>
              <a:rPr lang="en-US" altLang="zh-CN" sz="2800" b="1" dirty="0">
                <a:latin typeface="黑体" panose="02010609060101010101" pitchFamily="2" charset="-122"/>
                <a:ea typeface="黑体" panose="02010609060101010101" pitchFamily="2" charset="-122"/>
                <a:cs typeface="黑体" panose="02010609060101010101" pitchFamily="2" charset="-122"/>
              </a:rPr>
              <a:t>1949</a:t>
            </a:r>
            <a:r>
              <a:rPr lang="zh-CN" altLang="en-US" sz="2800" b="1" dirty="0">
                <a:latin typeface="黑体" panose="02010609060101010101" pitchFamily="2" charset="-122"/>
                <a:ea typeface="黑体" panose="02010609060101010101" pitchFamily="2" charset="-122"/>
                <a:cs typeface="黑体" panose="02010609060101010101" pitchFamily="2" charset="-122"/>
              </a:rPr>
              <a:t>年</a:t>
            </a:r>
            <a:r>
              <a:rPr lang="en-US" altLang="zh-CN" sz="2800" b="1" dirty="0">
                <a:latin typeface="黑体" panose="02010609060101010101" pitchFamily="2" charset="-122"/>
                <a:ea typeface="黑体" panose="02010609060101010101" pitchFamily="2" charset="-122"/>
                <a:cs typeface="黑体" panose="02010609060101010101" pitchFamily="2" charset="-122"/>
              </a:rPr>
              <a:t>10</a:t>
            </a:r>
            <a:r>
              <a:rPr lang="zh-CN" altLang="en-US" sz="2800" b="1" dirty="0">
                <a:latin typeface="黑体" panose="02010609060101010101" pitchFamily="2" charset="-122"/>
                <a:ea typeface="黑体" panose="02010609060101010101" pitchFamily="2" charset="-122"/>
                <a:cs typeface="黑体" panose="02010609060101010101" pitchFamily="2" charset="-122"/>
              </a:rPr>
              <a:t>月</a:t>
            </a:r>
            <a:r>
              <a:rPr lang="en-US" altLang="zh-CN" sz="2800" b="1" dirty="0">
                <a:latin typeface="黑体" panose="02010609060101010101" pitchFamily="2" charset="-122"/>
                <a:ea typeface="黑体" panose="02010609060101010101" pitchFamily="2" charset="-122"/>
                <a:cs typeface="黑体" panose="02010609060101010101" pitchFamily="2" charset="-122"/>
              </a:rPr>
              <a:t>1</a:t>
            </a:r>
            <a:r>
              <a:rPr lang="zh-CN" altLang="en-US" sz="2800" b="1" dirty="0">
                <a:latin typeface="黑体" panose="02010609060101010101" pitchFamily="2" charset="-122"/>
                <a:ea typeface="黑体" panose="02010609060101010101" pitchFamily="2" charset="-122"/>
                <a:cs typeface="黑体" panose="02010609060101010101" pitchFamily="2" charset="-122"/>
              </a:rPr>
              <a:t>日在首都北京举行开国大典的盛况，表达了中国人民对新中国的诞生无比自豪、激动的感情。</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sp>
        <p:nvSpPr>
          <p:cNvPr id="6" name="椭圆 5"/>
          <p:cNvSpPr/>
          <p:nvPr/>
        </p:nvSpPr>
        <p:spPr>
          <a:xfrm>
            <a:off x="539552" y="957097"/>
            <a:ext cx="2436495"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总结全文</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593869" y="1186101"/>
            <a:ext cx="2088750" cy="637675"/>
          </a:xfrm>
          <a:prstGeom prst="rect">
            <a:avLst/>
          </a:prstGeom>
          <a:noFill/>
          <a:ln w="9525">
            <a:noFill/>
          </a:ln>
        </p:spPr>
        <p:txBody>
          <a:bodyPr wrap="square">
            <a:spAutoFit/>
          </a:bodyPr>
          <a:lstStyle/>
          <a:p>
            <a:pPr>
              <a:lnSpc>
                <a:spcPct val="150000"/>
              </a:lnSpc>
            </a:pPr>
            <a:r>
              <a:rPr lang="zh-CN" altLang="en-US" sz="2800" b="1" dirty="0">
                <a:solidFill>
                  <a:srgbClr val="FF0000"/>
                </a:solidFill>
                <a:latin typeface="楷体" panose="02010609060101010101" pitchFamily="49" charset="-122"/>
                <a:ea typeface="楷体" panose="02010609060101010101" pitchFamily="49" charset="-122"/>
              </a:rPr>
              <a:t>开国大典</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 name="文本框 1"/>
          <p:cNvSpPr txBox="1"/>
          <p:nvPr/>
        </p:nvSpPr>
        <p:spPr>
          <a:xfrm>
            <a:off x="971550" y="678180"/>
            <a:ext cx="1832553" cy="584775"/>
          </a:xfrm>
          <a:prstGeom prst="rect">
            <a:avLst/>
          </a:prstGeom>
          <a:noFill/>
        </p:spPr>
        <p:txBody>
          <a:bodyPr wrap="none" rtlCol="0">
            <a:spAutoFit/>
          </a:bodyPr>
          <a:lstStyle/>
          <a:p>
            <a:pPr algn="ctr"/>
            <a:r>
              <a:rPr lang="zh-CN" altLang="en-US" sz="3200" b="1" u="dbl" dirty="0" smtClean="0">
                <a:solidFill>
                  <a:srgbClr val="92D050"/>
                </a:solidFill>
                <a:uFillTx/>
                <a:latin typeface="黑体" panose="02010609060101010101" pitchFamily="2" charset="-122"/>
                <a:ea typeface="黑体" panose="02010609060101010101" pitchFamily="2" charset="-122"/>
              </a:rPr>
              <a:t>板书设计</a:t>
            </a:r>
            <a:endParaRPr lang="zh-CN" altLang="en-US" sz="3200" b="1" u="dbl" dirty="0" smtClean="0">
              <a:solidFill>
                <a:srgbClr val="92D050"/>
              </a:solidFill>
              <a:uFillTx/>
              <a:latin typeface="黑体" panose="02010609060101010101" pitchFamily="2" charset="-122"/>
              <a:ea typeface="黑体" panose="02010609060101010101" pitchFamily="2" charset="-122"/>
            </a:endParaRPr>
          </a:p>
        </p:txBody>
      </p:sp>
      <p:sp>
        <p:nvSpPr>
          <p:cNvPr id="9" name="TextBox 8"/>
          <p:cNvSpPr txBox="1"/>
          <p:nvPr/>
        </p:nvSpPr>
        <p:spPr>
          <a:xfrm>
            <a:off x="2379345" y="4406054"/>
            <a:ext cx="1752600" cy="637675"/>
          </a:xfrm>
          <a:prstGeom prst="rect">
            <a:avLst/>
          </a:prstGeom>
          <a:noFill/>
          <a:ln w="9525">
            <a:noFill/>
          </a:ln>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群众游行</a:t>
            </a:r>
            <a:endParaRPr lang="zh-CN" altLang="en-US" sz="2800" b="1" dirty="0">
              <a:latin typeface="楷体" panose="02010609060101010101" pitchFamily="49" charset="-122"/>
              <a:ea typeface="楷体" panose="02010609060101010101" pitchFamily="49" charset="-122"/>
            </a:endParaRPr>
          </a:p>
        </p:txBody>
      </p:sp>
      <p:sp>
        <p:nvSpPr>
          <p:cNvPr id="7" name="矩形 6"/>
          <p:cNvSpPr/>
          <p:nvPr/>
        </p:nvSpPr>
        <p:spPr>
          <a:xfrm>
            <a:off x="2379345" y="2031154"/>
            <a:ext cx="1689735" cy="637675"/>
          </a:xfrm>
          <a:prstGeom prst="rect">
            <a:avLst/>
          </a:prstGeom>
          <a:noFill/>
          <a:ln w="9525">
            <a:noFill/>
          </a:ln>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群众进场 </a:t>
            </a:r>
            <a:endParaRPr lang="zh-CN" altLang="en-US" sz="2800" b="1" dirty="0">
              <a:latin typeface="楷体" panose="02010609060101010101" pitchFamily="49" charset="-122"/>
              <a:ea typeface="楷体" panose="02010609060101010101" pitchFamily="49" charset="-122"/>
            </a:endParaRPr>
          </a:p>
        </p:txBody>
      </p:sp>
      <p:sp>
        <p:nvSpPr>
          <p:cNvPr id="8" name="矩形 7"/>
          <p:cNvSpPr/>
          <p:nvPr/>
        </p:nvSpPr>
        <p:spPr>
          <a:xfrm>
            <a:off x="2379345" y="2822788"/>
            <a:ext cx="1671320" cy="637675"/>
          </a:xfrm>
          <a:prstGeom prst="rect">
            <a:avLst/>
          </a:prstGeom>
          <a:noFill/>
          <a:ln w="9525">
            <a:noFill/>
          </a:ln>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举行典礼</a:t>
            </a:r>
            <a:endParaRPr lang="zh-CN" altLang="en-US" sz="2800" b="1" dirty="0">
              <a:latin typeface="楷体" panose="02010609060101010101" pitchFamily="49" charset="-122"/>
              <a:ea typeface="楷体" panose="02010609060101010101" pitchFamily="49" charset="-122"/>
            </a:endParaRPr>
          </a:p>
        </p:txBody>
      </p:sp>
      <p:sp>
        <p:nvSpPr>
          <p:cNvPr id="10" name="矩形 9"/>
          <p:cNvSpPr/>
          <p:nvPr/>
        </p:nvSpPr>
        <p:spPr>
          <a:xfrm>
            <a:off x="2379346" y="3614421"/>
            <a:ext cx="1657985" cy="637675"/>
          </a:xfrm>
          <a:prstGeom prst="rect">
            <a:avLst/>
          </a:prstGeom>
          <a:noFill/>
          <a:ln w="9525">
            <a:noFill/>
          </a:ln>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阅兵式中</a:t>
            </a:r>
            <a:endParaRPr lang="zh-CN" altLang="zh-CN" sz="2800" b="1" dirty="0">
              <a:latin typeface="楷体" panose="02010609060101010101" pitchFamily="49" charset="-122"/>
              <a:ea typeface="楷体" panose="02010609060101010101" pitchFamily="49" charset="-122"/>
            </a:endParaRPr>
          </a:p>
        </p:txBody>
      </p:sp>
      <p:sp>
        <p:nvSpPr>
          <p:cNvPr id="11" name="矩形 10"/>
          <p:cNvSpPr/>
          <p:nvPr/>
        </p:nvSpPr>
        <p:spPr>
          <a:xfrm>
            <a:off x="4406215" y="2822844"/>
            <a:ext cx="1800200" cy="1384995"/>
          </a:xfrm>
          <a:prstGeom prst="rect">
            <a:avLst/>
          </a:prstGeom>
          <a:noFill/>
          <a:ln w="9525">
            <a:noFill/>
          </a:ln>
        </p:spPr>
        <p:txBody>
          <a:bodyPr wrap="square">
            <a:spAutoFit/>
          </a:bodyPr>
          <a:lstStyle/>
          <a:p>
            <a:r>
              <a:rPr lang="zh-CN" altLang="en-US" sz="2800" b="1" dirty="0" smtClean="0">
                <a:latin typeface="楷体" panose="02010609060101010101" pitchFamily="49" charset="-122"/>
                <a:ea typeface="楷体" panose="02010609060101010101" pitchFamily="49" charset="-122"/>
              </a:rPr>
              <a:t>激动自豪</a:t>
            </a:r>
            <a:endParaRPr lang="en-US" altLang="zh-CN" sz="2800" b="1" dirty="0" smtClean="0">
              <a:latin typeface="楷体" panose="02010609060101010101" pitchFamily="49" charset="-122"/>
              <a:ea typeface="楷体" panose="02010609060101010101" pitchFamily="49" charset="-122"/>
            </a:endParaRPr>
          </a:p>
          <a:p>
            <a:endParaRPr lang="en-US" altLang="zh-CN" sz="2800" b="1" dirty="0">
              <a:latin typeface="楷体" panose="02010609060101010101" pitchFamily="49" charset="-122"/>
              <a:ea typeface="楷体" panose="02010609060101010101" pitchFamily="49" charset="-122"/>
            </a:endParaRPr>
          </a:p>
          <a:p>
            <a:r>
              <a:rPr lang="zh-CN" altLang="en-US" sz="2800" b="1" dirty="0" smtClean="0">
                <a:latin typeface="楷体" panose="02010609060101010101" pitchFamily="49" charset="-122"/>
                <a:ea typeface="楷体" panose="02010609060101010101" pitchFamily="49" charset="-122"/>
              </a:rPr>
              <a:t>敬爱</a:t>
            </a:r>
            <a:r>
              <a:rPr lang="zh-CN" altLang="en-US" sz="2800" b="1" dirty="0">
                <a:latin typeface="楷体" panose="02010609060101010101" pitchFamily="49" charset="-122"/>
                <a:ea typeface="楷体" panose="02010609060101010101" pitchFamily="49" charset="-122"/>
              </a:rPr>
              <a:t>主席</a:t>
            </a:r>
            <a:endParaRPr lang="zh-CN" altLang="en-US" sz="2800" b="1" dirty="0">
              <a:latin typeface="楷体" panose="02010609060101010101" pitchFamily="49" charset="-122"/>
              <a:ea typeface="楷体" panose="02010609060101010101" pitchFamily="49" charset="-122"/>
            </a:endParaRPr>
          </a:p>
        </p:txBody>
      </p:sp>
      <p:sp>
        <p:nvSpPr>
          <p:cNvPr id="12" name="矩形 11"/>
          <p:cNvSpPr/>
          <p:nvPr/>
        </p:nvSpPr>
        <p:spPr>
          <a:xfrm>
            <a:off x="3593950" y="5492032"/>
            <a:ext cx="1800200" cy="523220"/>
          </a:xfrm>
          <a:prstGeom prst="rect">
            <a:avLst/>
          </a:prstGeom>
          <a:noFill/>
          <a:ln w="9525">
            <a:noFill/>
          </a:ln>
        </p:spPr>
        <p:txBody>
          <a:bodyPr wrap="square">
            <a:spAutoFit/>
          </a:bodyPr>
          <a:lstStyle/>
          <a:p>
            <a:r>
              <a:rPr lang="zh-CN" altLang="en-US" sz="2800" b="1" dirty="0">
                <a:latin typeface="楷体" panose="02010609060101010101" pitchFamily="49" charset="-122"/>
                <a:ea typeface="楷体" panose="02010609060101010101" pitchFamily="49" charset="-122"/>
              </a:rPr>
              <a:t>点面结合</a:t>
            </a:r>
            <a:endParaRPr lang="zh-CN" altLang="en-US" sz="2800" b="1" dirty="0">
              <a:latin typeface="楷体" panose="02010609060101010101" pitchFamily="49" charset="-122"/>
              <a:ea typeface="楷体" panose="02010609060101010101" pitchFamily="49" charset="-122"/>
            </a:endParaRPr>
          </a:p>
        </p:txBody>
      </p:sp>
      <p:sp>
        <p:nvSpPr>
          <p:cNvPr id="3" name="右大括号 2"/>
          <p:cNvSpPr/>
          <p:nvPr/>
        </p:nvSpPr>
        <p:spPr>
          <a:xfrm>
            <a:off x="4037331" y="2401994"/>
            <a:ext cx="288290" cy="2688167"/>
          </a:xfrm>
          <a:prstGeom prst="rightBrace">
            <a:avLst>
              <a:gd name="adj1" fmla="val 61233"/>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517881" y="677891"/>
            <a:ext cx="564456" cy="75260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8474" y="687705"/>
            <a:ext cx="1832553" cy="584775"/>
          </a:xfrm>
          <a:prstGeom prst="rect">
            <a:avLst/>
          </a:prstGeom>
          <a:noFill/>
        </p:spPr>
        <p:txBody>
          <a:bodyPr wrap="none" rtlCol="0">
            <a:spAutoFit/>
          </a:bodyPr>
          <a:lstStyle/>
          <a:p>
            <a:pPr algn="ctr"/>
            <a:r>
              <a:rPr lang="zh-CN" altLang="en-US" sz="3200" b="1" u="dbl" dirty="0" smtClean="0">
                <a:solidFill>
                  <a:srgbClr val="92D050"/>
                </a:solidFill>
                <a:uFillTx/>
                <a:latin typeface="黑体" panose="02010609060101010101" pitchFamily="2" charset="-122"/>
                <a:ea typeface="黑体" panose="02010609060101010101" pitchFamily="2" charset="-122"/>
              </a:rPr>
              <a:t>拓展延伸</a:t>
            </a:r>
            <a:endParaRPr lang="zh-CN" altLang="en-US" sz="3200" b="1" u="dbl" dirty="0" smtClean="0">
              <a:solidFill>
                <a:srgbClr val="92D050"/>
              </a:solidFill>
              <a:uFillTx/>
              <a:latin typeface="黑体" panose="02010609060101010101" pitchFamily="2" charset="-122"/>
              <a:ea typeface="黑体" panose="02010609060101010101" pitchFamily="2" charset="-122"/>
            </a:endParaRPr>
          </a:p>
        </p:txBody>
      </p:sp>
      <p:sp>
        <p:nvSpPr>
          <p:cNvPr id="3" name="AutoShape 4" descr="http://img3.imgtn.bdimg.com/it/u=196495108,44693111&amp;fm=26&amp;gp=0.jpg"/>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p>
        </p:txBody>
      </p:sp>
      <p:sp>
        <p:nvSpPr>
          <p:cNvPr id="4" name="矩形 3"/>
          <p:cNvSpPr/>
          <p:nvPr/>
        </p:nvSpPr>
        <p:spPr>
          <a:xfrm>
            <a:off x="352426" y="1795865"/>
            <a:ext cx="8438627" cy="2438103"/>
          </a:xfrm>
          <a:prstGeom prst="rect">
            <a:avLst/>
          </a:prstGeom>
        </p:spPr>
        <p:txBody>
          <a:bodyPr wrap="square">
            <a:spAutoFit/>
          </a:bodyPr>
          <a:lstStyle/>
          <a:p>
            <a:pPr>
              <a:lnSpc>
                <a:spcPct val="110000"/>
              </a:lnSpc>
            </a:pPr>
            <a:r>
              <a:rPr lang="zh-CN" altLang="en-US" sz="2000" dirty="0" smtClean="0"/>
              <a:t>       中华人民共和国</a:t>
            </a:r>
            <a:r>
              <a:rPr lang="zh-CN" altLang="en-US" sz="2000" dirty="0"/>
              <a:t>的成立开辟了中国历史新纪元。从此，中国结束了一百多年来被侵略奴役的屈辱历史，真正成为独立自主的国家，中国人民从此站了起来，成为国家的主人。</a:t>
            </a:r>
            <a:endParaRPr lang="zh-CN" altLang="en-US" sz="2000" dirty="0"/>
          </a:p>
          <a:p>
            <a:pPr>
              <a:lnSpc>
                <a:spcPct val="110000"/>
              </a:lnSpc>
            </a:pPr>
            <a:r>
              <a:rPr lang="zh-CN" altLang="en-US" sz="2000" dirty="0" smtClean="0"/>
              <a:t>       新中国</a:t>
            </a:r>
            <a:r>
              <a:rPr lang="zh-CN" altLang="en-US" sz="2000" dirty="0"/>
              <a:t>成立状大了世界自由、民主和社会主义的力量，鼓舞了世界被压迫民族和被压迫人民争取解放的斗争。</a:t>
            </a:r>
            <a:endParaRPr lang="zh-CN" altLang="en-US" sz="2000" dirty="0"/>
          </a:p>
          <a:p>
            <a:pPr>
              <a:lnSpc>
                <a:spcPct val="110000"/>
              </a:lnSpc>
            </a:pPr>
            <a:r>
              <a:rPr lang="zh-CN" altLang="en-US" sz="2000" dirty="0" smtClean="0"/>
              <a:t>       新中国</a:t>
            </a:r>
            <a:r>
              <a:rPr lang="zh-CN" altLang="en-US" sz="2000" dirty="0"/>
              <a:t>的成立也标志着我国半殖民地半封建社会的结束，是中国共产党领导被压迫人民推翻三座大山，取得新民主主义革命伟大胜利的时刻。</a:t>
            </a:r>
            <a:endParaRPr lang="zh-CN" altLang="en-US" sz="2000" dirty="0"/>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536931" y="714297"/>
            <a:ext cx="564456" cy="75260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3"/>
          <p:cNvSpPr txBox="1"/>
          <p:nvPr/>
        </p:nvSpPr>
        <p:spPr>
          <a:xfrm>
            <a:off x="1691679" y="1316766"/>
            <a:ext cx="6128487" cy="584775"/>
          </a:xfrm>
          <a:prstGeom prst="rect">
            <a:avLst/>
          </a:prstGeom>
          <a:noFill/>
          <a:ln w="9525">
            <a:noFill/>
          </a:ln>
        </p:spPr>
        <p:txBody>
          <a:bodyPr wrap="square">
            <a:spAutoFit/>
          </a:bodyPr>
          <a:lstStyle/>
          <a:p>
            <a:r>
              <a:rPr lang="zh-CN" altLang="en-US" sz="3200" b="1" dirty="0" smtClean="0">
                <a:latin typeface="楷体" panose="02010609060101010101" pitchFamily="49" charset="-122"/>
                <a:ea typeface="楷体" panose="02010609060101010101" pitchFamily="49" charset="-122"/>
              </a:rPr>
              <a:t>中</a:t>
            </a:r>
            <a:r>
              <a:rPr lang="zh-CN" altLang="en-US" sz="3200" b="1" dirty="0" smtClean="0">
                <a:latin typeface="楷体" panose="02010609060101010101" pitchFamily="49" charset="-122"/>
                <a:ea typeface="楷体" panose="02010609060101010101" pitchFamily="49" charset="-122"/>
              </a:rPr>
              <a:t>共卓越的领导者</a:t>
            </a:r>
            <a:r>
              <a:rPr lang="en-US" altLang="zh-CN" sz="3200" b="1" dirty="0" smtClean="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毛泽东</a:t>
            </a:r>
            <a:endParaRPr lang="zh-CN" altLang="en-US" sz="3200" b="1" dirty="0">
              <a:latin typeface="楷体" panose="02010609060101010101" pitchFamily="49" charset="-122"/>
              <a:ea typeface="楷体" panose="02010609060101010101" pitchFamily="49" charset="-122"/>
            </a:endParaRPr>
          </a:p>
        </p:txBody>
      </p:sp>
      <p:sp>
        <p:nvSpPr>
          <p:cNvPr id="4" name="矩形 3"/>
          <p:cNvSpPr/>
          <p:nvPr/>
        </p:nvSpPr>
        <p:spPr>
          <a:xfrm>
            <a:off x="3160860" y="2527591"/>
            <a:ext cx="5709567" cy="1692771"/>
          </a:xfrm>
          <a:prstGeom prst="rect">
            <a:avLst/>
          </a:prstGeom>
        </p:spPr>
        <p:txBody>
          <a:bodyPr wrap="square">
            <a:spAutoFit/>
          </a:bodyPr>
          <a:lstStyle/>
          <a:p>
            <a:r>
              <a:rPr lang="en-US" altLang="zh-CN" sz="3200" dirty="0"/>
              <a:t>       </a:t>
            </a:r>
            <a:r>
              <a:rPr lang="zh-CN" altLang="en-US" sz="2400" b="1" dirty="0"/>
              <a:t>毛泽东在中国革命中所做出的</a:t>
            </a:r>
            <a:r>
              <a:rPr lang="zh-CN" altLang="en-US" sz="2400" b="1" dirty="0">
                <a:solidFill>
                  <a:srgbClr val="FF0000"/>
                </a:solidFill>
              </a:rPr>
              <a:t>突出贡献</a:t>
            </a:r>
            <a:r>
              <a:rPr lang="zh-CN" altLang="en-US" sz="2400" b="1" dirty="0" smtClean="0"/>
              <a:t>：建立</a:t>
            </a:r>
            <a:r>
              <a:rPr lang="zh-CN" altLang="en-US" sz="2400" b="1" dirty="0"/>
              <a:t>了中华人民共和国，建设了中国共产党，缔造了中国人民解放军，创立了毛泽东思想。</a:t>
            </a:r>
            <a:endParaRPr lang="zh-CN" altLang="en-US" sz="2400" b="1" dirty="0"/>
          </a:p>
        </p:txBody>
      </p:sp>
      <p:pic>
        <p:nvPicPr>
          <p:cNvPr id="9218" name="Picture 2" descr="http://images.china.cn/attachement/jpg/site1000/20070923/00105cadb81a08606a4e11.jpg"/>
          <p:cNvPicPr>
            <a:picLocks noChangeAspect="1" noChangeArrowheads="1"/>
          </p:cNvPicPr>
          <p:nvPr/>
        </p:nvPicPr>
        <p:blipFill>
          <a:blip r:embed="rId1" cstate="print"/>
          <a:srcRect/>
          <a:stretch>
            <a:fillRect/>
          </a:stretch>
        </p:blipFill>
        <p:spPr bwMode="auto">
          <a:xfrm>
            <a:off x="226060" y="2118361"/>
            <a:ext cx="2934970" cy="2943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内容占位符 2"/>
          <p:cNvSpPr txBox="1"/>
          <p:nvPr/>
        </p:nvSpPr>
        <p:spPr>
          <a:xfrm>
            <a:off x="521890" y="1267036"/>
            <a:ext cx="4465637" cy="792163"/>
          </a:xfrm>
          <a:prstGeom prst="rect">
            <a:avLst/>
          </a:prstGeom>
          <a:noFill/>
          <a:ln w="9525">
            <a:noFill/>
          </a:ln>
        </p:spPr>
        <p:txBody>
          <a:bodyPr/>
          <a:lstStyle/>
          <a:p>
            <a:pPr>
              <a:lnSpc>
                <a:spcPct val="150000"/>
              </a:lnSpc>
              <a:spcBef>
                <a:spcPts val="3000"/>
              </a:spcBef>
            </a:pPr>
            <a:r>
              <a:rPr lang="zh-CN" altLang="en-US" sz="2800" b="1" dirty="0" smtClean="0">
                <a:latin typeface="黑体" panose="02010609060101010101" pitchFamily="2" charset="-122"/>
                <a:ea typeface="黑体" panose="02010609060101010101" pitchFamily="2" charset="-122"/>
              </a:rPr>
              <a:t>一、形近字组词。</a:t>
            </a:r>
            <a:endParaRPr lang="en-US" altLang="zh-CN" sz="2800" b="1" dirty="0">
              <a:latin typeface="黑体" panose="02010609060101010101" pitchFamily="2" charset="-122"/>
              <a:ea typeface="黑体" panose="02010609060101010101" pitchFamily="2" charset="-122"/>
            </a:endParaRPr>
          </a:p>
        </p:txBody>
      </p:sp>
      <p:sp>
        <p:nvSpPr>
          <p:cNvPr id="2" name="文本框 1"/>
          <p:cNvSpPr txBox="1"/>
          <p:nvPr/>
        </p:nvSpPr>
        <p:spPr>
          <a:xfrm>
            <a:off x="919503" y="662306"/>
            <a:ext cx="2242922" cy="707886"/>
          </a:xfrm>
          <a:prstGeom prst="rect">
            <a:avLst/>
          </a:prstGeom>
          <a:noFill/>
        </p:spPr>
        <p:txBody>
          <a:bodyPr wrap="none" rtlCol="0">
            <a:spAutoFit/>
          </a:bodyPr>
          <a:lstStyle/>
          <a:p>
            <a:pPr algn="ctr"/>
            <a:r>
              <a:rPr lang="zh-CN" altLang="en-US" sz="4000" b="1" u="dbl" dirty="0" smtClean="0">
                <a:solidFill>
                  <a:srgbClr val="92D050"/>
                </a:solidFill>
                <a:uFillTx/>
                <a:latin typeface="黑体" panose="02010609060101010101" pitchFamily="2" charset="-122"/>
                <a:ea typeface="黑体" panose="02010609060101010101" pitchFamily="2" charset="-122"/>
              </a:rPr>
              <a:t>课堂练习</a:t>
            </a:r>
            <a:endParaRPr lang="zh-CN" altLang="en-US" sz="4000" b="1" u="dbl" dirty="0" smtClean="0">
              <a:solidFill>
                <a:srgbClr val="92D050"/>
              </a:solidFill>
              <a:uFillTx/>
              <a:latin typeface="黑体" panose="02010609060101010101" pitchFamily="2" charset="-122"/>
              <a:ea typeface="黑体" panose="02010609060101010101" pitchFamily="2" charset="-122"/>
            </a:endParaRPr>
          </a:p>
        </p:txBody>
      </p:sp>
      <p:sp>
        <p:nvSpPr>
          <p:cNvPr id="3" name="文本框 2"/>
          <p:cNvSpPr txBox="1"/>
          <p:nvPr/>
        </p:nvSpPr>
        <p:spPr>
          <a:xfrm>
            <a:off x="971600" y="2224372"/>
            <a:ext cx="6858048" cy="3662541"/>
          </a:xfrm>
          <a:prstGeom prst="rect">
            <a:avLst/>
          </a:prstGeom>
          <a:noFill/>
          <a:ln w="9525">
            <a:noFill/>
          </a:ln>
        </p:spPr>
        <p:txBody>
          <a:bodyPr wrap="square">
            <a:spAutoFit/>
          </a:bodyPr>
          <a:lstStyle/>
          <a:p>
            <a:pPr>
              <a:lnSpc>
                <a:spcPct val="150000"/>
              </a:lnSpc>
            </a:pPr>
            <a:r>
              <a:rPr lang="zh-CN" altLang="en-US" sz="3200" dirty="0">
                <a:latin typeface="+mn-ea"/>
                <a:sym typeface="+mn-ea"/>
              </a:rPr>
              <a:t>政（    ）  盏（    ）  栏（    ）</a:t>
            </a:r>
            <a:endParaRPr lang="zh-CN" altLang="en-US" sz="3200" dirty="0">
              <a:latin typeface="+mn-ea"/>
              <a:sym typeface="+mn-ea"/>
            </a:endParaRPr>
          </a:p>
          <a:p>
            <a:pPr>
              <a:lnSpc>
                <a:spcPct val="150000"/>
              </a:lnSpc>
            </a:pPr>
            <a:r>
              <a:rPr lang="zh-CN" altLang="en-US" sz="3200" dirty="0">
                <a:latin typeface="+mn-ea"/>
                <a:sym typeface="+mn-ea"/>
              </a:rPr>
              <a:t>证（    ）  栈（    ）  拦（    ）</a:t>
            </a:r>
            <a:endParaRPr lang="zh-CN" altLang="en-US" sz="3200" dirty="0">
              <a:latin typeface="+mn-ea"/>
              <a:sym typeface="+mn-ea"/>
            </a:endParaRPr>
          </a:p>
          <a:p>
            <a:pPr>
              <a:lnSpc>
                <a:spcPct val="150000"/>
              </a:lnSpc>
            </a:pPr>
            <a:r>
              <a:rPr lang="zh-CN" altLang="en-US" sz="3200" dirty="0">
                <a:latin typeface="+mn-ea"/>
                <a:sym typeface="+mn-ea"/>
              </a:rPr>
              <a:t>隆（    ）  坦（    ）  汇（    ）</a:t>
            </a:r>
            <a:endParaRPr lang="zh-CN" altLang="en-US" sz="3200" dirty="0">
              <a:latin typeface="+mn-ea"/>
              <a:sym typeface="+mn-ea"/>
            </a:endParaRPr>
          </a:p>
          <a:p>
            <a:pPr>
              <a:lnSpc>
                <a:spcPct val="150000"/>
              </a:lnSpc>
            </a:pPr>
            <a:r>
              <a:rPr lang="zh-CN" altLang="en-US" sz="3200" dirty="0">
                <a:latin typeface="+mn-ea"/>
                <a:sym typeface="+mn-ea"/>
              </a:rPr>
              <a:t>缝（    ）  但（    ）  距（    </a:t>
            </a:r>
            <a:r>
              <a:rPr lang="zh-CN" altLang="en-US" sz="3200" dirty="0" smtClean="0">
                <a:latin typeface="+mn-ea"/>
                <a:sym typeface="+mn-ea"/>
              </a:rPr>
              <a:t>）</a:t>
            </a:r>
            <a:endParaRPr lang="zh-CN" altLang="en-US" sz="3600" b="1" dirty="0">
              <a:solidFill>
                <a:srgbClr val="FF00FF"/>
              </a:solidFill>
              <a:latin typeface="+mn-ea"/>
              <a:ea typeface="黑体" panose="02010609060101010101" pitchFamily="2" charset="-122"/>
              <a:sym typeface="+mn-ea"/>
            </a:endParaRPr>
          </a:p>
          <a:p>
            <a:endParaRPr lang="zh-CN" altLang="en-US" sz="3600" b="1" noProof="0" dirty="0">
              <a:solidFill>
                <a:srgbClr val="FF00FF"/>
              </a:solidFill>
              <a:latin typeface="+mn-ea"/>
              <a:ea typeface="黑体" panose="02010609060101010101" pitchFamily="2" charset="-122"/>
              <a:sym typeface="+mn-ea"/>
            </a:endParaRPr>
          </a:p>
        </p:txBody>
      </p:sp>
      <p:sp>
        <p:nvSpPr>
          <p:cNvPr id="14" name="文本框 5"/>
          <p:cNvSpPr txBox="1"/>
          <p:nvPr/>
        </p:nvSpPr>
        <p:spPr>
          <a:xfrm>
            <a:off x="1621384" y="2198972"/>
            <a:ext cx="1080135" cy="830997"/>
          </a:xfrm>
          <a:prstGeom prst="rect">
            <a:avLst/>
          </a:prstGeom>
          <a:noFill/>
          <a:ln w="9525">
            <a:noFill/>
          </a:ln>
        </p:spPr>
        <p:txBody>
          <a:bodyPr wrap="square">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政治</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15" name="文本框 6"/>
          <p:cNvSpPr txBox="1"/>
          <p:nvPr/>
        </p:nvSpPr>
        <p:spPr>
          <a:xfrm>
            <a:off x="1410095" y="3084341"/>
            <a:ext cx="1344612" cy="830997"/>
          </a:xfrm>
          <a:prstGeom prst="rect">
            <a:avLst/>
          </a:prstGeom>
          <a:noFill/>
          <a:ln w="9525">
            <a:noFill/>
          </a:ln>
        </p:spPr>
        <p:txBody>
          <a:bodyPr>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证明</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12" name="文本框 6"/>
          <p:cNvSpPr txBox="1"/>
          <p:nvPr/>
        </p:nvSpPr>
        <p:spPr>
          <a:xfrm>
            <a:off x="1410094" y="3937029"/>
            <a:ext cx="1344612" cy="830997"/>
          </a:xfrm>
          <a:prstGeom prst="rect">
            <a:avLst/>
          </a:prstGeom>
          <a:noFill/>
          <a:ln w="9525">
            <a:noFill/>
          </a:ln>
        </p:spPr>
        <p:txBody>
          <a:bodyPr>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隆重</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18" name="文本框 17"/>
          <p:cNvSpPr txBox="1"/>
          <p:nvPr/>
        </p:nvSpPr>
        <p:spPr>
          <a:xfrm>
            <a:off x="3617595" y="296545"/>
            <a:ext cx="184731" cy="646331"/>
          </a:xfrm>
          <a:prstGeom prst="rect">
            <a:avLst/>
          </a:prstGeom>
          <a:noFill/>
          <a:ln w="9525">
            <a:noFill/>
          </a:ln>
        </p:spPr>
        <p:txBody>
          <a:bodyPr wrap="none">
            <a:spAutoFit/>
          </a:bodyPr>
          <a:lstStyle/>
          <a:p>
            <a:pPr eaLnBrk="1" hangingPunct="1"/>
            <a:endParaRPr lang="zh-CN" altLang="en-US" sz="3600" b="1" dirty="0">
              <a:solidFill>
                <a:srgbClr val="FF00FF"/>
              </a:solidFill>
              <a:latin typeface="黑体" panose="02010609060101010101" pitchFamily="2" charset="-122"/>
              <a:ea typeface="黑体" panose="02010609060101010101" pitchFamily="2" charset="-122"/>
            </a:endParaRPr>
          </a:p>
        </p:txBody>
      </p:sp>
      <p:sp>
        <p:nvSpPr>
          <p:cNvPr id="17" name="文本框 5"/>
          <p:cNvSpPr txBox="1"/>
          <p:nvPr/>
        </p:nvSpPr>
        <p:spPr>
          <a:xfrm>
            <a:off x="1542333" y="4724258"/>
            <a:ext cx="1080135" cy="830997"/>
          </a:xfrm>
          <a:prstGeom prst="rect">
            <a:avLst/>
          </a:prstGeom>
          <a:noFill/>
          <a:ln w="9525">
            <a:noFill/>
          </a:ln>
        </p:spPr>
        <p:txBody>
          <a:bodyPr wrap="square">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缝补</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13" name="文本框 5"/>
          <p:cNvSpPr txBox="1"/>
          <p:nvPr/>
        </p:nvSpPr>
        <p:spPr>
          <a:xfrm>
            <a:off x="3771499" y="2198970"/>
            <a:ext cx="1080135" cy="830997"/>
          </a:xfrm>
          <a:prstGeom prst="rect">
            <a:avLst/>
          </a:prstGeom>
          <a:noFill/>
          <a:ln w="9525">
            <a:noFill/>
          </a:ln>
        </p:spPr>
        <p:txBody>
          <a:bodyPr wrap="square">
            <a:spAutoFit/>
          </a:bodyPr>
          <a:lstStyle/>
          <a:p>
            <a:pPr algn="ctr" hangingPunct="1">
              <a:lnSpc>
                <a:spcPct val="150000"/>
              </a:lnSpc>
              <a:spcBef>
                <a:spcPts val="2400"/>
              </a:spcBef>
            </a:pPr>
            <a:r>
              <a:rPr lang="zh-CN" altLang="en-US" sz="3200" b="1" dirty="0">
                <a:solidFill>
                  <a:srgbClr val="FF0000"/>
                </a:solidFill>
                <a:latin typeface="楷体" panose="02010609060101010101" pitchFamily="49" charset="-122"/>
                <a:ea typeface="楷体" panose="02010609060101010101" pitchFamily="49" charset="-122"/>
              </a:rPr>
              <a:t>灯盏</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16" name="文本框 6"/>
          <p:cNvSpPr txBox="1"/>
          <p:nvPr/>
        </p:nvSpPr>
        <p:spPr>
          <a:xfrm>
            <a:off x="3565173" y="3130327"/>
            <a:ext cx="1344612" cy="830997"/>
          </a:xfrm>
          <a:prstGeom prst="rect">
            <a:avLst/>
          </a:prstGeom>
          <a:noFill/>
          <a:ln w="9525">
            <a:noFill/>
          </a:ln>
        </p:spPr>
        <p:txBody>
          <a:bodyPr>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栈桥</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19" name="文本框 6"/>
          <p:cNvSpPr txBox="1"/>
          <p:nvPr/>
        </p:nvSpPr>
        <p:spPr>
          <a:xfrm>
            <a:off x="3565172" y="3983016"/>
            <a:ext cx="1344612" cy="830997"/>
          </a:xfrm>
          <a:prstGeom prst="rect">
            <a:avLst/>
          </a:prstGeom>
          <a:noFill/>
          <a:ln w="9525">
            <a:noFill/>
          </a:ln>
        </p:spPr>
        <p:txBody>
          <a:bodyPr>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坦白</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20" name="文本框 5"/>
          <p:cNvSpPr txBox="1"/>
          <p:nvPr/>
        </p:nvSpPr>
        <p:spPr>
          <a:xfrm>
            <a:off x="3697411" y="4770245"/>
            <a:ext cx="1080135" cy="830997"/>
          </a:xfrm>
          <a:prstGeom prst="rect">
            <a:avLst/>
          </a:prstGeom>
          <a:noFill/>
          <a:ln w="9525">
            <a:noFill/>
          </a:ln>
        </p:spPr>
        <p:txBody>
          <a:bodyPr wrap="square">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但是</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21" name="文本框 5"/>
          <p:cNvSpPr txBox="1"/>
          <p:nvPr/>
        </p:nvSpPr>
        <p:spPr>
          <a:xfrm>
            <a:off x="5868144" y="2234108"/>
            <a:ext cx="1080135" cy="830997"/>
          </a:xfrm>
          <a:prstGeom prst="rect">
            <a:avLst/>
          </a:prstGeom>
          <a:noFill/>
          <a:ln w="9525">
            <a:noFill/>
          </a:ln>
        </p:spPr>
        <p:txBody>
          <a:bodyPr wrap="square">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栏杆</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22" name="文本框 6"/>
          <p:cNvSpPr txBox="1"/>
          <p:nvPr/>
        </p:nvSpPr>
        <p:spPr>
          <a:xfrm>
            <a:off x="5656855" y="3119477"/>
            <a:ext cx="1344612" cy="830997"/>
          </a:xfrm>
          <a:prstGeom prst="rect">
            <a:avLst/>
          </a:prstGeom>
          <a:noFill/>
          <a:ln w="9525">
            <a:noFill/>
          </a:ln>
        </p:spPr>
        <p:txBody>
          <a:bodyPr>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阻拦</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25" name="文本框 6"/>
          <p:cNvSpPr txBox="1"/>
          <p:nvPr/>
        </p:nvSpPr>
        <p:spPr>
          <a:xfrm>
            <a:off x="5656854" y="3972165"/>
            <a:ext cx="1344612" cy="830997"/>
          </a:xfrm>
          <a:prstGeom prst="rect">
            <a:avLst/>
          </a:prstGeom>
          <a:noFill/>
          <a:ln w="9525">
            <a:noFill/>
          </a:ln>
        </p:spPr>
        <p:txBody>
          <a:bodyPr>
            <a:spAutoFit/>
          </a:bodyPr>
          <a:lstStyle/>
          <a:p>
            <a:pPr algn="ctr" hangingPunct="1">
              <a:lnSpc>
                <a:spcPct val="150000"/>
              </a:lnSpc>
              <a:spcBef>
                <a:spcPts val="2400"/>
              </a:spcBef>
            </a:pPr>
            <a:r>
              <a:rPr lang="zh-CN" altLang="en-US" sz="3200" b="1" dirty="0">
                <a:solidFill>
                  <a:srgbClr val="FF0000"/>
                </a:solidFill>
                <a:latin typeface="楷体" panose="02010609060101010101" pitchFamily="49" charset="-122"/>
                <a:ea typeface="楷体" panose="02010609060101010101" pitchFamily="49" charset="-122"/>
              </a:rPr>
              <a:t>汇集</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26" name="文本框 5"/>
          <p:cNvSpPr txBox="1"/>
          <p:nvPr/>
        </p:nvSpPr>
        <p:spPr>
          <a:xfrm>
            <a:off x="5789093" y="4759394"/>
            <a:ext cx="1080135" cy="830997"/>
          </a:xfrm>
          <a:prstGeom prst="rect">
            <a:avLst/>
          </a:prstGeom>
          <a:noFill/>
          <a:ln w="9525">
            <a:noFill/>
          </a:ln>
        </p:spPr>
        <p:txBody>
          <a:bodyPr wrap="square">
            <a:spAutoFit/>
          </a:bodyPr>
          <a:lstStyle/>
          <a:p>
            <a:pPr algn="ctr" hangingPunct="1">
              <a:lnSpc>
                <a:spcPct val="150000"/>
              </a:lnSpc>
              <a:spcBef>
                <a:spcPts val="2400"/>
              </a:spcBef>
            </a:pPr>
            <a:r>
              <a:rPr lang="zh-CN" altLang="en-US" sz="3200" b="1" dirty="0" smtClean="0">
                <a:solidFill>
                  <a:srgbClr val="FF0000"/>
                </a:solidFill>
                <a:latin typeface="楷体" panose="02010609060101010101" pitchFamily="49" charset="-122"/>
                <a:ea typeface="楷体" panose="02010609060101010101" pitchFamily="49" charset="-122"/>
              </a:rPr>
              <a:t>距离</a:t>
            </a:r>
            <a:endParaRPr lang="zh-CN" altLang="en-US" sz="3200" b="1" dirty="0">
              <a:solidFill>
                <a:srgbClr val="FF0000"/>
              </a:solidFill>
              <a:latin typeface="楷体" panose="02010609060101010101" pitchFamily="49" charset="-122"/>
              <a:ea typeface="楷体" panose="02010609060101010101" pitchFamily="49" charset="-122"/>
            </a:endParaRPr>
          </a:p>
        </p:txBody>
      </p:sp>
      <p:pic>
        <p:nvPicPr>
          <p:cNvPr id="23" name="Picture 2" descr="G:\BaiduYunDownload\10000图标\PNG图标集08\png-0561.png"/>
          <p:cNvPicPr>
            <a:picLocks noChangeAspect="1" noChangeArrowheads="1"/>
          </p:cNvPicPr>
          <p:nvPr/>
        </p:nvPicPr>
        <p:blipFill>
          <a:blip r:embed="rId1" cstate="email"/>
          <a:srcRect/>
          <a:stretch>
            <a:fillRect/>
          </a:stretch>
        </p:blipFill>
        <p:spPr bwMode="auto">
          <a:xfrm>
            <a:off x="536931" y="71429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P spid="17" grpId="0"/>
      <p:bldP spid="13" grpId="0"/>
      <p:bldP spid="16" grpId="0"/>
      <p:bldP spid="19" grpId="0"/>
      <p:bldP spid="20" grpId="0"/>
      <p:bldP spid="21" grpId="0"/>
      <p:bldP spid="22"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8536" y="3637205"/>
            <a:ext cx="7500990" cy="1304203"/>
          </a:xfrm>
          <a:prstGeom prst="rect">
            <a:avLst/>
          </a:prstGeom>
          <a:noFill/>
          <a:ln w="9525">
            <a:noFill/>
          </a:ln>
        </p:spPr>
        <p:txBody>
          <a:bodyPr wrap="square">
            <a:spAutoFit/>
          </a:bodyPr>
          <a:lstStyle/>
          <a:p>
            <a:pPr>
              <a:lnSpc>
                <a:spcPct val="150000"/>
              </a:lnSpc>
            </a:pP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dirty="0" smtClean="0">
                <a:latin typeface="宋体" panose="02010600030101010101" pitchFamily="2" charset="-122"/>
                <a:cs typeface="楷体" panose="02010609060101010101" pitchFamily="49" charset="-122"/>
                <a:sym typeface="+mn-ea"/>
              </a:rPr>
              <a:t>出现</a:t>
            </a:r>
            <a:r>
              <a:rPr lang="zh-CN" altLang="en-US" sz="2800" b="1" dirty="0">
                <a:latin typeface="宋体" panose="02010600030101010101" pitchFamily="2" charset="-122"/>
                <a:cs typeface="楷体" panose="02010609060101010101" pitchFamily="49" charset="-122"/>
                <a:sym typeface="+mn-ea"/>
              </a:rPr>
              <a:t>了矛盾首先要进行调</a:t>
            </a:r>
            <a:r>
              <a:rPr lang="zh-CN" altLang="en-US" sz="2800" b="1" dirty="0" smtClean="0">
                <a:latin typeface="宋体" panose="02010600030101010101" pitchFamily="2" charset="-122"/>
                <a:cs typeface="楷体" panose="02010609060101010101" pitchFamily="49" charset="-122"/>
                <a:sym typeface="+mn-ea"/>
              </a:rPr>
              <a:t>（    ）</a:t>
            </a:r>
            <a:r>
              <a:rPr lang="zh-CN" altLang="en-US" sz="2800" b="1" dirty="0">
                <a:latin typeface="宋体" panose="02010600030101010101" pitchFamily="2" charset="-122"/>
                <a:cs typeface="楷体" panose="02010609060101010101" pitchFamily="49" charset="-122"/>
                <a:sym typeface="+mn-ea"/>
              </a:rPr>
              <a:t>查，然后再调</a:t>
            </a:r>
            <a:r>
              <a:rPr lang="zh-CN" altLang="en-US" sz="2800" b="1" dirty="0" smtClean="0">
                <a:latin typeface="宋体" panose="02010600030101010101" pitchFamily="2" charset="-122"/>
                <a:cs typeface="楷体" panose="02010609060101010101" pitchFamily="49" charset="-122"/>
                <a:sym typeface="+mn-ea"/>
              </a:rPr>
              <a:t>（     ）</a:t>
            </a:r>
            <a:r>
              <a:rPr lang="zh-CN" altLang="en-US" sz="2800" b="1" dirty="0">
                <a:latin typeface="宋体" panose="02010600030101010101" pitchFamily="2" charset="-122"/>
                <a:cs typeface="楷体" panose="02010609060101010101" pitchFamily="49" charset="-122"/>
                <a:sym typeface="+mn-ea"/>
              </a:rPr>
              <a:t>解。</a:t>
            </a:r>
            <a:endParaRPr lang="zh-CN" altLang="en-US" sz="2800" b="1" dirty="0">
              <a:solidFill>
                <a:schemeClr val="tx1"/>
              </a:solidFill>
              <a:latin typeface="宋体" panose="02010600030101010101" pitchFamily="2" charset="-122"/>
              <a:cs typeface="楷体" panose="02010609060101010101" pitchFamily="49" charset="-122"/>
              <a:sym typeface="+mn-ea"/>
            </a:endParaRPr>
          </a:p>
        </p:txBody>
      </p:sp>
      <p:sp>
        <p:nvSpPr>
          <p:cNvPr id="12" name="左大括号 11"/>
          <p:cNvSpPr/>
          <p:nvPr/>
        </p:nvSpPr>
        <p:spPr>
          <a:xfrm>
            <a:off x="2047419" y="1847098"/>
            <a:ext cx="281842" cy="10259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p>
        </p:txBody>
      </p:sp>
      <p:sp>
        <p:nvSpPr>
          <p:cNvPr id="7" name="文本框 6"/>
          <p:cNvSpPr txBox="1"/>
          <p:nvPr/>
        </p:nvSpPr>
        <p:spPr>
          <a:xfrm>
            <a:off x="1266768" y="2093319"/>
            <a:ext cx="591185" cy="584775"/>
          </a:xfrm>
          <a:prstGeom prst="rect">
            <a:avLst/>
          </a:prstGeom>
          <a:noFill/>
          <a:ln w="9525">
            <a:noFill/>
          </a:ln>
        </p:spPr>
        <p:txBody>
          <a:bodyPr wrap="square">
            <a:spAutoFit/>
          </a:bodyPr>
          <a:lstStyle/>
          <a:p>
            <a:r>
              <a:rPr lang="zh-CN" altLang="en-US" sz="3200" b="1" dirty="0">
                <a:solidFill>
                  <a:srgbClr val="FF0000"/>
                </a:solidFill>
                <a:latin typeface="黑体" panose="02010609060101010101" pitchFamily="2" charset="-122"/>
                <a:ea typeface="黑体" panose="02010609060101010101" pitchFamily="2" charset="-122"/>
              </a:rPr>
              <a:t>调</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5" name="文本框 4"/>
          <p:cNvSpPr txBox="1"/>
          <p:nvPr/>
        </p:nvSpPr>
        <p:spPr>
          <a:xfrm>
            <a:off x="2329260" y="1504055"/>
            <a:ext cx="5998758" cy="1308884"/>
          </a:xfrm>
          <a:prstGeom prst="rect">
            <a:avLst/>
          </a:prstGeom>
          <a:noFill/>
          <a:ln w="9525">
            <a:noFill/>
          </a:ln>
        </p:spPr>
        <p:txBody>
          <a:bodyPr wrap="none">
            <a:spAutoFit/>
          </a:bodyPr>
          <a:lstStyle>
            <a:defPPr>
              <a:defRPr lang="zh-CN"/>
            </a:defPPr>
            <a:lvl1pPr>
              <a:defRPr sz="2800">
                <a:solidFill>
                  <a:srgbClr val="FF0000"/>
                </a:solidFill>
                <a:latin typeface="+mn-ea"/>
                <a:ea typeface="+mn-ea"/>
                <a:cs typeface="+mn-ea"/>
              </a:defRPr>
            </a:lvl1pPr>
          </a:lstStyle>
          <a:p>
            <a:pPr>
              <a:lnSpc>
                <a:spcPct val="150000"/>
              </a:lnSpc>
            </a:pPr>
            <a:r>
              <a:rPr lang="en-US" altLang="zh-CN" b="1" dirty="0" err="1"/>
              <a:t>diào</a:t>
            </a:r>
            <a:r>
              <a:rPr lang="zh-CN" altLang="en-US" b="1" dirty="0">
                <a:solidFill>
                  <a:schemeClr val="tx1"/>
                </a:solidFill>
              </a:rPr>
              <a:t>（语调）（调动）（南腔北调）</a:t>
            </a:r>
            <a:endParaRPr lang="zh-CN" altLang="en-US" b="1" dirty="0">
              <a:solidFill>
                <a:schemeClr val="tx1"/>
              </a:solidFill>
            </a:endParaRPr>
          </a:p>
          <a:p>
            <a:pPr>
              <a:lnSpc>
                <a:spcPct val="150000"/>
              </a:lnSpc>
            </a:pPr>
            <a:r>
              <a:rPr lang="en-US" altLang="zh-CN" b="1" dirty="0" err="1"/>
              <a:t>tiáo</a:t>
            </a:r>
            <a:r>
              <a:rPr lang="zh-CN" altLang="en-US" b="1" dirty="0">
                <a:solidFill>
                  <a:schemeClr val="tx1"/>
                </a:solidFill>
              </a:rPr>
              <a:t>（调整）（调理）（风调雨顺）</a:t>
            </a:r>
            <a:endParaRPr lang="zh-CN" altLang="en-US" b="1" dirty="0">
              <a:solidFill>
                <a:schemeClr val="tx1"/>
              </a:solidFill>
            </a:endParaRPr>
          </a:p>
        </p:txBody>
      </p:sp>
      <p:sp>
        <p:nvSpPr>
          <p:cNvPr id="8" name="文本框 7"/>
          <p:cNvSpPr txBox="1"/>
          <p:nvPr/>
        </p:nvSpPr>
        <p:spPr>
          <a:xfrm>
            <a:off x="2335333" y="4577800"/>
            <a:ext cx="887095" cy="400110"/>
          </a:xfrm>
          <a:prstGeom prst="rect">
            <a:avLst/>
          </a:prstGeom>
          <a:noFill/>
          <a:ln w="9525">
            <a:noFill/>
          </a:ln>
        </p:spPr>
        <p:txBody>
          <a:bodyPr wrap="square">
            <a:spAutoFit/>
          </a:bodyPr>
          <a:lstStyle/>
          <a:p>
            <a:r>
              <a:rPr lang="en-US" altLang="zh-CN" sz="2000" b="1" dirty="0" err="1">
                <a:solidFill>
                  <a:srgbClr val="FF0000"/>
                </a:solidFill>
                <a:latin typeface="+mn-ea"/>
                <a:ea typeface="+mn-ea"/>
                <a:cs typeface="+mn-ea"/>
                <a:sym typeface="+mn-ea"/>
              </a:rPr>
              <a:t>tiáo</a:t>
            </a:r>
            <a:endParaRPr lang="en-US" altLang="zh-CN" sz="2000" b="1" dirty="0">
              <a:solidFill>
                <a:srgbClr val="FF0000"/>
              </a:solidFill>
              <a:latin typeface="+mn-ea"/>
              <a:ea typeface="+mn-ea"/>
              <a:cs typeface="+mn-ea"/>
              <a:sym typeface="+mn-ea"/>
            </a:endParaRPr>
          </a:p>
        </p:txBody>
      </p:sp>
      <p:sp>
        <p:nvSpPr>
          <p:cNvPr id="9" name="文本框 8"/>
          <p:cNvSpPr txBox="1"/>
          <p:nvPr/>
        </p:nvSpPr>
        <p:spPr>
          <a:xfrm>
            <a:off x="5662558" y="3780758"/>
            <a:ext cx="887095" cy="400110"/>
          </a:xfrm>
          <a:prstGeom prst="rect">
            <a:avLst/>
          </a:prstGeom>
          <a:noFill/>
          <a:ln w="9525">
            <a:noFill/>
          </a:ln>
        </p:spPr>
        <p:txBody>
          <a:bodyPr wrap="square">
            <a:spAutoFit/>
          </a:bodyPr>
          <a:lstStyle/>
          <a:p>
            <a:r>
              <a:rPr lang="en-US" sz="2000" b="1" dirty="0" err="1">
                <a:solidFill>
                  <a:srgbClr val="FF0000"/>
                </a:solidFill>
                <a:latin typeface="+mn-ea"/>
                <a:ea typeface="+mn-ea"/>
                <a:cs typeface="+mn-ea"/>
                <a:sym typeface="+mn-ea"/>
              </a:rPr>
              <a:t>diào</a:t>
            </a:r>
            <a:endParaRPr lang="en-US" sz="2000" b="1" dirty="0">
              <a:solidFill>
                <a:srgbClr val="FF0000"/>
              </a:solidFill>
              <a:latin typeface="+mn-ea"/>
              <a:ea typeface="+mn-ea"/>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67361" y="889848"/>
            <a:ext cx="8077835" cy="954107"/>
          </a:xfrm>
          <a:prstGeom prst="rect">
            <a:avLst/>
          </a:prstGeom>
          <a:noFill/>
          <a:ln w="9525">
            <a:noFill/>
          </a:ln>
        </p:spPr>
        <p:txBody>
          <a:bodyPr wrap="square">
            <a:spAutoFit/>
          </a:bodyPr>
          <a:lstStyle/>
          <a:p>
            <a:r>
              <a:rPr lang="zh-CN" altLang="en-US" sz="2800" b="1" dirty="0" smtClean="0">
                <a:latin typeface="黑体" panose="02010609060101010101" pitchFamily="2" charset="-122"/>
                <a:ea typeface="黑体" panose="02010609060101010101" pitchFamily="2" charset="-122"/>
              </a:rPr>
              <a:t>二、读</a:t>
            </a:r>
            <a:r>
              <a:rPr lang="zh-CN" altLang="en-US" sz="2800" b="1" dirty="0">
                <a:latin typeface="黑体" panose="02010609060101010101" pitchFamily="2" charset="-122"/>
                <a:ea typeface="黑体" panose="02010609060101010101" pitchFamily="2" charset="-122"/>
              </a:rPr>
              <a:t>句子，</a:t>
            </a:r>
            <a:r>
              <a:rPr lang="zh-CN" altLang="en-US" sz="2800" b="1" dirty="0" smtClean="0">
                <a:latin typeface="黑体" panose="02010609060101010101" pitchFamily="2" charset="-122"/>
                <a:ea typeface="黑体" panose="02010609060101010101" pitchFamily="2" charset="-122"/>
              </a:rPr>
              <a:t>注意划线词语</a:t>
            </a:r>
            <a:r>
              <a:rPr lang="zh-CN" altLang="en-US" sz="2800" b="1" dirty="0">
                <a:latin typeface="黑体" panose="02010609060101010101" pitchFamily="2" charset="-122"/>
                <a:ea typeface="黑体" panose="02010609060101010101" pitchFamily="2" charset="-122"/>
              </a:rPr>
              <a:t>，说说你从中体会到了什么？</a:t>
            </a:r>
            <a:endParaRPr lang="zh-CN" altLang="en-US" sz="2800" b="1" dirty="0">
              <a:latin typeface="黑体" panose="02010609060101010101" pitchFamily="2" charset="-122"/>
              <a:ea typeface="黑体" panose="02010609060101010101" pitchFamily="2" charset="-122"/>
            </a:endParaRPr>
          </a:p>
        </p:txBody>
      </p:sp>
      <p:sp>
        <p:nvSpPr>
          <p:cNvPr id="14" name="文本框 13"/>
          <p:cNvSpPr txBox="1"/>
          <p:nvPr/>
        </p:nvSpPr>
        <p:spPr>
          <a:xfrm>
            <a:off x="624205" y="3855721"/>
            <a:ext cx="7920990" cy="954107"/>
          </a:xfrm>
          <a:prstGeom prst="rect">
            <a:avLst/>
          </a:prstGeom>
          <a:noFill/>
          <a:ln w="9525">
            <a:noFill/>
          </a:ln>
        </p:spPr>
        <p:txBody>
          <a:bodyPr wrap="square">
            <a:spAutoFit/>
          </a:bodyPr>
          <a:lstStyle/>
          <a:p>
            <a:r>
              <a:rPr lang="zh-CN" altLang="en-US" sz="2800" b="1" dirty="0" smtClean="0">
                <a:solidFill>
                  <a:srgbClr val="FF0000"/>
                </a:solidFill>
                <a:latin typeface="楷体_GB2312" panose="02010609030101010101" charset="-122"/>
                <a:ea typeface="楷体_GB2312" panose="02010609030101010101" charset="-122"/>
              </a:rPr>
              <a:t>   从</a:t>
            </a:r>
            <a:r>
              <a:rPr lang="zh-CN" altLang="en-US" sz="2800" b="1" dirty="0">
                <a:solidFill>
                  <a:srgbClr val="FF0000"/>
                </a:solidFill>
                <a:latin typeface="楷体_GB2312" panose="02010609030101010101" charset="-122"/>
                <a:ea typeface="楷体_GB2312" panose="02010609030101010101" charset="-122"/>
              </a:rPr>
              <a:t>“挺立”一词，可体会到中国人民站起来了，翻身做了国家主人的骄傲、自豪的思想感情。</a:t>
            </a:r>
            <a:endParaRPr lang="zh-CN" altLang="en-US" sz="2800" b="1" dirty="0">
              <a:solidFill>
                <a:srgbClr val="FF0000"/>
              </a:solidFill>
              <a:latin typeface="楷体_GB2312" panose="02010609030101010101" charset="-122"/>
              <a:ea typeface="楷体_GB2312" panose="02010609030101010101" charset="-122"/>
            </a:endParaRPr>
          </a:p>
        </p:txBody>
      </p:sp>
      <p:sp>
        <p:nvSpPr>
          <p:cNvPr id="8" name="文本框 11"/>
          <p:cNvSpPr txBox="1"/>
          <p:nvPr/>
        </p:nvSpPr>
        <p:spPr>
          <a:xfrm>
            <a:off x="440056" y="2334261"/>
            <a:ext cx="8104505" cy="954107"/>
          </a:xfrm>
          <a:prstGeom prst="rect">
            <a:avLst/>
          </a:prstGeom>
          <a:noFill/>
          <a:ln w="9525">
            <a:noFill/>
          </a:ln>
        </p:spPr>
        <p:txBody>
          <a:bodyPr wrap="square">
            <a:spAutoFit/>
          </a:bodyPr>
          <a:lstStyle/>
          <a:p>
            <a:r>
              <a:rPr lang="en-US" altLang="zh-CN" sz="2800" dirty="0">
                <a:latin typeface="楷体_GB2312" panose="02010609030101010101" charset="-122"/>
                <a:ea typeface="楷体_GB2312" panose="02010609030101010101" charset="-122"/>
              </a:rPr>
              <a:t> </a:t>
            </a:r>
            <a:r>
              <a:rPr lang="en-US" altLang="zh-CN" sz="2800" dirty="0" smtClean="0">
                <a:latin typeface="楷体_GB2312" panose="02010609030101010101" charset="-122"/>
                <a:ea typeface="楷体_GB2312" panose="02010609030101010101" charset="-122"/>
              </a:rPr>
              <a:t>  </a:t>
            </a:r>
            <a:r>
              <a:rPr lang="en-US" altLang="zh-CN" sz="2800" dirty="0" smtClean="0">
                <a:latin typeface="+mn-ea"/>
              </a:rPr>
              <a:t>1</a:t>
            </a:r>
            <a:r>
              <a:rPr lang="en-US" altLang="zh-CN" sz="2800" dirty="0">
                <a:latin typeface="+mn-ea"/>
              </a:rPr>
              <a:t>. </a:t>
            </a:r>
            <a:r>
              <a:rPr lang="zh-CN" altLang="en-US" sz="2800" dirty="0">
                <a:latin typeface="+mn-ea"/>
              </a:rPr>
              <a:t>在一横一竖的交点的南面，场中</a:t>
            </a:r>
            <a:r>
              <a:rPr lang="zh-CN" altLang="en-US" sz="2800" u="sng" dirty="0">
                <a:latin typeface="+mn-ea"/>
              </a:rPr>
              <a:t>挺立</a:t>
            </a:r>
            <a:r>
              <a:rPr lang="zh-CN" altLang="en-US" sz="2800" dirty="0">
                <a:latin typeface="+mn-ea"/>
              </a:rPr>
              <a:t>着一根电动旗杆</a:t>
            </a:r>
            <a:r>
              <a:rPr lang="zh-CN" altLang="en-US" sz="2800" dirty="0" smtClean="0">
                <a:latin typeface="+mn-ea"/>
              </a:rPr>
              <a:t>。                                       </a:t>
            </a:r>
            <a:endParaRPr lang="zh-CN" altLang="en-US" sz="28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03996" y="3249645"/>
            <a:ext cx="7642726" cy="1569660"/>
          </a:xfrm>
          <a:prstGeom prst="rect">
            <a:avLst/>
          </a:prstGeom>
          <a:noFill/>
          <a:ln w="9525">
            <a:noFill/>
          </a:ln>
        </p:spPr>
        <p:txBody>
          <a:bodyPr wrap="square">
            <a:spAutoFit/>
          </a:bodyPr>
          <a:lstStyle/>
          <a:p>
            <a:r>
              <a:rPr lang="zh-CN" altLang="en-US" sz="3200" b="1" dirty="0" smtClean="0">
                <a:solidFill>
                  <a:srgbClr val="FF0000"/>
                </a:solidFill>
                <a:latin typeface="楷体_GB2312" panose="02010609030101010101" charset="-122"/>
                <a:ea typeface="楷体_GB2312" panose="02010609030101010101" charset="-122"/>
              </a:rPr>
              <a:t>   从“欢呼”一词</a:t>
            </a:r>
            <a:r>
              <a:rPr lang="zh-CN" altLang="en-US" sz="3200" b="1" dirty="0">
                <a:solidFill>
                  <a:srgbClr val="FF0000"/>
                </a:solidFill>
                <a:latin typeface="楷体_GB2312" panose="02010609030101010101" charset="-122"/>
                <a:ea typeface="楷体_GB2312" panose="02010609030101010101" charset="-122"/>
              </a:rPr>
              <a:t>，可体会到全中国人民听到新中国的成立这一个特大喜讯时而无比激动、无比自豪的思想感情。</a:t>
            </a:r>
            <a:endParaRPr lang="zh-CN" altLang="en-US" sz="3200" b="1" dirty="0">
              <a:solidFill>
                <a:srgbClr val="FF0000"/>
              </a:solidFill>
              <a:latin typeface="楷体_GB2312" panose="02010609030101010101" charset="-122"/>
              <a:ea typeface="楷体_GB2312" panose="02010609030101010101" charset="-122"/>
            </a:endParaRPr>
          </a:p>
        </p:txBody>
      </p:sp>
      <p:sp>
        <p:nvSpPr>
          <p:cNvPr id="8" name="文本框 11"/>
          <p:cNvSpPr txBox="1"/>
          <p:nvPr/>
        </p:nvSpPr>
        <p:spPr>
          <a:xfrm>
            <a:off x="603729" y="1344183"/>
            <a:ext cx="7786742" cy="1077218"/>
          </a:xfrm>
          <a:prstGeom prst="rect">
            <a:avLst/>
          </a:prstGeom>
          <a:noFill/>
          <a:ln w="9525">
            <a:noFill/>
          </a:ln>
        </p:spPr>
        <p:txBody>
          <a:bodyPr wrap="square">
            <a:spAutoFit/>
          </a:bodyPr>
          <a:lstStyle/>
          <a:p>
            <a:r>
              <a:rPr lang="zh-CN" altLang="en-US" sz="3200" dirty="0" smtClean="0">
                <a:latin typeface="宋体" panose="02010600030101010101" pitchFamily="2" charset="-122"/>
              </a:rPr>
              <a:t>   </a:t>
            </a:r>
            <a:r>
              <a:rPr lang="en-US" altLang="zh-CN" sz="3200" dirty="0" smtClean="0">
                <a:latin typeface="宋体" panose="02010600030101010101" pitchFamily="2" charset="-122"/>
              </a:rPr>
              <a:t>2</a:t>
            </a:r>
            <a:r>
              <a:rPr lang="en-US" altLang="zh-CN" sz="3200" dirty="0">
                <a:latin typeface="宋体" panose="02010600030101010101" pitchFamily="2" charset="-122"/>
              </a:rPr>
              <a:t>. </a:t>
            </a:r>
            <a:r>
              <a:rPr lang="zh-CN" altLang="en-US" sz="3200" dirty="0">
                <a:latin typeface="宋体" panose="02010600030101010101" pitchFamily="2" charset="-122"/>
              </a:rPr>
              <a:t>这庄严的宣告，这雄伟的声音，使全场三十万人一齐</a:t>
            </a:r>
            <a:r>
              <a:rPr lang="zh-CN" altLang="en-US" sz="3200" u="sng" dirty="0">
                <a:latin typeface="宋体" panose="02010600030101010101" pitchFamily="2" charset="-122"/>
              </a:rPr>
              <a:t>欢呼</a:t>
            </a:r>
            <a:r>
              <a:rPr lang="zh-CN" altLang="en-US" sz="3200" dirty="0">
                <a:latin typeface="宋体" panose="02010600030101010101" pitchFamily="2" charset="-122"/>
              </a:rPr>
              <a:t>起来</a:t>
            </a:r>
            <a:r>
              <a:rPr lang="zh-CN" altLang="en-US" sz="3200" dirty="0" smtClean="0">
                <a:latin typeface="宋体" panose="02010600030101010101" pitchFamily="2" charset="-122"/>
              </a:rPr>
              <a:t>。</a:t>
            </a:r>
            <a:endParaRPr lang="zh-CN" altLang="en-US" sz="3200" dirty="0">
              <a:solidFill>
                <a:schemeClr val="tx1"/>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txBox="1"/>
          <p:nvPr/>
        </p:nvSpPr>
        <p:spPr>
          <a:xfrm>
            <a:off x="500033" y="761982"/>
            <a:ext cx="7816383" cy="792163"/>
          </a:xfrm>
          <a:prstGeom prst="rect">
            <a:avLst/>
          </a:prstGeom>
          <a:noFill/>
          <a:ln w="9525">
            <a:noFill/>
          </a:ln>
        </p:spPr>
        <p:txBody>
          <a:bodyPr/>
          <a:lstStyle/>
          <a:p>
            <a:pPr>
              <a:lnSpc>
                <a:spcPct val="150000"/>
              </a:lnSpc>
              <a:spcBef>
                <a:spcPts val="3000"/>
              </a:spcBef>
            </a:pPr>
            <a:r>
              <a:rPr lang="zh-CN" altLang="en-US" sz="3200" b="1" dirty="0" smtClean="0">
                <a:latin typeface="黑体" panose="02010609060101010101" pitchFamily="2" charset="-122"/>
                <a:ea typeface="黑体" panose="02010609060101010101" pitchFamily="2" charset="-122"/>
              </a:rPr>
              <a:t>三</a:t>
            </a:r>
            <a:r>
              <a:rPr lang="zh-CN" altLang="en-US" sz="3200" b="1" dirty="0">
                <a:latin typeface="黑体" panose="02010609060101010101" pitchFamily="2" charset="-122"/>
                <a:ea typeface="黑体" panose="02010609060101010101" pitchFamily="2" charset="-122"/>
              </a:rPr>
              <a:t>、读</a:t>
            </a:r>
            <a:r>
              <a:rPr lang="zh-CN" altLang="en-US" sz="3200" b="1" dirty="0" smtClean="0">
                <a:latin typeface="黑体" panose="02010609060101010101" pitchFamily="2" charset="-122"/>
                <a:ea typeface="黑体" panose="02010609060101010101" pitchFamily="2" charset="-122"/>
              </a:rPr>
              <a:t>课文，</a:t>
            </a:r>
            <a:r>
              <a:rPr lang="zh-CN" altLang="en-US" sz="3200" b="1" dirty="0">
                <a:latin typeface="黑体" panose="02010609060101010101" pitchFamily="2" charset="-122"/>
                <a:ea typeface="黑体" panose="02010609060101010101" pitchFamily="2" charset="-122"/>
              </a:rPr>
              <a:t>将下列句子按先后顺序排列。</a:t>
            </a:r>
            <a:endParaRPr lang="zh-CN" altLang="en-US" sz="3200" b="1" dirty="0">
              <a:latin typeface="黑体" panose="02010609060101010101" pitchFamily="2" charset="-122"/>
              <a:ea typeface="黑体" panose="02010609060101010101" pitchFamily="2" charset="-122"/>
            </a:endParaRPr>
          </a:p>
        </p:txBody>
      </p:sp>
      <p:sp>
        <p:nvSpPr>
          <p:cNvPr id="2" name="矩形 1"/>
          <p:cNvSpPr/>
          <p:nvPr/>
        </p:nvSpPr>
        <p:spPr>
          <a:xfrm>
            <a:off x="983615" y="1987591"/>
            <a:ext cx="7389495" cy="3884140"/>
          </a:xfrm>
          <a:prstGeom prst="rect">
            <a:avLst/>
          </a:prstGeom>
        </p:spPr>
        <p:txBody>
          <a:bodyPr wrap="square">
            <a:spAutoFit/>
          </a:bodyPr>
          <a:lstStyle/>
          <a:p>
            <a:pPr>
              <a:lnSpc>
                <a:spcPct val="110000"/>
              </a:lnSpc>
            </a:pPr>
            <a:r>
              <a:rPr lang="en-US" altLang="zh-CN" sz="3200" dirty="0" smtClean="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乐队奏国歌。</a:t>
            </a:r>
            <a:endParaRPr lang="zh-CN" altLang="en-US" sz="3200" dirty="0">
              <a:latin typeface="楷体" panose="02010609060101010101" pitchFamily="49" charset="-122"/>
              <a:ea typeface="楷体" panose="02010609060101010101" pitchFamily="49" charset="-122"/>
            </a:endParaRPr>
          </a:p>
          <a:p>
            <a:pPr>
              <a:lnSpc>
                <a:spcPct val="110000"/>
              </a:lnSpc>
            </a:pPr>
            <a:r>
              <a:rPr lang="en-US" altLang="zh-CN" sz="3200" dirty="0" smtClean="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升国旗</a:t>
            </a:r>
            <a:r>
              <a:rPr lang="en-US" altLang="zh-CN" sz="3200" dirty="0">
                <a:latin typeface="楷体" panose="02010609060101010101" pitchFamily="49" charset="-122"/>
                <a:ea typeface="楷体" panose="02010609060101010101" pitchFamily="49" charset="-122"/>
              </a:rPr>
              <a:t>,</a:t>
            </a:r>
            <a:r>
              <a:rPr lang="zh-CN" altLang="en-US" sz="3200" dirty="0">
                <a:latin typeface="楷体" panose="02010609060101010101" pitchFamily="49" charset="-122"/>
                <a:ea typeface="楷体" panose="02010609060101010101" pitchFamily="49" charset="-122"/>
              </a:rPr>
              <a:t>鸣礼炮。</a:t>
            </a:r>
            <a:endParaRPr lang="zh-CN" altLang="en-US" sz="3200" dirty="0">
              <a:latin typeface="楷体" panose="02010609060101010101" pitchFamily="49" charset="-122"/>
              <a:ea typeface="楷体" panose="02010609060101010101" pitchFamily="49" charset="-122"/>
            </a:endParaRPr>
          </a:p>
          <a:p>
            <a:pPr>
              <a:lnSpc>
                <a:spcPct val="110000"/>
              </a:lnSpc>
            </a:pPr>
            <a:r>
              <a:rPr lang="en-US" altLang="zh-CN" sz="3200" dirty="0" smtClean="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毛泽东主席出现在主席台上。</a:t>
            </a:r>
            <a:endParaRPr lang="zh-CN" altLang="en-US" sz="3200" dirty="0">
              <a:latin typeface="楷体" panose="02010609060101010101" pitchFamily="49" charset="-122"/>
              <a:ea typeface="楷体" panose="02010609060101010101" pitchFamily="49" charset="-122"/>
            </a:endParaRPr>
          </a:p>
          <a:p>
            <a:pPr>
              <a:lnSpc>
                <a:spcPct val="110000"/>
              </a:lnSpc>
            </a:pPr>
            <a:r>
              <a:rPr lang="en-US" altLang="zh-CN" sz="3200" dirty="0" smtClean="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林伯渠秘书长宣布典礼开始。</a:t>
            </a:r>
            <a:endParaRPr lang="zh-CN" altLang="en-US" sz="3200" dirty="0">
              <a:latin typeface="楷体" panose="02010609060101010101" pitchFamily="49" charset="-122"/>
              <a:ea typeface="楷体" panose="02010609060101010101" pitchFamily="49" charset="-122"/>
            </a:endParaRPr>
          </a:p>
          <a:p>
            <a:pPr>
              <a:lnSpc>
                <a:spcPct val="110000"/>
              </a:lnSpc>
            </a:pPr>
            <a:r>
              <a:rPr lang="en-US" altLang="zh-CN" sz="3200" dirty="0" smtClean="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毛主席宣读中央人民政府公告。</a:t>
            </a:r>
            <a:endParaRPr lang="zh-CN" altLang="en-US" sz="3200" dirty="0">
              <a:latin typeface="楷体" panose="02010609060101010101" pitchFamily="49" charset="-122"/>
              <a:ea typeface="楷体" panose="02010609060101010101" pitchFamily="49" charset="-122"/>
            </a:endParaRPr>
          </a:p>
          <a:p>
            <a:pPr>
              <a:lnSpc>
                <a:spcPct val="110000"/>
              </a:lnSpc>
            </a:pPr>
            <a:r>
              <a:rPr lang="en-US" altLang="zh-CN" sz="3200" dirty="0" smtClean="0">
                <a:latin typeface="楷体" panose="02010609060101010101" pitchFamily="49" charset="-122"/>
                <a:ea typeface="楷体" panose="02010609060101010101" pitchFamily="49" charset="-122"/>
              </a:rPr>
              <a:t>(   )</a:t>
            </a:r>
            <a:r>
              <a:rPr lang="zh-CN" altLang="en-US" sz="3200" dirty="0">
                <a:latin typeface="楷体" panose="02010609060101010101" pitchFamily="49" charset="-122"/>
                <a:ea typeface="楷体" panose="02010609060101010101" pitchFamily="49" charset="-122"/>
              </a:rPr>
              <a:t>毛泽东主席宣布“中华人民共和国中央人民政府在今天成立了</a:t>
            </a:r>
            <a:r>
              <a:rPr lang="zh-CN" altLang="en-US" sz="3200" dirty="0" smtClean="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
        <p:nvSpPr>
          <p:cNvPr id="10" name="文本框 12"/>
          <p:cNvSpPr txBox="1"/>
          <p:nvPr/>
        </p:nvSpPr>
        <p:spPr>
          <a:xfrm>
            <a:off x="1366248" y="4974882"/>
            <a:ext cx="391454" cy="584775"/>
          </a:xfrm>
          <a:prstGeom prst="rect">
            <a:avLst/>
          </a:prstGeom>
          <a:noFill/>
          <a:ln w="9525">
            <a:noFill/>
          </a:ln>
        </p:spPr>
        <p:txBody>
          <a:bodyPr wrap="none">
            <a:spAutoFit/>
          </a:bodyPr>
          <a:lstStyle/>
          <a:p>
            <a:pPr eaLnBrk="1" hangingPunct="1"/>
            <a:r>
              <a:rPr lang="en-US" altLang="zh-CN" sz="3200" b="1" dirty="0" smtClean="0">
                <a:solidFill>
                  <a:srgbClr val="FF0000"/>
                </a:solidFill>
                <a:latin typeface="楷体_GB2312" panose="02010609030101010101" charset="-122"/>
                <a:ea typeface="楷体_GB2312" panose="02010609030101010101" charset="-122"/>
              </a:rPr>
              <a:t>4</a:t>
            </a:r>
            <a:endParaRPr lang="zh-CN" altLang="en-US" sz="3200" b="1" dirty="0">
              <a:solidFill>
                <a:srgbClr val="FF0000"/>
              </a:solidFill>
              <a:latin typeface="楷体_GB2312" panose="02010609030101010101" charset="-122"/>
              <a:ea typeface="楷体_GB2312" panose="02010609030101010101" charset="-122"/>
            </a:endParaRPr>
          </a:p>
        </p:txBody>
      </p:sp>
      <p:sp>
        <p:nvSpPr>
          <p:cNvPr id="11" name="文本框 12"/>
          <p:cNvSpPr txBox="1"/>
          <p:nvPr/>
        </p:nvSpPr>
        <p:spPr>
          <a:xfrm>
            <a:off x="1382646" y="2494449"/>
            <a:ext cx="391454" cy="584775"/>
          </a:xfrm>
          <a:prstGeom prst="rect">
            <a:avLst/>
          </a:prstGeom>
          <a:noFill/>
          <a:ln w="9525">
            <a:noFill/>
          </a:ln>
        </p:spPr>
        <p:txBody>
          <a:bodyPr wrap="none">
            <a:spAutoFit/>
          </a:bodyPr>
          <a:lstStyle/>
          <a:p>
            <a:pPr eaLnBrk="1" hangingPunct="1"/>
            <a:r>
              <a:rPr lang="en-US" altLang="zh-CN" sz="3200" b="1" dirty="0" smtClean="0">
                <a:solidFill>
                  <a:srgbClr val="FF0000"/>
                </a:solidFill>
                <a:latin typeface="楷体_GB2312" panose="02010609030101010101" charset="-122"/>
                <a:ea typeface="楷体_GB2312" panose="02010609030101010101" charset="-122"/>
              </a:rPr>
              <a:t>5</a:t>
            </a:r>
            <a:endParaRPr lang="zh-CN" altLang="en-US" sz="3200" b="1" dirty="0">
              <a:solidFill>
                <a:srgbClr val="FF0000"/>
              </a:solidFill>
              <a:latin typeface="楷体_GB2312" panose="02010609030101010101" charset="-122"/>
              <a:ea typeface="楷体_GB2312" panose="02010609030101010101" charset="-122"/>
            </a:endParaRPr>
          </a:p>
        </p:txBody>
      </p:sp>
      <p:sp>
        <p:nvSpPr>
          <p:cNvPr id="16" name="文本框 12"/>
          <p:cNvSpPr txBox="1"/>
          <p:nvPr/>
        </p:nvSpPr>
        <p:spPr>
          <a:xfrm>
            <a:off x="1367425" y="1796822"/>
            <a:ext cx="391454" cy="584775"/>
          </a:xfrm>
          <a:prstGeom prst="rect">
            <a:avLst/>
          </a:prstGeom>
          <a:noFill/>
          <a:ln w="9525">
            <a:noFill/>
          </a:ln>
        </p:spPr>
        <p:txBody>
          <a:bodyPr wrap="none">
            <a:spAutoFit/>
          </a:bodyPr>
          <a:lstStyle/>
          <a:p>
            <a:pPr eaLnBrk="1" hangingPunct="1"/>
            <a:r>
              <a:rPr lang="en-US" altLang="zh-CN" sz="3200" b="1" dirty="0" smtClean="0">
                <a:solidFill>
                  <a:srgbClr val="FF0000"/>
                </a:solidFill>
                <a:latin typeface="楷体_GB2312" panose="02010609030101010101" charset="-122"/>
                <a:ea typeface="楷体_GB2312" panose="02010609030101010101" charset="-122"/>
              </a:rPr>
              <a:t>3</a:t>
            </a:r>
            <a:endParaRPr lang="zh-CN" altLang="en-US" sz="3200" b="1" dirty="0">
              <a:solidFill>
                <a:srgbClr val="FF0000"/>
              </a:solidFill>
              <a:latin typeface="楷体_GB2312" panose="02010609030101010101" charset="-122"/>
              <a:ea typeface="楷体_GB2312" panose="02010609030101010101" charset="-122"/>
            </a:endParaRPr>
          </a:p>
        </p:txBody>
      </p:sp>
      <p:sp>
        <p:nvSpPr>
          <p:cNvPr id="17" name="文本框 12"/>
          <p:cNvSpPr txBox="1"/>
          <p:nvPr/>
        </p:nvSpPr>
        <p:spPr>
          <a:xfrm>
            <a:off x="1366285" y="3604188"/>
            <a:ext cx="391454" cy="584775"/>
          </a:xfrm>
          <a:prstGeom prst="rect">
            <a:avLst/>
          </a:prstGeom>
          <a:noFill/>
          <a:ln w="9525">
            <a:noFill/>
          </a:ln>
        </p:spPr>
        <p:txBody>
          <a:bodyPr wrap="none">
            <a:spAutoFit/>
          </a:bodyPr>
          <a:lstStyle/>
          <a:p>
            <a:pPr eaLnBrk="1" hangingPunct="1"/>
            <a:r>
              <a:rPr lang="en-US" altLang="zh-CN" sz="3200" b="1" dirty="0" smtClean="0">
                <a:solidFill>
                  <a:srgbClr val="FF0000"/>
                </a:solidFill>
                <a:latin typeface="楷体_GB2312" panose="02010609030101010101" charset="-122"/>
                <a:ea typeface="楷体_GB2312" panose="02010609030101010101" charset="-122"/>
              </a:rPr>
              <a:t>1</a:t>
            </a:r>
            <a:endParaRPr lang="zh-CN" altLang="en-US" sz="3200" b="1" dirty="0">
              <a:solidFill>
                <a:srgbClr val="FF0000"/>
              </a:solidFill>
              <a:latin typeface="楷体_GB2312" panose="02010609030101010101" charset="-122"/>
              <a:ea typeface="楷体_GB2312" panose="02010609030101010101" charset="-122"/>
            </a:endParaRPr>
          </a:p>
        </p:txBody>
      </p:sp>
      <p:sp>
        <p:nvSpPr>
          <p:cNvPr id="18" name="文本框 12"/>
          <p:cNvSpPr txBox="1"/>
          <p:nvPr/>
        </p:nvSpPr>
        <p:spPr>
          <a:xfrm>
            <a:off x="1382646" y="3080181"/>
            <a:ext cx="391454" cy="584775"/>
          </a:xfrm>
          <a:prstGeom prst="rect">
            <a:avLst/>
          </a:prstGeom>
          <a:noFill/>
          <a:ln w="9525">
            <a:noFill/>
          </a:ln>
        </p:spPr>
        <p:txBody>
          <a:bodyPr wrap="none">
            <a:spAutoFit/>
          </a:bodyPr>
          <a:lstStyle/>
          <a:p>
            <a:pPr eaLnBrk="1" hangingPunct="1"/>
            <a:r>
              <a:rPr lang="en-US" altLang="zh-CN" sz="3200" b="1" dirty="0" smtClean="0">
                <a:solidFill>
                  <a:srgbClr val="FF0000"/>
                </a:solidFill>
                <a:latin typeface="楷体_GB2312" panose="02010609030101010101" charset="-122"/>
                <a:ea typeface="楷体_GB2312" panose="02010609030101010101" charset="-122"/>
              </a:rPr>
              <a:t>2</a:t>
            </a:r>
            <a:endParaRPr lang="zh-CN" altLang="en-US" sz="3200" b="1" dirty="0">
              <a:solidFill>
                <a:srgbClr val="FF0000"/>
              </a:solidFill>
              <a:latin typeface="楷体_GB2312" panose="02010609030101010101" charset="-122"/>
              <a:ea typeface="楷体_GB2312" panose="02010609030101010101" charset="-122"/>
            </a:endParaRPr>
          </a:p>
        </p:txBody>
      </p:sp>
      <p:sp>
        <p:nvSpPr>
          <p:cNvPr id="13" name="文本框 12"/>
          <p:cNvSpPr txBox="1"/>
          <p:nvPr/>
        </p:nvSpPr>
        <p:spPr>
          <a:xfrm>
            <a:off x="1366408" y="4277182"/>
            <a:ext cx="391454" cy="584775"/>
          </a:xfrm>
          <a:prstGeom prst="rect">
            <a:avLst/>
          </a:prstGeom>
          <a:noFill/>
          <a:ln w="9525">
            <a:noFill/>
          </a:ln>
        </p:spPr>
        <p:txBody>
          <a:bodyPr wrap="none">
            <a:spAutoFit/>
          </a:bodyPr>
          <a:lstStyle/>
          <a:p>
            <a:pPr eaLnBrk="1" hangingPunct="1"/>
            <a:r>
              <a:rPr lang="en-US" altLang="zh-CN" sz="3200" b="1" dirty="0" smtClean="0">
                <a:solidFill>
                  <a:srgbClr val="FF0000"/>
                </a:solidFill>
                <a:latin typeface="楷体_GB2312" panose="02010609030101010101" charset="-122"/>
                <a:ea typeface="楷体_GB2312" panose="02010609030101010101" charset="-122"/>
              </a:rPr>
              <a:t>6</a:t>
            </a:r>
            <a:endParaRPr lang="zh-CN" altLang="en-US" sz="3200" b="1" dirty="0">
              <a:solidFill>
                <a:srgbClr val="FF0000"/>
              </a:solidFill>
              <a:latin typeface="楷体_GB2312" panose="02010609030101010101" charset="-122"/>
              <a:ea typeface="楷体_GB2312"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P spid="1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3" y="767000"/>
            <a:ext cx="184731" cy="461665"/>
          </a:xfrm>
          <a:prstGeom prst="rect">
            <a:avLst/>
          </a:prstGeom>
          <a:noFill/>
        </p:spPr>
        <p:txBody>
          <a:bodyPr wrap="none" rtlCol="0">
            <a:spAutoFit/>
          </a:bodyPr>
          <a:lstStyle/>
          <a:p>
            <a:endParaRPr lang="zh-CN" altLang="en-US" sz="2400"/>
          </a:p>
        </p:txBody>
      </p:sp>
      <p:sp>
        <p:nvSpPr>
          <p:cNvPr id="3" name="文本框 2"/>
          <p:cNvSpPr txBox="1"/>
          <p:nvPr/>
        </p:nvSpPr>
        <p:spPr>
          <a:xfrm>
            <a:off x="1094103" y="644692"/>
            <a:ext cx="2242922" cy="707886"/>
          </a:xfrm>
          <a:prstGeom prst="rect">
            <a:avLst/>
          </a:prstGeom>
          <a:noFill/>
          <a:ln w="9525">
            <a:noFill/>
          </a:ln>
        </p:spPr>
        <p:txBody>
          <a:bodyPr wrap="none" anchor="t">
            <a:spAutoFit/>
          </a:bodyPr>
          <a:lstStyle/>
          <a:p>
            <a:pPr eaLnBrk="1" hangingPunct="1"/>
            <a:r>
              <a:rPr lang="zh-CN" altLang="en-US" sz="4000" b="1" u="dbl" dirty="0" smtClean="0">
                <a:solidFill>
                  <a:srgbClr val="92D050"/>
                </a:solidFill>
                <a:uFillTx/>
                <a:latin typeface="黑体" panose="02010609060101010101" pitchFamily="2" charset="-122"/>
                <a:ea typeface="黑体" panose="02010609060101010101" pitchFamily="2" charset="-122"/>
                <a:sym typeface="+mn-ea"/>
              </a:rPr>
              <a:t>词语解释</a:t>
            </a:r>
            <a:endParaRPr lang="zh-CN" altLang="en-US" sz="40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18" name="矩形 2"/>
          <p:cNvSpPr>
            <a:spLocks noChangeArrowheads="1"/>
          </p:cNvSpPr>
          <p:nvPr/>
        </p:nvSpPr>
        <p:spPr bwMode="auto">
          <a:xfrm>
            <a:off x="635220" y="1819402"/>
            <a:ext cx="1731564" cy="461665"/>
          </a:xfrm>
          <a:prstGeom prst="rect">
            <a:avLst/>
          </a:prstGeom>
          <a:noFill/>
          <a:ln w="9525">
            <a:noFill/>
            <a:miter lim="800000"/>
          </a:ln>
        </p:spPr>
        <p:txBody>
          <a:bodyPr wrap="none">
            <a:spAutoFit/>
          </a:bodyPr>
          <a:lstStyle/>
          <a:p>
            <a:pPr algn="ctr"/>
            <a:r>
              <a:rPr lang="zh-CN" altLang="en-US" sz="2400" b="1" dirty="0">
                <a:solidFill>
                  <a:srgbClr val="FF0000"/>
                </a:solidFill>
                <a:latin typeface="黑体" panose="02010609060101010101" pitchFamily="2" charset="-122"/>
                <a:ea typeface="黑体" panose="02010609060101010101" pitchFamily="2" charset="-122"/>
              </a:rPr>
              <a:t>开国大典</a:t>
            </a:r>
            <a:r>
              <a:rPr lang="zh-CN" altLang="en-US" sz="2400" b="1" dirty="0" smtClean="0">
                <a:solidFill>
                  <a:srgbClr val="FF0000"/>
                </a:solidFill>
                <a:latin typeface="黑体" panose="02010609060101010101" pitchFamily="2" charset="-122"/>
                <a:ea typeface="黑体" panose="02010609060101010101" pitchFamily="2" charset="-122"/>
              </a:rPr>
              <a:t>：</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9" name="矩形 2"/>
          <p:cNvSpPr>
            <a:spLocks noChangeArrowheads="1"/>
          </p:cNvSpPr>
          <p:nvPr/>
        </p:nvSpPr>
        <p:spPr bwMode="auto">
          <a:xfrm>
            <a:off x="647038" y="2674800"/>
            <a:ext cx="1112805"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典礼</a:t>
            </a:r>
            <a:r>
              <a:rPr lang="zh-CN" altLang="en-US" sz="2400" b="1" dirty="0">
                <a:solidFill>
                  <a:srgbClr val="FF0000"/>
                </a:solidFill>
                <a:latin typeface="黑体" panose="02010609060101010101" pitchFamily="2" charset="-122"/>
                <a:ea typeface="黑体" panose="02010609060101010101" pitchFamily="2" charset="-122"/>
              </a:rPr>
              <a:t>：</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0" name="矩形 2"/>
          <p:cNvSpPr>
            <a:spLocks noChangeArrowheads="1"/>
          </p:cNvSpPr>
          <p:nvPr/>
        </p:nvSpPr>
        <p:spPr bwMode="auto">
          <a:xfrm>
            <a:off x="613854" y="3530197"/>
            <a:ext cx="173156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城防</a:t>
            </a:r>
            <a:r>
              <a:rPr lang="zh-CN" altLang="en-US" sz="2400" b="1" dirty="0">
                <a:solidFill>
                  <a:srgbClr val="FF0000"/>
                </a:solidFill>
                <a:latin typeface="黑体" panose="02010609060101010101" pitchFamily="2" charset="-122"/>
                <a:ea typeface="黑体" panose="02010609060101010101" pitchFamily="2" charset="-122"/>
              </a:rPr>
              <a:t>部队：</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1" name="矩形 20"/>
          <p:cNvSpPr>
            <a:spLocks noChangeArrowheads="1"/>
          </p:cNvSpPr>
          <p:nvPr/>
        </p:nvSpPr>
        <p:spPr bwMode="auto">
          <a:xfrm>
            <a:off x="1748670" y="2695159"/>
            <a:ext cx="6577256"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defRPr/>
            </a:pPr>
            <a:r>
              <a:rPr lang="zh-CN" altLang="en-US" sz="2400" b="1" dirty="0">
                <a:latin typeface="+mn-ea"/>
                <a:ea typeface="+mn-ea"/>
              </a:rPr>
              <a:t>郑重举行的仪式，如，开学典礼，开业典礼。</a:t>
            </a:r>
            <a:endParaRPr lang="zh-CN" altLang="en-US" sz="2400" b="1" dirty="0">
              <a:latin typeface="+mn-ea"/>
              <a:ea typeface="+mn-ea"/>
            </a:endParaRPr>
          </a:p>
        </p:txBody>
      </p:sp>
      <p:sp>
        <p:nvSpPr>
          <p:cNvPr id="22" name="TextBox 21"/>
          <p:cNvSpPr txBox="1"/>
          <p:nvPr/>
        </p:nvSpPr>
        <p:spPr>
          <a:xfrm>
            <a:off x="2271301" y="1823999"/>
            <a:ext cx="3570208" cy="497957"/>
          </a:xfrm>
          <a:prstGeom prst="rect">
            <a:avLst/>
          </a:prstGeom>
          <a:noFill/>
          <a:ln w="9525">
            <a:noFill/>
          </a:ln>
        </p:spPr>
        <p:txBody>
          <a:bodyPr wrap="none" rtlCol="0">
            <a:spAutoFit/>
          </a:bodyPr>
          <a:lstStyle/>
          <a:p>
            <a:pPr>
              <a:lnSpc>
                <a:spcPct val="120000"/>
              </a:lnSpc>
              <a:defRPr/>
            </a:pPr>
            <a:r>
              <a:rPr lang="zh-CN" altLang="en-US" sz="2400" b="1" dirty="0">
                <a:latin typeface="+mn-ea"/>
              </a:rPr>
              <a:t>创建国家的重大的典礼。</a:t>
            </a:r>
            <a:endParaRPr lang="en-US" altLang="zh-CN" sz="2400" b="1" dirty="0">
              <a:latin typeface="+mn-ea"/>
            </a:endParaRPr>
          </a:p>
        </p:txBody>
      </p:sp>
      <p:sp>
        <p:nvSpPr>
          <p:cNvPr id="23" name="TextBox 22"/>
          <p:cNvSpPr txBox="1"/>
          <p:nvPr/>
        </p:nvSpPr>
        <p:spPr>
          <a:xfrm>
            <a:off x="2131643" y="3604735"/>
            <a:ext cx="2646878" cy="535531"/>
          </a:xfrm>
          <a:prstGeom prst="rect">
            <a:avLst/>
          </a:prstGeom>
          <a:noFill/>
          <a:ln w="9525">
            <a:noFill/>
          </a:ln>
        </p:spPr>
        <p:txBody>
          <a:bodyPr wrap="none" rtlCol="0">
            <a:spAutoFit/>
          </a:bodyPr>
          <a:lstStyle/>
          <a:p>
            <a:pPr>
              <a:lnSpc>
                <a:spcPct val="120000"/>
              </a:lnSpc>
              <a:defRPr/>
            </a:pPr>
            <a:r>
              <a:rPr lang="zh-CN" altLang="en-US" sz="2400" b="1" dirty="0">
                <a:latin typeface="+mn-ea"/>
              </a:rPr>
              <a:t>守卫城市的军队</a:t>
            </a:r>
            <a:r>
              <a:rPr lang="zh-CN" altLang="en-US" sz="2400" b="1" dirty="0" smtClean="0">
                <a:latin typeface="+mn-ea"/>
              </a:rPr>
              <a:t>。</a:t>
            </a:r>
            <a:endParaRPr lang="zh-CN" altLang="en-US" sz="2400" b="1" dirty="0">
              <a:latin typeface="+mn-ea"/>
            </a:endParaRPr>
          </a:p>
        </p:txBody>
      </p:sp>
      <p:sp>
        <p:nvSpPr>
          <p:cNvPr id="24" name="矩形 2"/>
          <p:cNvSpPr>
            <a:spLocks noChangeArrowheads="1"/>
          </p:cNvSpPr>
          <p:nvPr/>
        </p:nvSpPr>
        <p:spPr bwMode="auto">
          <a:xfrm>
            <a:off x="618769" y="4385594"/>
            <a:ext cx="142218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观礼台：</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1" name="矩形 10"/>
          <p:cNvSpPr/>
          <p:nvPr/>
        </p:nvSpPr>
        <p:spPr>
          <a:xfrm>
            <a:off x="2007840" y="4419915"/>
            <a:ext cx="6865288" cy="535531"/>
          </a:xfrm>
          <a:prstGeom prst="rect">
            <a:avLst/>
          </a:prstGeom>
          <a:noFill/>
          <a:ln w="9525">
            <a:noFill/>
          </a:ln>
        </p:spPr>
        <p:txBody>
          <a:bodyPr wrap="square" rtlCol="0">
            <a:spAutoFit/>
          </a:bodyPr>
          <a:lstStyle/>
          <a:p>
            <a:pPr>
              <a:lnSpc>
                <a:spcPct val="120000"/>
              </a:lnSpc>
            </a:pPr>
            <a:r>
              <a:rPr lang="zh-CN" altLang="en-US" sz="2400" b="1" dirty="0">
                <a:latin typeface="+mn-ea"/>
              </a:rPr>
              <a:t>被邀请参观典礼的看台。</a:t>
            </a:r>
            <a:endParaRPr lang="zh-CN" altLang="zh-CN" sz="2400" b="1" dirty="0">
              <a:latin typeface="+mn-ea"/>
            </a:endParaRPr>
          </a:p>
        </p:txBody>
      </p:sp>
      <p:sp>
        <p:nvSpPr>
          <p:cNvPr id="12" name="矩形 2"/>
          <p:cNvSpPr>
            <a:spLocks noChangeArrowheads="1"/>
          </p:cNvSpPr>
          <p:nvPr/>
        </p:nvSpPr>
        <p:spPr bwMode="auto">
          <a:xfrm>
            <a:off x="647038" y="5240989"/>
            <a:ext cx="1112805"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诞生：</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3" name="TextBox 12"/>
          <p:cNvSpPr txBox="1"/>
          <p:nvPr/>
        </p:nvSpPr>
        <p:spPr>
          <a:xfrm>
            <a:off x="1734304" y="5240988"/>
            <a:ext cx="6702006" cy="535531"/>
          </a:xfrm>
          <a:prstGeom prst="rect">
            <a:avLst/>
          </a:prstGeom>
          <a:noFill/>
          <a:ln w="9525">
            <a:noFill/>
          </a:ln>
        </p:spPr>
        <p:txBody>
          <a:bodyPr wrap="square" rtlCol="0">
            <a:spAutoFit/>
          </a:bodyPr>
          <a:lstStyle/>
          <a:p>
            <a:pPr>
              <a:lnSpc>
                <a:spcPct val="120000"/>
              </a:lnSpc>
              <a:defRPr/>
            </a:pPr>
            <a:r>
              <a:rPr lang="zh-CN" altLang="en-US" sz="2400" b="1" dirty="0" smtClean="0">
                <a:latin typeface="+mn-ea"/>
              </a:rPr>
              <a:t>指人出生。课文指中华人民共和国庄严成立了。</a:t>
            </a:r>
            <a:endParaRPr lang="zh-CN" altLang="en-US" sz="2400" b="1" dirty="0">
              <a:latin typeface="+mn-ea"/>
            </a:endParaRPr>
          </a:p>
        </p:txBody>
      </p:sp>
      <p:pic>
        <p:nvPicPr>
          <p:cNvPr id="14" name="Picture 2" descr="G:\BaiduYunDownload\10000图标\PNG图标集08\png-0561.png"/>
          <p:cNvPicPr>
            <a:picLocks noChangeAspect="1" noChangeArrowheads="1"/>
          </p:cNvPicPr>
          <p:nvPr/>
        </p:nvPicPr>
        <p:blipFill>
          <a:blip r:embed="rId1" cstate="email"/>
          <a:srcRect/>
          <a:stretch>
            <a:fillRect/>
          </a:stretch>
        </p:blipFill>
        <p:spPr bwMode="auto">
          <a:xfrm>
            <a:off x="619195" y="818443"/>
            <a:ext cx="424413" cy="56588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2"/>
          <p:cNvSpPr>
            <a:spLocks noChangeArrowheads="1"/>
          </p:cNvSpPr>
          <p:nvPr/>
        </p:nvSpPr>
        <p:spPr bwMode="auto">
          <a:xfrm>
            <a:off x="1223056" y="1192206"/>
            <a:ext cx="142218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五更</a:t>
            </a:r>
            <a:r>
              <a:rPr lang="zh-CN" altLang="en-US" sz="2400" b="1" dirty="0">
                <a:solidFill>
                  <a:srgbClr val="FF0000"/>
                </a:solidFill>
                <a:latin typeface="黑体" panose="02010609060101010101" pitchFamily="2" charset="-122"/>
                <a:ea typeface="黑体" panose="02010609060101010101" pitchFamily="2" charset="-122"/>
              </a:rPr>
              <a:t>天：</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0" name="矩形 2"/>
          <p:cNvSpPr>
            <a:spLocks noChangeArrowheads="1"/>
          </p:cNvSpPr>
          <p:nvPr/>
        </p:nvSpPr>
        <p:spPr bwMode="auto">
          <a:xfrm>
            <a:off x="1223056" y="2731422"/>
            <a:ext cx="111280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肃立：</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1" name="矩形 20"/>
          <p:cNvSpPr>
            <a:spLocks noChangeArrowheads="1"/>
          </p:cNvSpPr>
          <p:nvPr/>
        </p:nvSpPr>
        <p:spPr bwMode="auto">
          <a:xfrm>
            <a:off x="2129326" y="2756559"/>
            <a:ext cx="40425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defRPr/>
            </a:pPr>
            <a:r>
              <a:rPr lang="zh-CN" altLang="en-US" sz="2400" b="1" dirty="0">
                <a:latin typeface="+mn-ea"/>
                <a:ea typeface="+mn-ea"/>
              </a:rPr>
              <a:t>恭敬、庄严地立着。</a:t>
            </a:r>
            <a:endParaRPr lang="zh-CN" altLang="en-US" sz="2400" b="1" dirty="0">
              <a:latin typeface="+mn-ea"/>
              <a:ea typeface="+mn-ea"/>
            </a:endParaRPr>
          </a:p>
        </p:txBody>
      </p:sp>
      <p:sp>
        <p:nvSpPr>
          <p:cNvPr id="22" name="TextBox 21"/>
          <p:cNvSpPr txBox="1"/>
          <p:nvPr/>
        </p:nvSpPr>
        <p:spPr>
          <a:xfrm>
            <a:off x="2456339" y="1209503"/>
            <a:ext cx="6775257" cy="535531"/>
          </a:xfrm>
          <a:prstGeom prst="rect">
            <a:avLst/>
          </a:prstGeom>
          <a:noFill/>
          <a:ln w="9525">
            <a:noFill/>
          </a:ln>
        </p:spPr>
        <p:txBody>
          <a:bodyPr wrap="square" rtlCol="0">
            <a:spAutoFit/>
          </a:bodyPr>
          <a:lstStyle/>
          <a:p>
            <a:pPr>
              <a:lnSpc>
                <a:spcPct val="120000"/>
              </a:lnSpc>
              <a:defRPr/>
            </a:pPr>
            <a:r>
              <a:rPr lang="zh-CN" altLang="en-US" sz="2400" b="1" dirty="0">
                <a:latin typeface="+mn-ea"/>
              </a:rPr>
              <a:t>大约早晨四五点钟。</a:t>
            </a:r>
            <a:endParaRPr lang="en-US" altLang="zh-CN" sz="2400" b="1" dirty="0">
              <a:latin typeface="+mn-ea"/>
            </a:endParaRPr>
          </a:p>
        </p:txBody>
      </p:sp>
      <p:sp>
        <p:nvSpPr>
          <p:cNvPr id="23" name="TextBox 22"/>
          <p:cNvSpPr txBox="1"/>
          <p:nvPr/>
        </p:nvSpPr>
        <p:spPr>
          <a:xfrm>
            <a:off x="2201334" y="3501029"/>
            <a:ext cx="6202740" cy="535531"/>
          </a:xfrm>
          <a:prstGeom prst="rect">
            <a:avLst/>
          </a:prstGeom>
          <a:noFill/>
          <a:ln w="9525">
            <a:noFill/>
          </a:ln>
        </p:spPr>
        <p:txBody>
          <a:bodyPr wrap="square" rtlCol="0">
            <a:spAutoFit/>
          </a:bodyPr>
          <a:lstStyle/>
          <a:p>
            <a:pPr>
              <a:lnSpc>
                <a:spcPct val="120000"/>
              </a:lnSpc>
              <a:defRPr/>
            </a:pPr>
            <a:r>
              <a:rPr lang="zh-CN" altLang="en-US" sz="2400" b="1" dirty="0">
                <a:latin typeface="+mn-ea"/>
              </a:rPr>
              <a:t>恭敬地看。</a:t>
            </a:r>
            <a:endParaRPr lang="zh-CN" altLang="en-US" sz="2400" b="1" dirty="0">
              <a:latin typeface="+mn-ea"/>
            </a:endParaRPr>
          </a:p>
        </p:txBody>
      </p:sp>
      <p:sp>
        <p:nvSpPr>
          <p:cNvPr id="24" name="矩形 2"/>
          <p:cNvSpPr>
            <a:spLocks noChangeArrowheads="1"/>
          </p:cNvSpPr>
          <p:nvPr/>
        </p:nvSpPr>
        <p:spPr bwMode="auto">
          <a:xfrm>
            <a:off x="1223056" y="3501030"/>
            <a:ext cx="111280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瞻仰</a:t>
            </a:r>
            <a:r>
              <a:rPr lang="zh-CN" altLang="en-US" sz="2400" b="1" dirty="0">
                <a:solidFill>
                  <a:srgbClr val="FF0000"/>
                </a:solidFill>
                <a:latin typeface="黑体" panose="02010609060101010101" pitchFamily="2" charset="-122"/>
                <a:ea typeface="黑体" panose="02010609060101010101" pitchFamily="2" charset="-122"/>
              </a:rPr>
              <a:t>：</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0" name="矩形 2"/>
          <p:cNvSpPr>
            <a:spLocks noChangeArrowheads="1"/>
          </p:cNvSpPr>
          <p:nvPr/>
        </p:nvSpPr>
        <p:spPr bwMode="auto">
          <a:xfrm>
            <a:off x="1223057" y="1961814"/>
            <a:ext cx="803425"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擎：</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 name="矩形 1"/>
          <p:cNvSpPr/>
          <p:nvPr/>
        </p:nvSpPr>
        <p:spPr>
          <a:xfrm>
            <a:off x="1925503" y="1941808"/>
            <a:ext cx="2031325" cy="535531"/>
          </a:xfrm>
          <a:prstGeom prst="rect">
            <a:avLst/>
          </a:prstGeom>
        </p:spPr>
        <p:txBody>
          <a:bodyPr wrap="none">
            <a:spAutoFit/>
          </a:bodyPr>
          <a:lstStyle/>
          <a:p>
            <a:pPr>
              <a:lnSpc>
                <a:spcPct val="120000"/>
              </a:lnSpc>
              <a:defRPr/>
            </a:pPr>
            <a:r>
              <a:rPr lang="zh-CN" altLang="en-US" sz="2400" b="1" dirty="0" smtClean="0">
                <a:latin typeface="+mn-ea"/>
              </a:rPr>
              <a:t>往上托；举</a:t>
            </a:r>
            <a:r>
              <a:rPr lang="zh-CN" altLang="en-US" sz="2400" b="1" dirty="0">
                <a:latin typeface="+mn-ea"/>
              </a:rPr>
              <a:t>。</a:t>
            </a:r>
            <a:endParaRPr lang="zh-CN" altLang="en-US" sz="2400" b="1" dirty="0">
              <a:latin typeface="+mn-ea"/>
            </a:endParaRPr>
          </a:p>
        </p:txBody>
      </p:sp>
      <p:sp>
        <p:nvSpPr>
          <p:cNvPr id="16" name="矩形 2"/>
          <p:cNvSpPr>
            <a:spLocks noChangeArrowheads="1"/>
          </p:cNvSpPr>
          <p:nvPr/>
        </p:nvSpPr>
        <p:spPr bwMode="auto">
          <a:xfrm>
            <a:off x="1223056" y="4270638"/>
            <a:ext cx="111280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宣告：</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7" name="矩形 2"/>
          <p:cNvSpPr>
            <a:spLocks noChangeArrowheads="1"/>
          </p:cNvSpPr>
          <p:nvPr/>
        </p:nvSpPr>
        <p:spPr bwMode="auto">
          <a:xfrm>
            <a:off x="1223056" y="5040249"/>
            <a:ext cx="1112804" cy="461665"/>
          </a:xfrm>
          <a:prstGeom prst="rect">
            <a:avLst/>
          </a:prstGeom>
          <a:noFill/>
          <a:ln w="9525">
            <a:noFill/>
            <a:miter lim="800000"/>
          </a:ln>
        </p:spPr>
        <p:txBody>
          <a:bodyPr wrap="none">
            <a:spAutoFit/>
          </a:bodyPr>
          <a:lstStyle/>
          <a:p>
            <a:pPr algn="ctr"/>
            <a:r>
              <a:rPr lang="zh-CN" altLang="en-US" sz="2400" b="1" dirty="0" smtClean="0">
                <a:solidFill>
                  <a:srgbClr val="FF0000"/>
                </a:solidFill>
                <a:latin typeface="黑体" panose="02010609060101010101" pitchFamily="2" charset="-122"/>
                <a:ea typeface="黑体" panose="02010609060101010101" pitchFamily="2" charset="-122"/>
              </a:rPr>
              <a:t>肃立：</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9" name="TextBox 18"/>
          <p:cNvSpPr txBox="1"/>
          <p:nvPr/>
        </p:nvSpPr>
        <p:spPr>
          <a:xfrm>
            <a:off x="2201334" y="4326207"/>
            <a:ext cx="6202740" cy="535531"/>
          </a:xfrm>
          <a:prstGeom prst="rect">
            <a:avLst/>
          </a:prstGeom>
          <a:noFill/>
          <a:ln w="9525">
            <a:noFill/>
          </a:ln>
        </p:spPr>
        <p:txBody>
          <a:bodyPr wrap="square" rtlCol="0">
            <a:spAutoFit/>
          </a:bodyPr>
          <a:lstStyle/>
          <a:p>
            <a:pPr>
              <a:lnSpc>
                <a:spcPct val="120000"/>
              </a:lnSpc>
              <a:defRPr/>
            </a:pPr>
            <a:r>
              <a:rPr lang="zh-CN" altLang="en-US" sz="2400" b="1" dirty="0" smtClean="0">
                <a:latin typeface="+mn-ea"/>
              </a:rPr>
              <a:t>公开郑重地宣布。</a:t>
            </a:r>
            <a:endParaRPr lang="zh-CN" altLang="en-US" sz="2400" b="1" dirty="0">
              <a:latin typeface="+mn-ea"/>
            </a:endParaRPr>
          </a:p>
        </p:txBody>
      </p:sp>
      <p:sp>
        <p:nvSpPr>
          <p:cNvPr id="25" name="TextBox 24"/>
          <p:cNvSpPr txBox="1"/>
          <p:nvPr/>
        </p:nvSpPr>
        <p:spPr>
          <a:xfrm>
            <a:off x="2305329" y="5057417"/>
            <a:ext cx="6202740" cy="535531"/>
          </a:xfrm>
          <a:prstGeom prst="rect">
            <a:avLst/>
          </a:prstGeom>
          <a:noFill/>
          <a:ln w="9525">
            <a:noFill/>
          </a:ln>
        </p:spPr>
        <p:txBody>
          <a:bodyPr wrap="square" rtlCol="0">
            <a:spAutoFit/>
          </a:bodyPr>
          <a:lstStyle/>
          <a:p>
            <a:pPr>
              <a:lnSpc>
                <a:spcPct val="120000"/>
              </a:lnSpc>
              <a:defRPr/>
            </a:pPr>
            <a:r>
              <a:rPr lang="zh-CN" altLang="en-US" sz="2400" b="1" dirty="0" smtClean="0">
                <a:latin typeface="+mn-ea"/>
              </a:rPr>
              <a:t>政府机关团体等向公众发出的通告。</a:t>
            </a:r>
            <a:endParaRPr lang="zh-CN" altLang="en-US" sz="2400" b="1" dirty="0">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670964" y="2172850"/>
            <a:ext cx="1785950" cy="523220"/>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典礼</a:t>
            </a:r>
            <a:r>
              <a:rPr lang="en-US" altLang="zh-CN" sz="2800" dirty="0" smtClean="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p:txBody>
      </p:sp>
      <p:sp>
        <p:nvSpPr>
          <p:cNvPr id="32" name="TextBox 31"/>
          <p:cNvSpPr txBox="1"/>
          <p:nvPr/>
        </p:nvSpPr>
        <p:spPr>
          <a:xfrm>
            <a:off x="4000348" y="2172850"/>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仪式</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33" name="TextBox 32"/>
          <p:cNvSpPr txBox="1"/>
          <p:nvPr/>
        </p:nvSpPr>
        <p:spPr>
          <a:xfrm>
            <a:off x="5671360" y="2172850"/>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擎着</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34" name="TextBox 33"/>
          <p:cNvSpPr txBox="1"/>
          <p:nvPr/>
        </p:nvSpPr>
        <p:spPr>
          <a:xfrm>
            <a:off x="7029319" y="2172850"/>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清新</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35" name="TextBox 34"/>
          <p:cNvSpPr txBox="1"/>
          <p:nvPr/>
        </p:nvSpPr>
        <p:spPr>
          <a:xfrm>
            <a:off x="2690014" y="2964938"/>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爆发</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36" name="TextBox 35"/>
          <p:cNvSpPr txBox="1"/>
          <p:nvPr/>
        </p:nvSpPr>
        <p:spPr>
          <a:xfrm>
            <a:off x="4000348" y="2958669"/>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迸发</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37" name="TextBox 36"/>
          <p:cNvSpPr txBox="1"/>
          <p:nvPr/>
        </p:nvSpPr>
        <p:spPr>
          <a:xfrm>
            <a:off x="5690410" y="2958669"/>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宣布</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38" name="TextBox 37"/>
          <p:cNvSpPr txBox="1"/>
          <p:nvPr/>
        </p:nvSpPr>
        <p:spPr>
          <a:xfrm>
            <a:off x="7029319" y="2958669"/>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宣告</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41" name="TextBox 40"/>
          <p:cNvSpPr txBox="1"/>
          <p:nvPr/>
        </p:nvSpPr>
        <p:spPr>
          <a:xfrm>
            <a:off x="2651914" y="4117066"/>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瞻仰</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42" name="TextBox 41"/>
          <p:cNvSpPr txBox="1"/>
          <p:nvPr/>
        </p:nvSpPr>
        <p:spPr>
          <a:xfrm>
            <a:off x="4000348" y="4117066"/>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景仰</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43" name="TextBox 42"/>
          <p:cNvSpPr txBox="1"/>
          <p:nvPr/>
        </p:nvSpPr>
        <p:spPr>
          <a:xfrm>
            <a:off x="5652310" y="4117066"/>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飘拂</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44" name="TextBox 43"/>
          <p:cNvSpPr txBox="1"/>
          <p:nvPr/>
        </p:nvSpPr>
        <p:spPr>
          <a:xfrm>
            <a:off x="7029319" y="4117066"/>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飘扬</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45" name="TextBox 44"/>
          <p:cNvSpPr txBox="1"/>
          <p:nvPr/>
        </p:nvSpPr>
        <p:spPr>
          <a:xfrm>
            <a:off x="2670964" y="4902885"/>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检阅</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46" name="TextBox 45"/>
          <p:cNvSpPr txBox="1"/>
          <p:nvPr/>
        </p:nvSpPr>
        <p:spPr>
          <a:xfrm>
            <a:off x="4000348" y="4902885"/>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检验</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47" name="TextBox 46"/>
          <p:cNvSpPr txBox="1"/>
          <p:nvPr/>
        </p:nvSpPr>
        <p:spPr>
          <a:xfrm>
            <a:off x="5671360" y="4902885"/>
            <a:ext cx="1785950" cy="523220"/>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挺立</a:t>
            </a:r>
            <a:r>
              <a:rPr lang="en-US" altLang="zh-CN"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48" name="TextBox 47"/>
          <p:cNvSpPr txBox="1"/>
          <p:nvPr/>
        </p:nvSpPr>
        <p:spPr>
          <a:xfrm>
            <a:off x="7029319" y="4902885"/>
            <a:ext cx="1143008" cy="523220"/>
          </a:xfrm>
          <a:prstGeom prst="rect">
            <a:avLst/>
          </a:prstGeom>
          <a:noFill/>
        </p:spPr>
        <p:txBody>
          <a:bodyPr wrap="square" rtlCol="0">
            <a:spAutoFit/>
          </a:bodyPr>
          <a:lstStyle/>
          <a:p>
            <a:r>
              <a:rPr lang="zh-CN" altLang="en-US" sz="2800" dirty="0" smtClean="0">
                <a:solidFill>
                  <a:srgbClr val="FF0000"/>
                </a:solidFill>
                <a:latin typeface="楷体" panose="02010609060101010101" pitchFamily="49" charset="-122"/>
                <a:ea typeface="楷体" panose="02010609060101010101" pitchFamily="49" charset="-122"/>
              </a:rPr>
              <a:t>耸立</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2" name="文本框 1"/>
          <p:cNvSpPr txBox="1"/>
          <p:nvPr/>
        </p:nvSpPr>
        <p:spPr>
          <a:xfrm>
            <a:off x="919135" y="702296"/>
            <a:ext cx="2501006" cy="646331"/>
          </a:xfrm>
          <a:prstGeom prst="rect">
            <a:avLst/>
          </a:prstGeom>
          <a:noFill/>
          <a:ln w="9525">
            <a:noFill/>
          </a:ln>
        </p:spPr>
        <p:txBody>
          <a:bodyPr wrap="none" anchor="t">
            <a:spAutoFit/>
          </a:bodyPr>
          <a:lstStyle>
            <a:defPPr>
              <a:defRPr lang="zh-CN"/>
            </a:defPPr>
            <a:lvl1pPr>
              <a:defRPr sz="3600" b="1" u="dbl">
                <a:solidFill>
                  <a:srgbClr val="92D050"/>
                </a:solidFill>
                <a:uFillTx/>
                <a:latin typeface="黑体" panose="02010609060101010101" pitchFamily="2" charset="-122"/>
                <a:ea typeface="黑体" panose="02010609060101010101" pitchFamily="2" charset="-122"/>
              </a:defRPr>
            </a:lvl1pPr>
          </a:lstStyle>
          <a:p>
            <a:r>
              <a:rPr lang="zh-CN" altLang="en-US" u="sng" dirty="0">
                <a:sym typeface="+mn-ea"/>
              </a:rPr>
              <a:t>近、反义词</a:t>
            </a:r>
            <a:endParaRPr lang="zh-CN" altLang="en-US" u="sng" dirty="0">
              <a:sym typeface="+mn-ea"/>
            </a:endParaRPr>
          </a:p>
        </p:txBody>
      </p:sp>
      <p:sp>
        <p:nvSpPr>
          <p:cNvPr id="3" name="文本框 2"/>
          <p:cNvSpPr txBox="1"/>
          <p:nvPr/>
        </p:nvSpPr>
        <p:spPr>
          <a:xfrm>
            <a:off x="1202028" y="4117340"/>
            <a:ext cx="1627369" cy="523220"/>
          </a:xfrm>
          <a:prstGeom prst="rect">
            <a:avLst/>
          </a:prstGeom>
          <a:noFill/>
          <a:ln w="9525">
            <a:noFill/>
          </a:ln>
        </p:spPr>
        <p:txBody>
          <a:bodyPr wrap="none" anchor="t">
            <a:spAutoFit/>
          </a:bodyPr>
          <a:lstStyle/>
          <a:p>
            <a:pPr eaLnBrk="1" hangingPunct="1"/>
            <a:r>
              <a:rPr lang="zh-CN" altLang="en-US" sz="2800" b="1" dirty="0" smtClean="0">
                <a:solidFill>
                  <a:schemeClr val="tx1"/>
                </a:solidFill>
                <a:uFillTx/>
                <a:latin typeface="黑体" panose="02010609060101010101" pitchFamily="2" charset="-122"/>
                <a:ea typeface="黑体" panose="02010609060101010101" pitchFamily="2" charset="-122"/>
                <a:sym typeface="+mn-ea"/>
              </a:rPr>
              <a:t>反义词：</a:t>
            </a:r>
            <a:endParaRPr lang="zh-CN" altLang="en-US" sz="2800" b="1" dirty="0" smtClean="0">
              <a:solidFill>
                <a:schemeClr val="tx1"/>
              </a:solidFill>
              <a:uFillTx/>
              <a:latin typeface="黑体" panose="02010609060101010101" pitchFamily="2" charset="-122"/>
              <a:ea typeface="黑体" panose="02010609060101010101" pitchFamily="2" charset="-122"/>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354051" y="754937"/>
            <a:ext cx="564456" cy="752608"/>
          </a:xfrm>
          <a:prstGeom prst="rect">
            <a:avLst/>
          </a:prstGeom>
          <a:noFill/>
        </p:spPr>
      </p:pic>
      <p:sp>
        <p:nvSpPr>
          <p:cNvPr id="4" name="文本框 3"/>
          <p:cNvSpPr txBox="1"/>
          <p:nvPr/>
        </p:nvSpPr>
        <p:spPr>
          <a:xfrm>
            <a:off x="1202028" y="2172546"/>
            <a:ext cx="1627369" cy="523220"/>
          </a:xfrm>
          <a:prstGeom prst="rect">
            <a:avLst/>
          </a:prstGeom>
          <a:noFill/>
          <a:ln w="9525">
            <a:noFill/>
          </a:ln>
        </p:spPr>
        <p:txBody>
          <a:bodyPr wrap="none" anchor="t">
            <a:spAutoFit/>
          </a:bodyPr>
          <a:lstStyle/>
          <a:p>
            <a:pPr eaLnBrk="1" hangingPunct="1"/>
            <a:r>
              <a:rPr lang="zh-CN" altLang="en-US" sz="2800" b="1" dirty="0" smtClean="0">
                <a:solidFill>
                  <a:schemeClr val="tx1"/>
                </a:solidFill>
                <a:uFillTx/>
                <a:latin typeface="黑体" panose="02010609060101010101" pitchFamily="2" charset="-122"/>
                <a:ea typeface="黑体" panose="02010609060101010101" pitchFamily="2" charset="-122"/>
                <a:sym typeface="+mn-ea"/>
              </a:rPr>
              <a:t>近义词：</a:t>
            </a:r>
            <a:endParaRPr lang="zh-CN" altLang="en-US" sz="2800" b="1" dirty="0" smtClean="0">
              <a:solidFill>
                <a:schemeClr val="tx1"/>
              </a:solidFill>
              <a:uFillTx/>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22339" y="771525"/>
            <a:ext cx="2244524" cy="584775"/>
          </a:xfrm>
          <a:prstGeom prst="rect">
            <a:avLst/>
          </a:prstGeom>
          <a:noFill/>
          <a:ln>
            <a:noFill/>
          </a:ln>
        </p:spPr>
        <p:txBody>
          <a:bodyPr wrap="none" rtlCol="0" anchor="t">
            <a:spAutoFit/>
          </a:bodyPr>
          <a:lstStyle/>
          <a:p>
            <a:pPr algn="ctr"/>
            <a:r>
              <a:rPr lang="zh-CN" altLang="en-US" sz="3200" b="1" u="dbl" dirty="0" smtClean="0">
                <a:solidFill>
                  <a:srgbClr val="92D050"/>
                </a:solidFill>
                <a:latin typeface="黑体" panose="02010609060101010101" pitchFamily="2" charset="-122"/>
                <a:ea typeface="黑体" panose="02010609060101010101" pitchFamily="2" charset="-122"/>
                <a:sym typeface="+mn-ea"/>
              </a:rPr>
              <a:t>近义词辨析</a:t>
            </a:r>
            <a:endParaRPr lang="zh-CN" altLang="en-US" sz="3200" b="1" u="dbl" dirty="0" smtClean="0">
              <a:solidFill>
                <a:srgbClr val="92D050"/>
              </a:solidFill>
              <a:latin typeface="黑体" panose="02010609060101010101" pitchFamily="2" charset="-122"/>
              <a:ea typeface="黑体" panose="02010609060101010101" pitchFamily="2" charset="-122"/>
              <a:sym typeface="+mn-ea"/>
            </a:endParaRPr>
          </a:p>
        </p:txBody>
      </p:sp>
      <p:graphicFrame>
        <p:nvGraphicFramePr>
          <p:cNvPr id="5" name="表格 4"/>
          <p:cNvGraphicFramePr/>
          <p:nvPr/>
        </p:nvGraphicFramePr>
        <p:xfrm>
          <a:off x="714376" y="1938021"/>
          <a:ext cx="7645242" cy="2234565"/>
        </p:xfrm>
        <a:graphic>
          <a:graphicData uri="http://schemas.openxmlformats.org/drawingml/2006/table">
            <a:tbl>
              <a:tblPr firstRow="1" bandRow="1">
                <a:tableStyleId>{5C22544A-7EE6-4342-B048-85BDC9FD1C3A}</a:tableStyleId>
              </a:tblPr>
              <a:tblGrid>
                <a:gridCol w="1276350"/>
                <a:gridCol w="2034064"/>
                <a:gridCol w="4334828"/>
              </a:tblGrid>
              <a:tr h="457200">
                <a:tc>
                  <a:txBody>
                    <a:bodyPr/>
                    <a:lstStyle/>
                    <a:p>
                      <a:pPr algn="ctr">
                        <a:buNone/>
                      </a:pPr>
                      <a:endParaRPr lang="zh-CN" altLang="en-US" sz="1800" dirty="0">
                        <a:latin typeface="+mn-ea"/>
                      </a:endParaRPr>
                    </a:p>
                  </a:txBody>
                  <a:tcPr>
                    <a:solidFill>
                      <a:srgbClr val="FFAF01"/>
                    </a:solidFill>
                  </a:tcPr>
                </a:tc>
                <a:tc>
                  <a:txBody>
                    <a:bodyPr/>
                    <a:lstStyle/>
                    <a:p>
                      <a:pPr algn="ctr">
                        <a:buNone/>
                      </a:pPr>
                      <a:r>
                        <a:rPr lang="zh-CN" altLang="en-US" sz="1800">
                          <a:latin typeface="+mn-ea"/>
                        </a:rPr>
                        <a:t>相同点</a:t>
                      </a:r>
                      <a:endParaRPr lang="zh-CN" altLang="en-US" sz="1800">
                        <a:latin typeface="+mn-ea"/>
                      </a:endParaRPr>
                    </a:p>
                  </a:txBody>
                  <a:tcPr>
                    <a:solidFill>
                      <a:srgbClr val="FFAF01"/>
                    </a:solidFill>
                  </a:tcPr>
                </a:tc>
                <a:tc>
                  <a:txBody>
                    <a:bodyPr/>
                    <a:lstStyle/>
                    <a:p>
                      <a:pPr algn="ctr">
                        <a:buNone/>
                      </a:pPr>
                      <a:r>
                        <a:rPr lang="zh-CN" altLang="en-US" sz="1800" dirty="0">
                          <a:latin typeface="+mn-ea"/>
                        </a:rPr>
                        <a:t>不同点</a:t>
                      </a:r>
                      <a:endParaRPr lang="zh-CN" altLang="en-US" sz="1800" dirty="0">
                        <a:latin typeface="+mn-ea"/>
                      </a:endParaRPr>
                    </a:p>
                  </a:txBody>
                  <a:tcPr>
                    <a:solidFill>
                      <a:srgbClr val="FFAF01"/>
                    </a:solidFill>
                  </a:tcPr>
                </a:tc>
              </a:tr>
              <a:tr h="904240">
                <a:tc>
                  <a:txBody>
                    <a:bodyPr/>
                    <a:lstStyle/>
                    <a:p>
                      <a:pPr algn="ctr">
                        <a:buNone/>
                      </a:pPr>
                      <a:endParaRPr lang="zh-CN" altLang="en-US" sz="2000" b="1" dirty="0">
                        <a:latin typeface="楷体_GB2312" panose="02010609030101010101" charset="-122"/>
                        <a:ea typeface="楷体_GB2312" panose="02010609030101010101" charset="-122"/>
                      </a:endParaRPr>
                    </a:p>
                    <a:p>
                      <a:pPr algn="ctr">
                        <a:buNone/>
                      </a:pPr>
                      <a:r>
                        <a:rPr lang="zh-CN" altLang="en-US" sz="2000" b="1" dirty="0" smtClean="0">
                          <a:latin typeface="楷体_GB2312" panose="02010609030101010101" charset="-122"/>
                          <a:ea typeface="楷体_GB2312" panose="02010609030101010101" charset="-122"/>
                        </a:rPr>
                        <a:t>挺立</a:t>
                      </a:r>
                      <a:endParaRPr lang="zh-CN" altLang="en-US" sz="2000" b="1" dirty="0">
                        <a:latin typeface="楷体_GB2312" panose="02010609030101010101" charset="-122"/>
                        <a:ea typeface="楷体_GB2312" panose="02010609030101010101" charset="-122"/>
                      </a:endParaRPr>
                    </a:p>
                  </a:txBody>
                  <a:tcPr>
                    <a:solidFill>
                      <a:srgbClr val="FFE09D"/>
                    </a:solidFill>
                  </a:tcPr>
                </a:tc>
                <a:tc rowSpan="2">
                  <a:txBody>
                    <a:bodyPr/>
                    <a:lstStyle/>
                    <a:p>
                      <a:pPr algn="ctr">
                        <a:buNone/>
                      </a:pPr>
                      <a:endParaRPr lang="zh-CN" altLang="en-US" sz="2000" b="1" dirty="0">
                        <a:latin typeface="楷体_GB2312" panose="02010609030101010101" charset="-122"/>
                        <a:ea typeface="楷体_GB2312" panose="02010609030101010101" charset="-122"/>
                        <a:sym typeface="+mn-ea"/>
                      </a:endParaRPr>
                    </a:p>
                    <a:p>
                      <a:pPr algn="ctr">
                        <a:buNone/>
                      </a:pPr>
                      <a:r>
                        <a:rPr lang="zh-CN" altLang="en-US" sz="2000" b="1" dirty="0" smtClean="0">
                          <a:latin typeface="楷体_GB2312" panose="02010609030101010101" charset="-122"/>
                          <a:ea typeface="楷体_GB2312" panose="02010609030101010101" charset="-122"/>
                          <a:sym typeface="+mn-ea"/>
                        </a:rPr>
                        <a:t>都是动词，表示高高地立起。</a:t>
                      </a:r>
                      <a:endParaRPr lang="zh-CN" altLang="en-US" sz="2000" b="1" dirty="0">
                        <a:latin typeface="楷体_GB2312" panose="02010609030101010101" charset="-122"/>
                        <a:ea typeface="楷体_GB2312" panose="02010609030101010101" charset="-122"/>
                        <a:sym typeface="+mn-ea"/>
                      </a:endParaRPr>
                    </a:p>
                  </a:txBody>
                  <a:tcPr>
                    <a:solidFill>
                      <a:srgbClr val="FFE09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dirty="0" smtClean="0">
                          <a:solidFill>
                            <a:srgbClr val="FF0000"/>
                          </a:solidFill>
                          <a:latin typeface="楷体_GB2312" panose="02010609030101010101" charset="-122"/>
                          <a:ea typeface="楷体_GB2312" panose="02010609030101010101" charset="-122"/>
                          <a:cs typeface="+mn-ea"/>
                          <a:sym typeface="+mn-ea"/>
                        </a:rPr>
                        <a:t>着重突出精神状态的高昂。</a:t>
                      </a:r>
                      <a:endParaRPr lang="en-US" altLang="zh-CN" sz="2000" b="1" dirty="0" smtClean="0">
                        <a:solidFill>
                          <a:srgbClr val="FF0000"/>
                        </a:solidFill>
                        <a:latin typeface="楷体_GB2312" panose="02010609030101010101" charset="-122"/>
                        <a:ea typeface="楷体_GB2312" panose="02010609030101010101" charset="-122"/>
                        <a:cs typeface="+mn-ea"/>
                        <a:sym typeface="+mn-ea"/>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dirty="0" smtClean="0">
                          <a:solidFill>
                            <a:srgbClr val="FF0000"/>
                          </a:solidFill>
                          <a:latin typeface="楷体_GB2312" panose="02010609030101010101" charset="-122"/>
                          <a:ea typeface="楷体_GB2312" panose="02010609030101010101" charset="-122"/>
                          <a:cs typeface="+mn-ea"/>
                          <a:sym typeface="+mn-ea"/>
                        </a:rPr>
                        <a:t>如：傲然挺立。巍然挺立。</a:t>
                      </a:r>
                      <a:endParaRPr lang="zh-CN" altLang="en-US" sz="2000" b="1" dirty="0">
                        <a:solidFill>
                          <a:srgbClr val="FF0000"/>
                        </a:solidFill>
                        <a:latin typeface="楷体_GB2312" panose="02010609030101010101" charset="-122"/>
                        <a:ea typeface="楷体_GB2312" panose="02010609030101010101" charset="-122"/>
                        <a:cs typeface="+mn-ea"/>
                        <a:sym typeface="+mn-ea"/>
                      </a:endParaRPr>
                    </a:p>
                  </a:txBody>
                  <a:tcPr>
                    <a:solidFill>
                      <a:srgbClr val="FFE09D"/>
                    </a:solidFill>
                  </a:tcPr>
                </a:tc>
              </a:tr>
              <a:tr h="873125">
                <a:tc>
                  <a:txBody>
                    <a:bodyPr/>
                    <a:lstStyle/>
                    <a:p>
                      <a:pPr algn="ctr">
                        <a:buNone/>
                      </a:pPr>
                      <a:r>
                        <a:rPr lang="zh-CN" altLang="en-US" sz="2000" b="1" dirty="0" smtClean="0">
                          <a:latin typeface="楷体_GB2312" panose="02010609030101010101" charset="-122"/>
                          <a:ea typeface="楷体_GB2312" panose="02010609030101010101" charset="-122"/>
                        </a:rPr>
                        <a:t>耸立</a:t>
                      </a:r>
                      <a:endParaRPr lang="zh-CN" altLang="en-US" sz="2000" b="1" dirty="0">
                        <a:latin typeface="楷体_GB2312" panose="02010609030101010101" charset="-122"/>
                        <a:ea typeface="楷体_GB2312" panose="02010609030101010101" charset="-122"/>
                      </a:endParaRPr>
                    </a:p>
                  </a:txBody>
                  <a:tcPr>
                    <a:solidFill>
                      <a:srgbClr val="FFE09D"/>
                    </a:solidFill>
                  </a:tcPr>
                </a:tc>
                <a:tc vMerge="1">
                  <a:tcPr/>
                </a:tc>
                <a:tc>
                  <a:txBody>
                    <a:bodyPr/>
                    <a:lstStyle/>
                    <a:p>
                      <a:pPr algn="ctr">
                        <a:buNone/>
                      </a:pPr>
                      <a:r>
                        <a:rPr lang="zh-CN" altLang="en-US" sz="2000" b="1" dirty="0" smtClean="0">
                          <a:solidFill>
                            <a:srgbClr val="FF0000"/>
                          </a:solidFill>
                          <a:latin typeface="楷体_GB2312" panose="02010609030101010101" charset="-122"/>
                          <a:ea typeface="楷体_GB2312" panose="02010609030101010101" charset="-122"/>
                          <a:cs typeface="+mn-ea"/>
                          <a:sym typeface="+mn-ea"/>
                        </a:rPr>
                        <a:t>着眼于高，高而突出地立着。</a:t>
                      </a:r>
                      <a:endParaRPr lang="zh-CN" altLang="en-US" sz="2000" b="1" dirty="0">
                        <a:solidFill>
                          <a:srgbClr val="FF0000"/>
                        </a:solidFill>
                        <a:latin typeface="楷体_GB2312" panose="02010609030101010101" charset="-122"/>
                        <a:ea typeface="楷体_GB2312" panose="02010609030101010101" charset="-122"/>
                        <a:cs typeface="+mn-ea"/>
                        <a:sym typeface="+mn-ea"/>
                      </a:endParaRPr>
                    </a:p>
                  </a:txBody>
                  <a:tcPr>
                    <a:solidFill>
                      <a:srgbClr val="FFE09D"/>
                    </a:solidFill>
                  </a:tcPr>
                </a:tc>
              </a:tr>
            </a:tbl>
          </a:graphicData>
        </a:graphic>
      </p:graphicFrame>
      <p:sp>
        <p:nvSpPr>
          <p:cNvPr id="19" name="文本框 18"/>
          <p:cNvSpPr txBox="1"/>
          <p:nvPr/>
        </p:nvSpPr>
        <p:spPr>
          <a:xfrm>
            <a:off x="1684655" y="5357496"/>
            <a:ext cx="184731" cy="646331"/>
          </a:xfrm>
          <a:prstGeom prst="rect">
            <a:avLst/>
          </a:prstGeom>
          <a:noFill/>
          <a:ln w="9525">
            <a:noFill/>
          </a:ln>
        </p:spPr>
        <p:txBody>
          <a:bodyPr wrap="none">
            <a:spAutoFit/>
          </a:bodyPr>
          <a:lstStyle/>
          <a:p>
            <a:pPr eaLnBrk="1" hangingPunct="1"/>
            <a:endParaRPr lang="zh-CN" altLang="en-US" sz="3600" b="1" dirty="0">
              <a:solidFill>
                <a:srgbClr val="FF00FF"/>
              </a:solidFill>
              <a:latin typeface="黑体" panose="02010609060101010101" pitchFamily="2" charset="-122"/>
              <a:ea typeface="黑体" panose="02010609060101010101" pitchFamily="2" charset="-122"/>
            </a:endParaRPr>
          </a:p>
        </p:txBody>
      </p:sp>
      <p:sp>
        <p:nvSpPr>
          <p:cNvPr id="22" name="文本框 21"/>
          <p:cNvSpPr txBox="1"/>
          <p:nvPr/>
        </p:nvSpPr>
        <p:spPr>
          <a:xfrm>
            <a:off x="1035347" y="4087330"/>
            <a:ext cx="7536942" cy="1754326"/>
          </a:xfrm>
          <a:prstGeom prst="rect">
            <a:avLst/>
          </a:prstGeom>
          <a:noFill/>
          <a:ln w="9525">
            <a:noFill/>
          </a:ln>
        </p:spPr>
        <p:txBody>
          <a:bodyPr wrap="square">
            <a:spAutoFit/>
          </a:bodyPr>
          <a:lstStyle/>
          <a:p>
            <a:pPr algn="l" eaLnBrk="1" hangingPunct="1">
              <a:lnSpc>
                <a:spcPct val="150000"/>
              </a:lnSpc>
            </a:pPr>
            <a:endParaRPr lang="zh-CN" altLang="en-US" sz="2400" b="1" dirty="0">
              <a:latin typeface="楷体_GB2312" panose="02010609030101010101" charset="-122"/>
              <a:ea typeface="楷体_GB2312" panose="02010609030101010101" charset="-122"/>
              <a:cs typeface="楷体_GB2312" panose="02010609030101010101" charset="-122"/>
              <a:sym typeface="+mn-ea"/>
            </a:endParaRPr>
          </a:p>
          <a:p>
            <a:pPr>
              <a:lnSpc>
                <a:spcPct val="150000"/>
              </a:lnSpc>
            </a:pPr>
            <a:r>
              <a:rPr lang="en-US" altLang="zh-CN" sz="2400" b="1" dirty="0">
                <a:latin typeface="宋体" panose="02010600030101010101" pitchFamily="2" charset="-122"/>
                <a:cs typeface="黑体" panose="02010609060101010101" pitchFamily="2" charset="-122"/>
                <a:sym typeface="+mn-ea"/>
              </a:rPr>
              <a:t>1</a:t>
            </a:r>
            <a:r>
              <a:rPr lang="en-US" altLang="zh-CN" sz="2400" b="1" dirty="0" smtClean="0">
                <a:latin typeface="宋体" panose="02010600030101010101" pitchFamily="2" charset="-122"/>
                <a:cs typeface="黑体" panose="02010609060101010101" pitchFamily="2" charset="-122"/>
                <a:sym typeface="+mn-ea"/>
              </a:rPr>
              <a:t>.</a:t>
            </a:r>
            <a:r>
              <a:rPr lang="zh-CN" altLang="en-US" sz="2400" b="1" dirty="0">
                <a:latin typeface="宋体" panose="02010600030101010101" pitchFamily="2" charset="-122"/>
                <a:cs typeface="黑体" panose="02010609060101010101" pitchFamily="2" charset="-122"/>
                <a:sym typeface="+mn-ea"/>
              </a:rPr>
              <a:t>在海平线上像是有一座</a:t>
            </a:r>
            <a:r>
              <a:rPr lang="zh-CN" altLang="en-US" sz="2400" b="1" dirty="0" smtClean="0">
                <a:latin typeface="宋体" panose="02010600030101010101" pitchFamily="2" charset="-122"/>
                <a:cs typeface="黑体" panose="02010609060101010101" pitchFamily="2" charset="-122"/>
                <a:sym typeface="+mn-ea"/>
              </a:rPr>
              <a:t>城堡（    ）在</a:t>
            </a:r>
            <a:r>
              <a:rPr lang="zh-CN" altLang="en-US" sz="2400" b="1" dirty="0">
                <a:latin typeface="宋体" panose="02010600030101010101" pitchFamily="2" charset="-122"/>
                <a:cs typeface="黑体" panose="02010609060101010101" pitchFamily="2" charset="-122"/>
                <a:sym typeface="+mn-ea"/>
              </a:rPr>
              <a:t>海天之间</a:t>
            </a:r>
            <a:r>
              <a:rPr lang="zh-CN" altLang="en-US" sz="2400" b="1" dirty="0" smtClean="0">
                <a:latin typeface="宋体" panose="02010600030101010101" pitchFamily="2" charset="-122"/>
                <a:cs typeface="黑体" panose="02010609060101010101" pitchFamily="2" charset="-122"/>
                <a:sym typeface="+mn-ea"/>
              </a:rPr>
              <a:t>。</a:t>
            </a:r>
            <a:endParaRPr lang="zh-CN" altLang="en-US" sz="2400" b="1" dirty="0">
              <a:latin typeface="宋体" panose="02010600030101010101" pitchFamily="2" charset="-122"/>
              <a:cs typeface="楷体_GB2312" panose="02010609030101010101" charset="-122"/>
              <a:sym typeface="+mn-ea"/>
            </a:endParaRPr>
          </a:p>
          <a:p>
            <a:pPr>
              <a:lnSpc>
                <a:spcPct val="150000"/>
              </a:lnSpc>
            </a:pPr>
            <a:r>
              <a:rPr lang="en-US" altLang="zh-CN" sz="2400" b="1" dirty="0">
                <a:latin typeface="宋体" panose="02010600030101010101" pitchFamily="2" charset="-122"/>
                <a:cs typeface="黑体" panose="02010609060101010101" pitchFamily="2" charset="-122"/>
                <a:sym typeface="+mn-ea"/>
              </a:rPr>
              <a:t>2</a:t>
            </a:r>
            <a:r>
              <a:rPr lang="en-US" altLang="zh-CN" sz="2400" b="1" dirty="0" smtClean="0">
                <a:latin typeface="宋体" panose="02010600030101010101" pitchFamily="2" charset="-122"/>
                <a:cs typeface="黑体" panose="02010609060101010101" pitchFamily="2" charset="-122"/>
                <a:sym typeface="+mn-ea"/>
              </a:rPr>
              <a:t>.</a:t>
            </a:r>
            <a:r>
              <a:rPr lang="zh-CN" altLang="en-US" sz="2400" b="1" dirty="0">
                <a:latin typeface="宋体" panose="02010600030101010101" pitchFamily="2" charset="-122"/>
                <a:cs typeface="黑体" panose="02010609060101010101" pitchFamily="2" charset="-122"/>
                <a:sym typeface="+mn-ea"/>
              </a:rPr>
              <a:t>城河边</a:t>
            </a:r>
            <a:r>
              <a:rPr lang="en-US" altLang="zh-CN" sz="2400" b="1" dirty="0">
                <a:latin typeface="宋体" panose="02010600030101010101" pitchFamily="2" charset="-122"/>
                <a:cs typeface="黑体" panose="02010609060101010101" pitchFamily="2" charset="-122"/>
                <a:sym typeface="+mn-ea"/>
              </a:rPr>
              <a:t>,</a:t>
            </a:r>
            <a:r>
              <a:rPr lang="zh-CN" altLang="en-US" sz="2400" b="1" dirty="0">
                <a:latin typeface="宋体" panose="02010600030101010101" pitchFamily="2" charset="-122"/>
                <a:cs typeface="黑体" panose="02010609060101010101" pitchFamily="2" charset="-122"/>
                <a:sym typeface="+mn-ea"/>
              </a:rPr>
              <a:t>每隔三五步便有棵红叶榈</a:t>
            </a:r>
            <a:r>
              <a:rPr lang="zh-CN" altLang="en-US" sz="2400" b="1" dirty="0" smtClean="0">
                <a:latin typeface="宋体" panose="02010600030101010101" pitchFamily="2" charset="-122"/>
                <a:cs typeface="黑体" panose="02010609060101010101" pitchFamily="2" charset="-122"/>
                <a:sym typeface="+mn-ea"/>
              </a:rPr>
              <a:t>傲然（    ）着</a:t>
            </a:r>
            <a:r>
              <a:rPr lang="zh-CN" altLang="en-US" sz="2400" b="1" dirty="0">
                <a:latin typeface="宋体" panose="02010600030101010101" pitchFamily="2" charset="-122"/>
                <a:cs typeface="黑体" panose="02010609060101010101" pitchFamily="2" charset="-122"/>
                <a:sym typeface="+mn-ea"/>
              </a:rPr>
              <a:t>。</a:t>
            </a:r>
            <a:endParaRPr lang="zh-CN" altLang="en-US" sz="2400" b="1" dirty="0">
              <a:solidFill>
                <a:srgbClr val="FF00FF"/>
              </a:solidFill>
              <a:latin typeface="宋体" panose="02010600030101010101" pitchFamily="2" charset="-122"/>
              <a:cs typeface="楷体_GB2312" panose="02010609030101010101" charset="-122"/>
              <a:sym typeface="+mn-ea"/>
            </a:endParaRPr>
          </a:p>
        </p:txBody>
      </p:sp>
      <p:sp>
        <p:nvSpPr>
          <p:cNvPr id="6" name="文本框 8"/>
          <p:cNvSpPr txBox="1"/>
          <p:nvPr/>
        </p:nvSpPr>
        <p:spPr>
          <a:xfrm>
            <a:off x="5364088" y="4733661"/>
            <a:ext cx="928694" cy="461665"/>
          </a:xfrm>
          <a:prstGeom prst="rect">
            <a:avLst/>
          </a:prstGeom>
          <a:noFill/>
          <a:ln w="9525">
            <a:noFill/>
          </a:ln>
        </p:spPr>
        <p:txBody>
          <a:bodyPr wrap="square">
            <a:spAutoFit/>
          </a:bodyPr>
          <a:lstStyle/>
          <a:p>
            <a:r>
              <a:rPr lang="zh-CN" altLang="en-US" sz="2400" b="1" dirty="0">
                <a:solidFill>
                  <a:srgbClr val="FF0000"/>
                </a:solidFill>
                <a:latin typeface="楷体_GB2312" panose="02010609030101010101" charset="-122"/>
                <a:ea typeface="楷体_GB2312" panose="02010609030101010101" charset="-122"/>
                <a:cs typeface="+mn-ea"/>
                <a:sym typeface="+mn-ea"/>
              </a:rPr>
              <a:t>耸立</a:t>
            </a:r>
            <a:endParaRPr lang="en-US" altLang="en-US" sz="2400" b="1" dirty="0">
              <a:solidFill>
                <a:srgbClr val="FF0000"/>
              </a:solidFill>
              <a:latin typeface="楷体_GB2312" panose="02010609030101010101" charset="-122"/>
              <a:ea typeface="楷体_GB2312" panose="02010609030101010101" charset="-122"/>
              <a:cs typeface="+mn-ea"/>
              <a:sym typeface="+mn-ea"/>
            </a:endParaRPr>
          </a:p>
        </p:txBody>
      </p:sp>
      <p:sp>
        <p:nvSpPr>
          <p:cNvPr id="7" name="文本框 8"/>
          <p:cNvSpPr txBox="1"/>
          <p:nvPr/>
        </p:nvSpPr>
        <p:spPr>
          <a:xfrm>
            <a:off x="6732241" y="5263249"/>
            <a:ext cx="928694" cy="461665"/>
          </a:xfrm>
          <a:prstGeom prst="rect">
            <a:avLst/>
          </a:prstGeom>
          <a:noFill/>
          <a:ln w="9525">
            <a:noFill/>
          </a:ln>
        </p:spPr>
        <p:txBody>
          <a:bodyPr wrap="square">
            <a:spAutoFit/>
          </a:bodyPr>
          <a:lstStyle/>
          <a:p>
            <a:r>
              <a:rPr lang="zh-CN" altLang="en-US" sz="2400" b="1" dirty="0">
                <a:solidFill>
                  <a:srgbClr val="FF0000"/>
                </a:solidFill>
                <a:latin typeface="楷体_GB2312" panose="02010609030101010101" charset="-122"/>
                <a:ea typeface="楷体_GB2312" panose="02010609030101010101" charset="-122"/>
                <a:cs typeface="+mn-ea"/>
                <a:sym typeface="+mn-ea"/>
              </a:rPr>
              <a:t>挺立</a:t>
            </a:r>
            <a:endParaRPr lang="en-US" altLang="en-US" sz="2400" b="1" dirty="0">
              <a:solidFill>
                <a:srgbClr val="FF0000"/>
              </a:solidFill>
              <a:latin typeface="楷体_GB2312" panose="02010609030101010101" charset="-122"/>
              <a:ea typeface="楷体_GB2312" panose="02010609030101010101" charset="-122"/>
              <a:cs typeface="+mn-ea"/>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470891" y="771024"/>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5318</Words>
  <Application>WPS 演示</Application>
  <PresentationFormat>全屏显示(4:3)</PresentationFormat>
  <Paragraphs>466</Paragraphs>
  <Slides>52</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52</vt:i4>
      </vt:variant>
    </vt:vector>
  </HeadingPairs>
  <TitlesOfParts>
    <vt:vector size="66" baseType="lpstr">
      <vt:lpstr>Arial</vt:lpstr>
      <vt:lpstr>宋体</vt:lpstr>
      <vt:lpstr>Wingdings</vt:lpstr>
      <vt:lpstr>Calibri</vt:lpstr>
      <vt:lpstr>微软雅黑</vt:lpstr>
      <vt:lpstr>楷体_GB2312</vt:lpstr>
      <vt:lpstr>新宋体</vt:lpstr>
      <vt:lpstr>黑体</vt:lpstr>
      <vt:lpstr>楷体</vt:lpstr>
      <vt:lpstr>Arial Unicode MS</vt:lpstr>
      <vt:lpstr>Segoe Print</vt:lpstr>
      <vt:lpstr>华文楷体</vt:lpstr>
      <vt:lpstr>Arial</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28</cp:revision>
  <dcterms:created xsi:type="dcterms:W3CDTF">2019-06-19T02:08:00Z</dcterms:created>
  <dcterms:modified xsi:type="dcterms:W3CDTF">2019-10-25T05:54:50Z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