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3"/>
    <p:sldId id="257" r:id="rId4"/>
    <p:sldId id="302" r:id="rId5"/>
    <p:sldId id="305" r:id="rId6"/>
    <p:sldId id="306" r:id="rId7"/>
    <p:sldId id="307" r:id="rId8"/>
    <p:sldId id="308" r:id="rId9"/>
    <p:sldId id="312" r:id="rId10"/>
    <p:sldId id="316" r:id="rId11"/>
    <p:sldId id="317" r:id="rId12"/>
    <p:sldId id="315" r:id="rId13"/>
    <p:sldId id="314" r:id="rId14"/>
    <p:sldId id="319" r:id="rId15"/>
    <p:sldId id="320" r:id="rId16"/>
    <p:sldId id="303" r:id="rId17"/>
    <p:sldId id="276" r:id="rId18"/>
    <p:sldId id="321" r:id="rId20"/>
    <p:sldId id="322" r:id="rId21"/>
    <p:sldId id="323" r:id="rId22"/>
  </p:sldIdLst>
  <p:sldSz cx="9144000" cy="6858000" type="screen4x3"/>
  <p:notesSz cx="6858000" cy="9144000"/>
  <p:embeddedFontLst>
    <p:embeddedFont>
      <p:font typeface="楷体" panose="02010609060101010101" pitchFamily="49" charset="-122"/>
      <p:regular r:id="rId26"/>
    </p:embeddedFont>
    <p:embeddedFont>
      <p:font typeface="微软雅黑" panose="020B0503020204020204" pitchFamily="34" charset="-122"/>
      <p:regular r:id="rId27"/>
    </p:embeddedFont>
    <p:embeddedFont>
      <p:font typeface="Pinyin Adjust" panose="02000500000000000000" pitchFamily="2" charset="0"/>
      <p:regular r:id="rId28"/>
    </p:embeddedFont>
    <p:embeddedFont>
      <p:font typeface="PMingLiU" panose="02020500000000000000" pitchFamily="18" charset="-120"/>
      <p:regular r:id="rId29"/>
    </p:embeddedFont>
    <p:embeddedFont>
      <p:font typeface="Calibri" panose="020F0502020204030204" charset="0"/>
      <p:regular r:id="rId30"/>
      <p:bold r:id="rId31"/>
      <p:italic r:id="rId32"/>
      <p:boldItalic r:id="rId3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4236"/>
    <a:srgbClr val="A1C450"/>
    <a:srgbClr val="9F9B9B"/>
    <a:srgbClr val="1407B9"/>
    <a:srgbClr val="EDAE11"/>
    <a:srgbClr val="FF33CC"/>
    <a:srgbClr val="D60093"/>
    <a:srgbClr val="EA6C16"/>
    <a:srgbClr val="4DE3DC"/>
    <a:srgbClr val="F07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282" y="-264"/>
      </p:cViewPr>
      <p:guideLst>
        <p:guide orient="horz" pos="2159"/>
        <p:guide pos="2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font" Target="fonts/font8.fntdata"/><Relationship Id="rId32" Type="http://schemas.openxmlformats.org/officeDocument/2006/relationships/font" Target="fonts/font7.fntdata"/><Relationship Id="rId31" Type="http://schemas.openxmlformats.org/officeDocument/2006/relationships/font" Target="fonts/font6.fntdata"/><Relationship Id="rId30" Type="http://schemas.openxmlformats.org/officeDocument/2006/relationships/font" Target="fonts/font5.fntdata"/><Relationship Id="rId3" Type="http://schemas.openxmlformats.org/officeDocument/2006/relationships/slide" Target="slides/slide1.xml"/><Relationship Id="rId29" Type="http://schemas.openxmlformats.org/officeDocument/2006/relationships/font" Target="fonts/font4.fntdata"/><Relationship Id="rId28" Type="http://schemas.openxmlformats.org/officeDocument/2006/relationships/font" Target="fonts/font3.fntdata"/><Relationship Id="rId27" Type="http://schemas.openxmlformats.org/officeDocument/2006/relationships/font" Target="fonts/font2.fntdata"/><Relationship Id="rId26" Type="http://schemas.openxmlformats.org/officeDocument/2006/relationships/font" Target="fonts/font1.fntdata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楷体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楷体" panose="02010609060101010101" pitchFamily="49" charset="-122"/>
              </a:defRPr>
            </a:lvl1pPr>
          </a:lstStyle>
          <a:p>
            <a:fld id="{2C02CB87-F10C-4328-9CC3-60BB9E3280B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楷体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楷体" panose="02010609060101010101" pitchFamily="49" charset="-122"/>
              </a:defRPr>
            </a:lvl1pPr>
          </a:lstStyle>
          <a:p>
            <a:fld id="{009EF1A5-6E22-4DCF-AC8F-0F8FA39B2B3B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楷体" panose="02010609060101010101" pitchFamily="49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楷体" panose="02010609060101010101" pitchFamily="49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楷体" panose="02010609060101010101" pitchFamily="49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楷体" panose="02010609060101010101" pitchFamily="49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楷体" panose="020106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7" Type="http://schemas.openxmlformats.org/officeDocument/2006/relationships/theme" Target="../theme/theme1.xml"/><Relationship Id="rId26" Type="http://schemas.openxmlformats.org/officeDocument/2006/relationships/image" Target="../media/image1.png"/><Relationship Id="rId25" Type="http://schemas.openxmlformats.org/officeDocument/2006/relationships/tags" Target="../tags/tag6.xml"/><Relationship Id="rId24" Type="http://schemas.openxmlformats.org/officeDocument/2006/relationships/tags" Target="../tags/tag5.xml"/><Relationship Id="rId23" Type="http://schemas.openxmlformats.org/officeDocument/2006/relationships/tags" Target="../tags/tag4.xml"/><Relationship Id="rId22" Type="http://schemas.openxmlformats.org/officeDocument/2006/relationships/tags" Target="../tags/tag3.xml"/><Relationship Id="rId21" Type="http://schemas.openxmlformats.org/officeDocument/2006/relationships/tags" Target="../tags/tag2.xml"/><Relationship Id="rId20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432000"/>
            <a:ext cx="8139178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1296000"/>
            <a:ext cx="8139178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层1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0" y="178560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17.</a:t>
            </a:r>
            <a:r>
              <a:rPr lang="zh-CN" alt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松鼠</a:t>
            </a:r>
            <a:endParaRPr lang="zh-CN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352581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1649166" y="4138524"/>
            <a:ext cx="1356381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蛰伏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635445" y="4965061"/>
            <a:ext cx="506956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造句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：整个冬天，热情如</a:t>
            </a:r>
            <a:r>
              <a:rPr lang="zh-CN" altLang="en-US" sz="28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蛰伏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的鸣蝉，哑然于冻土的沟回。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3687220" y="1125178"/>
            <a:ext cx="220841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易错字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049998" y="2205272"/>
            <a:ext cx="765272" cy="1300354"/>
          </a:xfrm>
          <a:prstGeom prst="rect">
            <a:avLst/>
          </a:prstGeom>
        </p:spPr>
        <p:txBody>
          <a:bodyPr wrap="none" lIns="68579" tIns="34289" rIns="68579" bIns="34289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 err="1">
                <a:solidFill>
                  <a:srgbClr val="E04236"/>
                </a:solidFill>
                <a:latin typeface="Pinyin Adjust" panose="02000500000000000000" pitchFamily="2" charset="0"/>
                <a:ea typeface="PMingLiU" panose="02020500000000000000" pitchFamily="18" charset="-120"/>
                <a:sym typeface="+mn-ea"/>
              </a:rPr>
              <a:t>zhé</a:t>
            </a:r>
            <a:endParaRPr lang="en-US" altLang="zh-CN" sz="4000" b="1" dirty="0">
              <a:solidFill>
                <a:srgbClr val="E04236"/>
              </a:solidFill>
              <a:latin typeface="Pinyin Adjust" panose="02000500000000000000" pitchFamily="2" charset="0"/>
              <a:ea typeface="PMingLiU" panose="02020500000000000000" pitchFamily="18" charset="-120"/>
              <a:sym typeface="+mn-e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dirty="0" smtClean="0">
                <a:solidFill>
                  <a:srgbClr val="E04236"/>
                </a:solidFill>
                <a:latin typeface="Pinyin Adjust" panose="02000500000000000000" pitchFamily="2" charset="0"/>
                <a:ea typeface="楷体" panose="02010609060101010101" pitchFamily="49" charset="-122"/>
                <a:cs typeface="汉语拼音" panose="020B0604020202020204" pitchFamily="34" charset="0"/>
              </a:rPr>
              <a:t> </a:t>
            </a:r>
            <a:endParaRPr lang="zh-CN" altLang="en-US" sz="4000" dirty="0">
              <a:solidFill>
                <a:srgbClr val="E04236"/>
              </a:solidFill>
              <a:latin typeface="Pinyin Adjust" panose="02000500000000000000" pitchFamily="2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grpSp>
        <p:nvGrpSpPr>
          <p:cNvPr id="25" name="组合 76"/>
          <p:cNvGrpSpPr/>
          <p:nvPr/>
        </p:nvGrpSpPr>
        <p:grpSpPr bwMode="auto">
          <a:xfrm>
            <a:off x="1853727" y="2856502"/>
            <a:ext cx="750094" cy="1000125"/>
            <a:chOff x="714348" y="428604"/>
            <a:chExt cx="1000132" cy="1000926"/>
          </a:xfrm>
        </p:grpSpPr>
        <p:sp>
          <p:nvSpPr>
            <p:cNvPr id="26" name="矩形 25"/>
            <p:cNvSpPr/>
            <p:nvPr/>
          </p:nvSpPr>
          <p:spPr>
            <a:xfrm>
              <a:off x="714348" y="428604"/>
              <a:ext cx="1000132" cy="1000926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000" b="1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7" name="直接连接符 26"/>
            <p:cNvCxnSpPr>
              <a:stCxn id="26" idx="0"/>
              <a:endCxn id="26" idx="2"/>
            </p:cNvCxnSpPr>
            <p:nvPr/>
          </p:nvCxnSpPr>
          <p:spPr>
            <a:xfrm rot="16200000" flipH="1">
              <a:off x="713951" y="927479"/>
              <a:ext cx="1000926" cy="3175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stCxn id="26" idx="1"/>
              <a:endCxn id="26" idx="3"/>
            </p:cNvCxnSpPr>
            <p:nvPr/>
          </p:nvCxnSpPr>
          <p:spPr>
            <a:xfrm rot="10800000" flipH="1">
              <a:off x="714348" y="929066"/>
              <a:ext cx="1000132" cy="1589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64"/>
          <p:cNvSpPr txBox="1">
            <a:spLocks noChangeArrowheads="1"/>
          </p:cNvSpPr>
          <p:nvPr/>
        </p:nvSpPr>
        <p:spPr bwMode="auto">
          <a:xfrm>
            <a:off x="1886588" y="2860312"/>
            <a:ext cx="457200" cy="992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60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蛰</a:t>
            </a:r>
            <a:endParaRPr lang="zh-CN" altLang="en-US" sz="6000" b="1" dirty="0" smtClean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163836" y="3111286"/>
            <a:ext cx="212813" cy="394340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04236"/>
              </a:solidFill>
            </a:endParaRPr>
          </a:p>
        </p:txBody>
      </p:sp>
      <p:sp>
        <p:nvSpPr>
          <p:cNvPr id="31" name="云形 30"/>
          <p:cNvSpPr/>
          <p:nvPr/>
        </p:nvSpPr>
        <p:spPr>
          <a:xfrm>
            <a:off x="5071805" y="1738852"/>
            <a:ext cx="3926478" cy="3235420"/>
          </a:xfrm>
          <a:prstGeom prst="cloud">
            <a:avLst/>
          </a:prstGeom>
          <a:solidFill>
            <a:sysClr val="window" lastClr="FFFFFF"/>
          </a:solidFill>
          <a:ln w="25400" cap="flat" cmpd="sng" algn="ctr">
            <a:solidFill>
              <a:srgbClr val="A1C450"/>
            </a:solidFill>
            <a:prstDash val="solid"/>
          </a:ln>
          <a:effectLst/>
        </p:spPr>
        <p:txBody>
          <a:bodyPr lIns="68579" tIns="34289" rIns="68579" bIns="34289" rtlCol="0" anchor="ctr"/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蛰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”字上面的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九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上有一点，是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丸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字。</a:t>
            </a:r>
            <a:endParaRPr lang="en-US" altLang="zh-CN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bldLvl="0" animBg="1"/>
      <p:bldP spid="24" grpId="0"/>
      <p:bldP spid="29" grpId="0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481089" y="4372645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帽缨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858948" y="4375384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榛果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049998" y="2205272"/>
            <a:ext cx="965647" cy="1300354"/>
          </a:xfrm>
          <a:prstGeom prst="rect">
            <a:avLst/>
          </a:prstGeom>
        </p:spPr>
        <p:txBody>
          <a:bodyPr wrap="none" lIns="68579" tIns="34289" rIns="68579" bIns="34289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 err="1">
                <a:solidFill>
                  <a:srgbClr val="E04236"/>
                </a:solidFill>
                <a:latin typeface="Pinyin Adjust" panose="02000500000000000000" pitchFamily="2" charset="0"/>
                <a:ea typeface="PMingLiU" panose="02020500000000000000" pitchFamily="18" charset="-120"/>
                <a:sym typeface="+mn-ea"/>
              </a:rPr>
              <a:t>zhēn</a:t>
            </a:r>
            <a:endParaRPr lang="en-US" altLang="zh-CN" sz="4000" b="1" dirty="0">
              <a:solidFill>
                <a:srgbClr val="E04236"/>
              </a:solidFill>
              <a:latin typeface="Pinyin Adjust" panose="02000500000000000000" pitchFamily="2" charset="0"/>
              <a:ea typeface="PMingLiU" panose="02020500000000000000" pitchFamily="18" charset="-120"/>
              <a:sym typeface="+mn-e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dirty="0" smtClean="0">
                <a:solidFill>
                  <a:srgbClr val="E04236"/>
                </a:solidFill>
                <a:latin typeface="Pinyin Adjust" panose="02000500000000000000" pitchFamily="2" charset="0"/>
                <a:ea typeface="楷体" panose="02010609060101010101" pitchFamily="49" charset="-122"/>
                <a:cs typeface="汉语拼音" panose="020B0604020202020204" pitchFamily="34" charset="0"/>
              </a:rPr>
              <a:t> </a:t>
            </a:r>
            <a:endParaRPr lang="zh-CN" altLang="en-US" sz="4000" dirty="0">
              <a:solidFill>
                <a:srgbClr val="E04236"/>
              </a:solidFill>
              <a:latin typeface="Pinyin Adjust" panose="02000500000000000000" pitchFamily="2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262172" y="2220187"/>
            <a:ext cx="11512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 err="1">
                <a:solidFill>
                  <a:srgbClr val="E04236"/>
                </a:solidFill>
                <a:latin typeface="Pinyin Adjust" panose="02000500000000000000" pitchFamily="2" charset="0"/>
                <a:ea typeface="PMingLiU" panose="02020500000000000000" pitchFamily="18" charset="-120"/>
                <a:sym typeface="+mn-ea"/>
              </a:rPr>
              <a:t>yīng</a:t>
            </a:r>
            <a:endParaRPr lang="en-US" altLang="zh-CN" sz="4000" b="1" dirty="0">
              <a:solidFill>
                <a:srgbClr val="E04236"/>
              </a:solidFill>
              <a:latin typeface="Pinyin Adjust" panose="02000500000000000000" pitchFamily="2" charset="0"/>
              <a:ea typeface="PMingLiU" panose="02020500000000000000" pitchFamily="18" charset="-120"/>
              <a:sym typeface="+mn-ea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4000" b="1" dirty="0">
              <a:solidFill>
                <a:srgbClr val="E04236"/>
              </a:solidFill>
              <a:latin typeface="Pinyin Adjust" panose="02000500000000000000" pitchFamily="2" charset="0"/>
              <a:ea typeface="GB Pinyinok-B" pitchFamily="2" charset="-122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24" name="云形 23"/>
          <p:cNvSpPr/>
          <p:nvPr/>
        </p:nvSpPr>
        <p:spPr>
          <a:xfrm>
            <a:off x="4886314" y="1670071"/>
            <a:ext cx="3863981" cy="4365637"/>
          </a:xfrm>
          <a:prstGeom prst="cloud">
            <a:avLst/>
          </a:prstGeom>
          <a:solidFill>
            <a:sysClr val="window" lastClr="FFFFFF"/>
          </a:solidFill>
          <a:ln w="25400" cap="flat" cmpd="sng" algn="ctr">
            <a:solidFill>
              <a:srgbClr val="A1C450"/>
            </a:solidFill>
            <a:prstDash val="solid"/>
          </a:ln>
          <a:effectLst/>
        </p:spPr>
        <p:txBody>
          <a:bodyPr lIns="68579" tIns="34289" rIns="68579" bIns="34289" rtlCol="0" anchor="ctr"/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“榛”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字的右边下面是个禾字，不要把那一撇写成横。</a:t>
            </a:r>
            <a:endParaRPr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“缨”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字右边下面贝字最后一笔是一点不要写成捺。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楷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752867" y="575985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造句：松鼠吃</a:t>
            </a:r>
            <a:r>
              <a:rPr lang="zh-CN" altLang="en-US" sz="28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榛果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3687220" y="1125178"/>
            <a:ext cx="220841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易错字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76"/>
          <p:cNvGrpSpPr/>
          <p:nvPr/>
        </p:nvGrpSpPr>
        <p:grpSpPr bwMode="auto">
          <a:xfrm>
            <a:off x="1853727" y="2856502"/>
            <a:ext cx="750094" cy="1000125"/>
            <a:chOff x="714348" y="428604"/>
            <a:chExt cx="1000132" cy="1000926"/>
          </a:xfrm>
        </p:grpSpPr>
        <p:sp>
          <p:nvSpPr>
            <p:cNvPr id="29" name="矩形 28"/>
            <p:cNvSpPr/>
            <p:nvPr/>
          </p:nvSpPr>
          <p:spPr>
            <a:xfrm>
              <a:off x="714348" y="428604"/>
              <a:ext cx="1000132" cy="1000926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000" b="1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0" name="直接连接符 29"/>
            <p:cNvCxnSpPr>
              <a:stCxn id="29" idx="0"/>
              <a:endCxn id="29" idx="2"/>
            </p:cNvCxnSpPr>
            <p:nvPr/>
          </p:nvCxnSpPr>
          <p:spPr>
            <a:xfrm rot="16200000" flipH="1">
              <a:off x="713951" y="927479"/>
              <a:ext cx="1000926" cy="3175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>
              <a:stCxn id="29" idx="1"/>
              <a:endCxn id="29" idx="3"/>
            </p:cNvCxnSpPr>
            <p:nvPr/>
          </p:nvCxnSpPr>
          <p:spPr>
            <a:xfrm rot="10800000" flipH="1">
              <a:off x="714348" y="929066"/>
              <a:ext cx="1000132" cy="1589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文本框 64"/>
          <p:cNvSpPr txBox="1">
            <a:spLocks noChangeArrowheads="1"/>
          </p:cNvSpPr>
          <p:nvPr/>
        </p:nvSpPr>
        <p:spPr bwMode="auto">
          <a:xfrm>
            <a:off x="1886588" y="2860312"/>
            <a:ext cx="457200" cy="992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60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榛</a:t>
            </a:r>
            <a:endParaRPr lang="zh-CN" altLang="en-US" sz="6000" b="1" dirty="0" smtClean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3" name="组合 76"/>
          <p:cNvGrpSpPr/>
          <p:nvPr/>
        </p:nvGrpSpPr>
        <p:grpSpPr bwMode="auto">
          <a:xfrm>
            <a:off x="3562405" y="2856501"/>
            <a:ext cx="750094" cy="1000125"/>
            <a:chOff x="714348" y="428604"/>
            <a:chExt cx="1000132" cy="1000926"/>
          </a:xfrm>
        </p:grpSpPr>
        <p:sp>
          <p:nvSpPr>
            <p:cNvPr id="34" name="矩形 33"/>
            <p:cNvSpPr/>
            <p:nvPr/>
          </p:nvSpPr>
          <p:spPr>
            <a:xfrm>
              <a:off x="714348" y="428604"/>
              <a:ext cx="1000132" cy="1000926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000" b="1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5" name="直接连接符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713951" y="927479"/>
              <a:ext cx="1000926" cy="3175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>
              <a:stCxn id="34" idx="1"/>
              <a:endCxn id="34" idx="3"/>
            </p:cNvCxnSpPr>
            <p:nvPr/>
          </p:nvCxnSpPr>
          <p:spPr>
            <a:xfrm rot="10800000" flipH="1">
              <a:off x="714348" y="929066"/>
              <a:ext cx="1000132" cy="1589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文本框 64"/>
          <p:cNvSpPr txBox="1">
            <a:spLocks noChangeArrowheads="1"/>
          </p:cNvSpPr>
          <p:nvPr/>
        </p:nvSpPr>
        <p:spPr bwMode="auto">
          <a:xfrm>
            <a:off x="3595266" y="2860311"/>
            <a:ext cx="457200" cy="992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60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缨</a:t>
            </a:r>
            <a:endParaRPr lang="zh-CN" altLang="en-US" sz="6000" b="1" dirty="0" smtClean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117901" y="3352828"/>
            <a:ext cx="336119" cy="371283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04236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915228" y="3248194"/>
            <a:ext cx="375432" cy="242683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0423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/>
      <p:bldP spid="26" grpId="0" bldLvl="0" animBg="1"/>
      <p:bldP spid="32" grpId="0"/>
      <p:bldP spid="37" grpId="0"/>
      <p:bldP spid="38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259373" y="1796808"/>
            <a:ext cx="55935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本文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介绍了松鼠的什么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特点？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3687220" y="1125178"/>
            <a:ext cx="220841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解读题目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938380" y="2965032"/>
            <a:ext cx="47424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松鼠给你的第一印象是什么？课文里有一句话直接告诉我们松鼠是一种怎样的动物，大家找一找，用波浪线画出来。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bldLvl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855584" y="2109124"/>
            <a:ext cx="7378065" cy="3291840"/>
          </a:xfrm>
          <a:prstGeom prst="horizontalScroll">
            <a:avLst>
              <a:gd name="adj" fmla="val 12500"/>
            </a:avLst>
          </a:prstGeom>
          <a:noFill/>
          <a:ln w="9525">
            <a:solidFill>
              <a:srgbClr val="A1C450"/>
            </a:solidFill>
            <a:rou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概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括各段要点的关键：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抓中心句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，重点是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开头句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结尾句。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E04236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687220" y="1125178"/>
            <a:ext cx="220841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方法指导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2787015" y="1375411"/>
            <a:ext cx="3543300" cy="784225"/>
          </a:xfrm>
          <a:prstGeom prst="roundRect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松鼠给我的第一印象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1044417" y="2159635"/>
            <a:ext cx="7538561" cy="3291840"/>
          </a:xfrm>
          <a:prstGeom prst="horizontalScroll">
            <a:avLst>
              <a:gd name="adj" fmla="val 12500"/>
            </a:avLst>
          </a:prstGeom>
          <a:noFill/>
          <a:ln w="9525">
            <a:solidFill>
              <a:srgbClr val="A1C450"/>
            </a:solidFill>
            <a:round/>
          </a:ln>
          <a:effectLst/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3600" b="1" kern="0" dirty="0" smtClean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600" b="1" kern="0" dirty="0" smtClean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松鼠有漂亮</a:t>
            </a:r>
            <a:r>
              <a:rPr lang="zh-CN" altLang="en-US" sz="3600" b="1" kern="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3600" b="1" kern="0" dirty="0" smtClean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外形，松鼠也有驯良的习性，</a:t>
            </a:r>
            <a:endParaRPr lang="en-US" altLang="zh-CN" sz="3600" b="1" kern="0" dirty="0" smtClean="0">
              <a:solidFill>
                <a:sysClr val="windowText" lastClr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600" b="1" kern="0" dirty="0" smtClean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更有</a:t>
            </a:r>
            <a:r>
              <a:rPr lang="zh-CN" altLang="en-US" sz="3600" b="1" kern="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乖巧的</a:t>
            </a:r>
            <a:r>
              <a:rPr lang="zh-CN" altLang="en-US" sz="3600" b="1" kern="0" dirty="0" smtClean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个性</a:t>
            </a:r>
            <a:r>
              <a:rPr lang="zh-CN" altLang="en-US" sz="3600" b="1" kern="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600" b="1" kern="0" dirty="0">
              <a:solidFill>
                <a:sysClr val="windowText" lastClr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459108" y="2456181"/>
            <a:ext cx="676096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第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段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: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总写松鼠的特点，再写松鼠漂亮的外形。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第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2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段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: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写松鼠驯良的习性。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第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3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、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4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段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: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写松鼠乖巧的个性。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第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5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段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: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补充说明松鼠的生育及其他习性。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268120" y="1125178"/>
            <a:ext cx="2665955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理清课文层次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43075" y="2042349"/>
            <a:ext cx="57531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这篇文章还让你了解了松鼠的哪些方面的生活习性？给你印象最深的是什么？在文中圈点批注，概括各段的要点。</a:t>
            </a:r>
            <a:endParaRPr lang="zh-CN" altLang="en-US" sz="32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12010" y="844177"/>
            <a:ext cx="1793777" cy="553994"/>
          </a:xfrm>
          <a:prstGeom prst="roundRect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议一议</a:t>
            </a:r>
            <a:endParaRPr lang="zh-CN" altLang="en-US" sz="28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204585" y="2130285"/>
            <a:ext cx="1602404" cy="1200329"/>
          </a:xfrm>
          <a:prstGeom prst="rect">
            <a:avLst/>
          </a:prstGeom>
          <a:noFill/>
          <a:ln w="1270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3600" b="1" kern="0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总括特点</a:t>
            </a:r>
            <a:endParaRPr lang="zh-CN" altLang="en-US" sz="3600" b="1" kern="0" dirty="0" smtClean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2892305" y="2202751"/>
            <a:ext cx="857250" cy="485775"/>
          </a:xfrm>
          <a:prstGeom prst="rightArrow">
            <a:avLst>
              <a:gd name="adj1" fmla="val 50000"/>
              <a:gd name="adj2" fmla="val 58780"/>
            </a:avLst>
          </a:prstGeom>
          <a:solidFill>
            <a:srgbClr val="A1C450"/>
          </a:solidFill>
          <a:ln w="9525">
            <a:noFill/>
            <a:miter lim="800000"/>
          </a:ln>
          <a:effectLst/>
        </p:spPr>
        <p:txBody>
          <a:bodyPr/>
          <a:lstStyle/>
          <a:p>
            <a:pPr>
              <a:defRPr/>
            </a:pPr>
            <a:endParaRPr lang="zh-CN" altLang="zh-CN" kern="0" dirty="0" smtClean="0">
              <a:solidFill>
                <a:sysClr val="windowText" lastClr="000000"/>
              </a:solidFill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49555" y="2099506"/>
            <a:ext cx="2242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4000" b="1" kern="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具体介绍</a:t>
            </a:r>
            <a:endParaRPr lang="zh-CN" altLang="en-US" sz="4000" b="1" kern="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285613" y="2120100"/>
            <a:ext cx="2242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4000" b="1" kern="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补充说明</a:t>
            </a:r>
            <a:endParaRPr lang="zh-CN" altLang="en-US" sz="4000" b="1" kern="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5415767" y="2254842"/>
            <a:ext cx="857250" cy="485775"/>
          </a:xfrm>
          <a:prstGeom prst="rightArrow">
            <a:avLst>
              <a:gd name="adj1" fmla="val 50000"/>
              <a:gd name="adj2" fmla="val 58780"/>
            </a:avLst>
          </a:prstGeom>
          <a:solidFill>
            <a:srgbClr val="A1C450"/>
          </a:solidFill>
          <a:ln w="9525">
            <a:noFill/>
            <a:miter lim="800000"/>
          </a:ln>
          <a:effectLst/>
        </p:spPr>
        <p:txBody>
          <a:bodyPr/>
          <a:lstStyle/>
          <a:p>
            <a:pPr>
              <a:defRPr/>
            </a:pPr>
            <a:endParaRPr lang="zh-CN" altLang="zh-CN" kern="0" dirty="0" smtClean="0">
              <a:solidFill>
                <a:sysClr val="windowText" lastClr="000000"/>
              </a:solidFill>
              <a:ea typeface="楷体" panose="02010609060101010101" pitchFamily="49" charset="-122"/>
            </a:endParaRPr>
          </a:p>
        </p:txBody>
      </p:sp>
      <p:sp>
        <p:nvSpPr>
          <p:cNvPr id="15" name="AutoShape 7"/>
          <p:cNvSpPr/>
          <p:nvPr/>
        </p:nvSpPr>
        <p:spPr bwMode="auto">
          <a:xfrm rot="16264097" flipV="1">
            <a:off x="3754602" y="1267673"/>
            <a:ext cx="1672099" cy="5098427"/>
          </a:xfrm>
          <a:prstGeom prst="leftBrace">
            <a:avLst>
              <a:gd name="adj1" fmla="val 55808"/>
              <a:gd name="adj2" fmla="val 43968"/>
            </a:avLst>
          </a:prstGeom>
          <a:noFill/>
          <a:ln w="9525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zh-CN" kern="0" dirty="0" smtClean="0">
              <a:solidFill>
                <a:sysClr val="windowText" lastClr="000000"/>
              </a:solidFill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291134" y="4716160"/>
            <a:ext cx="37866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40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结构：由总到分</a:t>
            </a:r>
            <a:endParaRPr lang="zh-CN" altLang="en-US" sz="4000" b="1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2" grpId="0"/>
      <p:bldP spid="13" grpId="0"/>
      <p:bldP spid="14" grpId="0" animBg="1"/>
      <p:bldP spid="15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961149" y="952349"/>
            <a:ext cx="2725401" cy="646331"/>
          </a:xfrm>
          <a:prstGeom prst="rect">
            <a:avLst/>
          </a:prstGeom>
          <a:noFill/>
          <a:ln w="1270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3600" b="1" kern="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松鼠的特征：</a:t>
            </a:r>
            <a:endParaRPr lang="zh-CN" altLang="en-US" sz="3600" b="1" kern="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595356" y="2265955"/>
            <a:ext cx="5158502" cy="646986"/>
          </a:xfrm>
          <a:prstGeom prst="wedgeRoundRectCallout">
            <a:avLst>
              <a:gd name="adj1" fmla="val 35009"/>
              <a:gd name="adj2" fmla="val -130968"/>
              <a:gd name="adj3" fmla="val 16667"/>
            </a:avLst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三个特征的顺序能否调换？</a:t>
            </a:r>
            <a:endParaRPr lang="zh-CN" altLang="en-US" sz="3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22854" y="1694628"/>
            <a:ext cx="1213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漂亮</a:t>
            </a:r>
            <a:endParaRPr lang="zh-CN" altLang="en-US" sz="4000" b="1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auto">
          <a:xfrm>
            <a:off x="595356" y="3352025"/>
            <a:ext cx="4948194" cy="3371136"/>
          </a:xfrm>
          <a:prstGeom prst="wedgeRoundRectCallout">
            <a:avLst>
              <a:gd name="adj1" fmla="val 46238"/>
              <a:gd name="adj2" fmla="val -94345"/>
              <a:gd name="adj3" fmla="val 16667"/>
            </a:avLst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三个特征不能调换，因为：松鼠漂亮、驯良、乖巧讨人喜欢，是有逻辑顺序的。</a:t>
            </a:r>
            <a:endParaRPr lang="zh-CN" altLang="en-US" sz="32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71767" y="2402515"/>
            <a:ext cx="2039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（第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段）</a:t>
            </a:r>
            <a:endParaRPr lang="zh-CN" altLang="en-US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431950" y="3084152"/>
            <a:ext cx="1213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40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驯良</a:t>
            </a:r>
            <a:endParaRPr lang="zh-CN" altLang="en-US" sz="4000" b="1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271767" y="3728357"/>
            <a:ext cx="2039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（第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段）</a:t>
            </a:r>
            <a:endParaRPr lang="zh-CN" altLang="en-US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561570" y="4313131"/>
            <a:ext cx="1213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乖巧</a:t>
            </a:r>
            <a:endParaRPr lang="zh-CN" altLang="en-US" sz="4000" b="1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060939" y="5043315"/>
            <a:ext cx="28219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3-4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段）</a:t>
            </a:r>
            <a:endParaRPr lang="zh-CN" altLang="en-US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AutoShape 7"/>
          <p:cNvSpPr/>
          <p:nvPr/>
        </p:nvSpPr>
        <p:spPr bwMode="auto">
          <a:xfrm>
            <a:off x="7698721" y="1903637"/>
            <a:ext cx="457200" cy="3432064"/>
          </a:xfrm>
          <a:prstGeom prst="rightBrace">
            <a:avLst>
              <a:gd name="adj1" fmla="val 46875"/>
              <a:gd name="adj2" fmla="val 50000"/>
            </a:avLst>
          </a:prstGeom>
          <a:noFill/>
          <a:ln w="9525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楷体" panose="02010609060101010101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155921" y="2187254"/>
            <a:ext cx="9880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讨 人 喜 欢</a:t>
            </a:r>
            <a:endParaRPr lang="zh-CN" altLang="en-US" sz="4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212010" y="844177"/>
            <a:ext cx="1845390" cy="553994"/>
          </a:xfrm>
          <a:prstGeom prst="roundRect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议一议</a:t>
            </a:r>
            <a:endParaRPr lang="zh-CN" altLang="en-US" sz="28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  <p:bldP spid="4" grpId="0"/>
      <p:bldP spid="19" grpId="0" bldLvl="0" animBg="1"/>
      <p:bldP spid="5" grpId="0"/>
      <p:bldP spid="22" grpId="0"/>
      <p:bldP spid="23" grpId="0"/>
      <p:bldP spid="25" grpId="0" autoUpdateAnimBg="0" build="p"/>
      <p:bldP spid="25" grpId="1" animBg="1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61701" y="1940748"/>
            <a:ext cx="57763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在本子上书写生字组词，选择喜欢的三个词语说话。</a:t>
            </a:r>
            <a:endParaRPr lang="en-US" altLang="zh-CN" sz="3200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</a:t>
            </a:r>
            <a: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篇</a:t>
            </a:r>
            <a:r>
              <a:rPr lang="zh-CN" altLang="en-US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文章让你初步了解松鼠的生活习性，请你选择喜欢的段落在父母那里背诵</a:t>
            </a:r>
            <a:r>
              <a:rPr lang="zh-CN" altLang="en-US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 </a:t>
            </a:r>
            <a:endParaRPr lang="zh-CN" altLang="en-US" sz="32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971309" y="2476954"/>
            <a:ext cx="7640241" cy="3698875"/>
          </a:xfrm>
        </p:spPr>
        <p:txBody>
          <a:bodyPr>
            <a:noAutofit/>
          </a:bodyPr>
          <a:lstStyle/>
          <a:p>
            <a:pPr marL="355600" marR="0" lvl="0" indent="-35560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sym typeface="+mn-ea"/>
              </a:rPr>
              <a:t>1.</a:t>
            </a:r>
            <a:r>
              <a:rPr lang="zh-CN" altLang="en-US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sym typeface="+mn-ea"/>
              </a:rPr>
              <a:t>会认本课生字，会写生字，理解生字组成的词语。 </a:t>
            </a:r>
            <a:r>
              <a:rPr lang="en-US" altLang="zh-CN" sz="2800" noProof="0" dirty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楷体" panose="02010609060101010101" pitchFamily="49" charset="-122"/>
                <a:sym typeface="+mn-ea"/>
              </a:rPr>
              <a:t>(</a:t>
            </a:r>
            <a:r>
              <a:rPr lang="zh-CN" altLang="en-US" sz="2800" noProof="0" dirty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楷体" panose="02010609060101010101" pitchFamily="49" charset="-122"/>
                <a:sym typeface="+mn-ea"/>
              </a:rPr>
              <a:t>重点</a:t>
            </a:r>
            <a:r>
              <a:rPr lang="en-US" altLang="zh-CN" sz="2800" noProof="0" dirty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楷体" panose="02010609060101010101" pitchFamily="49" charset="-122"/>
                <a:sym typeface="+mn-ea"/>
              </a:rPr>
              <a:t>)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srgbClr val="E04236"/>
              </a:solidFill>
              <a:effectLst/>
              <a:uLnTx/>
              <a:uFillTx/>
              <a:latin typeface="楷体" panose="02010609060101010101" pitchFamily="49" charset="-122"/>
            </a:endParaRPr>
          </a:p>
          <a:p>
            <a:pPr marL="355600" marR="0" lvl="0" indent="-35560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sym typeface="+mn-ea"/>
              </a:rPr>
              <a:t>2.</a:t>
            </a:r>
            <a:r>
              <a:rPr lang="zh-CN" altLang="en-US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sym typeface="+mn-ea"/>
              </a:rPr>
              <a:t>有感情地朗读课文</a:t>
            </a:r>
            <a:r>
              <a:rPr lang="zh-CN" altLang="en-US" sz="28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sym typeface="+mn-ea"/>
              </a:rPr>
              <a:t>，理清本文层次。</a:t>
            </a:r>
            <a:r>
              <a:rPr lang="en-US" altLang="zh-CN" sz="2800" noProof="0" dirty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楷体" panose="02010609060101010101" pitchFamily="49" charset="-122"/>
                <a:sym typeface="+mn-ea"/>
              </a:rPr>
              <a:t>(</a:t>
            </a:r>
            <a:r>
              <a:rPr lang="zh-CN" altLang="en-US" sz="2800" noProof="0" dirty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楷体" panose="02010609060101010101" pitchFamily="49" charset="-122"/>
                <a:sym typeface="+mn-ea"/>
              </a:rPr>
              <a:t>重点</a:t>
            </a:r>
            <a:r>
              <a:rPr lang="en-US" altLang="zh-CN" sz="2800" noProof="0" dirty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楷体" panose="02010609060101010101" pitchFamily="49" charset="-122"/>
                <a:sym typeface="+mn-ea"/>
              </a:rPr>
              <a:t>)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srgbClr val="E04236"/>
              </a:solidFill>
              <a:effectLst/>
              <a:uLnTx/>
              <a:uFillTx/>
              <a:latin typeface="楷体" panose="02010609060101010101" pitchFamily="49" charset="-122"/>
            </a:endParaRPr>
          </a:p>
          <a:p>
            <a:pPr marL="355600" marR="0" lvl="0" indent="-35560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sym typeface="+mn-ea"/>
              </a:rPr>
              <a:t>3</a:t>
            </a:r>
            <a:r>
              <a:rPr lang="en-US" altLang="zh-CN" sz="28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sym typeface="+mn-ea"/>
              </a:rPr>
              <a:t>.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sym typeface="+mn-ea"/>
              </a:rPr>
              <a:t>能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sym typeface="+mn-ea"/>
              </a:rPr>
              <a:t>边读边想象课文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sym typeface="+mn-ea"/>
              </a:rPr>
              <a:t>描写松鼠的可爱画面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sym typeface="+mn-ea"/>
              </a:rPr>
              <a:t>，初步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sym typeface="+mn-ea"/>
              </a:rPr>
              <a:t>感受松鼠的特点</a:t>
            </a:r>
            <a:r>
              <a:rPr lang="zh-CN" altLang="en-US" sz="28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sym typeface="+mn-ea"/>
              </a:rPr>
              <a:t>。</a:t>
            </a:r>
            <a:r>
              <a:rPr lang="en-US" altLang="zh-CN" sz="2800" noProof="0" dirty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楷体" panose="02010609060101010101" pitchFamily="49" charset="-122"/>
                <a:sym typeface="+mn-ea"/>
              </a:rPr>
              <a:t>(</a:t>
            </a:r>
            <a:r>
              <a:rPr lang="zh-CN" altLang="en-US" sz="2800" noProof="0" dirty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楷体" panose="02010609060101010101" pitchFamily="49" charset="-122"/>
                <a:sym typeface="+mn-ea"/>
              </a:rPr>
              <a:t>难点</a:t>
            </a:r>
            <a:r>
              <a:rPr lang="en-US" altLang="zh-CN" sz="2800" noProof="0" dirty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楷体" panose="02010609060101010101" pitchFamily="49" charset="-122"/>
                <a:sym typeface="+mn-ea"/>
              </a:rPr>
              <a:t>)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srgbClr val="E04236"/>
              </a:solidFill>
              <a:effectLst/>
              <a:uLnTx/>
              <a:uFillTx/>
              <a:latin typeface="楷体" panose="02010609060101010101" pitchFamily="49" charset="-122"/>
            </a:endParaRPr>
          </a:p>
          <a:p>
            <a:endParaRPr lang="zh-CN" altLang="en-US" sz="2800" dirty="0"/>
          </a:p>
        </p:txBody>
      </p:sp>
      <p:sp>
        <p:nvSpPr>
          <p:cNvPr id="9" name="圆角矩形 8"/>
          <p:cNvSpPr/>
          <p:nvPr/>
        </p:nvSpPr>
        <p:spPr>
          <a:xfrm>
            <a:off x="3687220" y="1125178"/>
            <a:ext cx="220841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本课目标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71368" y="1547398"/>
            <a:ext cx="8060620" cy="991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69569" y="2308909"/>
            <a:ext cx="3066574" cy="293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玲珑面孔大尾巴，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身体矫健善攀爬，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忙忙碌碌采松果，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跳到树上又跳下。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91044" y="3070156"/>
            <a:ext cx="20377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6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它是松鼠</a:t>
            </a:r>
            <a:endParaRPr lang="en-US" altLang="zh-CN" sz="3600" b="1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436726" y="4596997"/>
            <a:ext cx="1206689" cy="131436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圆角矩形 12"/>
          <p:cNvSpPr/>
          <p:nvPr/>
        </p:nvSpPr>
        <p:spPr>
          <a:xfrm>
            <a:off x="3687220" y="1125178"/>
            <a:ext cx="220841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猜一猜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86499" y="2844165"/>
            <a:ext cx="5638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    </a:t>
            </a:r>
            <a:r>
              <a:rPr lang="zh-CN" altLang="en-US" sz="3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科学小品又称文艺性说明文：题材新颖、文笔轻松活泼；资料准确可靠、篇幅短小。</a:t>
            </a:r>
            <a:endParaRPr lang="zh-CN" altLang="en-US" sz="36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3705958" y="1125178"/>
            <a:ext cx="2116748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小资料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可选过程 2"/>
          <p:cNvSpPr/>
          <p:nvPr/>
        </p:nvSpPr>
        <p:spPr>
          <a:xfrm>
            <a:off x="1398848" y="2434387"/>
            <a:ext cx="6561534" cy="3259234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布丰是</a:t>
            </a:r>
            <a:r>
              <a:rPr lang="en-US" altLang="zh-CN" sz="28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sz="28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世纪法国著名的博物学家、作家。</a:t>
            </a:r>
            <a:r>
              <a: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他毕业从事博物学研究，用</a:t>
            </a:r>
            <a:r>
              <a:rPr lang="en-US" altLang="zh-CN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r>
              <a: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年的时间写出了</a:t>
            </a:r>
            <a:r>
              <a:rPr lang="en-US" altLang="zh-CN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36</a:t>
            </a:r>
            <a:r>
              <a: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册巨著</a:t>
            </a:r>
            <a:r>
              <a:rPr lang="en-US" altLang="zh-CN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自然史</a:t>
            </a:r>
            <a:r>
              <a:rPr lang="en-US" altLang="zh-CN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。这部作品对自然界作了详细而科学的描述，并因其文笔优美而著称于世。在布封的笔下，小松鼠善良可爱，大象温和憨厚，鸽子夫妇相亲相爱，具有人类的一切美好品质。</a:t>
            </a:r>
            <a:endParaRPr lang="zh-CN" altLang="en-US" sz="28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705958" y="1125178"/>
            <a:ext cx="2116748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小资料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80378" y="2135182"/>
            <a:ext cx="607859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kern="0" dirty="0" err="1" smtClean="0">
                <a:solidFill>
                  <a:srgbClr val="E04236"/>
                </a:solidFill>
                <a:latin typeface="Pinyin Adjust" panose="02000500000000000000" pitchFamily="2" charset="0"/>
                <a:ea typeface="微软雅黑" panose="020B0503020204020204" pitchFamily="34" charset="-122"/>
              </a:rPr>
              <a:t>xùn</a:t>
            </a:r>
            <a:endParaRPr lang="en-US" altLang="zh-CN" sz="2800" b="1" kern="0" dirty="0" smtClean="0">
              <a:solidFill>
                <a:srgbClr val="E04236"/>
              </a:solidFill>
              <a:latin typeface="Pinyin Adjust" panose="02000500000000000000" pitchFamily="2" charset="0"/>
              <a:ea typeface="微软雅黑" panose="020B0503020204020204" pitchFamily="34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驯</a:t>
            </a:r>
            <a:endParaRPr lang="zh-CN" altLang="en-US" sz="2800" b="1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54768" y="2135183"/>
            <a:ext cx="1028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err="1">
                <a:solidFill>
                  <a:srgbClr val="E04236"/>
                </a:solidFill>
                <a:latin typeface="Pinyin Adjust" panose="02000500000000000000" pitchFamily="2" charset="0"/>
                <a:ea typeface="微软雅黑" panose="020B0503020204020204" pitchFamily="34" charset="-122"/>
              </a:rPr>
              <a:t>jiǎo</a:t>
            </a:r>
            <a:endParaRPr lang="en-US" altLang="zh-CN" sz="2800" b="1" dirty="0">
              <a:solidFill>
                <a:srgbClr val="E04236"/>
              </a:solidFill>
              <a:latin typeface="Pinyin Adjust" panose="02000500000000000000" pitchFamily="2" charset="0"/>
              <a:ea typeface="微软雅黑" panose="020B0503020204020204" pitchFamily="34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矫</a:t>
            </a:r>
            <a:endParaRPr lang="zh-CN" altLang="en-US" sz="2800" b="1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31741" y="2135183"/>
            <a:ext cx="11258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err="1">
                <a:solidFill>
                  <a:srgbClr val="E04236"/>
                </a:solidFill>
                <a:latin typeface="Pinyin Adjust" panose="02000500000000000000" pitchFamily="2" charset="0"/>
                <a:ea typeface="微软雅黑" panose="020B0503020204020204" pitchFamily="34" charset="-122"/>
              </a:rPr>
              <a:t>zhé</a:t>
            </a:r>
            <a:endParaRPr lang="en-US" altLang="zh-CN" sz="2800" b="1" dirty="0">
              <a:solidFill>
                <a:srgbClr val="E04236"/>
              </a:solidFill>
              <a:latin typeface="Pinyin Adjust" panose="02000500000000000000" pitchFamily="2" charset="0"/>
              <a:ea typeface="微软雅黑" panose="020B0503020204020204" pitchFamily="34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蛰</a:t>
            </a:r>
            <a:endParaRPr lang="zh-CN" altLang="en-US" sz="2800" b="1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14721" y="2123256"/>
            <a:ext cx="8143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kern="0" dirty="0" err="1">
                <a:solidFill>
                  <a:srgbClr val="E04236"/>
                </a:solidFill>
                <a:latin typeface="Pinyin Adjust" panose="02000500000000000000" pitchFamily="2" charset="0"/>
                <a:ea typeface="微软雅黑" panose="020B0503020204020204" pitchFamily="34" charset="-122"/>
              </a:rPr>
              <a:t>tái</a:t>
            </a:r>
            <a:endParaRPr lang="en-US" altLang="zh-CN" sz="2800" b="1" kern="0" dirty="0">
              <a:solidFill>
                <a:srgbClr val="E04236"/>
              </a:solidFill>
              <a:latin typeface="Pinyin Adjust" panose="02000500000000000000" pitchFamily="2" charset="0"/>
              <a:ea typeface="微软雅黑" panose="020B0503020204020204" pitchFamily="34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苔</a:t>
            </a:r>
            <a:endParaRPr lang="zh-CN" altLang="en-US" sz="2800" b="1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67412" y="4360840"/>
            <a:ext cx="960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err="1">
                <a:solidFill>
                  <a:srgbClr val="E04236"/>
                </a:solidFill>
                <a:latin typeface="Pinyin Adjust" panose="02000500000000000000" pitchFamily="2" charset="0"/>
                <a:ea typeface="微软雅黑" panose="020B0503020204020204" pitchFamily="34" charset="-122"/>
              </a:rPr>
              <a:t>xiǎn</a:t>
            </a:r>
            <a:endParaRPr lang="en-US" altLang="zh-CN" sz="2800" b="1" dirty="0">
              <a:solidFill>
                <a:srgbClr val="E04236"/>
              </a:solidFill>
              <a:latin typeface="Pinyin Adjust" panose="02000500000000000000" pitchFamily="2" charset="0"/>
              <a:ea typeface="微软雅黑" panose="020B0503020204020204" pitchFamily="34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藓</a:t>
            </a:r>
            <a:endParaRPr lang="zh-CN" altLang="en-US" sz="2800" b="1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261247" y="4295358"/>
            <a:ext cx="960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kern="0" dirty="0" err="1">
                <a:solidFill>
                  <a:srgbClr val="E04236"/>
                </a:solidFill>
                <a:latin typeface="Pinyin Adjust" panose="02000500000000000000" pitchFamily="2" charset="0"/>
                <a:ea typeface="微软雅黑" panose="020B0503020204020204" pitchFamily="34" charset="-122"/>
              </a:rPr>
              <a:t>zhēn</a:t>
            </a:r>
            <a:endParaRPr lang="en-US" altLang="zh-CN" sz="2800" b="1" kern="0" dirty="0">
              <a:solidFill>
                <a:srgbClr val="E04236"/>
              </a:solidFill>
              <a:latin typeface="Pinyin Adjust" panose="02000500000000000000" pitchFamily="2" charset="0"/>
              <a:ea typeface="微软雅黑" panose="020B0503020204020204" pitchFamily="34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榛</a:t>
            </a:r>
            <a:endParaRPr lang="zh-CN" altLang="en-US" sz="2800" b="1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947613" y="4324256"/>
            <a:ext cx="9029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err="1">
                <a:solidFill>
                  <a:srgbClr val="E04236"/>
                </a:solidFill>
                <a:latin typeface="Pinyin Adjust" panose="02000500000000000000" pitchFamily="2" charset="0"/>
                <a:ea typeface="微软雅黑" panose="020B0503020204020204" pitchFamily="34" charset="-122"/>
              </a:rPr>
              <a:t>yīng</a:t>
            </a:r>
            <a:endParaRPr lang="en-US" altLang="zh-CN" sz="2800" b="1" dirty="0">
              <a:solidFill>
                <a:srgbClr val="E04236"/>
              </a:solidFill>
              <a:latin typeface="Pinyin Adjust" panose="02000500000000000000" pitchFamily="2" charset="0"/>
              <a:ea typeface="微软雅黑" panose="020B0503020204020204" pitchFamily="34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缨</a:t>
            </a:r>
            <a:endParaRPr lang="en-US" altLang="zh-CN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3687220" y="1125178"/>
            <a:ext cx="220841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我会读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715328" y="3566343"/>
            <a:ext cx="781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驯良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687220" y="3583999"/>
            <a:ext cx="781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矫健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731742" y="3652827"/>
            <a:ext cx="781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蛰伏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723685" y="5747435"/>
            <a:ext cx="781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碧藓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730999" y="3566343"/>
            <a:ext cx="781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苔藓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269385" y="5757897"/>
            <a:ext cx="781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榛子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856134" y="5735624"/>
            <a:ext cx="781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帽缨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0" grpId="0"/>
      <p:bldP spid="16" grpId="0"/>
      <p:bldP spid="17" grpId="0"/>
      <p:bldP spid="18" grpId="0"/>
      <p:bldP spid="25" grpId="0" animBg="1"/>
      <p:bldP spid="19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48432" y="1298342"/>
            <a:ext cx="56620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乖巧</a:t>
            </a:r>
            <a:r>
              <a:rPr lang="en-US" altLang="zh-CN" sz="32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合人心意，讨人喜欢。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驯良</a:t>
            </a:r>
            <a:r>
              <a:rPr lang="en-US" altLang="zh-CN" sz="32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和顺善良。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48432" y="27360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矫健</a:t>
            </a:r>
            <a:r>
              <a:rPr lang="en-US" altLang="zh-CN" sz="32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强壮有力。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橡栗</a:t>
            </a:r>
            <a:r>
              <a:rPr lang="en-US" altLang="zh-CN" sz="32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橡树的果实。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93396" y="672465"/>
            <a:ext cx="1543526" cy="593090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词语解释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148431" y="4247640"/>
            <a:ext cx="58049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玲珑</a:t>
            </a:r>
            <a:r>
              <a:rPr lang="en-US" altLang="zh-CN" sz="32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精巧细致。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蛰伏</a:t>
            </a:r>
            <a:r>
              <a:rPr lang="en-US" altLang="zh-CN" sz="32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动物冬眠，潜伏起来不动。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58432" y="5836376"/>
            <a:ext cx="69855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警觉</a:t>
            </a:r>
            <a:r>
              <a:rPr lang="en-US" altLang="zh-CN" sz="32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对危险或情况变化的敏锐感觉。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3650" y="2338359"/>
            <a:ext cx="1834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马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川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驯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89775" y="2358263"/>
            <a:ext cx="18341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艹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台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苔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99638" y="3731287"/>
            <a:ext cx="18341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艹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鲜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藓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72549" y="3731287"/>
            <a:ext cx="20409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木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秦 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榛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493396" y="672465"/>
            <a:ext cx="1543526" cy="593090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加一加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649166" y="4138524"/>
            <a:ext cx="1356381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驯良 驯服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635445" y="4965060"/>
            <a:ext cx="506956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造句：小红家养了一只猫，驯良而乖巧，逗人喜欢。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3687220" y="1125178"/>
            <a:ext cx="220841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易错字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049998" y="2205272"/>
            <a:ext cx="739624" cy="1300354"/>
          </a:xfrm>
          <a:prstGeom prst="rect">
            <a:avLst/>
          </a:prstGeom>
        </p:spPr>
        <p:txBody>
          <a:bodyPr wrap="none" lIns="68579" tIns="34289" rIns="68579" bIns="34289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 err="1">
                <a:solidFill>
                  <a:srgbClr val="E04236"/>
                </a:solidFill>
                <a:latin typeface="Pinyin Adjust" panose="02000500000000000000" pitchFamily="2" charset="0"/>
                <a:ea typeface="PMingLiU" panose="02020500000000000000" pitchFamily="18" charset="-120"/>
                <a:sym typeface="+mn-ea"/>
              </a:rPr>
              <a:t>xùn</a:t>
            </a:r>
            <a:endParaRPr lang="en-US" altLang="zh-CN" sz="4000" b="1" dirty="0">
              <a:solidFill>
                <a:srgbClr val="E04236"/>
              </a:solidFill>
              <a:latin typeface="Pinyin Adjust" panose="02000500000000000000" pitchFamily="2" charset="0"/>
              <a:ea typeface="PMingLiU" panose="02020500000000000000" pitchFamily="18" charset="-120"/>
              <a:sym typeface="+mn-e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dirty="0" smtClean="0">
                <a:solidFill>
                  <a:srgbClr val="E04236"/>
                </a:solidFill>
                <a:latin typeface="Pinyin Adjust" panose="02000500000000000000" pitchFamily="2" charset="0"/>
                <a:ea typeface="楷体" panose="02010609060101010101" pitchFamily="49" charset="-122"/>
                <a:cs typeface="汉语拼音" panose="020B0604020202020204" pitchFamily="34" charset="0"/>
              </a:rPr>
              <a:t> </a:t>
            </a:r>
            <a:endParaRPr lang="zh-CN" altLang="en-US" sz="4000" dirty="0">
              <a:solidFill>
                <a:srgbClr val="E04236"/>
              </a:solidFill>
              <a:latin typeface="Pinyin Adjust" panose="02000500000000000000" pitchFamily="2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grpSp>
        <p:nvGrpSpPr>
          <p:cNvPr id="23" name="组合 76"/>
          <p:cNvGrpSpPr/>
          <p:nvPr/>
        </p:nvGrpSpPr>
        <p:grpSpPr bwMode="auto">
          <a:xfrm>
            <a:off x="1853727" y="2856502"/>
            <a:ext cx="750094" cy="1000125"/>
            <a:chOff x="714348" y="428604"/>
            <a:chExt cx="1000132" cy="1000926"/>
          </a:xfrm>
        </p:grpSpPr>
        <p:sp>
          <p:nvSpPr>
            <p:cNvPr id="24" name="矩形 23"/>
            <p:cNvSpPr/>
            <p:nvPr/>
          </p:nvSpPr>
          <p:spPr>
            <a:xfrm>
              <a:off x="714348" y="428604"/>
              <a:ext cx="1000132" cy="1000926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000" b="1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5" name="直接连接符 24"/>
            <p:cNvCxnSpPr>
              <a:stCxn id="24" idx="0"/>
              <a:endCxn id="24" idx="2"/>
            </p:cNvCxnSpPr>
            <p:nvPr/>
          </p:nvCxnSpPr>
          <p:spPr>
            <a:xfrm rot="16200000" flipH="1">
              <a:off x="713951" y="927479"/>
              <a:ext cx="1000926" cy="3175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stCxn id="24" idx="1"/>
              <a:endCxn id="24" idx="3"/>
            </p:cNvCxnSpPr>
            <p:nvPr/>
          </p:nvCxnSpPr>
          <p:spPr>
            <a:xfrm rot="10800000" flipH="1">
              <a:off x="714348" y="929066"/>
              <a:ext cx="1000132" cy="1589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文本框 64"/>
          <p:cNvSpPr txBox="1">
            <a:spLocks noChangeArrowheads="1"/>
          </p:cNvSpPr>
          <p:nvPr/>
        </p:nvSpPr>
        <p:spPr bwMode="auto">
          <a:xfrm>
            <a:off x="1886588" y="2860312"/>
            <a:ext cx="457200" cy="992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60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驯</a:t>
            </a:r>
            <a:endParaRPr lang="zh-CN" altLang="en-US" sz="6000" b="1" dirty="0" smtClean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163836" y="3111286"/>
            <a:ext cx="127493" cy="567972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04236"/>
              </a:solidFill>
            </a:endParaRPr>
          </a:p>
        </p:txBody>
      </p:sp>
      <p:sp>
        <p:nvSpPr>
          <p:cNvPr id="30" name="云形 29"/>
          <p:cNvSpPr/>
          <p:nvPr/>
        </p:nvSpPr>
        <p:spPr>
          <a:xfrm>
            <a:off x="5071805" y="1738852"/>
            <a:ext cx="3926478" cy="3235420"/>
          </a:xfrm>
          <a:prstGeom prst="cloud">
            <a:avLst/>
          </a:prstGeom>
          <a:solidFill>
            <a:sysClr val="window" lastClr="FFFFFF"/>
          </a:solidFill>
          <a:ln w="25400" cap="flat" cmpd="sng" algn="ctr">
            <a:solidFill>
              <a:srgbClr val="A1C450"/>
            </a:solidFill>
            <a:prstDash val="solid"/>
          </a:ln>
          <a:effectLst/>
        </p:spPr>
        <p:txBody>
          <a:bodyPr lIns="68579" tIns="34289" rIns="68579" bIns="34289" rtlCol="0" anchor="ctr"/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驯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”的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川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字第一笔不要写成竖，要写成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竖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撇。</a:t>
            </a:r>
            <a:endParaRPr lang="en-US" altLang="zh-CN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 bldLvl="0" animBg="1"/>
      <p:bldP spid="22" grpId="0"/>
      <p:bldP spid="27" grpId="0"/>
      <p:bldP spid="28" grpId="0" animBg="1"/>
      <p:bldP spid="30" grpId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1108</Words>
  <Application>WPS 演示</Application>
  <PresentationFormat>全屏显示(4:3)</PresentationFormat>
  <Paragraphs>198</Paragraphs>
  <Slides>19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6" baseType="lpstr">
      <vt:lpstr>Arial</vt:lpstr>
      <vt:lpstr>宋体</vt:lpstr>
      <vt:lpstr>Wingdings</vt:lpstr>
      <vt:lpstr>楷体</vt:lpstr>
      <vt:lpstr>微软雅黑</vt:lpstr>
      <vt:lpstr>楷体_GB2312</vt:lpstr>
      <vt:lpstr>新宋体</vt:lpstr>
      <vt:lpstr>Pinyin Adjust</vt:lpstr>
      <vt:lpstr>PMingLiU</vt:lpstr>
      <vt:lpstr>汉语拼音</vt:lpstr>
      <vt:lpstr>Segoe Print</vt:lpstr>
      <vt:lpstr>Arial Unicode MS</vt:lpstr>
      <vt:lpstr>Calibri</vt:lpstr>
      <vt:lpstr>GB Pinyinok-B</vt:lpstr>
      <vt:lpstr>Times New Roman</vt:lpstr>
      <vt:lpstr>Arial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114</cp:revision>
  <dcterms:created xsi:type="dcterms:W3CDTF">2019-01-28T06:44:00Z</dcterms:created>
  <dcterms:modified xsi:type="dcterms:W3CDTF">2019-10-24T07:34:38Z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