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58"/>
  </p:handout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100" d="100"/>
          <a:sy n="100" d="100"/>
        </p:scale>
        <p:origin x="-366" y="-2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1" Type="http://schemas.openxmlformats.org/officeDocument/2006/relationships/tableStyles" Target="tableStyles.xml"/><Relationship Id="rId60" Type="http://schemas.openxmlformats.org/officeDocument/2006/relationships/viewProps" Target="viewProps.xml"/><Relationship Id="rId6" Type="http://schemas.openxmlformats.org/officeDocument/2006/relationships/slide" Target="slides/slide4.xml"/><Relationship Id="rId59" Type="http://schemas.openxmlformats.org/officeDocument/2006/relationships/presProps" Target="presProps.xml"/><Relationship Id="rId58" Type="http://schemas.openxmlformats.org/officeDocument/2006/relationships/handoutMaster" Target="handoutMasters/handoutMaster1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502412" y="2588282"/>
            <a:ext cx="8139178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502412" y="3566160"/>
            <a:ext cx="8139178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952508"/>
            <a:ext cx="8139178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02412" y="2588282"/>
            <a:ext cx="8139178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1296000"/>
            <a:ext cx="8139178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808731"/>
            <a:ext cx="8139178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2444" y="4511676"/>
            <a:ext cx="8139178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7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1296000"/>
            <a:ext cx="396243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7" y="1296001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789043"/>
            <a:ext cx="39624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2" y="1296001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2" y="1789043"/>
            <a:ext cx="396243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7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1296000"/>
            <a:ext cx="396243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952509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952501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png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02412" y="432000"/>
            <a:ext cx="8139178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502412" y="1296000"/>
            <a:ext cx="8139178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层1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10"/>
          <p:cNvSpPr>
            <a:spLocks noTextEdit="1"/>
          </p:cNvSpPr>
          <p:nvPr/>
        </p:nvSpPr>
        <p:spPr>
          <a:xfrm>
            <a:off x="1428728" y="1553163"/>
            <a:ext cx="6643734" cy="1809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10000"/>
          </a:bodyPr>
          <a:lstStyle/>
          <a:p>
            <a:pPr algn="ctr" eaLnBrk="0" hangingPunct="0"/>
            <a:endParaRPr lang="zh-CN" altLang="en-US" sz="128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sy="50000" kx="2115830" algn="bl" rotWithShape="0">
                  <a:srgbClr val="C0C0C0">
                    <a:alpha val="78998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350135" y="2001326"/>
            <a:ext cx="71755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B367"/>
            </a:soli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zh-CN" altLang="en-US" sz="240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/>
              </a:solidFill>
              <a:effectLst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516505" y="1964074"/>
            <a:ext cx="666750" cy="9254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TextBox 6"/>
          <p:cNvSpPr txBox="1"/>
          <p:nvPr/>
        </p:nvSpPr>
        <p:spPr>
          <a:xfrm>
            <a:off x="2516505" y="1750712"/>
            <a:ext cx="4208145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80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3</a:t>
            </a:r>
            <a:r>
              <a:rPr lang="en-US" altLang="zh-CN" sz="8000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 </a:t>
            </a:r>
            <a:r>
              <a:rPr lang="zh-CN" altLang="en-US" sz="72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桂</a:t>
            </a:r>
            <a:r>
              <a:rPr lang="zh-CN" altLang="en-US" sz="72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花雨</a:t>
            </a:r>
            <a:endParaRPr lang="zh-CN" altLang="en-US" sz="7200" b="1" dirty="0" smtClean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  <p:sp>
        <p:nvSpPr>
          <p:cNvPr id="1026" name="副标题 2"/>
          <p:cNvSpPr txBox="1"/>
          <p:nvPr/>
        </p:nvSpPr>
        <p:spPr>
          <a:xfrm>
            <a:off x="1988184" y="3400019"/>
            <a:ext cx="5381625" cy="584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 eaLnBrk="1" hangingPunct="1">
              <a:buFont typeface="Arial" panose="020B0604020202020204" pitchFamily="34" charset="0"/>
            </a:pPr>
            <a:r>
              <a:rPr lang="zh-CN" altLang="en-US" sz="2665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部</a:t>
            </a:r>
            <a:r>
              <a:rPr lang="zh-CN" altLang="en-US" sz="2665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编版</a:t>
            </a:r>
            <a:r>
              <a:rPr lang="en-US" altLang="zh-CN" sz="2665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·</a:t>
            </a:r>
            <a:r>
              <a:rPr lang="zh-CN" altLang="en-US" sz="2665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五年级上册</a:t>
            </a:r>
            <a:endParaRPr lang="zh-CN" altLang="en-US" sz="2665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2124075" y="3314506"/>
            <a:ext cx="5040630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85918" y="380980"/>
            <a:ext cx="7000956" cy="354096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玉兰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：别名白玉兰、玉兰花，木兰科玉兰亚属，落叶乔木。 </a:t>
            </a:r>
            <a:r>
              <a:rPr lang="zh-CN" altLang="en-US" sz="3735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原产于中国中部各省，现北京及黄河流域以南均有栽培。</a:t>
            </a:r>
            <a:endParaRPr lang="zh-CN" altLang="en-US" sz="3735" b="1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" name="文本框 10"/>
          <p:cNvSpPr txBox="1"/>
          <p:nvPr/>
        </p:nvSpPr>
        <p:spPr>
          <a:xfrm>
            <a:off x="215265" y="857656"/>
            <a:ext cx="1714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玉兰花</a:t>
            </a:r>
            <a:endParaRPr lang="zh-CN" altLang="en-US" sz="4800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74754" name="Picture 2" descr="https://p1.ssl.qhmsg.com/t010a975e15fddb0531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214246" y="3207174"/>
            <a:ext cx="4277360" cy="31411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"/>
          <p:cNvSpPr txBox="1"/>
          <p:nvPr/>
        </p:nvSpPr>
        <p:spPr>
          <a:xfrm>
            <a:off x="642910" y="2190742"/>
            <a:ext cx="7775575" cy="162448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桂花   木兰花   箩筐   台风  糕饼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至少   完整     杭州   茶叶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71171" y="741681"/>
            <a:ext cx="2433954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会认字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642910" y="2190742"/>
            <a:ext cx="8143932" cy="16244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桂花   木兰花   </a:t>
            </a:r>
            <a:r>
              <a:rPr lang="zh-CN" altLang="en-US" sz="3600" b="1" dirty="0" smtClean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箩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筐   台风  糕饼</a:t>
            </a:r>
            <a:endParaRPr lang="en-US" altLang="zh-CN" sz="3600" b="1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至少   完整     </a:t>
            </a:r>
            <a:r>
              <a:rPr lang="zh-CN" altLang="en-US" sz="3600" b="1" dirty="0" smtClean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杭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州   茶叶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286248" y="1714489"/>
            <a:ext cx="928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luó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214811" y="2820244"/>
            <a:ext cx="1214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</a:rPr>
              <a:t>hán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ɡ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19" grpId="1"/>
      <p:bldP spid="32" grpId="0"/>
      <p:bldP spid="3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5357818" y="3714753"/>
            <a:ext cx="9286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</a:rPr>
              <a:t>luó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286381" y="1047734"/>
            <a:ext cx="11430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ea"/>
              </a:rPr>
              <a:t>hán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ɡ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83236" y="679028"/>
            <a:ext cx="2040943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我会读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071670" y="1523988"/>
            <a:ext cx="1500198" cy="1809763"/>
            <a:chOff x="3857620" y="2571750"/>
            <a:chExt cx="1500198" cy="1357322"/>
          </a:xfrm>
        </p:grpSpPr>
        <p:pic>
          <p:nvPicPr>
            <p:cNvPr id="36866" name="Picture 2" descr="http://p5.so.qhimgs1.com/sdr/400__/t01d8998a0f722dd75b.jp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857620" y="2571750"/>
              <a:ext cx="1500198" cy="135732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5" name="文本框 14"/>
            <p:cNvSpPr txBox="1"/>
            <p:nvPr/>
          </p:nvSpPr>
          <p:spPr>
            <a:xfrm>
              <a:off x="4286248" y="2928940"/>
              <a:ext cx="714380" cy="6224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zh-CN" altLang="en-US" sz="4800" b="1" dirty="0" smtClean="0">
                  <a:solidFill>
                    <a:srgbClr val="FFFF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箩</a:t>
              </a:r>
              <a:endParaRPr lang="zh-CN" altLang="en-US" sz="4800" b="1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071670" y="3714753"/>
            <a:ext cx="1500198" cy="1809763"/>
            <a:chOff x="3857620" y="2571750"/>
            <a:chExt cx="1500198" cy="1357322"/>
          </a:xfrm>
        </p:grpSpPr>
        <p:pic>
          <p:nvPicPr>
            <p:cNvPr id="34" name="Picture 2" descr="http://p5.so.qhimgs1.com/sdr/400__/t01d8998a0f722dd75b.jp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857620" y="2571750"/>
              <a:ext cx="1500198" cy="135732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8" name="文本框 14"/>
            <p:cNvSpPr txBox="1"/>
            <p:nvPr/>
          </p:nvSpPr>
          <p:spPr>
            <a:xfrm>
              <a:off x="4286248" y="2928940"/>
              <a:ext cx="714380" cy="6224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zh-CN" altLang="en-US" sz="4800" b="1" dirty="0" smtClean="0">
                  <a:solidFill>
                    <a:srgbClr val="FFFF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杭</a:t>
              </a:r>
              <a:endParaRPr lang="zh-CN" altLang="en-US" sz="4800" b="1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05 -0.02193 L 0.31753 0.44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222 -0.051605 L 0.285972 -0.355556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-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65761" y="711201"/>
            <a:ext cx="2040943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1" hangingPunct="1"/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会写字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grpSp>
        <p:nvGrpSpPr>
          <p:cNvPr id="252" name="组合 7"/>
          <p:cNvGrpSpPr/>
          <p:nvPr/>
        </p:nvGrpSpPr>
        <p:grpSpPr>
          <a:xfrm>
            <a:off x="2538421" y="1907106"/>
            <a:ext cx="836613" cy="1134533"/>
            <a:chOff x="2437" y="2032"/>
            <a:chExt cx="1244" cy="1264"/>
          </a:xfrm>
        </p:grpSpPr>
        <p:sp>
          <p:nvSpPr>
            <p:cNvPr id="253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54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55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56" name="文本框 64"/>
          <p:cNvSpPr txBox="1"/>
          <p:nvPr/>
        </p:nvSpPr>
        <p:spPr>
          <a:xfrm>
            <a:off x="2559059" y="1835140"/>
            <a:ext cx="8112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兰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57" name="组合 7"/>
          <p:cNvGrpSpPr/>
          <p:nvPr/>
        </p:nvGrpSpPr>
        <p:grpSpPr>
          <a:xfrm>
            <a:off x="4705360" y="1902873"/>
            <a:ext cx="836612" cy="1134533"/>
            <a:chOff x="2437" y="2032"/>
            <a:chExt cx="1244" cy="1264"/>
          </a:xfrm>
        </p:grpSpPr>
        <p:sp>
          <p:nvSpPr>
            <p:cNvPr id="25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5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6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61" name="文本框 92"/>
          <p:cNvSpPr txBox="1"/>
          <p:nvPr/>
        </p:nvSpPr>
        <p:spPr>
          <a:xfrm>
            <a:off x="4730759" y="1845724"/>
            <a:ext cx="8112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婆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62" name="组合 7"/>
          <p:cNvGrpSpPr/>
          <p:nvPr/>
        </p:nvGrpSpPr>
        <p:grpSpPr>
          <a:xfrm>
            <a:off x="3625860" y="1904990"/>
            <a:ext cx="836612" cy="1134533"/>
            <a:chOff x="2437" y="2032"/>
            <a:chExt cx="1244" cy="1264"/>
          </a:xfrm>
        </p:grpSpPr>
        <p:cxnSp>
          <p:nvCxnSpPr>
            <p:cNvPr id="26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64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sp>
          <p:nvSpPr>
            <p:cNvPr id="265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66" name="组合 7"/>
          <p:cNvGrpSpPr/>
          <p:nvPr/>
        </p:nvGrpSpPr>
        <p:grpSpPr>
          <a:xfrm>
            <a:off x="5786446" y="1904990"/>
            <a:ext cx="836613" cy="1134533"/>
            <a:chOff x="2437" y="2032"/>
            <a:chExt cx="1244" cy="1264"/>
          </a:xfrm>
        </p:grpSpPr>
        <p:sp>
          <p:nvSpPr>
            <p:cNvPr id="267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68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69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70" name="文本框 64"/>
          <p:cNvSpPr txBox="1"/>
          <p:nvPr/>
        </p:nvSpPr>
        <p:spPr>
          <a:xfrm>
            <a:off x="5800734" y="1864773"/>
            <a:ext cx="8112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糕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71" name="组合 7"/>
          <p:cNvGrpSpPr/>
          <p:nvPr/>
        </p:nvGrpSpPr>
        <p:grpSpPr>
          <a:xfrm>
            <a:off x="2562218" y="3718985"/>
            <a:ext cx="836613" cy="1143000"/>
            <a:chOff x="2437" y="2023"/>
            <a:chExt cx="1245" cy="1274"/>
          </a:xfrm>
        </p:grpSpPr>
        <p:sp>
          <p:nvSpPr>
            <p:cNvPr id="272" name="矩形 1"/>
            <p:cNvSpPr/>
            <p:nvPr/>
          </p:nvSpPr>
          <p:spPr>
            <a:xfrm>
              <a:off x="2437" y="2023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7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74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75" name="文本框 86"/>
          <p:cNvSpPr txBox="1"/>
          <p:nvPr/>
        </p:nvSpPr>
        <p:spPr>
          <a:xfrm>
            <a:off x="2581269" y="3666070"/>
            <a:ext cx="811213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饼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6" name="文本框 86"/>
          <p:cNvSpPr txBox="1"/>
          <p:nvPr/>
        </p:nvSpPr>
        <p:spPr>
          <a:xfrm>
            <a:off x="3648084" y="1847840"/>
            <a:ext cx="8112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箩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77" name="组合 7"/>
          <p:cNvGrpSpPr/>
          <p:nvPr/>
        </p:nvGrpSpPr>
        <p:grpSpPr>
          <a:xfrm>
            <a:off x="3643306" y="3714753"/>
            <a:ext cx="836612" cy="1134533"/>
            <a:chOff x="2437" y="2032"/>
            <a:chExt cx="1244" cy="1264"/>
          </a:xfrm>
        </p:grpSpPr>
        <p:sp>
          <p:nvSpPr>
            <p:cNvPr id="27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7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8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81" name="文本框 64"/>
          <p:cNvSpPr txBox="1"/>
          <p:nvPr/>
        </p:nvSpPr>
        <p:spPr>
          <a:xfrm>
            <a:off x="3657593" y="3674537"/>
            <a:ext cx="811213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浸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82" name="组合 7"/>
          <p:cNvGrpSpPr/>
          <p:nvPr/>
        </p:nvGrpSpPr>
        <p:grpSpPr>
          <a:xfrm>
            <a:off x="5709286" y="3690197"/>
            <a:ext cx="836612" cy="1143000"/>
            <a:chOff x="2437" y="2023"/>
            <a:chExt cx="1245" cy="1274"/>
          </a:xfrm>
        </p:grpSpPr>
        <p:sp>
          <p:nvSpPr>
            <p:cNvPr id="283" name="矩形 1"/>
            <p:cNvSpPr/>
            <p:nvPr/>
          </p:nvSpPr>
          <p:spPr>
            <a:xfrm>
              <a:off x="2437" y="2023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84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85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86" name="文本框 86"/>
          <p:cNvSpPr txBox="1"/>
          <p:nvPr/>
        </p:nvSpPr>
        <p:spPr>
          <a:xfrm>
            <a:off x="5722621" y="3726182"/>
            <a:ext cx="8112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茶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97" name="组合 7"/>
          <p:cNvGrpSpPr/>
          <p:nvPr/>
        </p:nvGrpSpPr>
        <p:grpSpPr>
          <a:xfrm>
            <a:off x="4638684" y="3714753"/>
            <a:ext cx="836612" cy="1134533"/>
            <a:chOff x="2437" y="2032"/>
            <a:chExt cx="1244" cy="1264"/>
          </a:xfrm>
        </p:grpSpPr>
        <p:cxnSp>
          <p:nvCxnSpPr>
            <p:cNvPr id="298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99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sp>
          <p:nvSpPr>
            <p:cNvPr id="300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11" name="文本框 86"/>
          <p:cNvSpPr txBox="1"/>
          <p:nvPr/>
        </p:nvSpPr>
        <p:spPr>
          <a:xfrm>
            <a:off x="4660273" y="3674536"/>
            <a:ext cx="8112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缠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4" name="组合 7"/>
          <p:cNvGrpSpPr/>
          <p:nvPr/>
        </p:nvGrpSpPr>
        <p:grpSpPr>
          <a:xfrm>
            <a:off x="1479528" y="1881706"/>
            <a:ext cx="836613" cy="1134533"/>
            <a:chOff x="2437" y="2032"/>
            <a:chExt cx="1244" cy="1264"/>
          </a:xfrm>
        </p:grpSpPr>
        <p:sp>
          <p:nvSpPr>
            <p:cNvPr id="45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46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47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48" name="文本框 64"/>
          <p:cNvSpPr txBox="1"/>
          <p:nvPr/>
        </p:nvSpPr>
        <p:spPr>
          <a:xfrm>
            <a:off x="1500166" y="1809740"/>
            <a:ext cx="8112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懂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9" name="组合 7"/>
          <p:cNvGrpSpPr/>
          <p:nvPr/>
        </p:nvGrpSpPr>
        <p:grpSpPr>
          <a:xfrm>
            <a:off x="6694502" y="3691469"/>
            <a:ext cx="836613" cy="1134533"/>
            <a:chOff x="2437" y="2032"/>
            <a:chExt cx="1244" cy="1264"/>
          </a:xfrm>
        </p:grpSpPr>
        <p:sp>
          <p:nvSpPr>
            <p:cNvPr id="50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51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52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53" name="文本框 64"/>
          <p:cNvSpPr txBox="1"/>
          <p:nvPr/>
        </p:nvSpPr>
        <p:spPr>
          <a:xfrm>
            <a:off x="6715140" y="3715176"/>
            <a:ext cx="8112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捡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/>
      <p:bldP spid="261" grpId="0"/>
      <p:bldP spid="270" grpId="0"/>
      <p:bldP spid="275" grpId="0"/>
      <p:bldP spid="276" grpId="0"/>
      <p:bldP spid="281" grpId="0"/>
      <p:bldP spid="286" grpId="0"/>
      <p:bldP spid="311" grpId="0"/>
      <p:bldP spid="48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49581" y="735332"/>
            <a:ext cx="2040943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800" b="1" u="dbl" dirty="0" smtClean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多音字</a:t>
            </a:r>
            <a:endParaRPr lang="zh-CN" altLang="en-US" sz="4800" b="1" u="dbl" dirty="0" smtClean="0">
              <a:solidFill>
                <a:srgbClr val="92D05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00100" y="3619501"/>
            <a:ext cx="7500990" cy="15748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今天周末，妈妈给我做了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丰盛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       ）的饭菜。</a:t>
            </a:r>
            <a:endParaRPr lang="en-US" altLang="zh-CN" sz="28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值日生帮着食堂阿姨给我们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盛饭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     ）。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2" name="左大括号 11"/>
          <p:cNvSpPr/>
          <p:nvPr/>
        </p:nvSpPr>
        <p:spPr>
          <a:xfrm>
            <a:off x="2167237" y="1540497"/>
            <a:ext cx="288290" cy="108013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1409049" y="1788781"/>
            <a:ext cx="591185" cy="748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265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盛</a:t>
            </a:r>
            <a:endParaRPr lang="zh-CN" altLang="en-US" sz="4265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00233" y="1428736"/>
            <a:ext cx="5214974" cy="119417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zh-CN" sz="3200" b="1" dirty="0">
                <a:solidFill>
                  <a:srgbClr val="FF00FF"/>
                </a:solidFill>
                <a:latin typeface="+mn-ea"/>
                <a:cs typeface="+mn-ea"/>
              </a:rPr>
              <a:t> </a:t>
            </a:r>
            <a:r>
              <a:rPr lang="zh-CN" altLang="en-US" sz="3200" b="1" dirty="0">
                <a:solidFill>
                  <a:srgbClr val="FF00FF"/>
                </a:solidFill>
                <a:latin typeface="+mn-ea"/>
                <a:cs typeface="+mn-ea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sh</a:t>
            </a:r>
            <a:r>
              <a:rPr lang="en-US" altLang="zh-CN" sz="3200" dirty="0" err="1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è</a:t>
            </a:r>
            <a:r>
              <a:rPr lang="en-US" sz="3200" dirty="0" err="1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n</a:t>
            </a:r>
            <a:r>
              <a:rPr lang="en-US" sz="3200" dirty="0" err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ɡ</a:t>
            </a:r>
            <a:r>
              <a:rPr lang="en-US" sz="3200" dirty="0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 </a:t>
            </a:r>
            <a:r>
              <a:rPr lang="zh-CN" altLang="en-US" sz="3200" b="1" dirty="0" smtClean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+mn-ea"/>
                <a:sym typeface="+mn-ea"/>
              </a:rPr>
              <a:t>（盛开</a:t>
            </a:r>
            <a:r>
              <a:rPr lang="zh-CN" altLang="en-US" sz="3200" b="1" dirty="0" smtClean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+mn-ea"/>
              </a:rPr>
              <a:t>）（丰盛）</a:t>
            </a:r>
            <a:endParaRPr lang="zh-CN" altLang="en-US" sz="3200" b="1" dirty="0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1" hangingPunct="1">
              <a:lnSpc>
                <a:spcPct val="140000"/>
              </a:lnSpc>
            </a:pPr>
            <a:r>
              <a:rPr lang="en-US" sz="3200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   </a:t>
            </a:r>
            <a:r>
              <a:rPr lang="en-US" sz="3200" dirty="0" err="1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ch</a:t>
            </a:r>
            <a:r>
              <a:rPr lang="en-US" altLang="zh-CN" sz="3200" dirty="0" err="1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é</a:t>
            </a:r>
            <a:r>
              <a:rPr lang="en-US" sz="3200" dirty="0" err="1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n</a:t>
            </a:r>
            <a:r>
              <a:rPr lang="en-US" sz="3200" dirty="0" err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ɡ</a:t>
            </a:r>
            <a:r>
              <a:rPr lang="en-US" sz="32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 </a:t>
            </a:r>
            <a:r>
              <a:rPr lang="zh-CN" altLang="en-US" sz="3200" b="1" dirty="0" smtClean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+mn-ea"/>
                <a:sym typeface="+mn-ea"/>
              </a:rPr>
              <a:t>（盛满） </a:t>
            </a:r>
            <a:r>
              <a:rPr lang="en-US" altLang="zh-CN" sz="3200" b="1" dirty="0" smtClean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+mn-ea"/>
                <a:sym typeface="+mn-ea"/>
              </a:rPr>
              <a:t>(</a:t>
            </a:r>
            <a:r>
              <a:rPr lang="zh-CN" altLang="en-US" sz="3200" b="1" dirty="0" smtClean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+mn-ea"/>
                <a:sym typeface="+mn-ea"/>
              </a:rPr>
              <a:t>盛饭）</a:t>
            </a:r>
            <a:endParaRPr lang="en-US" altLang="zh-CN" sz="3200" b="1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+mn-ea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86578" y="4609581"/>
            <a:ext cx="1571637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 dirty="0" err="1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chénɡ</a:t>
            </a:r>
            <a:endParaRPr lang="en-US" altLang="en-US" sz="3200" b="1" dirty="0">
              <a:solidFill>
                <a:srgbClr val="FF0000"/>
              </a:solidFill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81776" y="3604202"/>
            <a:ext cx="166686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shènɡ</a:t>
            </a:r>
            <a:endParaRPr lang="en-US" altLang="en-US" sz="3200" b="1" dirty="0">
              <a:solidFill>
                <a:srgbClr val="FF0000"/>
              </a:solidFill>
              <a:latin typeface="+mn-ea"/>
              <a:ea typeface="+mn-ea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bldLvl="0" animBg="1"/>
      <p:bldP spid="7" grpId="0"/>
      <p:bldP spid="5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3" y="7670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400"/>
          </a:p>
        </p:txBody>
      </p:sp>
      <p:sp>
        <p:nvSpPr>
          <p:cNvPr id="225" name="矩形 71"/>
          <p:cNvSpPr>
            <a:spLocks noChangeArrowheads="1"/>
          </p:cNvSpPr>
          <p:nvPr/>
        </p:nvSpPr>
        <p:spPr bwMode="auto">
          <a:xfrm>
            <a:off x="625160" y="2378581"/>
            <a:ext cx="2265362" cy="22535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台风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糕饼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至少 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完整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6" name="矩形 2"/>
          <p:cNvSpPr>
            <a:spLocks noChangeArrowheads="1"/>
          </p:cNvSpPr>
          <p:nvPr/>
        </p:nvSpPr>
        <p:spPr bwMode="auto">
          <a:xfrm>
            <a:off x="109479" y="1602300"/>
            <a:ext cx="2177199" cy="7486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735" b="1" dirty="0">
                <a:solidFill>
                  <a:srgbClr val="00B0F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连一连</a:t>
            </a:r>
            <a:r>
              <a:rPr lang="zh-CN" altLang="en-US" sz="4265" b="1" dirty="0">
                <a:solidFill>
                  <a:srgbClr val="00B0F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4265" b="1" dirty="0">
              <a:solidFill>
                <a:srgbClr val="00B0F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27" name="矩形 226"/>
          <p:cNvSpPr>
            <a:spLocks noChangeArrowheads="1"/>
          </p:cNvSpPr>
          <p:nvPr/>
        </p:nvSpPr>
        <p:spPr bwMode="auto">
          <a:xfrm>
            <a:off x="4429125" y="2190742"/>
            <a:ext cx="4000528" cy="262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2800" b="1" dirty="0" smtClean="0">
                <a:latin typeface="+mn-ea"/>
                <a:ea typeface="+mn-ea"/>
              </a:rPr>
              <a:t>糕点和饼的合称。</a:t>
            </a:r>
            <a:endParaRPr lang="en-US" altLang="zh-CN" sz="2800" b="1" dirty="0">
              <a:latin typeface="+mn-ea"/>
              <a:ea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800" b="1" dirty="0" smtClean="0">
                <a:latin typeface="+mn-ea"/>
                <a:ea typeface="+mn-ea"/>
              </a:rPr>
              <a:t>表示最小的限度。</a:t>
            </a:r>
            <a:endParaRPr lang="en-US" altLang="zh-CN" sz="2800" b="1" dirty="0">
              <a:latin typeface="+mn-ea"/>
              <a:ea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800" b="1" dirty="0" smtClean="0">
                <a:latin typeface="+mn-ea"/>
                <a:ea typeface="+mn-ea"/>
              </a:rPr>
              <a:t>没有残缺或损坏。</a:t>
            </a:r>
            <a:endParaRPr lang="en-US" altLang="zh-CN" sz="2800" b="1" dirty="0">
              <a:latin typeface="+mn-ea"/>
              <a:ea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800" b="1" dirty="0" smtClean="0">
                <a:latin typeface="+mn-ea"/>
                <a:ea typeface="+mn-ea"/>
              </a:rPr>
              <a:t>指</a:t>
            </a:r>
            <a:r>
              <a:rPr lang="zh-CN" altLang="en-US" sz="2800" b="1" dirty="0" smtClean="0">
                <a:latin typeface="+mn-ea"/>
              </a:rPr>
              <a:t>中心持续风速在</a:t>
            </a:r>
            <a:r>
              <a:rPr lang="en-US" altLang="zh-CN" sz="2800" b="1" dirty="0" smtClean="0">
                <a:latin typeface="+mn-ea"/>
              </a:rPr>
              <a:t>12</a:t>
            </a:r>
            <a:r>
              <a:rPr lang="zh-CN" altLang="en-US" sz="2800" b="1" dirty="0" smtClean="0">
                <a:latin typeface="+mn-ea"/>
              </a:rPr>
              <a:t>级</a:t>
            </a:r>
            <a:endParaRPr lang="en-US" altLang="zh-CN" sz="2800" b="1" dirty="0" smtClean="0">
              <a:latin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800" b="1" dirty="0" smtClean="0">
                <a:latin typeface="+mn-ea"/>
              </a:rPr>
              <a:t>至</a:t>
            </a:r>
            <a:r>
              <a:rPr lang="en-US" altLang="zh-CN" sz="2800" b="1" dirty="0" smtClean="0">
                <a:latin typeface="+mn-ea"/>
              </a:rPr>
              <a:t>13</a:t>
            </a:r>
            <a:r>
              <a:rPr lang="zh-CN" altLang="en-US" sz="2800" b="1" dirty="0" smtClean="0">
                <a:latin typeface="+mn-ea"/>
              </a:rPr>
              <a:t>级的</a:t>
            </a:r>
            <a:r>
              <a:rPr lang="zh-CN" altLang="en-US" sz="2800" b="1" dirty="0" smtClean="0">
                <a:latin typeface="+mn-ea"/>
                <a:ea typeface="+mn-ea"/>
              </a:rPr>
              <a:t>热带气旋。</a:t>
            </a:r>
            <a:endParaRPr lang="en-US" altLang="zh-CN" sz="2800" b="1" dirty="0">
              <a:latin typeface="+mn-ea"/>
              <a:ea typeface="+mn-ea"/>
            </a:endParaRPr>
          </a:p>
        </p:txBody>
      </p:sp>
      <p:cxnSp>
        <p:nvCxnSpPr>
          <p:cNvPr id="229" name="直接连接符 228"/>
          <p:cNvCxnSpPr/>
          <p:nvPr/>
        </p:nvCxnSpPr>
        <p:spPr>
          <a:xfrm>
            <a:off x="2428860" y="2666996"/>
            <a:ext cx="1928826" cy="219076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0" name="直接连接符 229"/>
          <p:cNvCxnSpPr/>
          <p:nvPr/>
        </p:nvCxnSpPr>
        <p:spPr>
          <a:xfrm flipV="1">
            <a:off x="2357422" y="2666996"/>
            <a:ext cx="1785950" cy="76200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1" name="直接连接符 230"/>
          <p:cNvCxnSpPr/>
          <p:nvPr/>
        </p:nvCxnSpPr>
        <p:spPr>
          <a:xfrm flipV="1">
            <a:off x="2357422" y="3333749"/>
            <a:ext cx="1928826" cy="85725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27990" y="773642"/>
            <a:ext cx="2659702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1" hangingPunct="1"/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词语解释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2357422" y="4000504"/>
            <a:ext cx="2000264" cy="85725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816830" y="1747190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台风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46214" y="1747190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飓风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17226" y="1747190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糕饼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75185" y="1747190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糕点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35880" y="2539278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至少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46214" y="2533009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最少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36276" y="2533009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完整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75185" y="2533009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整个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97780" y="3691406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至少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46214" y="3691406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至多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98176" y="3691406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完整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75185" y="3691406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残缺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16830" y="4477225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仔细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46214" y="4477225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马虎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17226" y="4477225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欣赏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75185" y="4477225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讨厌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2910" y="1238236"/>
            <a:ext cx="1574470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1" hangingPunct="1"/>
            <a:r>
              <a:rPr lang="zh-CN" altLang="en-US" sz="36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近义词</a:t>
            </a:r>
            <a:endParaRPr lang="zh-CN" altLang="en-US" sz="36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4348" y="3238500"/>
            <a:ext cx="1574470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1" hangingPunct="1"/>
            <a:r>
              <a:rPr lang="zh-CN" altLang="en-US" sz="36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反义词</a:t>
            </a:r>
            <a:endParaRPr lang="zh-CN" altLang="en-US" sz="36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20476" y="708025"/>
            <a:ext cx="2933816" cy="74866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265" b="1" u="dbl" dirty="0" smtClean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近义词辨析</a:t>
            </a:r>
            <a:endParaRPr lang="zh-CN" altLang="en-US" sz="4265" b="1" u="dbl" dirty="0" smtClean="0">
              <a:solidFill>
                <a:srgbClr val="92D05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714376" y="1717041"/>
          <a:ext cx="7645242" cy="2901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350"/>
                <a:gridCol w="2034064"/>
                <a:gridCol w="4334828"/>
              </a:tblGrid>
              <a:tr h="49657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dirty="0">
                        <a:latin typeface="+mn-ea"/>
                      </a:endParaRPr>
                    </a:p>
                  </a:txBody>
                  <a:tcPr>
                    <a:solidFill>
                      <a:srgbClr val="FFAF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latin typeface="+mn-ea"/>
                        </a:rPr>
                        <a:t>相同点</a:t>
                      </a:r>
                      <a:endParaRPr lang="zh-CN" altLang="en-US" sz="2400">
                        <a:latin typeface="+mn-ea"/>
                      </a:endParaRPr>
                    </a:p>
                  </a:txBody>
                  <a:tcPr>
                    <a:solidFill>
                      <a:srgbClr val="FFAF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dirty="0">
                          <a:latin typeface="+mn-ea"/>
                        </a:rPr>
                        <a:t>不同点</a:t>
                      </a:r>
                      <a:endParaRPr lang="zh-CN" altLang="en-US" sz="2400" dirty="0">
                        <a:latin typeface="+mn-ea"/>
                      </a:endParaRPr>
                    </a:p>
                  </a:txBody>
                  <a:tcPr>
                    <a:solidFill>
                      <a:srgbClr val="FFAF01"/>
                    </a:solidFill>
                  </a:tcPr>
                </a:tc>
              </a:tr>
              <a:tr h="142303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665" b="1" dirty="0"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665" b="1" dirty="0" smtClean="0">
                          <a:latin typeface="楷体_GB2312" panose="02010609030101010101" charset="-122"/>
                          <a:ea typeface="楷体_GB2312" panose="02010609030101010101" charset="-122"/>
                        </a:rPr>
                        <a:t>最少</a:t>
                      </a:r>
                      <a:endParaRPr lang="zh-CN" altLang="en-US" sz="2665" b="1" dirty="0"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</a:txBody>
                  <a:tcPr>
                    <a:solidFill>
                      <a:srgbClr val="FFE09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665" b="1" dirty="0">
                        <a:latin typeface="楷体_GB2312" panose="02010609030101010101" charset="-122"/>
                        <a:ea typeface="楷体_GB2312" panose="02010609030101010101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zh-CN" altLang="en-US" sz="2665" b="1" dirty="0">
                        <a:latin typeface="楷体_GB2312" panose="02010609030101010101" charset="-122"/>
                        <a:ea typeface="楷体_GB2312" panose="02010609030101010101" charset="-122"/>
                        <a:sym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665" b="1" dirty="0" smtClean="0">
                          <a:latin typeface="楷体_GB2312" panose="02010609030101010101" charset="-122"/>
                          <a:ea typeface="楷体_GB2312" panose="02010609030101010101" charset="-122"/>
                          <a:sym typeface="+mn-ea"/>
                        </a:rPr>
                        <a:t>两词都有表示少的意思。</a:t>
                      </a:r>
                      <a:endParaRPr lang="zh-CN" altLang="en-US" sz="2665" b="1" dirty="0">
                        <a:latin typeface="楷体_GB2312" panose="02010609030101010101" charset="-122"/>
                        <a:ea typeface="楷体_GB2312" panose="02010609030101010101" charset="-122"/>
                        <a:sym typeface="+mn-ea"/>
                      </a:endParaRPr>
                    </a:p>
                  </a:txBody>
                  <a:tcPr>
                    <a:solidFill>
                      <a:srgbClr val="FFE0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665" b="1" dirty="0" smtClean="0">
                        <a:solidFill>
                          <a:srgbClr val="FF0000"/>
                        </a:solidFill>
                        <a:latin typeface="楷体_GB2312" panose="02010609030101010101" charset="-122"/>
                        <a:ea typeface="楷体_GB2312" panose="02010609030101010101" charset="-122"/>
                        <a:cs typeface="+mn-ea"/>
                        <a:sym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665" b="1" dirty="0" smtClean="0">
                          <a:solidFill>
                            <a:srgbClr val="FF0000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+mn-ea"/>
                          <a:sym typeface="+mn-ea"/>
                        </a:rPr>
                        <a:t>最少</a:t>
                      </a:r>
                      <a:r>
                        <a:rPr lang="en-US" altLang="zh-CN" sz="2665" b="1" dirty="0" smtClean="0">
                          <a:solidFill>
                            <a:srgbClr val="FF0000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+mn-ea"/>
                          <a:sym typeface="+mn-ea"/>
                        </a:rPr>
                        <a:t>——</a:t>
                      </a:r>
                      <a:r>
                        <a:rPr lang="zh-CN" altLang="en-US" sz="2665" b="1" dirty="0" smtClean="0">
                          <a:solidFill>
                            <a:srgbClr val="FF0000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+mn-ea"/>
                          <a:sym typeface="+mn-ea"/>
                        </a:rPr>
                        <a:t>有最的意思。</a:t>
                      </a:r>
                      <a:endParaRPr lang="zh-CN" altLang="en-US" sz="2665" b="1" dirty="0" smtClean="0">
                        <a:solidFill>
                          <a:srgbClr val="FF0000"/>
                        </a:solidFill>
                        <a:latin typeface="楷体_GB2312" panose="02010609030101010101" charset="-122"/>
                        <a:ea typeface="楷体_GB2312" panose="02010609030101010101" charset="-122"/>
                        <a:cs typeface="+mn-ea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2665" b="1" dirty="0">
                        <a:solidFill>
                          <a:srgbClr val="FF0000"/>
                        </a:solidFill>
                        <a:latin typeface="楷体_GB2312" panose="02010609030101010101" charset="-122"/>
                        <a:ea typeface="楷体_GB2312" panose="02010609030101010101" charset="-122"/>
                        <a:cs typeface="+mn-ea"/>
                        <a:sym typeface="+mn-ea"/>
                      </a:endParaRPr>
                    </a:p>
                  </a:txBody>
                  <a:tcPr>
                    <a:solidFill>
                      <a:srgbClr val="FFE09D"/>
                    </a:solidFill>
                  </a:tcPr>
                </a:tc>
              </a:tr>
              <a:tr h="98171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665" b="1" dirty="0"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665" b="1" dirty="0" smtClean="0">
                          <a:latin typeface="楷体_GB2312" panose="02010609030101010101" charset="-122"/>
                          <a:ea typeface="楷体_GB2312" panose="02010609030101010101" charset="-122"/>
                        </a:rPr>
                        <a:t>至少</a:t>
                      </a:r>
                      <a:endParaRPr lang="zh-CN" altLang="en-US" sz="2665" b="1" dirty="0"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</a:txBody>
                  <a:tcPr>
                    <a:solidFill>
                      <a:srgbClr val="FFE09D"/>
                    </a:solidFill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665" b="1" dirty="0" smtClean="0">
                        <a:solidFill>
                          <a:srgbClr val="FF0000"/>
                        </a:solidFill>
                        <a:latin typeface="楷体_GB2312" panose="02010609030101010101" charset="-122"/>
                        <a:ea typeface="楷体_GB2312" panose="02010609030101010101" charset="-122"/>
                        <a:cs typeface="+mn-ea"/>
                        <a:sym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665" b="1" dirty="0" smtClean="0">
                          <a:solidFill>
                            <a:srgbClr val="FF0000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+mn-ea"/>
                          <a:sym typeface="+mn-ea"/>
                        </a:rPr>
                        <a:t>至少</a:t>
                      </a:r>
                      <a:r>
                        <a:rPr lang="en-US" altLang="zh-CN" sz="2665" b="1" dirty="0" smtClean="0">
                          <a:solidFill>
                            <a:srgbClr val="FF0000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+mn-ea"/>
                          <a:sym typeface="+mn-ea"/>
                        </a:rPr>
                        <a:t>——</a:t>
                      </a:r>
                      <a:r>
                        <a:rPr lang="zh-CN" altLang="en-US" sz="2665" b="1" dirty="0" smtClean="0">
                          <a:solidFill>
                            <a:srgbClr val="FF0000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+mn-ea"/>
                          <a:sym typeface="+mn-ea"/>
                        </a:rPr>
                        <a:t>表示极少、很少。</a:t>
                      </a:r>
                      <a:endParaRPr lang="zh-CN" altLang="en-US" sz="2665" b="1" dirty="0">
                        <a:solidFill>
                          <a:srgbClr val="FF0000"/>
                        </a:solidFill>
                        <a:latin typeface="楷体_GB2312" panose="02010609030101010101" charset="-122"/>
                        <a:ea typeface="楷体_GB2312" panose="02010609030101010101" charset="-122"/>
                        <a:cs typeface="+mn-ea"/>
                        <a:sym typeface="+mn-ea"/>
                      </a:endParaRPr>
                    </a:p>
                  </a:txBody>
                  <a:tcPr>
                    <a:solidFill>
                      <a:srgbClr val="FFE09D"/>
                    </a:solidFill>
                  </a:tcPr>
                </a:tc>
              </a:tr>
            </a:tbl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1273466" y="5807081"/>
            <a:ext cx="184731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endParaRPr lang="zh-CN" altLang="en-US" sz="3600" b="1" dirty="0">
              <a:solidFill>
                <a:srgbClr val="FF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21043" y="4473581"/>
            <a:ext cx="7232678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/>
            <a:endParaRPr lang="zh-CN" altLang="en-US" sz="2400" b="1" dirty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  <a:p>
            <a:r>
              <a:rPr lang="en-US" altLang="zh-CN" sz="2400" b="1" dirty="0">
                <a:latin typeface="楷体_GB2312" panose="02010609030101010101" charset="-122"/>
                <a:ea typeface="楷体_GB2312" panose="02010609030101010101" charset="-122"/>
                <a:cs typeface="黑体" panose="02010609060101010101" pitchFamily="2" charset="-122"/>
                <a:sym typeface="+mn-ea"/>
              </a:rPr>
              <a:t>1</a:t>
            </a:r>
            <a:r>
              <a:rPr lang="en-US" altLang="zh-CN" sz="2400" b="1" dirty="0" smtClean="0">
                <a:latin typeface="楷体_GB2312" panose="02010609030101010101" charset="-122"/>
                <a:ea typeface="楷体_GB2312" panose="02010609030101010101" charset="-122"/>
                <a:cs typeface="黑体" panose="02010609060101010101" pitchFamily="2" charset="-122"/>
                <a:sym typeface="+mn-ea"/>
              </a:rPr>
              <a:t>.</a:t>
            </a:r>
            <a:r>
              <a:rPr lang="zh-CN" altLang="en-US" sz="2400" b="1" dirty="0" smtClean="0">
                <a:latin typeface="楷体_GB2312" panose="02010609030101010101" charset="-122"/>
                <a:ea typeface="楷体_GB2312" panose="02010609030101010101" charset="-122"/>
                <a:cs typeface="黑体" panose="02010609060101010101" pitchFamily="2" charset="-122"/>
                <a:sym typeface="+mn-ea"/>
              </a:rPr>
              <a:t>你（     ）</a:t>
            </a:r>
            <a:r>
              <a:rPr lang="zh-CN" altLang="en-US" sz="24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把寒假作业做完</a:t>
            </a:r>
            <a:r>
              <a:rPr lang="en-US" altLang="zh-CN" sz="24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,</a:t>
            </a:r>
            <a:r>
              <a:rPr lang="zh-CN" altLang="en-US" sz="24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才能外出旅游。</a:t>
            </a:r>
            <a:endParaRPr lang="zh-CN" altLang="en-US" sz="2400" b="1" dirty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  <a:p>
            <a:r>
              <a:rPr lang="en-US" altLang="zh-CN" sz="24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2.</a:t>
            </a:r>
            <a:r>
              <a:rPr lang="zh-CN" altLang="en-US" sz="24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用（     ）的时间做最多的工作，这就是效率。</a:t>
            </a:r>
            <a:endParaRPr lang="zh-CN" altLang="en-US" sz="2400" b="1" dirty="0">
              <a:solidFill>
                <a:srgbClr val="FF00FF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6" name="文本框 8"/>
          <p:cNvSpPr txBox="1"/>
          <p:nvPr/>
        </p:nvSpPr>
        <p:spPr>
          <a:xfrm>
            <a:off x="1928794" y="4652444"/>
            <a:ext cx="928694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至少</a:t>
            </a:r>
            <a:endParaRPr lang="en-US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7" name="文本框 8"/>
          <p:cNvSpPr txBox="1"/>
          <p:nvPr/>
        </p:nvSpPr>
        <p:spPr>
          <a:xfrm>
            <a:off x="1928794" y="5238764"/>
            <a:ext cx="928694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最少</a:t>
            </a:r>
            <a:endParaRPr lang="en-US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10845" y="843142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u="dbl" dirty="0" smtClean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词语</a:t>
            </a:r>
            <a:r>
              <a:rPr lang="zh-CN" altLang="en-US" sz="4800" b="1" u="dbl" dirty="0" smtClean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积累</a:t>
            </a:r>
            <a:endParaRPr lang="zh-CN" altLang="en-US" sz="4800" b="1" u="dbl" dirty="0" smtClean="0">
              <a:solidFill>
                <a:srgbClr val="92D05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238229" y="1809738"/>
            <a:ext cx="6500858" cy="329833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lnSpc>
                <a:spcPts val="5000"/>
              </a:lnSpc>
            </a:pPr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描写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梅花</a:t>
            </a:r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的词语：</a:t>
            </a:r>
            <a:endParaRPr lang="en-US" altLang="zh-CN" sz="36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ts val="5000"/>
              </a:lnSpc>
            </a:pPr>
            <a:endParaRPr lang="en-US" altLang="zh-CN" sz="3600" b="1" dirty="0" smtClean="0">
              <a:solidFill>
                <a:srgbClr val="150118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ts val="5000"/>
              </a:lnSpc>
            </a:pPr>
            <a:r>
              <a:rPr lang="zh-CN" altLang="en-US" sz="36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不畏严寒 朴实无华 明霜傲雪 娇而不艳 铮铮傲骨 赛雪欺霜 冷艳清绝 幽香浓烈</a:t>
            </a:r>
            <a:endParaRPr lang="en-US" altLang="zh-CN" sz="3600" b="1" dirty="0" smtClean="0">
              <a:solidFill>
                <a:srgbClr val="150118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5"/>
          <p:cNvSpPr txBox="1"/>
          <p:nvPr/>
        </p:nvSpPr>
        <p:spPr>
          <a:xfrm>
            <a:off x="500034" y="1716602"/>
            <a:ext cx="75724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R="0" defTabSz="914400" eaLnBrk="1" hangingPunct="1">
              <a:spcBef>
                <a:spcPts val="1800"/>
              </a:spcBef>
              <a:buClrTx/>
              <a:buSzTx/>
              <a:buFont typeface="Wingdings" panose="05000000000000000000" pitchFamily="2" charset="2"/>
              <a:defRPr/>
            </a:pPr>
            <a:r>
              <a:rPr kumimoji="0" lang="en-US" altLang="zh-CN" sz="3200" b="1" kern="1200" cap="none" spc="0" normalizeH="0" baseline="0" noProof="0" dirty="0"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1.</a:t>
            </a:r>
            <a:r>
              <a:rPr kumimoji="0" lang="zh-CN" altLang="en-US" sz="3200" b="1" kern="1200" cap="none" spc="0" normalizeH="0" baseline="0" noProof="0" dirty="0"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课文是从哪几个方面来</a:t>
            </a:r>
            <a:r>
              <a:rPr kumimoji="0" lang="zh-CN" altLang="en-US" sz="3200" b="1" kern="1200" cap="none" spc="0" normalizeH="0" baseline="0" noProof="0" dirty="0" smtClean="0"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介绍桂花的</a:t>
            </a:r>
            <a:r>
              <a:rPr kumimoji="0" lang="zh-CN" altLang="en-US" sz="3200" b="1" kern="1200" cap="none" spc="0" normalizeH="0" baseline="0" noProof="0" dirty="0"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？</a:t>
            </a:r>
            <a:endParaRPr kumimoji="0" lang="zh-CN" altLang="en-US" sz="3200" b="1" kern="1200" cap="none" spc="0" normalizeH="0" baseline="0" noProof="0" dirty="0">
              <a:latin typeface="黑体" panose="02010609060101010101" pitchFamily="2" charset="-122"/>
              <a:ea typeface="黑体" panose="02010609060101010101" pitchFamily="2" charset="-122"/>
              <a:cs typeface="+mn-ea"/>
            </a:endParaRPr>
          </a:p>
        </p:txBody>
      </p:sp>
      <p:sp>
        <p:nvSpPr>
          <p:cNvPr id="10254" name="TextBox 13"/>
          <p:cNvSpPr txBox="1"/>
          <p:nvPr/>
        </p:nvSpPr>
        <p:spPr>
          <a:xfrm>
            <a:off x="857224" y="2764360"/>
            <a:ext cx="721523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zh-CN" altLang="en-US" sz="3200" b="1" dirty="0" smtClean="0">
                <a:solidFill>
                  <a:srgbClr val="FF0000"/>
                </a:solidFill>
                <a:latin typeface="+mn-ea"/>
              </a:rPr>
              <a:t>树笨笨的     花小小的      香气迷人</a:t>
            </a:r>
            <a:endParaRPr lang="zh-CN" altLang="en-US" sz="32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5140" y="712682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初读</a:t>
            </a:r>
            <a:r>
              <a:rPr lang="zh-CN" altLang="zh-CN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感知</a:t>
            </a:r>
            <a:endParaRPr lang="zh-CN" altLang="zh-CN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8662" y="3621615"/>
            <a:ext cx="7000924" cy="24145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2.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根据课文内容填空。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200" b="1" dirty="0" smtClean="0">
                <a:latin typeface="楷体_GB2312" panose="02010609030101010101" charset="-122"/>
                <a:ea typeface="楷体_GB2312" panose="02010609030101010101" charset="-122"/>
                <a:cs typeface="+mn-ea"/>
                <a:sym typeface="+mn-ea"/>
              </a:rPr>
              <a:t>课文描述我想起了在故乡童年时代的</a:t>
            </a:r>
            <a:r>
              <a:rPr lang="en-US" altLang="zh-CN" sz="3200" b="1" dirty="0" smtClean="0">
                <a:latin typeface="宋体" panose="02010600030101010101" pitchFamily="2" charset="-122"/>
                <a:cs typeface="+mn-ea"/>
                <a:sym typeface="+mn-ea"/>
              </a:rPr>
              <a:t>____________</a:t>
            </a:r>
            <a:r>
              <a:rPr lang="zh-CN" altLang="en-US" sz="3200" b="1" dirty="0" smtClean="0">
                <a:latin typeface="楷体_GB2312" panose="02010609030101010101" charset="-122"/>
                <a:ea typeface="楷体_GB2312" panose="02010609030101010101" charset="-122"/>
                <a:cs typeface="+mn-ea"/>
                <a:sym typeface="+mn-ea"/>
              </a:rPr>
              <a:t>，表达作者最家乡那摇落的</a:t>
            </a:r>
            <a:r>
              <a:rPr lang="en-US" altLang="zh-CN" sz="3200" b="1" dirty="0" smtClean="0">
                <a:latin typeface="宋体" panose="02010600030101010101" pitchFamily="2" charset="-122"/>
                <a:cs typeface="+mn-ea"/>
                <a:sym typeface="+mn-ea"/>
              </a:rPr>
              <a:t>______________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。</a:t>
            </a:r>
            <a:endParaRPr lang="zh-CN" altLang="en-US" sz="3200" b="1" u="sng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+mn-ea"/>
              <a:sym typeface="+mn-ea"/>
            </a:endParaRPr>
          </a:p>
        </p:txBody>
      </p:sp>
      <p:sp>
        <p:nvSpPr>
          <p:cNvPr id="11" name="文本框 3"/>
          <p:cNvSpPr txBox="1"/>
          <p:nvPr/>
        </p:nvSpPr>
        <p:spPr>
          <a:xfrm>
            <a:off x="2681262" y="5300887"/>
            <a:ext cx="2900387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桂花雨的思念</a:t>
            </a: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2" name="文本框 3"/>
          <p:cNvSpPr txBox="1"/>
          <p:nvPr/>
        </p:nvSpPr>
        <p:spPr>
          <a:xfrm>
            <a:off x="1814991" y="4716112"/>
            <a:ext cx="276653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摇桂花的乐趣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254" grpId="0" bldLvl="0" animBg="1"/>
      <p:bldP spid="4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/>
          <p:cNvGrpSpPr/>
          <p:nvPr/>
        </p:nvGrpSpPr>
        <p:grpSpPr>
          <a:xfrm>
            <a:off x="340995" y="713741"/>
            <a:ext cx="2773680" cy="837353"/>
            <a:chOff x="340723" y="-643091"/>
            <a:chExt cx="2773680" cy="1297893"/>
          </a:xfrm>
        </p:grpSpPr>
        <p:sp>
          <p:nvSpPr>
            <p:cNvPr id="5236" name="文本框 13"/>
            <p:cNvSpPr txBox="1"/>
            <p:nvPr/>
          </p:nvSpPr>
          <p:spPr>
            <a:xfrm>
              <a:off x="340723" y="-643091"/>
              <a:ext cx="2773680" cy="11926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400" b="1" u="dbl" dirty="0" smtClean="0">
                  <a:solidFill>
                    <a:srgbClr val="92D050"/>
                  </a:solidFill>
                  <a:uFillTx/>
                  <a:latin typeface="黑体" panose="02010609060101010101" pitchFamily="2" charset="-122"/>
                  <a:ea typeface="黑体" panose="02010609060101010101" pitchFamily="2" charset="-122"/>
                </a:rPr>
                <a:t>作者简介</a:t>
              </a:r>
              <a:endParaRPr lang="zh-CN" altLang="en-US" sz="44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2105319" y="434013"/>
              <a:ext cx="368573" cy="220789"/>
              <a:chOff x="2511" y="1362"/>
              <a:chExt cx="539" cy="322"/>
            </a:xfrm>
          </p:grpSpPr>
          <p:sp>
            <p:nvSpPr>
              <p:cNvPr id="19" name="Freeform 8"/>
              <p:cNvSpPr/>
              <p:nvPr/>
            </p:nvSpPr>
            <p:spPr bwMode="auto">
              <a:xfrm>
                <a:off x="2954" y="1362"/>
                <a:ext cx="5" cy="0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E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9"/>
              <p:cNvSpPr/>
              <p:nvPr/>
            </p:nvSpPr>
            <p:spPr bwMode="auto">
              <a:xfrm>
                <a:off x="2943" y="1497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78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2511" y="1362"/>
                <a:ext cx="539" cy="322"/>
              </a:xfrm>
              <a:custGeom>
                <a:avLst/>
                <a:gdLst>
                  <a:gd name="T0" fmla="*/ 7 w 309"/>
                  <a:gd name="T1" fmla="*/ 184 h 184"/>
                  <a:gd name="T2" fmla="*/ 9 w 309"/>
                  <a:gd name="T3" fmla="*/ 184 h 184"/>
                  <a:gd name="T4" fmla="*/ 9 w 309"/>
                  <a:gd name="T5" fmla="*/ 178 h 184"/>
                  <a:gd name="T6" fmla="*/ 8 w 309"/>
                  <a:gd name="T7" fmla="*/ 180 h 184"/>
                  <a:gd name="T8" fmla="*/ 9 w 309"/>
                  <a:gd name="T9" fmla="*/ 178 h 184"/>
                  <a:gd name="T10" fmla="*/ 34 w 309"/>
                  <a:gd name="T11" fmla="*/ 174 h 184"/>
                  <a:gd name="T12" fmla="*/ 34 w 309"/>
                  <a:gd name="T13" fmla="*/ 179 h 184"/>
                  <a:gd name="T14" fmla="*/ 36 w 309"/>
                  <a:gd name="T15" fmla="*/ 176 h 184"/>
                  <a:gd name="T16" fmla="*/ 38 w 309"/>
                  <a:gd name="T17" fmla="*/ 176 h 184"/>
                  <a:gd name="T18" fmla="*/ 84 w 309"/>
                  <a:gd name="T19" fmla="*/ 144 h 184"/>
                  <a:gd name="T20" fmla="*/ 85 w 309"/>
                  <a:gd name="T21" fmla="*/ 145 h 184"/>
                  <a:gd name="T22" fmla="*/ 84 w 309"/>
                  <a:gd name="T23" fmla="*/ 144 h 184"/>
                  <a:gd name="T24" fmla="*/ 0 w 309"/>
                  <a:gd name="T25" fmla="*/ 135 h 184"/>
                  <a:gd name="T26" fmla="*/ 1 w 309"/>
                  <a:gd name="T27" fmla="*/ 135 h 184"/>
                  <a:gd name="T28" fmla="*/ 138 w 309"/>
                  <a:gd name="T29" fmla="*/ 123 h 184"/>
                  <a:gd name="T30" fmla="*/ 139 w 309"/>
                  <a:gd name="T31" fmla="*/ 123 h 184"/>
                  <a:gd name="T32" fmla="*/ 154 w 309"/>
                  <a:gd name="T33" fmla="*/ 115 h 184"/>
                  <a:gd name="T34" fmla="*/ 154 w 309"/>
                  <a:gd name="T35" fmla="*/ 116 h 184"/>
                  <a:gd name="T36" fmla="*/ 154 w 309"/>
                  <a:gd name="T37" fmla="*/ 115 h 184"/>
                  <a:gd name="T38" fmla="*/ 50 w 309"/>
                  <a:gd name="T39" fmla="*/ 113 h 184"/>
                  <a:gd name="T40" fmla="*/ 53 w 309"/>
                  <a:gd name="T41" fmla="*/ 115 h 184"/>
                  <a:gd name="T42" fmla="*/ 146 w 309"/>
                  <a:gd name="T43" fmla="*/ 113 h 184"/>
                  <a:gd name="T44" fmla="*/ 147 w 309"/>
                  <a:gd name="T45" fmla="*/ 114 h 184"/>
                  <a:gd name="T46" fmla="*/ 146 w 309"/>
                  <a:gd name="T47" fmla="*/ 113 h 184"/>
                  <a:gd name="T48" fmla="*/ 149 w 309"/>
                  <a:gd name="T49" fmla="*/ 111 h 184"/>
                  <a:gd name="T50" fmla="*/ 151 w 309"/>
                  <a:gd name="T51" fmla="*/ 111 h 184"/>
                  <a:gd name="T52" fmla="*/ 165 w 309"/>
                  <a:gd name="T53" fmla="*/ 109 h 184"/>
                  <a:gd name="T54" fmla="*/ 162 w 309"/>
                  <a:gd name="T55" fmla="*/ 113 h 184"/>
                  <a:gd name="T56" fmla="*/ 166 w 309"/>
                  <a:gd name="T57" fmla="*/ 111 h 184"/>
                  <a:gd name="T58" fmla="*/ 184 w 309"/>
                  <a:gd name="T59" fmla="*/ 107 h 184"/>
                  <a:gd name="T60" fmla="*/ 184 w 309"/>
                  <a:gd name="T61" fmla="*/ 109 h 184"/>
                  <a:gd name="T62" fmla="*/ 184 w 309"/>
                  <a:gd name="T63" fmla="*/ 107 h 184"/>
                  <a:gd name="T64" fmla="*/ 50 w 309"/>
                  <a:gd name="T65" fmla="*/ 109 h 184"/>
                  <a:gd name="T66" fmla="*/ 53 w 309"/>
                  <a:gd name="T67" fmla="*/ 111 h 184"/>
                  <a:gd name="T68" fmla="*/ 53 w 309"/>
                  <a:gd name="T69" fmla="*/ 107 h 184"/>
                  <a:gd name="T70" fmla="*/ 248 w 309"/>
                  <a:gd name="T71" fmla="*/ 77 h 184"/>
                  <a:gd name="T72" fmla="*/ 249 w 309"/>
                  <a:gd name="T73" fmla="*/ 77 h 184"/>
                  <a:gd name="T74" fmla="*/ 249 w 309"/>
                  <a:gd name="T75" fmla="*/ 75 h 184"/>
                  <a:gd name="T76" fmla="*/ 252 w 309"/>
                  <a:gd name="T77" fmla="*/ 67 h 184"/>
                  <a:gd name="T78" fmla="*/ 252 w 309"/>
                  <a:gd name="T79" fmla="*/ 70 h 184"/>
                  <a:gd name="T80" fmla="*/ 268 w 309"/>
                  <a:gd name="T81" fmla="*/ 64 h 184"/>
                  <a:gd name="T82" fmla="*/ 266 w 309"/>
                  <a:gd name="T83" fmla="*/ 66 h 184"/>
                  <a:gd name="T84" fmla="*/ 268 w 309"/>
                  <a:gd name="T85" fmla="*/ 66 h 184"/>
                  <a:gd name="T86" fmla="*/ 276 w 309"/>
                  <a:gd name="T87" fmla="*/ 54 h 184"/>
                  <a:gd name="T88" fmla="*/ 276 w 309"/>
                  <a:gd name="T89" fmla="*/ 55 h 184"/>
                  <a:gd name="T90" fmla="*/ 276 w 309"/>
                  <a:gd name="T91" fmla="*/ 54 h 184"/>
                  <a:gd name="T92" fmla="*/ 307 w 309"/>
                  <a:gd name="T93" fmla="*/ 17 h 184"/>
                  <a:gd name="T94" fmla="*/ 309 w 309"/>
                  <a:gd name="T95" fmla="*/ 17 h 184"/>
                  <a:gd name="T96" fmla="*/ 254 w 309"/>
                  <a:gd name="T97" fmla="*/ 11 h 184"/>
                  <a:gd name="T98" fmla="*/ 254 w 309"/>
                  <a:gd name="T99" fmla="*/ 12 h 184"/>
                  <a:gd name="T100" fmla="*/ 254 w 309"/>
                  <a:gd name="T101" fmla="*/ 11 h 184"/>
                  <a:gd name="T102" fmla="*/ 304 w 309"/>
                  <a:gd name="T103" fmla="*/ 12 h 184"/>
                  <a:gd name="T104" fmla="*/ 308 w 309"/>
                  <a:gd name="T105" fmla="*/ 14 h 184"/>
                  <a:gd name="T106" fmla="*/ 307 w 309"/>
                  <a:gd name="T107" fmla="*/ 11 h 184"/>
                  <a:gd name="T108" fmla="*/ 305 w 309"/>
                  <a:gd name="T109" fmla="*/ 10 h 184"/>
                  <a:gd name="T110" fmla="*/ 245 w 309"/>
                  <a:gd name="T111" fmla="*/ 12 h 184"/>
                  <a:gd name="T112" fmla="*/ 245 w 309"/>
                  <a:gd name="T113" fmla="*/ 10 h 184"/>
                  <a:gd name="T114" fmla="*/ 257 w 309"/>
                  <a:gd name="T115" fmla="*/ 0 h 184"/>
                  <a:gd name="T116" fmla="*/ 254 w 309"/>
                  <a:gd name="T117" fmla="*/ 1 h 184"/>
                  <a:gd name="T118" fmla="*/ 255 w 309"/>
                  <a:gd name="T119" fmla="*/ 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9" h="184">
                    <a:moveTo>
                      <a:pt x="8" y="183"/>
                    </a:moveTo>
                    <a:cubicBezTo>
                      <a:pt x="7" y="183"/>
                      <a:pt x="7" y="183"/>
                      <a:pt x="7" y="184"/>
                    </a:cubicBezTo>
                    <a:cubicBezTo>
                      <a:pt x="7" y="184"/>
                      <a:pt x="8" y="184"/>
                      <a:pt x="8" y="184"/>
                    </a:cubicBezTo>
                    <a:cubicBezTo>
                      <a:pt x="8" y="184"/>
                      <a:pt x="9" y="184"/>
                      <a:pt x="9" y="184"/>
                    </a:cubicBezTo>
                    <a:cubicBezTo>
                      <a:pt x="9" y="183"/>
                      <a:pt x="8" y="183"/>
                      <a:pt x="8" y="183"/>
                    </a:cubicBezTo>
                    <a:moveTo>
                      <a:pt x="9" y="178"/>
                    </a:moveTo>
                    <a:cubicBezTo>
                      <a:pt x="8" y="178"/>
                      <a:pt x="7" y="180"/>
                      <a:pt x="8" y="180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9" y="180"/>
                      <a:pt x="10" y="178"/>
                      <a:pt x="9" y="178"/>
                    </a:cubicBezTo>
                    <a:cubicBezTo>
                      <a:pt x="9" y="178"/>
                      <a:pt x="9" y="178"/>
                      <a:pt x="9" y="178"/>
                    </a:cubicBezTo>
                    <a:moveTo>
                      <a:pt x="35" y="171"/>
                    </a:moveTo>
                    <a:cubicBezTo>
                      <a:pt x="35" y="171"/>
                      <a:pt x="34" y="172"/>
                      <a:pt x="34" y="174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33" y="175"/>
                      <a:pt x="32" y="179"/>
                      <a:pt x="34" y="179"/>
                    </a:cubicBezTo>
                    <a:cubicBezTo>
                      <a:pt x="34" y="179"/>
                      <a:pt x="34" y="179"/>
                      <a:pt x="35" y="179"/>
                    </a:cubicBezTo>
                    <a:cubicBezTo>
                      <a:pt x="35" y="178"/>
                      <a:pt x="36" y="177"/>
                      <a:pt x="36" y="176"/>
                    </a:cubicBezTo>
                    <a:cubicBezTo>
                      <a:pt x="37" y="176"/>
                      <a:pt x="37" y="176"/>
                      <a:pt x="38" y="176"/>
                    </a:cubicBezTo>
                    <a:cubicBezTo>
                      <a:pt x="38" y="176"/>
                      <a:pt x="38" y="176"/>
                      <a:pt x="38" y="176"/>
                    </a:cubicBezTo>
                    <a:cubicBezTo>
                      <a:pt x="39" y="176"/>
                      <a:pt x="37" y="171"/>
                      <a:pt x="35" y="171"/>
                    </a:cubicBezTo>
                    <a:moveTo>
                      <a:pt x="84" y="144"/>
                    </a:moveTo>
                    <a:cubicBezTo>
                      <a:pt x="84" y="144"/>
                      <a:pt x="84" y="144"/>
                      <a:pt x="84" y="145"/>
                    </a:cubicBezTo>
                    <a:cubicBezTo>
                      <a:pt x="84" y="145"/>
                      <a:pt x="84" y="145"/>
                      <a:pt x="85" y="145"/>
                    </a:cubicBezTo>
                    <a:cubicBezTo>
                      <a:pt x="85" y="145"/>
                      <a:pt x="85" y="145"/>
                      <a:pt x="86" y="145"/>
                    </a:cubicBezTo>
                    <a:cubicBezTo>
                      <a:pt x="86" y="145"/>
                      <a:pt x="85" y="144"/>
                      <a:pt x="84" y="144"/>
                    </a:cubicBezTo>
                    <a:moveTo>
                      <a:pt x="1" y="134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1" y="135"/>
                    </a:cubicBezTo>
                    <a:cubicBezTo>
                      <a:pt x="1" y="135"/>
                      <a:pt x="1" y="135"/>
                      <a:pt x="1" y="135"/>
                    </a:cubicBezTo>
                    <a:cubicBezTo>
                      <a:pt x="1" y="134"/>
                      <a:pt x="1" y="134"/>
                      <a:pt x="1" y="134"/>
                    </a:cubicBezTo>
                    <a:moveTo>
                      <a:pt x="138" y="123"/>
                    </a:moveTo>
                    <a:cubicBezTo>
                      <a:pt x="137" y="123"/>
                      <a:pt x="136" y="124"/>
                      <a:pt x="137" y="125"/>
                    </a:cubicBezTo>
                    <a:cubicBezTo>
                      <a:pt x="138" y="124"/>
                      <a:pt x="139" y="125"/>
                      <a:pt x="139" y="123"/>
                    </a:cubicBezTo>
                    <a:cubicBezTo>
                      <a:pt x="139" y="123"/>
                      <a:pt x="138" y="123"/>
                      <a:pt x="138" y="123"/>
                    </a:cubicBezTo>
                    <a:moveTo>
                      <a:pt x="154" y="115"/>
                    </a:moveTo>
                    <a:cubicBezTo>
                      <a:pt x="154" y="115"/>
                      <a:pt x="153" y="115"/>
                      <a:pt x="153" y="115"/>
                    </a:cubicBezTo>
                    <a:cubicBezTo>
                      <a:pt x="153" y="116"/>
                      <a:pt x="154" y="116"/>
                      <a:pt x="154" y="116"/>
                    </a:cubicBezTo>
                    <a:cubicBezTo>
                      <a:pt x="155" y="116"/>
                      <a:pt x="155" y="116"/>
                      <a:pt x="155" y="116"/>
                    </a:cubicBezTo>
                    <a:cubicBezTo>
                      <a:pt x="155" y="115"/>
                      <a:pt x="155" y="115"/>
                      <a:pt x="154" y="115"/>
                    </a:cubicBezTo>
                    <a:moveTo>
                      <a:pt x="50" y="113"/>
                    </a:moveTo>
                    <a:cubicBezTo>
                      <a:pt x="50" y="113"/>
                      <a:pt x="50" y="113"/>
                      <a:pt x="50" y="113"/>
                    </a:cubicBezTo>
                    <a:cubicBezTo>
                      <a:pt x="50" y="114"/>
                      <a:pt x="52" y="115"/>
                      <a:pt x="52" y="115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3" y="114"/>
                      <a:pt x="51" y="113"/>
                      <a:pt x="50" y="113"/>
                    </a:cubicBezTo>
                    <a:moveTo>
                      <a:pt x="146" y="113"/>
                    </a:move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5" y="114"/>
                      <a:pt x="146" y="114"/>
                      <a:pt x="147" y="114"/>
                    </a:cubicBezTo>
                    <a:cubicBezTo>
                      <a:pt x="147" y="114"/>
                      <a:pt x="147" y="114"/>
                      <a:pt x="147" y="113"/>
                    </a:cubicBezTo>
                    <a:cubicBezTo>
                      <a:pt x="148" y="113"/>
                      <a:pt x="147" y="113"/>
                      <a:pt x="146" y="113"/>
                    </a:cubicBezTo>
                    <a:moveTo>
                      <a:pt x="150" y="110"/>
                    </a:moveTo>
                    <a:cubicBezTo>
                      <a:pt x="149" y="110"/>
                      <a:pt x="149" y="110"/>
                      <a:pt x="149" y="111"/>
                    </a:cubicBezTo>
                    <a:cubicBezTo>
                      <a:pt x="149" y="111"/>
                      <a:pt x="150" y="111"/>
                      <a:pt x="150" y="111"/>
                    </a:cubicBezTo>
                    <a:cubicBezTo>
                      <a:pt x="151" y="111"/>
                      <a:pt x="151" y="111"/>
                      <a:pt x="151" y="111"/>
                    </a:cubicBezTo>
                    <a:cubicBezTo>
                      <a:pt x="151" y="111"/>
                      <a:pt x="150" y="110"/>
                      <a:pt x="150" y="110"/>
                    </a:cubicBezTo>
                    <a:moveTo>
                      <a:pt x="165" y="109"/>
                    </a:moveTo>
                    <a:cubicBezTo>
                      <a:pt x="165" y="109"/>
                      <a:pt x="163" y="110"/>
                      <a:pt x="162" y="111"/>
                    </a:cubicBezTo>
                    <a:cubicBezTo>
                      <a:pt x="161" y="112"/>
                      <a:pt x="161" y="113"/>
                      <a:pt x="162" y="113"/>
                    </a:cubicBezTo>
                    <a:cubicBezTo>
                      <a:pt x="162" y="113"/>
                      <a:pt x="163" y="113"/>
                      <a:pt x="164" y="113"/>
                    </a:cubicBezTo>
                    <a:cubicBezTo>
                      <a:pt x="166" y="111"/>
                      <a:pt x="166" y="111"/>
                      <a:pt x="166" y="111"/>
                    </a:cubicBezTo>
                    <a:cubicBezTo>
                      <a:pt x="166" y="110"/>
                      <a:pt x="166" y="109"/>
                      <a:pt x="165" y="109"/>
                    </a:cubicBezTo>
                    <a:moveTo>
                      <a:pt x="184" y="107"/>
                    </a:moveTo>
                    <a:cubicBezTo>
                      <a:pt x="184" y="107"/>
                      <a:pt x="183" y="109"/>
                      <a:pt x="184" y="109"/>
                    </a:cubicBez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109"/>
                      <a:pt x="185" y="107"/>
                      <a:pt x="184" y="107"/>
                    </a:cubicBezTo>
                    <a:cubicBezTo>
                      <a:pt x="184" y="107"/>
                      <a:pt x="184" y="107"/>
                      <a:pt x="184" y="107"/>
                    </a:cubicBezTo>
                    <a:moveTo>
                      <a:pt x="53" y="107"/>
                    </a:moveTo>
                    <a:cubicBezTo>
                      <a:pt x="51" y="107"/>
                      <a:pt x="50" y="108"/>
                      <a:pt x="50" y="109"/>
                    </a:cubicBezTo>
                    <a:cubicBezTo>
                      <a:pt x="50" y="110"/>
                      <a:pt x="50" y="111"/>
                      <a:pt x="51" y="111"/>
                    </a:cubicBezTo>
                    <a:cubicBezTo>
                      <a:pt x="52" y="111"/>
                      <a:pt x="52" y="111"/>
                      <a:pt x="53" y="111"/>
                    </a:cubicBezTo>
                    <a:cubicBezTo>
                      <a:pt x="54" y="111"/>
                      <a:pt x="54" y="108"/>
                      <a:pt x="54" y="107"/>
                    </a:cubicBezTo>
                    <a:cubicBezTo>
                      <a:pt x="53" y="107"/>
                      <a:pt x="53" y="107"/>
                      <a:pt x="53" y="107"/>
                    </a:cubicBezTo>
                    <a:moveTo>
                      <a:pt x="249" y="75"/>
                    </a:moveTo>
                    <a:cubicBezTo>
                      <a:pt x="249" y="75"/>
                      <a:pt x="249" y="76"/>
                      <a:pt x="248" y="77"/>
                    </a:cubicBezTo>
                    <a:cubicBezTo>
                      <a:pt x="248" y="77"/>
                      <a:pt x="248" y="77"/>
                      <a:pt x="248" y="77"/>
                    </a:cubicBezTo>
                    <a:cubicBezTo>
                      <a:pt x="249" y="77"/>
                      <a:pt x="249" y="77"/>
                      <a:pt x="249" y="77"/>
                    </a:cubicBezTo>
                    <a:cubicBezTo>
                      <a:pt x="250" y="77"/>
                      <a:pt x="250" y="76"/>
                      <a:pt x="251" y="76"/>
                    </a:cubicBezTo>
                    <a:cubicBezTo>
                      <a:pt x="250" y="76"/>
                      <a:pt x="250" y="75"/>
                      <a:pt x="249" y="75"/>
                    </a:cubicBezTo>
                    <a:moveTo>
                      <a:pt x="253" y="66"/>
                    </a:moveTo>
                    <a:cubicBezTo>
                      <a:pt x="252" y="67"/>
                      <a:pt x="252" y="67"/>
                      <a:pt x="252" y="67"/>
                    </a:cubicBezTo>
                    <a:cubicBezTo>
                      <a:pt x="250" y="67"/>
                      <a:pt x="250" y="67"/>
                      <a:pt x="250" y="67"/>
                    </a:cubicBezTo>
                    <a:cubicBezTo>
                      <a:pt x="250" y="70"/>
                      <a:pt x="251" y="70"/>
                      <a:pt x="252" y="70"/>
                    </a:cubicBezTo>
                    <a:cubicBezTo>
                      <a:pt x="254" y="70"/>
                      <a:pt x="258" y="66"/>
                      <a:pt x="253" y="66"/>
                    </a:cubicBezTo>
                    <a:moveTo>
                      <a:pt x="268" y="64"/>
                    </a:moveTo>
                    <a:cubicBezTo>
                      <a:pt x="268" y="64"/>
                      <a:pt x="268" y="65"/>
                      <a:pt x="268" y="65"/>
                    </a:cubicBezTo>
                    <a:cubicBezTo>
                      <a:pt x="266" y="66"/>
                      <a:pt x="266" y="66"/>
                      <a:pt x="266" y="66"/>
                    </a:cubicBezTo>
                    <a:cubicBezTo>
                      <a:pt x="266" y="67"/>
                      <a:pt x="266" y="67"/>
                      <a:pt x="267" y="67"/>
                    </a:cubicBezTo>
                    <a:cubicBezTo>
                      <a:pt x="267" y="67"/>
                      <a:pt x="268" y="67"/>
                      <a:pt x="268" y="66"/>
                    </a:cubicBezTo>
                    <a:cubicBezTo>
                      <a:pt x="269" y="66"/>
                      <a:pt x="269" y="64"/>
                      <a:pt x="268" y="64"/>
                    </a:cubicBezTo>
                    <a:moveTo>
                      <a:pt x="276" y="54"/>
                    </a:moveTo>
                    <a:cubicBezTo>
                      <a:pt x="276" y="54"/>
                      <a:pt x="275" y="55"/>
                      <a:pt x="276" y="55"/>
                    </a:cubicBezTo>
                    <a:cubicBezTo>
                      <a:pt x="276" y="55"/>
                      <a:pt x="276" y="55"/>
                      <a:pt x="276" y="55"/>
                    </a:cubicBezTo>
                    <a:cubicBezTo>
                      <a:pt x="276" y="55"/>
                      <a:pt x="277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moveTo>
                      <a:pt x="308" y="17"/>
                    </a:moveTo>
                    <a:cubicBezTo>
                      <a:pt x="308" y="17"/>
                      <a:pt x="307" y="17"/>
                      <a:pt x="307" y="17"/>
                    </a:cubicBezTo>
                    <a:cubicBezTo>
                      <a:pt x="307" y="18"/>
                      <a:pt x="308" y="18"/>
                      <a:pt x="308" y="18"/>
                    </a:cubicBezTo>
                    <a:cubicBezTo>
                      <a:pt x="309" y="18"/>
                      <a:pt x="309" y="18"/>
                      <a:pt x="309" y="17"/>
                    </a:cubicBezTo>
                    <a:cubicBezTo>
                      <a:pt x="309" y="17"/>
                      <a:pt x="308" y="17"/>
                      <a:pt x="308" y="17"/>
                    </a:cubicBezTo>
                    <a:moveTo>
                      <a:pt x="254" y="11"/>
                    </a:moveTo>
                    <a:cubicBezTo>
                      <a:pt x="253" y="11"/>
                      <a:pt x="253" y="11"/>
                      <a:pt x="253" y="11"/>
                    </a:cubicBezTo>
                    <a:cubicBezTo>
                      <a:pt x="253" y="11"/>
                      <a:pt x="254" y="12"/>
                      <a:pt x="254" y="12"/>
                    </a:cubicBezTo>
                    <a:cubicBezTo>
                      <a:pt x="254" y="12"/>
                      <a:pt x="255" y="12"/>
                      <a:pt x="255" y="11"/>
                    </a:cubicBezTo>
                    <a:cubicBezTo>
                      <a:pt x="255" y="11"/>
                      <a:pt x="254" y="11"/>
                      <a:pt x="254" y="11"/>
                    </a:cubicBezTo>
                    <a:moveTo>
                      <a:pt x="305" y="10"/>
                    </a:moveTo>
                    <a:cubicBezTo>
                      <a:pt x="304" y="10"/>
                      <a:pt x="304" y="11"/>
                      <a:pt x="304" y="12"/>
                    </a:cubicBezTo>
                    <a:cubicBezTo>
                      <a:pt x="305" y="13"/>
                      <a:pt x="306" y="14"/>
                      <a:pt x="307" y="14"/>
                    </a:cubicBezTo>
                    <a:cubicBezTo>
                      <a:pt x="307" y="14"/>
                      <a:pt x="308" y="14"/>
                      <a:pt x="308" y="14"/>
                    </a:cubicBezTo>
                    <a:cubicBezTo>
                      <a:pt x="308" y="14"/>
                      <a:pt x="308" y="14"/>
                      <a:pt x="308" y="14"/>
                    </a:cubicBezTo>
                    <a:cubicBezTo>
                      <a:pt x="308" y="13"/>
                      <a:pt x="308" y="12"/>
                      <a:pt x="307" y="11"/>
                    </a:cubicBezTo>
                    <a:cubicBezTo>
                      <a:pt x="307" y="11"/>
                      <a:pt x="306" y="10"/>
                      <a:pt x="306" y="10"/>
                    </a:cubicBezTo>
                    <a:cubicBezTo>
                      <a:pt x="306" y="10"/>
                      <a:pt x="306" y="10"/>
                      <a:pt x="305" y="10"/>
                    </a:cubicBezTo>
                    <a:moveTo>
                      <a:pt x="245" y="10"/>
                    </a:moveTo>
                    <a:cubicBezTo>
                      <a:pt x="244" y="10"/>
                      <a:pt x="243" y="12"/>
                      <a:pt x="245" y="12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46" y="12"/>
                      <a:pt x="247" y="10"/>
                      <a:pt x="245" y="10"/>
                    </a:cubicBezTo>
                    <a:cubicBezTo>
                      <a:pt x="245" y="10"/>
                      <a:pt x="245" y="10"/>
                      <a:pt x="245" y="10"/>
                    </a:cubicBezTo>
                    <a:moveTo>
                      <a:pt x="257" y="0"/>
                    </a:moveTo>
                    <a:cubicBezTo>
                      <a:pt x="256" y="0"/>
                      <a:pt x="255" y="0"/>
                      <a:pt x="255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2"/>
                      <a:pt x="254" y="3"/>
                      <a:pt x="255" y="3"/>
                    </a:cubicBezTo>
                    <a:cubicBezTo>
                      <a:pt x="256" y="3"/>
                      <a:pt x="258" y="1"/>
                      <a:pt x="257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785786" y="1885937"/>
            <a:ext cx="7500990" cy="367023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琦君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(1917-2006)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，名潘希真，浙江人。曾任台湾中国文化学院、中央大学中文系教授。主要著作有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永是有情人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》《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水是故乡甜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桂花雨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》《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细雨灯花落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》《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读书与生活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》《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母亲的金手表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7013" y="677334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段落划分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4348" y="1906680"/>
            <a:ext cx="8072494" cy="31085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第一部分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1-2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）：写作者在众多花中最喜欢桂花，喜欢他那迷人的香气。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第二部分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3-6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）：主要回忆了作者童年时代“摇桂花”的事情，流露出桂花给作者带来的无限欢乐。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第三部分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7-8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）：主要写作者离开家乡后赏桂花，给母亲带桂花，心里却时时想起故乡童年时代的“摇花乐”和“桂花雨”。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" name="TextBox 1"/>
          <p:cNvSpPr txBox="1"/>
          <p:nvPr/>
        </p:nvSpPr>
        <p:spPr>
          <a:xfrm>
            <a:off x="714348" y="1334754"/>
            <a:ext cx="7858180" cy="14542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  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cs typeface="+mn-ea"/>
              </a:rPr>
              <a:t> </a:t>
            </a:r>
            <a:r>
              <a:rPr lang="zh-CN" altLang="en-US" sz="3200" b="1" dirty="0" smtClean="0">
                <a:latin typeface="+mn-ea"/>
                <a:cs typeface="+mn-ea"/>
              </a:rPr>
              <a:t>默</a:t>
            </a:r>
            <a:r>
              <a:rPr lang="zh-CN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读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课文</a:t>
            </a:r>
            <a:r>
              <a:rPr lang="zh-CN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，本文是怎样开头引入桂花雨的？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7990" y="754805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课文解读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0035" y="3810004"/>
            <a:ext cx="4572032" cy="18166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中秋节前后，正是故乡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桂花</a:t>
            </a:r>
            <a:r>
              <a:rPr lang="zh-CN" altLang="en-US" sz="3735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盛开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的季节。</a:t>
            </a:r>
            <a:endParaRPr lang="zh-CN" altLang="en-US" sz="4265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57159" y="2668264"/>
            <a:ext cx="2500330" cy="95250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32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总起全文</a:t>
            </a:r>
            <a:endParaRPr lang="zh-CN" altLang="en-US" sz="32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1142976" y="5334014"/>
            <a:ext cx="3219474" cy="1146811"/>
          </a:xfrm>
          <a:prstGeom prst="wedgeRoundRectCallout">
            <a:avLst>
              <a:gd name="adj1" fmla="val -22405"/>
              <a:gd name="adj2" fmla="val -824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意思是：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开的繁茂，盛大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171548" y="4668527"/>
            <a:ext cx="1685940" cy="22336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2" name="Picture 4" descr="http://02imgmini.eastday.com/mobile/20180922/20180922180818_583714f6559bc2199fa230d7d87655cb_1.jpe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929505" y="2763520"/>
            <a:ext cx="3526155" cy="3619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" grpId="0"/>
      <p:bldP spid="4" grpId="0"/>
      <p:bldP spid="8" grpId="0" bldLvl="0" animBg="1"/>
      <p:bldP spid="9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矩形 4"/>
          <p:cNvSpPr/>
          <p:nvPr/>
        </p:nvSpPr>
        <p:spPr>
          <a:xfrm>
            <a:off x="785787" y="2095492"/>
            <a:ext cx="7643866" cy="2161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父亲总是指指点点地告诉我，这是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梅花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，那是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木兰花</a:t>
            </a:r>
            <a:r>
              <a:rPr lang="en-US" altLang="zh-CN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但我除了记些名字外，并不喜欢。</a:t>
            </a:r>
            <a:endParaRPr lang="zh-CN" altLang="en-US" sz="3735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2857488" y="1047734"/>
            <a:ext cx="2786082" cy="762005"/>
          </a:xfrm>
          <a:prstGeom prst="wedgeRoundRectCallout">
            <a:avLst>
              <a:gd name="adj1" fmla="val -23601"/>
              <a:gd name="adj2" fmla="val 1349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近义词：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比比划划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上箭头标注 7"/>
          <p:cNvSpPr/>
          <p:nvPr/>
        </p:nvSpPr>
        <p:spPr>
          <a:xfrm>
            <a:off x="857224" y="4000505"/>
            <a:ext cx="7786742" cy="1602745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作者不喜欢我们觉得很熟悉的花，这为后面做铺垫。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5" grpId="0" bldLvl="0" animBg="1"/>
      <p:bldP spid="8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.pconline.com.cn/images/upload/upc/tx/itbbs/1403/26/c12/32496053_1395838674134_mthumb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4" descr="http://img.pconline.com.cn/images/upload/upc/tx/itbbs/1603/10/c11/19048541_1457577477749_m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4"/>
          <p:cNvSpPr/>
          <p:nvPr/>
        </p:nvSpPr>
        <p:spPr>
          <a:xfrm>
            <a:off x="2928927" y="2285993"/>
            <a:ext cx="4605348" cy="7820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我喜欢的是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桂花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上箭头标注 6"/>
          <p:cNvSpPr/>
          <p:nvPr/>
        </p:nvSpPr>
        <p:spPr>
          <a:xfrm>
            <a:off x="1428728" y="3714752"/>
            <a:ext cx="6215106" cy="14287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zh-CN" altLang="en-US" sz="24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这句话直抒胸臆，起到</a:t>
            </a:r>
            <a:r>
              <a:rPr lang="en-US" altLang="zh-CN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___________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的作用。</a:t>
            </a:r>
            <a:endParaRPr lang="zh-CN" altLang="en-US" sz="3200" b="1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21972" y="1277621"/>
            <a:ext cx="1854183" cy="91311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3735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喜桂花</a:t>
            </a:r>
            <a:endParaRPr lang="zh-CN" altLang="en-US" sz="3735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43504" y="4286257"/>
            <a:ext cx="1714512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承上启下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7" grpId="0" bldLvl="0" animBg="1"/>
      <p:bldP spid="9" grpId="0" bldLvl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.pconline.com.cn/images/upload/upc/tx/itbbs/1510/13/c33/13898313_1444719185031_mthumb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2"/>
            <a:ext cx="9144000" cy="6857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4"/>
          <p:cNvSpPr/>
          <p:nvPr/>
        </p:nvSpPr>
        <p:spPr>
          <a:xfrm>
            <a:off x="571473" y="2190742"/>
            <a:ext cx="8064530" cy="14718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桂花树的样子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笨笨的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，不像</a:t>
            </a:r>
            <a:r>
              <a:rPr lang="zh-CN" altLang="en-US" sz="3735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梅树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那样有姿态。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上箭头标注 6"/>
          <p:cNvSpPr/>
          <p:nvPr/>
        </p:nvSpPr>
        <p:spPr>
          <a:xfrm>
            <a:off x="428596" y="3143248"/>
            <a:ext cx="8286808" cy="171451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zh-CN" altLang="en-US" sz="24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这</a:t>
            </a:r>
            <a:r>
              <a:rPr lang="zh-CN" altLang="en-US" sz="32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句话运用了</a:t>
            </a:r>
            <a:r>
              <a:rPr lang="en-US" altLang="zh-CN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____________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</a:t>
            </a:r>
            <a:r>
              <a:rPr lang="zh-CN" altLang="en-US" sz="32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手法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，描述了桂树的</a:t>
            </a:r>
            <a:r>
              <a:rPr lang="en-US" altLang="zh-CN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______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3200" b="1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71736" y="3905254"/>
            <a:ext cx="1857388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拟人</a:t>
            </a:r>
            <a:r>
              <a:rPr lang="zh-CN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和对比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429521" y="4000505"/>
            <a:ext cx="916990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形态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3000364" y="285729"/>
            <a:ext cx="3571900" cy="1802765"/>
          </a:xfrm>
          <a:prstGeom prst="wedgeEllipseCallout">
            <a:avLst>
              <a:gd name="adj1" fmla="val -22268"/>
              <a:gd name="adj2" fmla="val 592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拟人：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将桂树描述成笨笨的，语气亲昵。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7" grpId="0" bldLvl="0" animBg="1"/>
      <p:bldP spid="8" grpId="0"/>
      <p:bldP spid="11" grpId="0"/>
      <p:bldP spid="6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img.pconline.com.cn/images/upload/upc/tx/photoblog/1310/26/c5/27991635_27991635_1382785730031_mthumb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9882" name="Picture 10" descr="http://img.pconline.com.cn/images/upload/upc/tx/itbbs/1402/16/c4/31286221_1392515416063_m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0034" y="2857496"/>
            <a:ext cx="8278812" cy="26788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不开花时，只见到满树叶子；开花时，仔细地在树丛里寻找，才能看到那些小花。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椭圆形标注 2"/>
          <p:cNvSpPr/>
          <p:nvPr/>
        </p:nvSpPr>
        <p:spPr>
          <a:xfrm>
            <a:off x="3428992" y="476230"/>
            <a:ext cx="4071966" cy="1802765"/>
          </a:xfrm>
          <a:prstGeom prst="wedgeEllipseCallout">
            <a:avLst>
              <a:gd name="adj1" fmla="val -23429"/>
              <a:gd name="adj2" fmla="val 755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对比：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将桂花开花与不开花的样子比较一下描述出来。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.pconline.com.cn/images/upload/upc/tx/itbbs/1409/23/c3/38888496_1411440968733_mthumb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6" name="组合 1"/>
          <p:cNvGrpSpPr/>
          <p:nvPr/>
        </p:nvGrpSpPr>
        <p:grpSpPr>
          <a:xfrm>
            <a:off x="367464" y="695540"/>
            <a:ext cx="2707209" cy="830997"/>
            <a:chOff x="-233317" y="-163781"/>
            <a:chExt cx="2707209" cy="832633"/>
          </a:xfrm>
        </p:grpSpPr>
        <p:sp>
          <p:nvSpPr>
            <p:cNvPr id="5236" name="文本框 13"/>
            <p:cNvSpPr txBox="1"/>
            <p:nvPr/>
          </p:nvSpPr>
          <p:spPr>
            <a:xfrm>
              <a:off x="-233317" y="-163781"/>
              <a:ext cx="2707209" cy="8326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800" b="1" u="dbl" dirty="0" smtClean="0">
                  <a:solidFill>
                    <a:srgbClr val="92D050"/>
                  </a:solidFill>
                  <a:uFillTx/>
                  <a:latin typeface="黑体" panose="02010609060101010101" pitchFamily="2" charset="-122"/>
                  <a:ea typeface="黑体" panose="02010609060101010101" pitchFamily="2" charset="-122"/>
                </a:rPr>
                <a:t>助读资料</a:t>
              </a:r>
              <a:endPara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grpSp>
          <p:nvGrpSpPr>
            <p:cNvPr id="5238" name="Group 4"/>
            <p:cNvGrpSpPr>
              <a:grpSpLocks noChangeAspect="1"/>
            </p:cNvGrpSpPr>
            <p:nvPr/>
          </p:nvGrpSpPr>
          <p:grpSpPr>
            <a:xfrm>
              <a:off x="2105319" y="434013"/>
              <a:ext cx="368573" cy="220789"/>
              <a:chOff x="2511" y="1362"/>
              <a:chExt cx="539" cy="322"/>
            </a:xfrm>
          </p:grpSpPr>
          <p:sp>
            <p:nvSpPr>
              <p:cNvPr id="19" name="Freeform 8"/>
              <p:cNvSpPr/>
              <p:nvPr/>
            </p:nvSpPr>
            <p:spPr bwMode="auto">
              <a:xfrm>
                <a:off x="2954" y="1362"/>
                <a:ext cx="5" cy="0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E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9"/>
              <p:cNvSpPr/>
              <p:nvPr/>
            </p:nvSpPr>
            <p:spPr bwMode="auto">
              <a:xfrm>
                <a:off x="2943" y="1497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78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2511" y="1362"/>
                <a:ext cx="539" cy="322"/>
              </a:xfrm>
              <a:custGeom>
                <a:avLst/>
                <a:gdLst>
                  <a:gd name="T0" fmla="*/ 7 w 309"/>
                  <a:gd name="T1" fmla="*/ 184 h 184"/>
                  <a:gd name="T2" fmla="*/ 9 w 309"/>
                  <a:gd name="T3" fmla="*/ 184 h 184"/>
                  <a:gd name="T4" fmla="*/ 9 w 309"/>
                  <a:gd name="T5" fmla="*/ 178 h 184"/>
                  <a:gd name="T6" fmla="*/ 8 w 309"/>
                  <a:gd name="T7" fmla="*/ 180 h 184"/>
                  <a:gd name="T8" fmla="*/ 9 w 309"/>
                  <a:gd name="T9" fmla="*/ 178 h 184"/>
                  <a:gd name="T10" fmla="*/ 34 w 309"/>
                  <a:gd name="T11" fmla="*/ 174 h 184"/>
                  <a:gd name="T12" fmla="*/ 34 w 309"/>
                  <a:gd name="T13" fmla="*/ 179 h 184"/>
                  <a:gd name="T14" fmla="*/ 36 w 309"/>
                  <a:gd name="T15" fmla="*/ 176 h 184"/>
                  <a:gd name="T16" fmla="*/ 38 w 309"/>
                  <a:gd name="T17" fmla="*/ 176 h 184"/>
                  <a:gd name="T18" fmla="*/ 84 w 309"/>
                  <a:gd name="T19" fmla="*/ 144 h 184"/>
                  <a:gd name="T20" fmla="*/ 85 w 309"/>
                  <a:gd name="T21" fmla="*/ 145 h 184"/>
                  <a:gd name="T22" fmla="*/ 84 w 309"/>
                  <a:gd name="T23" fmla="*/ 144 h 184"/>
                  <a:gd name="T24" fmla="*/ 0 w 309"/>
                  <a:gd name="T25" fmla="*/ 135 h 184"/>
                  <a:gd name="T26" fmla="*/ 1 w 309"/>
                  <a:gd name="T27" fmla="*/ 135 h 184"/>
                  <a:gd name="T28" fmla="*/ 138 w 309"/>
                  <a:gd name="T29" fmla="*/ 123 h 184"/>
                  <a:gd name="T30" fmla="*/ 139 w 309"/>
                  <a:gd name="T31" fmla="*/ 123 h 184"/>
                  <a:gd name="T32" fmla="*/ 154 w 309"/>
                  <a:gd name="T33" fmla="*/ 115 h 184"/>
                  <a:gd name="T34" fmla="*/ 154 w 309"/>
                  <a:gd name="T35" fmla="*/ 116 h 184"/>
                  <a:gd name="T36" fmla="*/ 154 w 309"/>
                  <a:gd name="T37" fmla="*/ 115 h 184"/>
                  <a:gd name="T38" fmla="*/ 50 w 309"/>
                  <a:gd name="T39" fmla="*/ 113 h 184"/>
                  <a:gd name="T40" fmla="*/ 53 w 309"/>
                  <a:gd name="T41" fmla="*/ 115 h 184"/>
                  <a:gd name="T42" fmla="*/ 146 w 309"/>
                  <a:gd name="T43" fmla="*/ 113 h 184"/>
                  <a:gd name="T44" fmla="*/ 147 w 309"/>
                  <a:gd name="T45" fmla="*/ 114 h 184"/>
                  <a:gd name="T46" fmla="*/ 146 w 309"/>
                  <a:gd name="T47" fmla="*/ 113 h 184"/>
                  <a:gd name="T48" fmla="*/ 149 w 309"/>
                  <a:gd name="T49" fmla="*/ 111 h 184"/>
                  <a:gd name="T50" fmla="*/ 151 w 309"/>
                  <a:gd name="T51" fmla="*/ 111 h 184"/>
                  <a:gd name="T52" fmla="*/ 165 w 309"/>
                  <a:gd name="T53" fmla="*/ 109 h 184"/>
                  <a:gd name="T54" fmla="*/ 162 w 309"/>
                  <a:gd name="T55" fmla="*/ 113 h 184"/>
                  <a:gd name="T56" fmla="*/ 166 w 309"/>
                  <a:gd name="T57" fmla="*/ 111 h 184"/>
                  <a:gd name="T58" fmla="*/ 184 w 309"/>
                  <a:gd name="T59" fmla="*/ 107 h 184"/>
                  <a:gd name="T60" fmla="*/ 184 w 309"/>
                  <a:gd name="T61" fmla="*/ 109 h 184"/>
                  <a:gd name="T62" fmla="*/ 184 w 309"/>
                  <a:gd name="T63" fmla="*/ 107 h 184"/>
                  <a:gd name="T64" fmla="*/ 50 w 309"/>
                  <a:gd name="T65" fmla="*/ 109 h 184"/>
                  <a:gd name="T66" fmla="*/ 53 w 309"/>
                  <a:gd name="T67" fmla="*/ 111 h 184"/>
                  <a:gd name="T68" fmla="*/ 53 w 309"/>
                  <a:gd name="T69" fmla="*/ 107 h 184"/>
                  <a:gd name="T70" fmla="*/ 248 w 309"/>
                  <a:gd name="T71" fmla="*/ 77 h 184"/>
                  <a:gd name="T72" fmla="*/ 249 w 309"/>
                  <a:gd name="T73" fmla="*/ 77 h 184"/>
                  <a:gd name="T74" fmla="*/ 249 w 309"/>
                  <a:gd name="T75" fmla="*/ 75 h 184"/>
                  <a:gd name="T76" fmla="*/ 252 w 309"/>
                  <a:gd name="T77" fmla="*/ 67 h 184"/>
                  <a:gd name="T78" fmla="*/ 252 w 309"/>
                  <a:gd name="T79" fmla="*/ 70 h 184"/>
                  <a:gd name="T80" fmla="*/ 268 w 309"/>
                  <a:gd name="T81" fmla="*/ 64 h 184"/>
                  <a:gd name="T82" fmla="*/ 266 w 309"/>
                  <a:gd name="T83" fmla="*/ 66 h 184"/>
                  <a:gd name="T84" fmla="*/ 268 w 309"/>
                  <a:gd name="T85" fmla="*/ 66 h 184"/>
                  <a:gd name="T86" fmla="*/ 276 w 309"/>
                  <a:gd name="T87" fmla="*/ 54 h 184"/>
                  <a:gd name="T88" fmla="*/ 276 w 309"/>
                  <a:gd name="T89" fmla="*/ 55 h 184"/>
                  <a:gd name="T90" fmla="*/ 276 w 309"/>
                  <a:gd name="T91" fmla="*/ 54 h 184"/>
                  <a:gd name="T92" fmla="*/ 307 w 309"/>
                  <a:gd name="T93" fmla="*/ 17 h 184"/>
                  <a:gd name="T94" fmla="*/ 309 w 309"/>
                  <a:gd name="T95" fmla="*/ 17 h 184"/>
                  <a:gd name="T96" fmla="*/ 254 w 309"/>
                  <a:gd name="T97" fmla="*/ 11 h 184"/>
                  <a:gd name="T98" fmla="*/ 254 w 309"/>
                  <a:gd name="T99" fmla="*/ 12 h 184"/>
                  <a:gd name="T100" fmla="*/ 254 w 309"/>
                  <a:gd name="T101" fmla="*/ 11 h 184"/>
                  <a:gd name="T102" fmla="*/ 304 w 309"/>
                  <a:gd name="T103" fmla="*/ 12 h 184"/>
                  <a:gd name="T104" fmla="*/ 308 w 309"/>
                  <a:gd name="T105" fmla="*/ 14 h 184"/>
                  <a:gd name="T106" fmla="*/ 307 w 309"/>
                  <a:gd name="T107" fmla="*/ 11 h 184"/>
                  <a:gd name="T108" fmla="*/ 305 w 309"/>
                  <a:gd name="T109" fmla="*/ 10 h 184"/>
                  <a:gd name="T110" fmla="*/ 245 w 309"/>
                  <a:gd name="T111" fmla="*/ 12 h 184"/>
                  <a:gd name="T112" fmla="*/ 245 w 309"/>
                  <a:gd name="T113" fmla="*/ 10 h 184"/>
                  <a:gd name="T114" fmla="*/ 257 w 309"/>
                  <a:gd name="T115" fmla="*/ 0 h 184"/>
                  <a:gd name="T116" fmla="*/ 254 w 309"/>
                  <a:gd name="T117" fmla="*/ 1 h 184"/>
                  <a:gd name="T118" fmla="*/ 255 w 309"/>
                  <a:gd name="T119" fmla="*/ 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9" h="184">
                    <a:moveTo>
                      <a:pt x="8" y="183"/>
                    </a:moveTo>
                    <a:cubicBezTo>
                      <a:pt x="7" y="183"/>
                      <a:pt x="7" y="183"/>
                      <a:pt x="7" y="184"/>
                    </a:cubicBezTo>
                    <a:cubicBezTo>
                      <a:pt x="7" y="184"/>
                      <a:pt x="8" y="184"/>
                      <a:pt x="8" y="184"/>
                    </a:cubicBezTo>
                    <a:cubicBezTo>
                      <a:pt x="8" y="184"/>
                      <a:pt x="9" y="184"/>
                      <a:pt x="9" y="184"/>
                    </a:cubicBezTo>
                    <a:cubicBezTo>
                      <a:pt x="9" y="183"/>
                      <a:pt x="8" y="183"/>
                      <a:pt x="8" y="183"/>
                    </a:cubicBezTo>
                    <a:moveTo>
                      <a:pt x="9" y="178"/>
                    </a:moveTo>
                    <a:cubicBezTo>
                      <a:pt x="8" y="178"/>
                      <a:pt x="7" y="180"/>
                      <a:pt x="8" y="180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9" y="180"/>
                      <a:pt x="10" y="178"/>
                      <a:pt x="9" y="178"/>
                    </a:cubicBezTo>
                    <a:cubicBezTo>
                      <a:pt x="9" y="178"/>
                      <a:pt x="9" y="178"/>
                      <a:pt x="9" y="178"/>
                    </a:cubicBezTo>
                    <a:moveTo>
                      <a:pt x="35" y="171"/>
                    </a:moveTo>
                    <a:cubicBezTo>
                      <a:pt x="35" y="171"/>
                      <a:pt x="34" y="172"/>
                      <a:pt x="34" y="174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33" y="175"/>
                      <a:pt x="32" y="179"/>
                      <a:pt x="34" y="179"/>
                    </a:cubicBezTo>
                    <a:cubicBezTo>
                      <a:pt x="34" y="179"/>
                      <a:pt x="34" y="179"/>
                      <a:pt x="35" y="179"/>
                    </a:cubicBezTo>
                    <a:cubicBezTo>
                      <a:pt x="35" y="178"/>
                      <a:pt x="36" y="177"/>
                      <a:pt x="36" y="176"/>
                    </a:cubicBezTo>
                    <a:cubicBezTo>
                      <a:pt x="37" y="176"/>
                      <a:pt x="37" y="176"/>
                      <a:pt x="38" y="176"/>
                    </a:cubicBezTo>
                    <a:cubicBezTo>
                      <a:pt x="38" y="176"/>
                      <a:pt x="38" y="176"/>
                      <a:pt x="38" y="176"/>
                    </a:cubicBezTo>
                    <a:cubicBezTo>
                      <a:pt x="39" y="176"/>
                      <a:pt x="37" y="171"/>
                      <a:pt x="35" y="171"/>
                    </a:cubicBezTo>
                    <a:moveTo>
                      <a:pt x="84" y="144"/>
                    </a:moveTo>
                    <a:cubicBezTo>
                      <a:pt x="84" y="144"/>
                      <a:pt x="84" y="144"/>
                      <a:pt x="84" y="145"/>
                    </a:cubicBezTo>
                    <a:cubicBezTo>
                      <a:pt x="84" y="145"/>
                      <a:pt x="84" y="145"/>
                      <a:pt x="85" y="145"/>
                    </a:cubicBezTo>
                    <a:cubicBezTo>
                      <a:pt x="85" y="145"/>
                      <a:pt x="85" y="145"/>
                      <a:pt x="86" y="145"/>
                    </a:cubicBezTo>
                    <a:cubicBezTo>
                      <a:pt x="86" y="145"/>
                      <a:pt x="85" y="144"/>
                      <a:pt x="84" y="144"/>
                    </a:cubicBezTo>
                    <a:moveTo>
                      <a:pt x="1" y="134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1" y="135"/>
                    </a:cubicBezTo>
                    <a:cubicBezTo>
                      <a:pt x="1" y="135"/>
                      <a:pt x="1" y="135"/>
                      <a:pt x="1" y="135"/>
                    </a:cubicBezTo>
                    <a:cubicBezTo>
                      <a:pt x="1" y="134"/>
                      <a:pt x="1" y="134"/>
                      <a:pt x="1" y="134"/>
                    </a:cubicBezTo>
                    <a:moveTo>
                      <a:pt x="138" y="123"/>
                    </a:moveTo>
                    <a:cubicBezTo>
                      <a:pt x="137" y="123"/>
                      <a:pt x="136" y="124"/>
                      <a:pt x="137" y="125"/>
                    </a:cubicBezTo>
                    <a:cubicBezTo>
                      <a:pt x="138" y="124"/>
                      <a:pt x="139" y="125"/>
                      <a:pt x="139" y="123"/>
                    </a:cubicBezTo>
                    <a:cubicBezTo>
                      <a:pt x="139" y="123"/>
                      <a:pt x="138" y="123"/>
                      <a:pt x="138" y="123"/>
                    </a:cubicBezTo>
                    <a:moveTo>
                      <a:pt x="154" y="115"/>
                    </a:moveTo>
                    <a:cubicBezTo>
                      <a:pt x="154" y="115"/>
                      <a:pt x="153" y="115"/>
                      <a:pt x="153" y="115"/>
                    </a:cubicBezTo>
                    <a:cubicBezTo>
                      <a:pt x="153" y="116"/>
                      <a:pt x="154" y="116"/>
                      <a:pt x="154" y="116"/>
                    </a:cubicBezTo>
                    <a:cubicBezTo>
                      <a:pt x="155" y="116"/>
                      <a:pt x="155" y="116"/>
                      <a:pt x="155" y="116"/>
                    </a:cubicBezTo>
                    <a:cubicBezTo>
                      <a:pt x="155" y="115"/>
                      <a:pt x="155" y="115"/>
                      <a:pt x="154" y="115"/>
                    </a:cubicBezTo>
                    <a:moveTo>
                      <a:pt x="50" y="113"/>
                    </a:moveTo>
                    <a:cubicBezTo>
                      <a:pt x="50" y="113"/>
                      <a:pt x="50" y="113"/>
                      <a:pt x="50" y="113"/>
                    </a:cubicBezTo>
                    <a:cubicBezTo>
                      <a:pt x="50" y="114"/>
                      <a:pt x="52" y="115"/>
                      <a:pt x="52" y="115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3" y="114"/>
                      <a:pt x="51" y="113"/>
                      <a:pt x="50" y="113"/>
                    </a:cubicBezTo>
                    <a:moveTo>
                      <a:pt x="146" y="113"/>
                    </a:move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5" y="114"/>
                      <a:pt x="146" y="114"/>
                      <a:pt x="147" y="114"/>
                    </a:cubicBezTo>
                    <a:cubicBezTo>
                      <a:pt x="147" y="114"/>
                      <a:pt x="147" y="114"/>
                      <a:pt x="147" y="113"/>
                    </a:cubicBezTo>
                    <a:cubicBezTo>
                      <a:pt x="148" y="113"/>
                      <a:pt x="147" y="113"/>
                      <a:pt x="146" y="113"/>
                    </a:cubicBezTo>
                    <a:moveTo>
                      <a:pt x="150" y="110"/>
                    </a:moveTo>
                    <a:cubicBezTo>
                      <a:pt x="149" y="110"/>
                      <a:pt x="149" y="110"/>
                      <a:pt x="149" y="111"/>
                    </a:cubicBezTo>
                    <a:cubicBezTo>
                      <a:pt x="149" y="111"/>
                      <a:pt x="150" y="111"/>
                      <a:pt x="150" y="111"/>
                    </a:cubicBezTo>
                    <a:cubicBezTo>
                      <a:pt x="151" y="111"/>
                      <a:pt x="151" y="111"/>
                      <a:pt x="151" y="111"/>
                    </a:cubicBezTo>
                    <a:cubicBezTo>
                      <a:pt x="151" y="111"/>
                      <a:pt x="150" y="110"/>
                      <a:pt x="150" y="110"/>
                    </a:cubicBezTo>
                    <a:moveTo>
                      <a:pt x="165" y="109"/>
                    </a:moveTo>
                    <a:cubicBezTo>
                      <a:pt x="165" y="109"/>
                      <a:pt x="163" y="110"/>
                      <a:pt x="162" y="111"/>
                    </a:cubicBezTo>
                    <a:cubicBezTo>
                      <a:pt x="161" y="112"/>
                      <a:pt x="161" y="113"/>
                      <a:pt x="162" y="113"/>
                    </a:cubicBezTo>
                    <a:cubicBezTo>
                      <a:pt x="162" y="113"/>
                      <a:pt x="163" y="113"/>
                      <a:pt x="164" y="113"/>
                    </a:cubicBezTo>
                    <a:cubicBezTo>
                      <a:pt x="166" y="111"/>
                      <a:pt x="166" y="111"/>
                      <a:pt x="166" y="111"/>
                    </a:cubicBezTo>
                    <a:cubicBezTo>
                      <a:pt x="166" y="110"/>
                      <a:pt x="166" y="109"/>
                      <a:pt x="165" y="109"/>
                    </a:cubicBezTo>
                    <a:moveTo>
                      <a:pt x="184" y="107"/>
                    </a:moveTo>
                    <a:cubicBezTo>
                      <a:pt x="184" y="107"/>
                      <a:pt x="183" y="109"/>
                      <a:pt x="184" y="109"/>
                    </a:cubicBez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109"/>
                      <a:pt x="185" y="107"/>
                      <a:pt x="184" y="107"/>
                    </a:cubicBezTo>
                    <a:cubicBezTo>
                      <a:pt x="184" y="107"/>
                      <a:pt x="184" y="107"/>
                      <a:pt x="184" y="107"/>
                    </a:cubicBezTo>
                    <a:moveTo>
                      <a:pt x="53" y="107"/>
                    </a:moveTo>
                    <a:cubicBezTo>
                      <a:pt x="51" y="107"/>
                      <a:pt x="50" y="108"/>
                      <a:pt x="50" y="109"/>
                    </a:cubicBezTo>
                    <a:cubicBezTo>
                      <a:pt x="50" y="110"/>
                      <a:pt x="50" y="111"/>
                      <a:pt x="51" y="111"/>
                    </a:cubicBezTo>
                    <a:cubicBezTo>
                      <a:pt x="52" y="111"/>
                      <a:pt x="52" y="111"/>
                      <a:pt x="53" y="111"/>
                    </a:cubicBezTo>
                    <a:cubicBezTo>
                      <a:pt x="54" y="111"/>
                      <a:pt x="54" y="108"/>
                      <a:pt x="54" y="107"/>
                    </a:cubicBezTo>
                    <a:cubicBezTo>
                      <a:pt x="53" y="107"/>
                      <a:pt x="53" y="107"/>
                      <a:pt x="53" y="107"/>
                    </a:cubicBezTo>
                    <a:moveTo>
                      <a:pt x="249" y="75"/>
                    </a:moveTo>
                    <a:cubicBezTo>
                      <a:pt x="249" y="75"/>
                      <a:pt x="249" y="76"/>
                      <a:pt x="248" y="77"/>
                    </a:cubicBezTo>
                    <a:cubicBezTo>
                      <a:pt x="248" y="77"/>
                      <a:pt x="248" y="77"/>
                      <a:pt x="248" y="77"/>
                    </a:cubicBezTo>
                    <a:cubicBezTo>
                      <a:pt x="249" y="77"/>
                      <a:pt x="249" y="77"/>
                      <a:pt x="249" y="77"/>
                    </a:cubicBezTo>
                    <a:cubicBezTo>
                      <a:pt x="250" y="77"/>
                      <a:pt x="250" y="76"/>
                      <a:pt x="251" y="76"/>
                    </a:cubicBezTo>
                    <a:cubicBezTo>
                      <a:pt x="250" y="76"/>
                      <a:pt x="250" y="75"/>
                      <a:pt x="249" y="75"/>
                    </a:cubicBezTo>
                    <a:moveTo>
                      <a:pt x="253" y="66"/>
                    </a:moveTo>
                    <a:cubicBezTo>
                      <a:pt x="252" y="67"/>
                      <a:pt x="252" y="67"/>
                      <a:pt x="252" y="67"/>
                    </a:cubicBezTo>
                    <a:cubicBezTo>
                      <a:pt x="250" y="67"/>
                      <a:pt x="250" y="67"/>
                      <a:pt x="250" y="67"/>
                    </a:cubicBezTo>
                    <a:cubicBezTo>
                      <a:pt x="250" y="70"/>
                      <a:pt x="251" y="70"/>
                      <a:pt x="252" y="70"/>
                    </a:cubicBezTo>
                    <a:cubicBezTo>
                      <a:pt x="254" y="70"/>
                      <a:pt x="258" y="66"/>
                      <a:pt x="253" y="66"/>
                    </a:cubicBezTo>
                    <a:moveTo>
                      <a:pt x="268" y="64"/>
                    </a:moveTo>
                    <a:cubicBezTo>
                      <a:pt x="268" y="64"/>
                      <a:pt x="268" y="65"/>
                      <a:pt x="268" y="65"/>
                    </a:cubicBezTo>
                    <a:cubicBezTo>
                      <a:pt x="266" y="66"/>
                      <a:pt x="266" y="66"/>
                      <a:pt x="266" y="66"/>
                    </a:cubicBezTo>
                    <a:cubicBezTo>
                      <a:pt x="266" y="67"/>
                      <a:pt x="266" y="67"/>
                      <a:pt x="267" y="67"/>
                    </a:cubicBezTo>
                    <a:cubicBezTo>
                      <a:pt x="267" y="67"/>
                      <a:pt x="268" y="67"/>
                      <a:pt x="268" y="66"/>
                    </a:cubicBezTo>
                    <a:cubicBezTo>
                      <a:pt x="269" y="66"/>
                      <a:pt x="269" y="64"/>
                      <a:pt x="268" y="64"/>
                    </a:cubicBezTo>
                    <a:moveTo>
                      <a:pt x="276" y="54"/>
                    </a:moveTo>
                    <a:cubicBezTo>
                      <a:pt x="276" y="54"/>
                      <a:pt x="275" y="55"/>
                      <a:pt x="276" y="55"/>
                    </a:cubicBezTo>
                    <a:cubicBezTo>
                      <a:pt x="276" y="55"/>
                      <a:pt x="276" y="55"/>
                      <a:pt x="276" y="55"/>
                    </a:cubicBezTo>
                    <a:cubicBezTo>
                      <a:pt x="276" y="55"/>
                      <a:pt x="277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moveTo>
                      <a:pt x="308" y="17"/>
                    </a:moveTo>
                    <a:cubicBezTo>
                      <a:pt x="308" y="17"/>
                      <a:pt x="307" y="17"/>
                      <a:pt x="307" y="17"/>
                    </a:cubicBezTo>
                    <a:cubicBezTo>
                      <a:pt x="307" y="18"/>
                      <a:pt x="308" y="18"/>
                      <a:pt x="308" y="18"/>
                    </a:cubicBezTo>
                    <a:cubicBezTo>
                      <a:pt x="309" y="18"/>
                      <a:pt x="309" y="18"/>
                      <a:pt x="309" y="17"/>
                    </a:cubicBezTo>
                    <a:cubicBezTo>
                      <a:pt x="309" y="17"/>
                      <a:pt x="308" y="17"/>
                      <a:pt x="308" y="17"/>
                    </a:cubicBezTo>
                    <a:moveTo>
                      <a:pt x="254" y="11"/>
                    </a:moveTo>
                    <a:cubicBezTo>
                      <a:pt x="253" y="11"/>
                      <a:pt x="253" y="11"/>
                      <a:pt x="253" y="11"/>
                    </a:cubicBezTo>
                    <a:cubicBezTo>
                      <a:pt x="253" y="11"/>
                      <a:pt x="254" y="12"/>
                      <a:pt x="254" y="12"/>
                    </a:cubicBezTo>
                    <a:cubicBezTo>
                      <a:pt x="254" y="12"/>
                      <a:pt x="255" y="12"/>
                      <a:pt x="255" y="11"/>
                    </a:cubicBezTo>
                    <a:cubicBezTo>
                      <a:pt x="255" y="11"/>
                      <a:pt x="254" y="11"/>
                      <a:pt x="254" y="11"/>
                    </a:cubicBezTo>
                    <a:moveTo>
                      <a:pt x="305" y="10"/>
                    </a:moveTo>
                    <a:cubicBezTo>
                      <a:pt x="304" y="10"/>
                      <a:pt x="304" y="11"/>
                      <a:pt x="304" y="12"/>
                    </a:cubicBezTo>
                    <a:cubicBezTo>
                      <a:pt x="305" y="13"/>
                      <a:pt x="306" y="14"/>
                      <a:pt x="307" y="14"/>
                    </a:cubicBezTo>
                    <a:cubicBezTo>
                      <a:pt x="307" y="14"/>
                      <a:pt x="308" y="14"/>
                      <a:pt x="308" y="14"/>
                    </a:cubicBezTo>
                    <a:cubicBezTo>
                      <a:pt x="308" y="14"/>
                      <a:pt x="308" y="14"/>
                      <a:pt x="308" y="14"/>
                    </a:cubicBezTo>
                    <a:cubicBezTo>
                      <a:pt x="308" y="13"/>
                      <a:pt x="308" y="12"/>
                      <a:pt x="307" y="11"/>
                    </a:cubicBezTo>
                    <a:cubicBezTo>
                      <a:pt x="307" y="11"/>
                      <a:pt x="306" y="10"/>
                      <a:pt x="306" y="10"/>
                    </a:cubicBezTo>
                    <a:cubicBezTo>
                      <a:pt x="306" y="10"/>
                      <a:pt x="306" y="10"/>
                      <a:pt x="305" y="10"/>
                    </a:cubicBezTo>
                    <a:moveTo>
                      <a:pt x="245" y="10"/>
                    </a:moveTo>
                    <a:cubicBezTo>
                      <a:pt x="244" y="10"/>
                      <a:pt x="243" y="12"/>
                      <a:pt x="245" y="12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46" y="12"/>
                      <a:pt x="247" y="10"/>
                      <a:pt x="245" y="10"/>
                    </a:cubicBezTo>
                    <a:cubicBezTo>
                      <a:pt x="245" y="10"/>
                      <a:pt x="245" y="10"/>
                      <a:pt x="245" y="10"/>
                    </a:cubicBezTo>
                    <a:moveTo>
                      <a:pt x="257" y="0"/>
                    </a:moveTo>
                    <a:cubicBezTo>
                      <a:pt x="256" y="0"/>
                      <a:pt x="255" y="0"/>
                      <a:pt x="255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2"/>
                      <a:pt x="254" y="3"/>
                      <a:pt x="255" y="3"/>
                    </a:cubicBezTo>
                    <a:cubicBezTo>
                      <a:pt x="256" y="3"/>
                      <a:pt x="258" y="1"/>
                      <a:pt x="257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928662" y="2285992"/>
            <a:ext cx="7215238" cy="411747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桂花：是中国木犀属众多树木的习称，代表物种木犀，又名岩桂，系木犀科常绿灌木或小乔木。最具代表性的有金桂、银桂、丹桂、月桂等。</a:t>
            </a:r>
            <a:endParaRPr lang="zh-CN" altLang="en-US" sz="3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云形标注 3"/>
          <p:cNvSpPr/>
          <p:nvPr/>
        </p:nvSpPr>
        <p:spPr>
          <a:xfrm>
            <a:off x="3929058" y="571481"/>
            <a:ext cx="4214842" cy="1495425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altLang="zh-CN" sz="2400" b="1" dirty="0">
                <a:solidFill>
                  <a:schemeClr val="tx1"/>
                </a:solidFill>
                <a:latin typeface="汉仪旗黑-55" panose="00020600040101010101" charset="-122"/>
                <a:ea typeface="汉仪旗黑-55" panose="00020600040101010101" charset="-122"/>
                <a:sym typeface="+mn-ea"/>
              </a:rPr>
              <a:t>   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同学们，你们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知道关于桂花的知识吗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？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/>
          <p:nvPr/>
        </p:nvSpPr>
        <p:spPr>
          <a:xfrm>
            <a:off x="1142977" y="2666995"/>
            <a:ext cx="7167563" cy="24554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楷体_GB2312" panose="02010609030101010101" charset="-122"/>
                <a:ea typeface="楷体_GB2312" panose="02010609030101010101" charset="-122"/>
              </a:rPr>
              <a:t>     春风是那样缠绵，让人神清气爽；而夏天的风，则带着丝丝暖意，让人暖意十足。</a:t>
            </a:r>
            <a:endParaRPr lang="zh-CN" altLang="en-US" sz="3600" b="1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8438" name="矩形 2"/>
          <p:cNvSpPr/>
          <p:nvPr/>
        </p:nvSpPr>
        <p:spPr>
          <a:xfrm>
            <a:off x="1142977" y="857233"/>
            <a:ext cx="8012130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请同学们</a:t>
            </a:r>
            <a:r>
              <a:rPr lang="zh-CN" altLang="en-US" sz="3200" b="1" dirty="0" smtClean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想想这个句子的特点，仿写一个。</a:t>
            </a:r>
            <a:endParaRPr lang="zh-CN" altLang="en-US" sz="3200" b="1" dirty="0">
              <a:solidFill>
                <a:srgbClr val="92D05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8662" y="2666996"/>
            <a:ext cx="7500990" cy="2095515"/>
          </a:xfrm>
          <a:prstGeom prst="rect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6653" y="2167038"/>
            <a:ext cx="5715040" cy="18166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可是桂花的香气，太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迷人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了。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4857752" y="952484"/>
            <a:ext cx="2357454" cy="762005"/>
          </a:xfrm>
          <a:prstGeom prst="wedgeRoundRectCallout">
            <a:avLst>
              <a:gd name="adj1" fmla="val -23601"/>
              <a:gd name="adj2" fmla="val 1349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近义词：醉人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上箭头标注 5"/>
          <p:cNvSpPr/>
          <p:nvPr/>
        </p:nvSpPr>
        <p:spPr>
          <a:xfrm>
            <a:off x="642910" y="3522561"/>
            <a:ext cx="8286808" cy="190501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zh-CN" altLang="en-US" sz="24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这几句</a:t>
            </a:r>
            <a:r>
              <a:rPr lang="zh-CN" altLang="en-US" sz="32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话运用了</a:t>
            </a:r>
            <a:r>
              <a:rPr lang="en-US" altLang="zh-CN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____________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</a:t>
            </a:r>
            <a:r>
              <a:rPr lang="zh-CN" altLang="en-US" sz="32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手法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，说出了作者喜欢桂花的原因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3200" b="1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71869" y="3998814"/>
            <a:ext cx="1857388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拟人</a:t>
            </a:r>
            <a:r>
              <a:rPr lang="zh-CN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和对比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ldLvl="0" animBg="1"/>
      <p:bldP spid="6" grpId="0" bldLvl="0" animBg="1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ic17.nipic.com/20111112/3814501_142730395000_2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0034" y="857232"/>
            <a:ext cx="8143932" cy="44031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母亲每天都要在前后院子走一回，嘴里念着：“只要不来台风，我就可以收几大箩。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送一箩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给胡家老爷爷，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送一箩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给毛家老婆婆，”他们两家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糕饼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做得多。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椭圆形标注 2"/>
          <p:cNvSpPr/>
          <p:nvPr/>
        </p:nvSpPr>
        <p:spPr>
          <a:xfrm>
            <a:off x="928662" y="4191006"/>
            <a:ext cx="4000528" cy="1905013"/>
          </a:xfrm>
          <a:prstGeom prst="wedgeEllipseCallout">
            <a:avLst>
              <a:gd name="adj1" fmla="val 10272"/>
              <a:gd name="adj2" fmla="val -87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送桂花：</a:t>
            </a:r>
            <a:r>
              <a:rPr lang="zh-CN" altLang="en-US" sz="32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突出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了母亲的善良，大方，与人分享的品质。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6572233" y="4095755"/>
            <a:ext cx="2357486" cy="857256"/>
          </a:xfrm>
          <a:prstGeom prst="wedgeRoundRectCallout">
            <a:avLst>
              <a:gd name="adj1" fmla="val 20283"/>
              <a:gd name="adj2" fmla="val -1319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意思是：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糕点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4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1472" y="1809739"/>
            <a:ext cx="8278812" cy="26788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桂花盛开的时候，不说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香飘十里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，至少前后十几家邻居，没有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不浸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在桂花香里的。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椭圆形标注 2"/>
          <p:cNvSpPr/>
          <p:nvPr/>
        </p:nvSpPr>
        <p:spPr>
          <a:xfrm>
            <a:off x="4000497" y="4381508"/>
            <a:ext cx="3714776" cy="1619261"/>
          </a:xfrm>
          <a:prstGeom prst="wedgeEllipseCallout">
            <a:avLst>
              <a:gd name="adj1" fmla="val -5131"/>
              <a:gd name="adj2" fmla="val -1070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夸张：</a:t>
            </a:r>
            <a:r>
              <a:rPr lang="zh-CN" altLang="en-US" sz="32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突出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了桂花的香气。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02922" y="993141"/>
            <a:ext cx="1854183" cy="91311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3735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桂花香</a:t>
            </a:r>
            <a:endParaRPr lang="zh-CN" altLang="en-US" sz="3735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4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pic24.nipic.com/20121010/4224370_171549014000_2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"/>
            <a:ext cx="9144000" cy="6800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4"/>
          <p:cNvSpPr/>
          <p:nvPr/>
        </p:nvSpPr>
        <p:spPr>
          <a:xfrm>
            <a:off x="642910" y="1333485"/>
            <a:ext cx="8143932" cy="285129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桂花成熟时，就应当“摇”。摇下来的桂花，朵朵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完整、新鲜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。如果让它开过，落在泥土里，尤其是被风雨吹落，比摇下来的香味就差多了。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上箭头标注 6"/>
          <p:cNvSpPr/>
          <p:nvPr/>
        </p:nvSpPr>
        <p:spPr>
          <a:xfrm>
            <a:off x="1285852" y="3810003"/>
            <a:ext cx="7143800" cy="14287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zh-CN" altLang="en-US" sz="32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解释为什么要摇桂花，为后文做铺垫。</a:t>
            </a:r>
            <a:endParaRPr lang="zh-CN" altLang="en-US" sz="3200" b="1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7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0035" y="2095491"/>
            <a:ext cx="8215370" cy="26788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摇呀摇，桂花纷纷落下来，我们满头满身都是桂花。我喊着：“啊！真像下雨，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好香的雨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啊！”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上箭头标注 5"/>
          <p:cNvSpPr/>
          <p:nvPr/>
        </p:nvSpPr>
        <p:spPr>
          <a:xfrm>
            <a:off x="642910" y="3905253"/>
            <a:ext cx="8286808" cy="171451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zh-CN" altLang="en-US" sz="24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这句</a:t>
            </a:r>
            <a:r>
              <a:rPr lang="zh-CN" altLang="en-US" sz="32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话运用了</a:t>
            </a:r>
            <a:r>
              <a:rPr lang="en-US" altLang="zh-CN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______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</a:t>
            </a:r>
            <a:r>
              <a:rPr lang="zh-CN" altLang="en-US" sz="32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手法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，说出了摇桂花的场景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3200" b="1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57554" y="4667260"/>
            <a:ext cx="857256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比喻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74677" y="706121"/>
            <a:ext cx="1854183" cy="91311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3735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摇桂花</a:t>
            </a:r>
            <a:endParaRPr lang="zh-CN" altLang="en-US" sz="3735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ldLvl="0" animBg="1"/>
      <p:bldP spid="7" grpId="0"/>
      <p:bldP spid="8" grpId="0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pic1.nipic.com/2009-02-23/2009223203544673_2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0034" y="1142985"/>
            <a:ext cx="8143932" cy="44031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桂花摇落以后，挑去小枝小叶，晒上几天太阳，收在铁盒子里，可以加在茶叶里泡茶，过年时还可以做糕饼。全年，整个村子都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浸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在桂花的香气里。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椭圆形标注 2"/>
          <p:cNvSpPr/>
          <p:nvPr/>
        </p:nvSpPr>
        <p:spPr>
          <a:xfrm>
            <a:off x="857224" y="4381508"/>
            <a:ext cx="4000528" cy="1905013"/>
          </a:xfrm>
          <a:prstGeom prst="wedgeEllipseCallout">
            <a:avLst>
              <a:gd name="adj1" fmla="val -3915"/>
              <a:gd name="adj2" fmla="val -865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桂花的作用：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泡茶、做糕饼、带来香气。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5500695" y="4286256"/>
            <a:ext cx="3071834" cy="857256"/>
          </a:xfrm>
          <a:prstGeom prst="wedgeRoundRectCallout">
            <a:avLst>
              <a:gd name="adj1" fmla="val -46591"/>
              <a:gd name="adj2" fmla="val -1270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意思是：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在里面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k.zol-img.com.cn/dcbbs/11997/a11996232_s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85787" y="666731"/>
            <a:ext cx="7358114" cy="5607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d6.yihaodianimg.com/N03/M00/71/C2/CgQCtFOxAcuAe1_4AAje5etQdwQ26800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5572132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26" name="Picture 6" descr="http://att2.citysbs.com/hangzhou/image1/2009/08/10-13/middle_20090810_4d9ca7f8f365f0d6bb1chqQE3qHgLh7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0"/>
            <a:ext cx="6143636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1473" y="1047734"/>
            <a:ext cx="8143900" cy="12414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可是母亲说：“这里的桂花再香，也比不上家乡院子里的桂花。”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3" y="2857496"/>
            <a:ext cx="7681913" cy="15862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3735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  <a:r>
              <a:rPr lang="zh-CN" altLang="en-US" sz="3735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其实桂花都是一个香味，为什么母亲却要这么说呢？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32" y="4857761"/>
            <a:ext cx="5500726" cy="1798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4265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那是因为母亲想念的是家乡！</a:t>
            </a:r>
            <a:endParaRPr kumimoji="0" lang="zh-CN" altLang="en-US" sz="4265" kern="1200" cap="none" spc="0" normalizeH="0" baseline="0" noProof="0" dirty="0">
              <a:solidFill>
                <a:srgbClr val="0070C0"/>
              </a:solidFill>
              <a:latin typeface="楷体_GB2312" panose="02010609030101010101" charset="-122"/>
              <a:ea typeface="楷体_GB2312" panose="02010609030101010101" charset="-122"/>
              <a:cs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/>
          <p:nvPr/>
        </p:nvSpPr>
        <p:spPr>
          <a:xfrm>
            <a:off x="214282" y="2190741"/>
            <a:ext cx="8572528" cy="233390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于是，我又想起了在故乡童年时代的“摇花乐”，还有那摇落的阵阵桂花雨。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8811" y="3789682"/>
            <a:ext cx="7922895" cy="7816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3735" b="1" dirty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endParaRPr lang="zh-CN" altLang="en-US" sz="3735" b="1" dirty="0">
              <a:solidFill>
                <a:srgbClr val="92D05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28596" y="3619502"/>
            <a:ext cx="3929090" cy="2117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3"/>
          <p:cNvSpPr/>
          <p:nvPr/>
        </p:nvSpPr>
        <p:spPr>
          <a:xfrm>
            <a:off x="928662" y="4857760"/>
            <a:ext cx="6840855" cy="928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r>
              <a:rPr lang="en-US" altLang="zh-CN" sz="2400" b="1" dirty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</a:t>
            </a:r>
            <a:r>
              <a:rPr lang="zh-CN" altLang="en-US" sz="3200" b="1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以回忆桂花雨作结尾，照应开头，深化主题。</a:t>
            </a:r>
            <a:endParaRPr lang="zh-CN" altLang="en-US" sz="4265" b="1" i="1" dirty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53391" y="1045845"/>
            <a:ext cx="2436495" cy="6477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3735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总结全文</a:t>
            </a:r>
            <a:endParaRPr lang="zh-CN" altLang="en-US" sz="3735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71604" y="3905254"/>
            <a:ext cx="6436377" cy="66710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735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思考</a:t>
            </a:r>
            <a:r>
              <a:rPr lang="zh-CN" altLang="en-US" sz="3735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：这样结尾</a:t>
            </a:r>
            <a:r>
              <a:rPr lang="zh-CN" altLang="en-US" sz="3735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有什么好处？</a:t>
            </a:r>
            <a:endParaRPr lang="zh-CN" altLang="en-US" sz="3735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4" grpId="0" bldLvl="0" animBg="1"/>
      <p:bldP spid="6" grpId="0" bldLvl="0" animBg="1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ic34.nipic.com/20131018/10766853_093956275192_2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79425" y="1331807"/>
            <a:ext cx="7808595" cy="4399280"/>
          </a:xfrm>
          <a:prstGeom prst="rect">
            <a:avLst/>
          </a:prstGeom>
        </p:spPr>
      </p:pic>
      <p:sp>
        <p:nvSpPr>
          <p:cNvPr id="14" name="左大括号 13"/>
          <p:cNvSpPr/>
          <p:nvPr/>
        </p:nvSpPr>
        <p:spPr>
          <a:xfrm>
            <a:off x="1500166" y="2095491"/>
            <a:ext cx="285752" cy="2857520"/>
          </a:xfrm>
          <a:prstGeom prst="leftBrace">
            <a:avLst>
              <a:gd name="adj1" fmla="val 79956"/>
              <a:gd name="adj2" fmla="val 50000"/>
            </a:avLst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5984" y="2000241"/>
            <a:ext cx="3810015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爱桂花   香飘十里</a:t>
            </a:r>
            <a:endParaRPr lang="zh-CN" altLang="en-US" sz="32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左大括号 16"/>
          <p:cNvSpPr/>
          <p:nvPr/>
        </p:nvSpPr>
        <p:spPr>
          <a:xfrm flipH="1">
            <a:off x="6357951" y="2190742"/>
            <a:ext cx="285752" cy="2667019"/>
          </a:xfrm>
          <a:prstGeom prst="leftBrace">
            <a:avLst>
              <a:gd name="adj1" fmla="val 88163"/>
              <a:gd name="adj2" fmla="val 50000"/>
            </a:avLst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36" name="TextBox 7"/>
          <p:cNvSpPr txBox="1"/>
          <p:nvPr/>
        </p:nvSpPr>
        <p:spPr>
          <a:xfrm>
            <a:off x="6877782" y="2666996"/>
            <a:ext cx="1169551" cy="1905013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思乡情桂花雨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534" name="TextBox 18"/>
          <p:cNvSpPr txBox="1"/>
          <p:nvPr/>
        </p:nvSpPr>
        <p:spPr>
          <a:xfrm>
            <a:off x="705764" y="2762245"/>
            <a:ext cx="824841" cy="1714512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桂花雨</a:t>
            </a:r>
            <a:endParaRPr lang="zh-CN" altLang="en-US" sz="32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4293" y="750147"/>
            <a:ext cx="203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板书设计</a:t>
            </a:r>
            <a:endParaRPr lang="zh-CN" altLang="en-US" sz="36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85" y="3047998"/>
            <a:ext cx="4214842" cy="7155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摇桂花   落花下雨</a:t>
            </a:r>
            <a:endParaRPr lang="zh-CN" altLang="en-US" sz="32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5985" y="4095756"/>
            <a:ext cx="4214842" cy="7155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忆桂花   回到故里</a:t>
            </a:r>
            <a:endParaRPr lang="zh-CN" altLang="en-US" sz="32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7" grpId="0" bldLvl="0" animBg="1"/>
      <p:bldP spid="22536" grpId="0"/>
      <p:bldP spid="2253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1"/>
          <p:cNvSpPr/>
          <p:nvPr/>
        </p:nvSpPr>
        <p:spPr>
          <a:xfrm>
            <a:off x="2214546" y="857233"/>
            <a:ext cx="5500726" cy="71558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学习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运用寄情于事的手法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7159" y="1714489"/>
            <a:ext cx="8270875" cy="19447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536575">
              <a:lnSpc>
                <a:spcPct val="130000"/>
              </a:lnSpc>
            </a:pPr>
            <a:r>
              <a:rPr lang="zh-CN" altLang="en-US" sz="24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【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寄情于事</a:t>
            </a:r>
            <a:r>
              <a:rPr lang="zh-CN" altLang="en-US" sz="24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】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“于是，我又想起了在故乡童年时代的“摇花乐”，还有那摇落的阵阵桂花雨。”</a:t>
            </a:r>
            <a:r>
              <a:rPr lang="zh-CN" altLang="en-US" sz="24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这句话告诉我们作者的思乡情怀像桂花的香气一样挥之不去，“摇桂花”和“桂花雨”充分地表现出作者的思乡之情。 。</a:t>
            </a:r>
            <a:endParaRPr lang="zh-CN" altLang="en-US" sz="2400" b="1" dirty="0">
              <a:solidFill>
                <a:srgbClr val="00B0F0"/>
              </a:solidFill>
              <a:latin typeface="黑体" panose="02010609060101010101" pitchFamily="2" charset="-122"/>
              <a:ea typeface="黑体" panose="02010609060101010101" pitchFamily="2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396922" y="743035"/>
            <a:ext cx="203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写作手法</a:t>
            </a:r>
            <a:endParaRPr lang="zh-CN" altLang="en-US" sz="36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0034" y="4191006"/>
            <a:ext cx="7929618" cy="166776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【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举例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】微风吹来，叶子轻轻地摆动着，发出沙沙的响声，像在向我点头微笑，又像无数姑娘在翩翩起舞。面对这苍翠的竹林，我沉浸在无比的欢乐中。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  <p:bldP spid="10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4548" y="742739"/>
            <a:ext cx="203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拓展延伸</a:t>
            </a:r>
            <a:endParaRPr lang="zh-CN" altLang="en-US" sz="36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7652" name="TextBox 3"/>
          <p:cNvSpPr txBox="1"/>
          <p:nvPr/>
        </p:nvSpPr>
        <p:spPr>
          <a:xfrm>
            <a:off x="857224" y="1333485"/>
            <a:ext cx="7643866" cy="44088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               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桂花的功效</a:t>
            </a:r>
            <a:endParaRPr lang="zh-CN" altLang="en-US" sz="3200" b="1" dirty="0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桂花有浓郁的花香味，能够舒缓紧张的情绪，有醒脑提神的作用。桂花所特有的芳香气味，可以消除口中的异味，有清除口臭的功效。桂花有温胃，暖胃的功效。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内容占位符 2"/>
          <p:cNvSpPr txBox="1"/>
          <p:nvPr/>
        </p:nvSpPr>
        <p:spPr>
          <a:xfrm>
            <a:off x="500035" y="1239504"/>
            <a:ext cx="4465637" cy="7921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看拼音，写词语。</a:t>
            </a:r>
            <a:endParaRPr lang="en-US" altLang="zh-CN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8209" y="664000"/>
            <a:ext cx="203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课堂练习</a:t>
            </a:r>
            <a:endParaRPr lang="zh-CN" altLang="en-US" sz="36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1538" y="2001509"/>
            <a:ext cx="6858048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+mn-ea"/>
                <a:sym typeface="+mn-ea"/>
              </a:rPr>
              <a:t> </a:t>
            </a:r>
            <a:r>
              <a:rPr lang="en-US" altLang="zh-CN" sz="2800" dirty="0" err="1" smtClean="0">
                <a:latin typeface="+mn-ea"/>
                <a:sym typeface="+mn-ea"/>
              </a:rPr>
              <a:t>lán</a:t>
            </a:r>
            <a:r>
              <a:rPr lang="en-US" altLang="zh-CN" sz="2800" dirty="0" smtClean="0">
                <a:latin typeface="+mn-ea"/>
                <a:sym typeface="+mn-ea"/>
              </a:rPr>
              <a:t> </a:t>
            </a:r>
            <a:r>
              <a:rPr lang="en-US" altLang="zh-CN" sz="2800" dirty="0" err="1" smtClean="0">
                <a:latin typeface="+mn-ea"/>
                <a:sym typeface="+mn-ea"/>
              </a:rPr>
              <a:t>huā</a:t>
            </a:r>
            <a:r>
              <a:rPr lang="en-US" altLang="zh-CN" sz="2800" dirty="0" smtClean="0">
                <a:latin typeface="+mn-ea"/>
                <a:sym typeface="+mn-ea"/>
              </a:rPr>
              <a:t>      </a:t>
            </a:r>
            <a:r>
              <a:rPr lang="en-US" altLang="zh-CN" sz="2800" dirty="0" err="1" smtClean="0">
                <a:latin typeface="+mn-ea"/>
                <a:sym typeface="+mn-ea"/>
              </a:rPr>
              <a:t>pó</a:t>
            </a:r>
            <a:r>
              <a:rPr lang="en-US" altLang="zh-CN" sz="2800" dirty="0" smtClean="0">
                <a:latin typeface="+mn-ea"/>
                <a:sym typeface="+mn-ea"/>
              </a:rPr>
              <a:t>  </a:t>
            </a:r>
            <a:r>
              <a:rPr lang="en-US" altLang="zh-CN" sz="2800" dirty="0" err="1" smtClean="0">
                <a:latin typeface="+mn-ea"/>
                <a:sym typeface="+mn-ea"/>
              </a:rPr>
              <a:t>po</a:t>
            </a:r>
            <a:r>
              <a:rPr lang="en-US" altLang="zh-CN" sz="2800" dirty="0" smtClean="0">
                <a:latin typeface="+mn-ea"/>
                <a:sym typeface="+mn-ea"/>
              </a:rPr>
              <a:t>      </a:t>
            </a:r>
            <a:r>
              <a:rPr lang="en-US" altLang="zh-CN" sz="2800" dirty="0" err="1" smtClean="0">
                <a:latin typeface="+mn-ea"/>
                <a:sym typeface="+mn-ea"/>
              </a:rPr>
              <a:t>gāo</a:t>
            </a:r>
            <a:r>
              <a:rPr lang="en-US" altLang="zh-CN" sz="2800" dirty="0" smtClean="0">
                <a:latin typeface="+mn-ea"/>
                <a:sym typeface="+mn-ea"/>
              </a:rPr>
              <a:t>  </a:t>
            </a:r>
            <a:r>
              <a:rPr lang="en-US" altLang="zh-CN" sz="2800" dirty="0" err="1" smtClean="0">
                <a:latin typeface="+mn-ea"/>
                <a:sym typeface="+mn-ea"/>
              </a:rPr>
              <a:t>diǎn</a:t>
            </a:r>
            <a:endParaRPr lang="en-US" altLang="zh-CN" sz="2800" dirty="0" smtClean="0">
              <a:latin typeface="+mn-ea"/>
              <a:sym typeface="+mn-ea"/>
            </a:endParaRPr>
          </a:p>
          <a:p>
            <a:r>
              <a:rPr lang="zh-CN" altLang="en-US" sz="3200" b="1" noProof="0" dirty="0" smtClean="0">
                <a:latin typeface="+mn-ea"/>
                <a:sym typeface="+mn-ea"/>
              </a:rPr>
              <a:t>（</a:t>
            </a:r>
            <a:r>
              <a:rPr lang="zh-CN" altLang="en-US" sz="3200" noProof="0" dirty="0" smtClean="0">
                <a:latin typeface="+mn-ea"/>
                <a:sym typeface="+mn-ea"/>
              </a:rPr>
              <a:t>     </a:t>
            </a:r>
            <a:r>
              <a:rPr lang="zh-CN" altLang="en-US" sz="3200" b="1" noProof="0" dirty="0" smtClean="0">
                <a:latin typeface="+mn-ea"/>
                <a:sym typeface="+mn-ea"/>
              </a:rPr>
              <a:t>）  </a:t>
            </a:r>
            <a:r>
              <a:rPr lang="zh-CN" altLang="en-US" sz="3200" b="1" noProof="0" dirty="0">
                <a:latin typeface="+mn-ea"/>
                <a:sym typeface="+mn-ea"/>
              </a:rPr>
              <a:t>（     ）  （   </a:t>
            </a:r>
            <a:r>
              <a:rPr lang="zh-CN" altLang="en-US" sz="3200" b="1" noProof="0" dirty="0" smtClean="0">
                <a:latin typeface="+mn-ea"/>
                <a:sym typeface="+mn-ea"/>
              </a:rPr>
              <a:t>  ）</a:t>
            </a:r>
            <a:endParaRPr lang="zh-CN" altLang="en-US" sz="3200" b="1" noProof="0" dirty="0">
              <a:solidFill>
                <a:srgbClr val="FF00FF"/>
              </a:solidFill>
              <a:latin typeface="+mn-ea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4" name="文本框 5"/>
          <p:cNvSpPr txBox="1"/>
          <p:nvPr/>
        </p:nvSpPr>
        <p:spPr>
          <a:xfrm>
            <a:off x="1500166" y="2477762"/>
            <a:ext cx="1080135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hangingPunct="1">
              <a:lnSpc>
                <a:spcPct val="150000"/>
              </a:lnSpc>
              <a:spcBef>
                <a:spcPts val="24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兰花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6"/>
          <p:cNvSpPr txBox="1"/>
          <p:nvPr/>
        </p:nvSpPr>
        <p:spPr>
          <a:xfrm>
            <a:off x="3086093" y="2304059"/>
            <a:ext cx="1344612" cy="73866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hangingPunct="1">
              <a:lnSpc>
                <a:spcPct val="150000"/>
              </a:lnSpc>
              <a:spcBef>
                <a:spcPts val="24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婆婆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6"/>
          <p:cNvSpPr txBox="1"/>
          <p:nvPr/>
        </p:nvSpPr>
        <p:spPr>
          <a:xfrm>
            <a:off x="4756950" y="2304059"/>
            <a:ext cx="1344612" cy="73866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hangingPunct="1">
              <a:lnSpc>
                <a:spcPct val="150000"/>
              </a:lnSpc>
              <a:spcBef>
                <a:spcPts val="24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糕点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1473" y="3430269"/>
            <a:ext cx="2714644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en-US" altLang="zh-CN" sz="28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8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关联词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填空</a:t>
            </a:r>
            <a:r>
              <a:rPr lang="zh-CN" altLang="en-US" sz="28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71472" y="4287524"/>
            <a:ext cx="8143932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（    ）让它开过，落在泥土里，尤其是被风雨吹落，比摇下来的香味（    ）差多了。</a:t>
            </a:r>
            <a:endParaRPr lang="zh-CN" altLang="en-US" sz="2800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429256" y="5240032"/>
            <a:ext cx="545342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就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785918" y="4382776"/>
            <a:ext cx="90601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如果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  <p:bldP spid="3" grpId="0"/>
      <p:bldP spid="14" grpId="0"/>
      <p:bldP spid="15" grpId="0"/>
      <p:bldP spid="12" grpId="0"/>
      <p:bldP spid="13" grpId="0"/>
      <p:bldP spid="16" grpId="0"/>
      <p:bldP spid="19" grpId="0"/>
      <p:bldP spid="2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内容占位符 2"/>
          <p:cNvSpPr txBox="1"/>
          <p:nvPr/>
        </p:nvSpPr>
        <p:spPr>
          <a:xfrm>
            <a:off x="500034" y="761982"/>
            <a:ext cx="2500330" cy="7921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en-US" altLang="zh-CN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en-US" altLang="zh-CN" sz="32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r>
              <a:rPr lang="zh-CN" altLang="en-US" sz="32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仿写句子。</a:t>
            </a:r>
            <a:endParaRPr lang="en-US" altLang="zh-CN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4349" y="1714488"/>
            <a:ext cx="7786742" cy="14542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楷体_GB2312" panose="02010609030101010101" charset="-122"/>
                <a:ea typeface="楷体_GB2312" panose="02010609030101010101" charset="-122"/>
              </a:rPr>
              <a:t>     我喜欢的（   ）桂花。桂花树的样子笨笨的，（     ）梅树那样有姿态。</a:t>
            </a:r>
            <a:endParaRPr lang="zh-CN" altLang="en-US" sz="3200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571869" y="1809740"/>
            <a:ext cx="596638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2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是</a:t>
            </a:r>
            <a:endParaRPr lang="zh-CN" altLang="en-US" sz="32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59898" y="2583957"/>
            <a:ext cx="1008609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2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不像</a:t>
            </a:r>
            <a:endParaRPr lang="zh-CN" altLang="en-US" sz="32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5" name="文本框 13"/>
          <p:cNvSpPr txBox="1"/>
          <p:nvPr/>
        </p:nvSpPr>
        <p:spPr>
          <a:xfrm>
            <a:off x="1000100" y="3905254"/>
            <a:ext cx="7500990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    我喜欢的是读书。读书有些许的枯燥，不像踢球那样有意思。</a:t>
            </a:r>
            <a:endParaRPr lang="zh-CN" altLang="en-US" sz="32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12" grpId="0"/>
      <p:bldP spid="13" grpId="0"/>
      <p:bldP spid="14" grpId="0"/>
      <p:bldP spid="1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Box 2"/>
          <p:cNvSpPr txBox="1"/>
          <p:nvPr/>
        </p:nvSpPr>
        <p:spPr>
          <a:xfrm>
            <a:off x="428596" y="1428736"/>
            <a:ext cx="8424863" cy="115339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 smtClean="0">
                <a:latin typeface="宋体" panose="02010600030101010101" pitchFamily="2" charset="-122"/>
              </a:rPr>
              <a:t>朗读课文。说说桂花给“我”带来了哪些美好的回忆。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2952747"/>
            <a:ext cx="8036560" cy="20651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朗读指导：</a:t>
            </a:r>
            <a:r>
              <a:rPr lang="zh-CN" altLang="en-US" sz="2800" b="1" dirty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本文是一篇抒情散文，朗读时，要用</a:t>
            </a:r>
            <a:r>
              <a:rPr lang="zh-CN" altLang="en-US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欢快的</a:t>
            </a:r>
            <a:r>
              <a:rPr lang="zh-CN" altLang="en-US" sz="2800" b="1" dirty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语调</a:t>
            </a:r>
            <a:r>
              <a:rPr lang="zh-CN" altLang="en-US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和赞美</a:t>
            </a:r>
            <a:r>
              <a:rPr lang="zh-CN" altLang="en-US" sz="2800" b="1" dirty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的语气来读</a:t>
            </a:r>
            <a:r>
              <a:rPr lang="zh-CN" altLang="en-US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，要体现出对桂花的赞美来，声音清脆欢快但是语速不要过快，也要读出对家乡的思念之情 。</a:t>
            </a:r>
            <a:endParaRPr lang="zh-CN" altLang="en-US" sz="2800" b="1" dirty="0">
              <a:solidFill>
                <a:srgbClr val="15011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1165" y="694056"/>
            <a:ext cx="3890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课后习题参考答案</a:t>
            </a:r>
            <a:endParaRPr lang="zh-CN" altLang="en-US" sz="36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14282" y="761982"/>
            <a:ext cx="1357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金桂</a:t>
            </a:r>
            <a:endParaRPr lang="zh-CN" altLang="en-US" sz="4800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41986" name="Picture 2" descr="http://img.pconline.com.cn/images/upload/upc/tx/photoblog/1310/05/c11/26892573_26892573_1380957036663_mthumb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000233" y="1238235"/>
            <a:ext cx="5429288" cy="4572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761981"/>
            <a:ext cx="7286676" cy="7155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参考答案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爱桂花  摇桂花  忆桂花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642910" y="1809740"/>
            <a:ext cx="6858048" cy="5932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 smtClean="0">
                <a:latin typeface="宋体" panose="02010600030101010101" pitchFamily="2" charset="-122"/>
              </a:rPr>
              <a:t>读下面的句子，体会其中蕴含的感情。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1142977" y="2762245"/>
            <a:ext cx="7143800" cy="2036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◆桂花盛开的时候，不说香飘十里，至少前后十几家邻居，没有不浸在桂花香里的。</a:t>
            </a:r>
            <a:endParaRPr lang="zh-CN" altLang="en-US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◆这下，我可乐了，帮大人抱着桂花树，使劲地摇。摇哇摇，桂花纷纷落下来，我们满头满身都是桂花。我喊着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:“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啊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!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真像下雨，好香的雨呀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!”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928663" y="2762245"/>
            <a:ext cx="7358114" cy="3429024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 bldLvl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472" y="1047734"/>
            <a:ext cx="8358246" cy="14542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参考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回忆桂花的香气，体会思乡的情结。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500034" y="2571744"/>
            <a:ext cx="8143932" cy="19220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32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联系下面的“阅读链接”，说说“这里的桂花再香，也比不上家乡院子里的桂花”这句话的含义。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Box 3"/>
          <p:cNvSpPr txBox="1"/>
          <p:nvPr/>
        </p:nvSpPr>
        <p:spPr>
          <a:xfrm>
            <a:off x="1142977" y="1619237"/>
            <a:ext cx="7143800" cy="2424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每回我写到我的父母、家人与师友，我都禁不住热泪盈眶。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......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我常常想，我若能忘掉亲人、师友，忘掉童年，忘掉故乡，我若能不再哭，我宁愿搁下笔，此生永不再写，然而，这怎么可能呢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      ——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选自琦君的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烟愁 后记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785786" y="1523988"/>
            <a:ext cx="7715304" cy="3619525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5" grpId="0" bldLvl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2910" y="3714753"/>
            <a:ext cx="7721600" cy="228524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参考答案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故乡的一切事物都是那么的美好，是任何其他地方的东西代替不了的。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857224" y="1064108"/>
            <a:ext cx="7715304" cy="14646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恋乡的人，终于忍不住喊出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:“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故乡，我们哪一天回去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家乡味，我们哪一天能再尝呢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?  ”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——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选自琦君的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家乡味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00034" y="968856"/>
            <a:ext cx="8143932" cy="2460144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bldLvl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内容占位符 2"/>
          <p:cNvSpPr txBox="1"/>
          <p:nvPr/>
        </p:nvSpPr>
        <p:spPr>
          <a:xfrm>
            <a:off x="857224" y="1809739"/>
            <a:ext cx="7786742" cy="3617913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514350" indent="-514350" eaLnBrk="1" hangingPunct="1">
              <a:lnSpc>
                <a:spcPct val="150000"/>
              </a:lnSpc>
              <a:spcBef>
                <a:spcPts val="600"/>
              </a:spcBef>
              <a:buFont typeface="Calibri" panose="020F0502020204030204" charset="0"/>
              <a:buAutoNum type="arabicPeriod"/>
            </a:pPr>
            <a:r>
              <a:rPr lang="zh-CN" altLang="en-US" sz="3735" b="1" dirty="0">
                <a:latin typeface="楷体_GB2312" panose="02010609030101010101" charset="-122"/>
                <a:ea typeface="楷体_GB2312" panose="02010609030101010101" charset="-122"/>
              </a:rPr>
              <a:t>把</a:t>
            </a:r>
            <a:r>
              <a:rPr lang="zh-CN" altLang="en-US" sz="3735" b="1" dirty="0" smtClean="0">
                <a:latin typeface="楷体_GB2312" panose="02010609030101010101" charset="-122"/>
                <a:ea typeface="楷体_GB2312" panose="02010609030101010101" charset="-122"/>
              </a:rPr>
              <a:t>描写桂花的</a:t>
            </a:r>
            <a:r>
              <a:rPr lang="zh-CN" altLang="en-US" sz="3735" b="1" dirty="0">
                <a:latin typeface="楷体_GB2312" panose="02010609030101010101" charset="-122"/>
                <a:ea typeface="楷体_GB2312" panose="02010609030101010101" charset="-122"/>
              </a:rPr>
              <a:t>句子抄下来。</a:t>
            </a:r>
            <a:endParaRPr lang="zh-CN" altLang="en-US" sz="3735" b="1" dirty="0">
              <a:latin typeface="楷体_GB2312" panose="02010609030101010101" charset="-122"/>
              <a:ea typeface="楷体_GB2312" panose="02010609030101010101" charset="-122"/>
            </a:endParaRPr>
          </a:p>
          <a:p>
            <a:pPr marL="514350" indent="-514350" eaLnBrk="1" hangingPunct="1">
              <a:lnSpc>
                <a:spcPct val="150000"/>
              </a:lnSpc>
              <a:spcBef>
                <a:spcPts val="600"/>
              </a:spcBef>
              <a:buFont typeface="Calibri" panose="020F0502020204030204" charset="0"/>
              <a:buAutoNum type="arabicPeriod"/>
            </a:pPr>
            <a:r>
              <a:rPr lang="zh-CN" altLang="en-US" sz="3735" b="1" dirty="0" smtClean="0">
                <a:latin typeface="楷体_GB2312" panose="02010609030101010101" charset="-122"/>
                <a:ea typeface="楷体_GB2312" panose="02010609030101010101" charset="-122"/>
              </a:rPr>
              <a:t>课下观察一种花？</a:t>
            </a:r>
            <a:r>
              <a:rPr lang="zh-CN" altLang="en-US" sz="3735" b="1" dirty="0">
                <a:latin typeface="楷体_GB2312" panose="02010609030101010101" charset="-122"/>
                <a:ea typeface="楷体_GB2312" panose="02010609030101010101" charset="-122"/>
              </a:rPr>
              <a:t>请你以小短文的形式展示</a:t>
            </a:r>
            <a:r>
              <a:rPr lang="zh-CN" altLang="en-US" sz="3735" b="1" dirty="0" smtClean="0">
                <a:latin typeface="楷体_GB2312" panose="02010609030101010101" charset="-122"/>
                <a:ea typeface="楷体_GB2312" panose="02010609030101010101" charset="-122"/>
              </a:rPr>
              <a:t>一下，写出这种花的特点。（梅花  高洁</a:t>
            </a:r>
            <a:r>
              <a:rPr lang="zh-CN" altLang="en-US" sz="3735" b="1" dirty="0" smtClean="0">
                <a:latin typeface="楷体_GB2312" panose="02010609030101010101" charset="-122"/>
                <a:ea typeface="楷体_GB2312" panose="02010609030101010101" charset="-122"/>
              </a:rPr>
              <a:t>） </a:t>
            </a:r>
            <a:endParaRPr lang="zh-CN" altLang="en-US" sz="3735" b="1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4825" y="660613"/>
            <a:ext cx="2659702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课后作业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28565" y="1142985"/>
            <a:ext cx="11585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黑体" panose="02010609060101010101" pitchFamily="2" charset="-122"/>
                <a:ea typeface="黑体" panose="02010609060101010101" pitchFamily="2" charset="-122"/>
              </a:rPr>
              <a:t>银桂</a:t>
            </a:r>
            <a:endParaRPr lang="zh-CN" altLang="en-US" sz="4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40962" name="Picture 2" descr="http://k.zol-img.com.cn/dcbbs/18304/a18303497_01000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28794" y="1047734"/>
            <a:ext cx="6143668" cy="4953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06070" y="918192"/>
            <a:ext cx="147317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丹桂</a:t>
            </a:r>
            <a:endParaRPr lang="zh-CN" altLang="en-US" sz="4800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39938" name="Picture 2" descr="http://k.zol-img.com.cn/dcbbs/23624/a23623257_01000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643043" y="857233"/>
            <a:ext cx="6072230" cy="5048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0"/>
          <p:cNvSpPr txBox="1"/>
          <p:nvPr/>
        </p:nvSpPr>
        <p:spPr>
          <a:xfrm>
            <a:off x="358776" y="857656"/>
            <a:ext cx="147317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月桂</a:t>
            </a:r>
            <a:endParaRPr lang="zh-CN" altLang="en-US" sz="4800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73730" name="Picture 2" descr="http://img18.3lian.com/d/file/201711/15/dfe63cb164d1f740fff7d478b2c8a087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14546" y="857233"/>
            <a:ext cx="4929222" cy="5334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03708" y="476230"/>
            <a:ext cx="7215238" cy="293157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梅花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：小乔木，稀灌木；树皮浅灰色或带绿色，平滑；小枝绿色，光滑无毛。</a:t>
            </a: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梅花原产中国南方，已有三千多年的栽培历史。</a:t>
            </a:r>
            <a:endParaRPr lang="zh-CN" altLang="en-US" sz="3200" b="1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" name="文本框 10"/>
          <p:cNvSpPr txBox="1"/>
          <p:nvPr/>
        </p:nvSpPr>
        <p:spPr>
          <a:xfrm>
            <a:off x="430530" y="857656"/>
            <a:ext cx="147317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梅花</a:t>
            </a:r>
            <a:endParaRPr lang="zh-CN" altLang="en-US" sz="4800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75778" name="Picture 2" descr="https://p1.ssl.qhmsg.com/t01706b9fb931e7d7f3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804796" y="3648076"/>
            <a:ext cx="4358005" cy="30209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第一PPT模板网-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3302</Words>
  <Application>WPS 演示</Application>
  <PresentationFormat>全屏显示(4:3)</PresentationFormat>
  <Paragraphs>375</Paragraphs>
  <Slides>54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68" baseType="lpstr">
      <vt:lpstr>Arial</vt:lpstr>
      <vt:lpstr>宋体</vt:lpstr>
      <vt:lpstr>Wingdings</vt:lpstr>
      <vt:lpstr>微软雅黑</vt:lpstr>
      <vt:lpstr>黑体</vt:lpstr>
      <vt:lpstr>楷体_GB2312</vt:lpstr>
      <vt:lpstr>新宋体</vt:lpstr>
      <vt:lpstr>楷体</vt:lpstr>
      <vt:lpstr>汉仪旗黑-55</vt:lpstr>
      <vt:lpstr>Arial Unicode MS</vt:lpstr>
      <vt:lpstr>Calibri</vt:lpstr>
      <vt:lpstr>Arial</vt:lpstr>
      <vt:lpstr>Calibri</vt:lpstr>
      <vt:lpstr>第一PPT模板网-WWW.1PPT.COM​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29</cp:revision>
  <dcterms:created xsi:type="dcterms:W3CDTF">2019-06-19T02:08:00Z</dcterms:created>
  <dcterms:modified xsi:type="dcterms:W3CDTF">2019-10-23T07:50:54Z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