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83" r:id="rId3"/>
    <p:sldId id="382" r:id="rId4"/>
    <p:sldId id="298" r:id="rId5"/>
    <p:sldId id="299" r:id="rId7"/>
    <p:sldId id="338" r:id="rId8"/>
    <p:sldId id="337" r:id="rId9"/>
    <p:sldId id="336" r:id="rId10"/>
    <p:sldId id="335" r:id="rId11"/>
    <p:sldId id="301" r:id="rId12"/>
    <p:sldId id="334" r:id="rId13"/>
    <p:sldId id="333" r:id="rId14"/>
    <p:sldId id="300" r:id="rId15"/>
    <p:sldId id="304" r:id="rId16"/>
    <p:sldId id="303" r:id="rId17"/>
    <p:sldId id="305" r:id="rId18"/>
    <p:sldId id="341" r:id="rId19"/>
    <p:sldId id="340" r:id="rId20"/>
    <p:sldId id="339" r:id="rId21"/>
    <p:sldId id="307" r:id="rId22"/>
    <p:sldId id="306" r:id="rId23"/>
    <p:sldId id="367" r:id="rId24"/>
    <p:sldId id="308" r:id="rId25"/>
    <p:sldId id="345" r:id="rId26"/>
    <p:sldId id="344" r:id="rId27"/>
    <p:sldId id="343" r:id="rId28"/>
    <p:sldId id="325" r:id="rId29"/>
    <p:sldId id="327" r:id="rId30"/>
    <p:sldId id="328" r:id="rId31"/>
    <p:sldId id="329" r:id="rId32"/>
    <p:sldId id="346" r:id="rId33"/>
    <p:sldId id="332" r:id="rId34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38"/>
      <p:italic r:id="rId39"/>
    </p:embeddedFont>
    <p:embeddedFont>
      <p:font typeface="微软雅黑" panose="020B0503020204020204" pitchFamily="34" charset="-122"/>
      <p:regular r:id="rId40"/>
    </p:embeddedFont>
    <p:embeddedFont>
      <p:font typeface="MS PGothic" panose="020B0600070205080204" pitchFamily="34" charset="-12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" panose="020F0502020204030204"/>
      <p:regular r:id="rId46"/>
      <p:bold r:id="rId47"/>
      <p:italic r:id="rId48"/>
      <p:boldItalic r:id="rId49"/>
    </p:embeddedFont>
    <p:embeddedFont>
      <p:font typeface="楷体" panose="02010609060101010101" pitchFamily="49" charset="-122"/>
      <p:regular r:id="rId5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AE11"/>
    <a:srgbClr val="FF33CC"/>
    <a:srgbClr val="D60093"/>
    <a:srgbClr val="EA6C16"/>
    <a:srgbClr val="4DE3DC"/>
    <a:srgbClr val="9F9B9B"/>
    <a:srgbClr val="F44236"/>
    <a:srgbClr val="A1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264"/>
      </p:cViewPr>
      <p:guideLst>
        <p:guide orient="horz" pos="2133"/>
        <p:guide pos="29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0" Type="http://schemas.openxmlformats.org/officeDocument/2006/relationships/font" Target="fonts/font13.fntdata"/><Relationship Id="rId5" Type="http://schemas.openxmlformats.org/officeDocument/2006/relationships/slide" Target="slides/slide3.xml"/><Relationship Id="rId49" Type="http://schemas.openxmlformats.org/officeDocument/2006/relationships/font" Target="fonts/font12.fntdata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C02CB87-F10C-4328-9CC3-60BB9E3280B6}" type="datetimeFigureOut">
              <a:rPr lang="zh-CN" altLang="en-US"/>
            </a:fld>
            <a:endParaRPr lang="zh-CN" altLang="en-US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A8C9BE-015A-460C-9B79-8723E9276B2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C4F93B-5A37-4F1B-8921-8F0FEF3EE8F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  <a:endParaRPr lang="zh-CN" altLang="en-US" noProof="0" smtClean="0">
              <a:sym typeface="MS PGothic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  <a:endParaRPr lang="zh-CN" altLang="en-US" noProof="0" smtClean="0">
              <a:sym typeface="MS PGothic" panose="020B0600070205080204" pitchFamily="34" charset="-128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166419" y="181555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  <a:endParaRPr lang="zh-CN" altLang="en-US" smtClean="0">
              <a:sym typeface="MS PGothic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  <a:endParaRPr lang="zh-CN" altLang="en-US" smtClean="0">
              <a:sym typeface="MS PGothic" panose="020B0600070205080204" pitchFamily="34" charset="-128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48146" y="1129421"/>
            <a:ext cx="8229600" cy="2845051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13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桥</a:t>
            </a:r>
            <a:endParaRPr lang="en-US" altLang="zh-CN" sz="13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59706" y="1111251"/>
            <a:ext cx="5795963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仿写一句描写小女孩的比喻句。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0629" y="2643188"/>
            <a:ext cx="5332809" cy="195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F44236"/>
                </a:solidFill>
                <a:latin typeface="楷体" panose="02010609060101010101" pitchFamily="49" charset="-122"/>
              </a:rPr>
              <a:t>你看，她那明亮的大眼睛，那天真活泼的笑脸，多么像一株茁壮成长的向日葵呀！</a:t>
            </a:r>
            <a:endParaRPr lang="zh-CN" altLang="en-US" sz="28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pic>
        <p:nvPicPr>
          <p:cNvPr id="45059" name="图片 1" descr="C:\Users\Administrator\Desktop\课件制作所需人物插图\男1站着疑惑.png男1站着疑惑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96567" y="2643189"/>
            <a:ext cx="120134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25354" y="2354263"/>
            <a:ext cx="6016228" cy="32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12775"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找出文中描写雨、洪水和桥的句子读一读。再联系老支书在洪水中的表现，说说这些描写对表现人物的作用。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612775"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过桥的顺序实际上变成怎样？ 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62928" y="2971165"/>
            <a:ext cx="2014061" cy="25247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2928" y="542023"/>
            <a:ext cx="7330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i="1" dirty="0">
                <a:latin typeface="微软雅黑" panose="020B0503020204020204" pitchFamily="34" charset="-122"/>
                <a:sym typeface="楷体" panose="02010609060101010101" pitchFamily="49" charset="-122"/>
              </a:rPr>
              <a:t>齐读第三部分（第</a:t>
            </a:r>
            <a:r>
              <a:rPr lang="en-US" altLang="zh-CN" sz="2800" b="1" i="1" dirty="0">
                <a:latin typeface="微软雅黑" panose="020B0503020204020204" pitchFamily="34" charset="-122"/>
                <a:sym typeface="楷体" panose="02010609060101010101" pitchFamily="49" charset="-122"/>
              </a:rPr>
              <a:t>14-23</a:t>
            </a:r>
            <a:r>
              <a:rPr lang="zh-CN" altLang="en-US" sz="2800" b="1" i="1" dirty="0">
                <a:latin typeface="微软雅黑" panose="020B0503020204020204" pitchFamily="34" charset="-122"/>
                <a:sym typeface="楷体" panose="02010609060101010101" pitchFamily="49" charset="-122"/>
              </a:rPr>
              <a:t>自然段）：桥塌殉职</a:t>
            </a:r>
            <a:endParaRPr lang="zh-CN" altLang="en-US" sz="2800" b="1" i="1" dirty="0">
              <a:latin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39429" y="1093788"/>
            <a:ext cx="614481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你感受到老汉是个怎样的人？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97029" y="1903414"/>
            <a:ext cx="3355181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跌跌撞撞、乱哄哄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55406" y="4683125"/>
            <a:ext cx="2038350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排成、依次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472113" y="2825750"/>
            <a:ext cx="917972" cy="1727200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44236"/>
                </a:solidFill>
                <a:latin typeface="Times New Roman" panose="02020603050405020304"/>
                <a:ea typeface="微软雅黑" panose="020B0503020204020204" pitchFamily="34" charset="-122"/>
              </a:rPr>
              <a:t>老汉</a:t>
            </a:r>
            <a:endParaRPr lang="zh-CN" altLang="en-US" sz="2000" kern="0" dirty="0">
              <a:solidFill>
                <a:srgbClr val="F44236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78719" y="2228851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他像一座山。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左右箭头 9"/>
          <p:cNvSpPr/>
          <p:nvPr/>
        </p:nvSpPr>
        <p:spPr>
          <a:xfrm>
            <a:off x="3284935" y="2119314"/>
            <a:ext cx="1512094" cy="865187"/>
          </a:xfrm>
          <a:prstGeom prst="leftRightArrow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44236"/>
                </a:solidFill>
                <a:latin typeface="Times New Roman" panose="02020603050405020304"/>
                <a:ea typeface="微软雅黑" panose="020B0503020204020204" pitchFamily="34" charset="-122"/>
              </a:rPr>
              <a:t>对比</a:t>
            </a:r>
            <a:endParaRPr lang="zh-CN" altLang="en-US" sz="2000" kern="0" dirty="0">
              <a:solidFill>
                <a:srgbClr val="F44236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9638" y="3486786"/>
            <a:ext cx="2973229" cy="222821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69444" y="1000126"/>
            <a:ext cx="295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</a:rPr>
              <a:t>老汉的效果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/>
      <p:bldP spid="10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22772" y="5429251"/>
            <a:ext cx="6928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defTabSz="685800"/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这是一个（                ）的老汉。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33135" y="2895600"/>
            <a:ext cx="351234" cy="5730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71248" y="2039939"/>
            <a:ext cx="372665" cy="5730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47098" y="2039939"/>
            <a:ext cx="372665" cy="5730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05087" y="2039939"/>
            <a:ext cx="310754" cy="6826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26257" y="4184650"/>
            <a:ext cx="8179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“冲、揪、吼、凶”写出了什么？</a:t>
            </a:r>
            <a:r>
              <a:rPr lang="zh-CN" altLang="en-US" sz="2800" b="1" dirty="0">
                <a:solidFill>
                  <a:srgbClr val="F44236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（动作果断，不容置疑。）</a:t>
            </a:r>
            <a:endParaRPr lang="zh-CN" altLang="en-US" sz="2800" b="1" dirty="0">
              <a:solidFill>
                <a:srgbClr val="F44236"/>
              </a:solidFill>
              <a:latin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75110" y="895351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>
                <a:latin typeface="Times New Roman" panose="02020603050405020304" pitchFamily="18" charset="0"/>
              </a:rPr>
              <a:t>老支书在洪水中的表现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323035" y="5443538"/>
            <a:ext cx="296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/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坚持原则，不殉私情 </a:t>
            </a:r>
            <a:endParaRPr lang="zh-CN" altLang="en-US" sz="2400" b="1">
              <a:solidFill>
                <a:srgbClr val="F44236"/>
              </a:solidFill>
              <a:latin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47117" y="1931874"/>
            <a:ext cx="7879556" cy="19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636905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</a:rPr>
              <a:t>老汉突然冲上前，从队伍里揪出一个小伙子，吼道：“你还算是个党员吗？排到后面去！”老汉凶得像只豹子。</a:t>
            </a:r>
            <a:endParaRPr lang="zh-CN" altLang="en-US" sz="2800" b="1" dirty="0">
              <a:latin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bldLvl="0" animBg="1"/>
      <p:bldP spid="9" grpId="0" bldLvl="0" animBg="1"/>
      <p:bldP spid="10" grpId="0" bldLvl="0" animBg="1"/>
      <p:bldP spid="11" grpId="0" bldLvl="0" animBg="1"/>
      <p:bldP spid="13" grpId="0"/>
      <p:bldP spid="14" grpId="0"/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368153" y="979488"/>
            <a:ext cx="404822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比较句子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看看哪个更好，为什么？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01566" y="2166938"/>
            <a:ext cx="426600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老汉凶得</a:t>
            </a:r>
            <a:r>
              <a:rPr lang="zh-CN" altLang="en-US" sz="2800">
                <a:solidFill>
                  <a:srgbClr val="F44236"/>
                </a:solidFill>
                <a:latin typeface="楷体" panose="02010609060101010101" pitchFamily="49" charset="-122"/>
              </a:rPr>
              <a:t>像只豹子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50381" y="3344863"/>
            <a:ext cx="467320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老汉凶得很。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grpSp>
        <p:nvGrpSpPr>
          <p:cNvPr id="21" name="组合 9"/>
          <p:cNvGrpSpPr/>
          <p:nvPr/>
        </p:nvGrpSpPr>
        <p:grpSpPr bwMode="auto">
          <a:xfrm>
            <a:off x="1824038" y="4584700"/>
            <a:ext cx="6866335" cy="1435100"/>
            <a:chOff x="372156" y="3830423"/>
            <a:chExt cx="9059847" cy="1582490"/>
          </a:xfrm>
        </p:grpSpPr>
        <p:sp>
          <p:nvSpPr>
            <p:cNvPr id="22" name="流程图: 可选过程 21"/>
            <p:cNvSpPr/>
            <p:nvPr/>
          </p:nvSpPr>
          <p:spPr>
            <a:xfrm>
              <a:off x="372156" y="3830423"/>
              <a:ext cx="8954591" cy="1582490"/>
            </a:xfrm>
            <a:prstGeom prst="flowChartAlternateProcess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white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49158" name="TextBox 5"/>
            <p:cNvSpPr txBox="1">
              <a:spLocks noChangeArrowheads="1"/>
            </p:cNvSpPr>
            <p:nvPr/>
          </p:nvSpPr>
          <p:spPr bwMode="auto">
            <a:xfrm>
              <a:off x="372156" y="3960596"/>
              <a:ext cx="9059847" cy="105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539750" defTabSz="6858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defTabSz="6858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defTabSz="6858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800" b="1">
                  <a:solidFill>
                    <a:srgbClr val="F44236"/>
                  </a:solidFill>
                  <a:latin typeface="楷体" panose="02010609060101010101" pitchFamily="49" charset="-122"/>
                </a:rPr>
                <a:t>第一句好，运用了比喻的修辞手法，生动形象写出老汉愤怒、生气的特点。</a:t>
              </a:r>
              <a:endPara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endParaRPr>
            </a:p>
          </p:txBody>
        </p:sp>
      </p:grpSp>
      <p:sp>
        <p:nvSpPr>
          <p:cNvPr id="24" name="左大括号 23"/>
          <p:cNvSpPr/>
          <p:nvPr/>
        </p:nvSpPr>
        <p:spPr>
          <a:xfrm>
            <a:off x="2868216" y="2535238"/>
            <a:ext cx="133350" cy="1041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50" y="1815922"/>
            <a:ext cx="1601579" cy="258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74018" y="2762250"/>
            <a:ext cx="63031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老汉要求的顺序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：群众—党员—老汉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实际顺序：村民—党员—儿子—老汉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22747" y="1198563"/>
            <a:ext cx="5318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/>
            <a:r>
              <a:rPr lang="zh-CN" altLang="en-US" sz="2800" b="1" dirty="0">
                <a:latin typeface="微软雅黑" panose="020B0503020204020204" pitchFamily="34" charset="-122"/>
              </a:rPr>
              <a:t>2. 过桥的顺序发生了怎样的变化？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76775" y="4664076"/>
            <a:ext cx="3220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）的老汉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931569" y="1779588"/>
            <a:ext cx="162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solidFill>
                  <a:srgbClr val="F44236"/>
                </a:solidFill>
                <a:latin typeface="Times New Roman" panose="02020603050405020304" pitchFamily="18" charset="0"/>
              </a:rPr>
              <a:t>先人后己</a:t>
            </a:r>
            <a:endParaRPr lang="zh-CN" altLang="en-US" sz="2400" b="1">
              <a:solidFill>
                <a:srgbClr val="F4423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676776" y="1779588"/>
            <a:ext cx="2955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400">
                <a:solidFill>
                  <a:srgbClr val="F44236"/>
                </a:solidFill>
                <a:latin typeface="Times New Roman" panose="02020603050405020304" pitchFamily="18" charset="0"/>
              </a:rPr>
              <a:t>             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）的老汉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095750" y="2273300"/>
            <a:ext cx="647700" cy="647700"/>
          </a:xfrm>
          <a:prstGeom prst="straightConnector1">
            <a:avLst/>
          </a:prstGeom>
          <a:noFill/>
          <a:ln w="38100" cap="flat" cmpd="sng" algn="ctr">
            <a:solidFill>
              <a:srgbClr val="F44236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直接箭头连接符 17"/>
          <p:cNvCxnSpPr/>
          <p:nvPr/>
        </p:nvCxnSpPr>
        <p:spPr>
          <a:xfrm flipH="1" flipV="1">
            <a:off x="4149328" y="3857625"/>
            <a:ext cx="700088" cy="806450"/>
          </a:xfrm>
          <a:prstGeom prst="straightConnector1">
            <a:avLst/>
          </a:prstGeom>
          <a:noFill/>
          <a:ln w="38100" cap="flat" cmpd="sng" algn="ctr">
            <a:solidFill>
              <a:srgbClr val="F44236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31569" y="4664076"/>
            <a:ext cx="1535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44236"/>
                </a:solidFill>
                <a:latin typeface="GB Pinyinok-B" charset="0"/>
              </a:rPr>
              <a:t>舍己为人</a:t>
            </a:r>
            <a:endParaRPr lang="zh-CN" altLang="en-US" sz="2400" b="1">
              <a:solidFill>
                <a:srgbClr val="F44236"/>
              </a:solidFill>
              <a:latin typeface="GB Pinyinok-B" charset="0"/>
            </a:endParaRPr>
          </a:p>
        </p:txBody>
      </p:sp>
      <p:pic>
        <p:nvPicPr>
          <p:cNvPr id="50185" name="图片 12" descr="C:\Users\Administrator\Desktop\课件制作所需人物插图\女1说.png女1说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3" y="4264025"/>
            <a:ext cx="1088231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5" grpId="0"/>
      <p:bldP spid="1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44342" y="1874839"/>
            <a:ext cx="6554390" cy="32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黎明的时候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雨突然大了。像泼。像倒。</a:t>
            </a:r>
            <a:endParaRPr lang="en-US" altLang="zh-CN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山洪咆哮着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像一群受惊的野马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从山谷里狂奔而来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势不可当。</a:t>
            </a:r>
            <a:endParaRPr lang="en-US" altLang="zh-CN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近一米高的洪水已经在路面上跳舞了。</a:t>
            </a:r>
            <a:endParaRPr lang="en-US" altLang="zh-CN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4.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死亡在洪水的狞笑声中逼近。</a:t>
            </a:r>
            <a:endParaRPr lang="en-US" altLang="zh-CN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5.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水渐渐窜上来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放肆地舔着人们的腰。</a:t>
            </a:r>
            <a:endParaRPr lang="en-US" altLang="zh-CN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6.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水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</a:rPr>
              <a:t>爬上了老汉的胸膛。</a:t>
            </a:r>
            <a:endParaRPr lang="zh-CN" altLang="en-US" sz="20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6275" y="954088"/>
            <a:ext cx="844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sym typeface="楷体" panose="02010609060101010101" pitchFamily="49" charset="-122"/>
              </a:rPr>
              <a:t>文中的写“水”的句子是推动故事情节发展的线索。</a:t>
            </a:r>
            <a:endParaRPr lang="zh-CN" altLang="en-US" sz="2800" b="1" dirty="0">
              <a:latin typeface="Times New Roman" panose="02020603050405020304" pitchFamily="18" charset="0"/>
              <a:sym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8209" y="2640170"/>
            <a:ext cx="1605808" cy="279741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48891" y="2181225"/>
            <a:ext cx="544591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窄窄木桥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你拥我挤、跌跌撞撞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48891" y="3621089"/>
            <a:ext cx="59102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木桥发抖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一百多人排队、揪出小伙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48891" y="5008563"/>
            <a:ext cx="59102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木桥塌了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小伙子和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老汉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被洪水吞没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75273" y="4021139"/>
            <a:ext cx="378619" cy="327025"/>
          </a:xfrm>
          <a:prstGeom prst="rightArrow">
            <a:avLst/>
          </a:prstGeom>
          <a:grpFill/>
          <a:ln w="25400" cap="flat" cmpd="sng" algn="ctr">
            <a:solidFill>
              <a:srgbClr val="A1C45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 kern="0">
              <a:solidFill>
                <a:prstClr val="white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196704" y="2565401"/>
            <a:ext cx="541734" cy="327025"/>
          </a:xfrm>
          <a:prstGeom prst="rightArrow">
            <a:avLst/>
          </a:prstGeom>
          <a:grpFill/>
          <a:ln w="25400" cap="flat" cmpd="sng" algn="ctr">
            <a:solidFill>
              <a:srgbClr val="A1C45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 kern="0">
              <a:solidFill>
                <a:prstClr val="white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164556" y="5403851"/>
            <a:ext cx="377429" cy="327025"/>
          </a:xfrm>
          <a:prstGeom prst="rightArrow">
            <a:avLst/>
          </a:prstGeom>
          <a:grpFill/>
          <a:ln w="25400" cap="flat" cmpd="sng" algn="ctr">
            <a:solidFill>
              <a:srgbClr val="A1C45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 kern="0">
              <a:solidFill>
                <a:prstClr val="white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164510" y="1433190"/>
            <a:ext cx="1812198" cy="1758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2708" y="3193087"/>
            <a:ext cx="1661267" cy="1643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90494" y="4823325"/>
            <a:ext cx="1699904" cy="154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6732" y="104298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</a:rPr>
              <a:t>这是一座什么样的桥？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  <p:bldP spid="6" grpId="0" bldLvl="0" animBg="1"/>
      <p:bldP spid="7" grpId="0" bldLvl="0" animBg="1"/>
      <p:bldP spid="8" grpId="0" bldLvl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2291" y="1066801"/>
            <a:ext cx="404822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比较句子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看看哪个更好，为什么？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3804" y="2206625"/>
            <a:ext cx="568761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木桥开始发抖，开始痛苦地</a:t>
            </a:r>
            <a:r>
              <a: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rPr>
              <a:t>呻吟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5950" y="3449638"/>
            <a:ext cx="622816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木桥开始摇晃起来，发出很大的声音。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702594" y="4318001"/>
            <a:ext cx="64508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rPr>
              <a:t>第一句好，运用了拟人的修辞手法，生动形象写出了木桥不堪负重，快要倒塌，为下文桥塌打下埋伏。</a:t>
            </a:r>
            <a:endParaRPr lang="zh-CN" altLang="en-US" sz="2800" b="1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703785" y="2676526"/>
            <a:ext cx="133350" cy="1039813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6275" y="854076"/>
            <a:ext cx="7381875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latin typeface="微软雅黑" panose="020B0503020204020204" pitchFamily="34" charset="-122"/>
              </a:rPr>
              <a:t>句子百花园：把下列句子改成拟人句。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8473" y="2051051"/>
            <a:ext cx="4349353" cy="5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小溪哗哗地向东流去。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7985" y="3011488"/>
            <a:ext cx="4530328" cy="5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44236"/>
                </a:solidFill>
                <a:latin typeface="楷体" panose="02010609060101010101" pitchFamily="49" charset="-122"/>
              </a:rPr>
              <a:t>小溪唱着哗哗的歌向东跑去。</a:t>
            </a:r>
            <a:endParaRPr lang="zh-CN" altLang="en-US" sz="28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07281" y="4214813"/>
            <a:ext cx="3876675" cy="5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天空中撒满了星星。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07282" y="5046663"/>
            <a:ext cx="4850606" cy="5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44236"/>
                </a:solidFill>
                <a:latin typeface="楷体" panose="02010609060101010101" pitchFamily="49" charset="-122"/>
              </a:rPr>
              <a:t>天空中到处都是在嬉戏的星星。</a:t>
            </a:r>
            <a:endParaRPr lang="zh-CN" altLang="en-US" sz="28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57994" y="4160019"/>
            <a:ext cx="2512894" cy="19960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12454" y="1751767"/>
            <a:ext cx="2557724" cy="180745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2"/>
          <p:cNvSpPr>
            <a:spLocks noChangeArrowheads="1"/>
          </p:cNvSpPr>
          <p:nvPr/>
        </p:nvSpPr>
        <p:spPr bwMode="auto">
          <a:xfrm>
            <a:off x="486966" y="1911350"/>
            <a:ext cx="8171259" cy="28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</a:rPr>
              <a:t>会写本课“咆、党”等</a:t>
            </a:r>
            <a:r>
              <a:rPr lang="en-US" altLang="zh-CN" sz="2000" b="1" dirty="0">
                <a:latin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</a:rPr>
              <a:t>个生字，理解生字组成的词语。 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</a:rPr>
              <a:t>有感情地朗读课文，能边读边想象课文描写的画面。 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</a:rPr>
              <a:t>了解小小说的开端、发展、高潮、结局。抓住人物言行感受老汉伟岸的形象与不朽的精神。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难点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966" y="11863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学习目标</a:t>
            </a: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10" descr="C:\Users\Administrator\Desktop\课件制作所需人物插图\女1说.png女1说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160" y="3749675"/>
            <a:ext cx="127039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484710" y="785813"/>
            <a:ext cx="4412420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</a:rPr>
              <a:t>比较句子</a:t>
            </a:r>
            <a:r>
              <a:rPr lang="en-US" altLang="zh-CN" sz="2000">
                <a:latin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</a:rPr>
              <a:t>看看哪一句更好，为什么？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27673" y="1831976"/>
            <a:ext cx="449353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</a:rPr>
              <a:t>宽阔的钱塘江横卧在眼前。</a:t>
            </a:r>
            <a:endParaRPr lang="zh-CN" altLang="en-US" sz="2800" b="1">
              <a:latin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7673" y="3106739"/>
            <a:ext cx="3775388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</a:rPr>
              <a:t>宽阔的钱塘江在眼前。</a:t>
            </a:r>
            <a:endParaRPr lang="zh-CN" altLang="en-US" sz="2800" b="1" dirty="0">
              <a:latin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 bwMode="auto">
          <a:xfrm>
            <a:off x="2008585" y="4178300"/>
            <a:ext cx="6004322" cy="1627188"/>
            <a:chOff x="809588" y="3286124"/>
            <a:chExt cx="6643734" cy="1928826"/>
          </a:xfrm>
        </p:grpSpPr>
        <p:sp>
          <p:nvSpPr>
            <p:cNvPr id="8" name="流程图: 可选过程 7"/>
            <p:cNvSpPr/>
            <p:nvPr/>
          </p:nvSpPr>
          <p:spPr>
            <a:xfrm>
              <a:off x="809588" y="3286124"/>
              <a:ext cx="6643734" cy="1928826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GB Pinyinok-B" charset="0"/>
                <a:ea typeface="微软雅黑" panose="020B0503020204020204" pitchFamily="34" charset="-122"/>
              </a:endParaRPr>
            </a:p>
          </p:txBody>
        </p:sp>
        <p:sp>
          <p:nvSpPr>
            <p:cNvPr id="56327" name="TextBox 5"/>
            <p:cNvSpPr txBox="1">
              <a:spLocks noChangeArrowheads="1"/>
            </p:cNvSpPr>
            <p:nvPr/>
          </p:nvSpPr>
          <p:spPr bwMode="auto">
            <a:xfrm>
              <a:off x="1023903" y="3500440"/>
              <a:ext cx="6342565" cy="98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panose="020B0503020204020204" pitchFamily="34" charset="-122"/>
                </a:rPr>
                <a:t>      </a:t>
              </a:r>
              <a:r>
                <a:rPr lang="zh-CN" altLang="en-US" sz="2400">
                  <a:solidFill>
                    <a:srgbClr val="F44236"/>
                  </a:solidFill>
                  <a:latin typeface="微软雅黑" panose="020B0503020204020204" pitchFamily="34" charset="-122"/>
                </a:rPr>
                <a:t> </a:t>
              </a:r>
              <a:r>
                <a:rPr lang="zh-CN" altLang="en-US" sz="2400">
                  <a:solidFill>
                    <a:srgbClr val="F44236"/>
                  </a:solidFill>
                  <a:latin typeface="楷体" panose="02010609060101010101" pitchFamily="49" charset="-122"/>
                </a:rPr>
                <a:t>第一句运用了拟人的修辞手法，“横卧”一词写出了钱塘江雄伟的姿态和气势。</a:t>
              </a:r>
              <a:endParaRPr lang="zh-CN" altLang="en-US" sz="2400">
                <a:solidFill>
                  <a:srgbClr val="F44236"/>
                </a:solidFill>
                <a:latin typeface="楷体" panose="02010609060101010101" pitchFamily="49" charset="-122"/>
              </a:endParaRPr>
            </a:p>
          </p:txBody>
        </p:sp>
      </p:grpSp>
      <p:sp>
        <p:nvSpPr>
          <p:cNvPr id="7" name="左大括号 6"/>
          <p:cNvSpPr/>
          <p:nvPr/>
        </p:nvSpPr>
        <p:spPr>
          <a:xfrm>
            <a:off x="2008585" y="2209801"/>
            <a:ext cx="216694" cy="11033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400">
              <a:solidFill>
                <a:srgbClr val="0070C0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37023" y="2989264"/>
            <a:ext cx="429220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他用力把小伙子推上木桥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37022" y="4591050"/>
            <a:ext cx="288012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她来祭奠两个人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37023" y="1389063"/>
            <a:ext cx="319801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木桥开始发抖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39841" y="1589088"/>
            <a:ext cx="1319213" cy="522287"/>
          </a:xfrm>
          <a:prstGeom prst="rightArrow">
            <a:avLst/>
          </a:prstGeom>
          <a:ln>
            <a:solidFill>
              <a:srgbClr val="A1C4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1200">
              <a:solidFill>
                <a:srgbClr val="000000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4" name="流程图: 顺序访问存储器 3"/>
          <p:cNvSpPr/>
          <p:nvPr/>
        </p:nvSpPr>
        <p:spPr>
          <a:xfrm>
            <a:off x="6063854" y="1279526"/>
            <a:ext cx="2363390" cy="1031875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>
                <a:solidFill>
                  <a:srgbClr val="F44236"/>
                </a:solidFill>
                <a:latin typeface="GB Pinyinok-B" charset="0"/>
                <a:ea typeface="微软雅黑" panose="020B0503020204020204" pitchFamily="34" charset="-122"/>
              </a:rPr>
              <a:t>越来越危险</a:t>
            </a:r>
            <a:endParaRPr lang="zh-CN" altLang="en-US" sz="2000" b="1">
              <a:solidFill>
                <a:srgbClr val="F44236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337572" y="3167064"/>
            <a:ext cx="732234" cy="522287"/>
          </a:xfrm>
          <a:prstGeom prst="rightArrow">
            <a:avLst/>
          </a:prstGeom>
          <a:ln>
            <a:solidFill>
              <a:srgbClr val="A1C4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1200">
              <a:solidFill>
                <a:srgbClr val="000000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6" name="流程图: 顺序访问存储器 5"/>
          <p:cNvSpPr/>
          <p:nvPr/>
        </p:nvSpPr>
        <p:spPr>
          <a:xfrm>
            <a:off x="6178154" y="2989264"/>
            <a:ext cx="2050256" cy="879475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>
                <a:solidFill>
                  <a:srgbClr val="F44236"/>
                </a:solidFill>
                <a:latin typeface="GB Pinyinok-B" charset="0"/>
                <a:ea typeface="微软雅黑" panose="020B0503020204020204" pitchFamily="34" charset="-122"/>
              </a:rPr>
              <a:t>父子情深</a:t>
            </a:r>
            <a:endParaRPr lang="zh-CN" altLang="en-US" sz="2000" b="1">
              <a:solidFill>
                <a:srgbClr val="F44236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135042" y="4789489"/>
            <a:ext cx="1515665" cy="522287"/>
          </a:xfrm>
          <a:prstGeom prst="rightArrow">
            <a:avLst/>
          </a:prstGeom>
          <a:ln>
            <a:solidFill>
              <a:srgbClr val="A1C4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1200">
              <a:solidFill>
                <a:srgbClr val="000000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8" name="流程图: 顺序访问存储器 7"/>
          <p:cNvSpPr/>
          <p:nvPr/>
        </p:nvSpPr>
        <p:spPr>
          <a:xfrm>
            <a:off x="6063854" y="4532314"/>
            <a:ext cx="1772840" cy="879475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>
                <a:solidFill>
                  <a:srgbClr val="F44236"/>
                </a:solidFill>
                <a:latin typeface="GB Pinyinok-B" charset="0"/>
                <a:ea typeface="微软雅黑" panose="020B0503020204020204" pitchFamily="34" charset="-122"/>
              </a:rPr>
              <a:t>生死桥</a:t>
            </a:r>
            <a:endParaRPr lang="zh-CN" altLang="en-US" sz="2000" b="1">
              <a:solidFill>
                <a:srgbClr val="F44236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85850" y="3336926"/>
            <a:ext cx="66198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设置悬念，前后照应。</a:t>
            </a:r>
            <a:endParaRPr lang="zh-CN" altLang="en-US" sz="2400" b="1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66775" y="1001713"/>
            <a:ext cx="7812881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</a:rPr>
              <a:t>讨论：小说最后才点明老支书和小伙子的关系，这样写有什么好处？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85851" y="4700588"/>
            <a:ext cx="7593806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F44236"/>
                </a:solidFill>
                <a:latin typeface="微软雅黑" panose="020B0503020204020204" pitchFamily="34" charset="-122"/>
              </a:rPr>
              <a:t>构思新颖，让人意外之余又觉得悲壮，达到震撼效果。</a:t>
            </a:r>
            <a:endParaRPr lang="zh-CN" altLang="en-US" sz="2400" b="1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 descr="女2小贴士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055644" y="2730500"/>
            <a:ext cx="127992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68522" y="1636713"/>
            <a:ext cx="7464029" cy="380206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612775" defTabSz="685800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</a:rPr>
              <a:t>这是老汉用生命换来的桥，他高风亮节，把生的希望让给别人，把死的危险留给自己，用自己的血肉之躯筑起了一座不朽的桥梁。这座桥梁是我们党以老支书为代表的优秀共产党员密切联系群众的“桥”，这正是课文以“桥”作题目的深刻内涵。</a:t>
            </a:r>
            <a:endParaRPr lang="zh-CN" altLang="en-US" sz="2400" dirty="0">
              <a:latin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5763" y="871539"/>
            <a:ext cx="8747522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</a:rPr>
              <a:t>课文主要写的是老汉，课题却用桥，你怎么理解？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59395" name="图片 1" descr="女2无灯泡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461647" y="5000625"/>
            <a:ext cx="1141809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112044" y="2251076"/>
            <a:ext cx="6759179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</a:rPr>
              <a:t>瓢泼大雨 倾盆大雨 滂沱大雨 和风细雨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</a:rPr>
              <a:t>风雨交加 狂风暴雨 和风细雨 暴风骤雨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</a:rPr>
              <a:t>蒙蒙细雨 春雨绵绵 毛毛细雨 疾风骤雨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1112044" y="1077914"/>
            <a:ext cx="513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</a:rPr>
              <a:t>词语积累（</a:t>
            </a:r>
            <a:r>
              <a:rPr lang="zh-CN" altLang="en-US" sz="3200" b="1" dirty="0">
                <a:solidFill>
                  <a:srgbClr val="F44236"/>
                </a:solidFill>
                <a:latin typeface="楷体" panose="02010609060101010101" pitchFamily="49" charset="-122"/>
              </a:rPr>
              <a:t>写雨的词语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pic>
        <p:nvPicPr>
          <p:cNvPr id="60419" name="图片 1" descr="女2无灯泡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461647" y="5000625"/>
            <a:ext cx="1141809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65935" y="1436688"/>
            <a:ext cx="1296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桥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68042" y="2806700"/>
            <a:ext cx="877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村民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13460" y="2806700"/>
            <a:ext cx="877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党员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81513" y="2801938"/>
            <a:ext cx="87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老汉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68042" y="4217988"/>
            <a:ext cx="87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村民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64644" y="4225925"/>
            <a:ext cx="877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党员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80285" y="4237038"/>
            <a:ext cx="877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儿子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97117" y="4225925"/>
            <a:ext cx="87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老汉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71738" y="3095625"/>
            <a:ext cx="334566" cy="0"/>
          </a:xfrm>
          <a:prstGeom prst="straightConnector1">
            <a:avLst/>
          </a:prstGeom>
          <a:noFill/>
          <a:ln w="38100" cap="flat" cmpd="sng" algn="ctr">
            <a:solidFill>
              <a:srgbClr val="A1C4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直接箭头连接符 11"/>
          <p:cNvCxnSpPr/>
          <p:nvPr/>
        </p:nvCxnSpPr>
        <p:spPr>
          <a:xfrm>
            <a:off x="3989785" y="3100388"/>
            <a:ext cx="334565" cy="0"/>
          </a:xfrm>
          <a:prstGeom prst="straightConnector1">
            <a:avLst/>
          </a:prstGeom>
          <a:noFill/>
          <a:ln w="38100" cap="flat" cmpd="sng" algn="ctr">
            <a:solidFill>
              <a:srgbClr val="A1C4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直接箭头连接符 13"/>
          <p:cNvCxnSpPr/>
          <p:nvPr/>
        </p:nvCxnSpPr>
        <p:spPr>
          <a:xfrm>
            <a:off x="2471738" y="4446588"/>
            <a:ext cx="334566" cy="0"/>
          </a:xfrm>
          <a:prstGeom prst="straightConnector1">
            <a:avLst/>
          </a:prstGeom>
          <a:noFill/>
          <a:ln w="38100" cap="flat" cmpd="sng" algn="ctr">
            <a:solidFill>
              <a:srgbClr val="A1C4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直接箭头连接符 14"/>
          <p:cNvCxnSpPr/>
          <p:nvPr/>
        </p:nvCxnSpPr>
        <p:spPr>
          <a:xfrm>
            <a:off x="3790950" y="4454525"/>
            <a:ext cx="334566" cy="0"/>
          </a:xfrm>
          <a:prstGeom prst="straightConnector1">
            <a:avLst/>
          </a:prstGeom>
          <a:noFill/>
          <a:ln w="38100" cap="flat" cmpd="sng" algn="ctr">
            <a:solidFill>
              <a:srgbClr val="A1C4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直接箭头连接符 15"/>
          <p:cNvCxnSpPr/>
          <p:nvPr/>
        </p:nvCxnSpPr>
        <p:spPr>
          <a:xfrm>
            <a:off x="5100638" y="4467225"/>
            <a:ext cx="335756" cy="0"/>
          </a:xfrm>
          <a:prstGeom prst="straightConnector1">
            <a:avLst/>
          </a:prstGeom>
          <a:noFill/>
          <a:ln w="38100" cap="flat" cmpd="sng" algn="ctr">
            <a:solidFill>
              <a:srgbClr val="A1C4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6528198" y="2741614"/>
            <a:ext cx="180141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4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先人后己</a:t>
            </a:r>
            <a:endParaRPr lang="zh-CN" altLang="en-US" sz="2800" b="1">
              <a:solidFill>
                <a:srgbClr val="F4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055981" y="4156076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44236"/>
                </a:solidFill>
                <a:latin typeface="微软雅黑" panose="020B0503020204020204" pitchFamily="34" charset="-122"/>
              </a:rPr>
              <a:t>舍己为人</a:t>
            </a:r>
            <a:endParaRPr lang="zh-CN" altLang="en-US" sz="2800" b="1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726906" y="2801939"/>
            <a:ext cx="647700" cy="585787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2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6511529" y="4237038"/>
            <a:ext cx="520303" cy="584200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2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pic>
        <p:nvPicPr>
          <p:cNvPr id="61458" name="图片 19" descr="女2无灯泡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557213" y="4864100"/>
            <a:ext cx="1143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  <p:bldP spid="18" grpId="0"/>
      <p:bldP spid="18" grpId="1"/>
      <p:bldP spid="2" grpId="0" animBg="1"/>
      <p:bldP spid="2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533401" y="1287463"/>
            <a:ext cx="8108156" cy="32201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 indent="6477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 这篇（      ）写了一位普通的老共产党员，面对狂奔而来的洪水，镇定指挥，组织村民送上跨越死亡的生命桥。他（                   ），把生的希望让给别人，把死的危险留给自己，用自己的血肉之躯筑起了一座不朽的（      ）。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37410" y="2635909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srgbClr val="F44236"/>
                </a:solidFill>
                <a:latin typeface="微软雅黑" panose="020B0503020204020204" pitchFamily="34" charset="-122"/>
              </a:rPr>
              <a:t>不徇私情，舍己为人</a:t>
            </a:r>
            <a:endParaRPr lang="zh-CN" altLang="en-US" sz="2800" dirty="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45570" y="398435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srgbClr val="F44236"/>
                </a:solidFill>
                <a:latin typeface="微软雅黑" panose="020B0503020204020204" pitchFamily="34" charset="-122"/>
              </a:rPr>
              <a:t>桥梁</a:t>
            </a:r>
            <a:endParaRPr lang="zh-CN" altLang="en-US" sz="2800" dirty="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46721" y="1465264"/>
            <a:ext cx="1244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dirty="0">
                <a:solidFill>
                  <a:srgbClr val="F44236"/>
                </a:solidFill>
                <a:latin typeface="微软雅黑" panose="020B0503020204020204" pitchFamily="34" charset="-122"/>
              </a:rPr>
              <a:t>小说</a:t>
            </a:r>
            <a:endParaRPr lang="zh-CN" altLang="en-US" sz="2800" dirty="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769" y="2020888"/>
            <a:ext cx="9214247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572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山洪咆哮着，像一群受惊的野马。 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(     ) 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4572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近一米高的洪水已经在路面上跳舞了。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(    ) 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4572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他不说话，盯着乱哄哄的人们。他像一座山。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(    ) 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4572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水渐渐窜上来，放肆地舔着人们的腰。 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(    )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5281" y="1057275"/>
            <a:ext cx="7596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一、写出下列句子运用了什么修辞手法。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70972" y="218122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比喻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88882" y="303371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拟人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22219" y="449738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拟人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329487" y="384651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比喻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3154" y="1031875"/>
            <a:ext cx="6203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二、文中与结尾处点出的“儿子”相照应的是（     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70410" y="2840038"/>
            <a:ext cx="728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B.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小伙子狠狠地瞪了老汉一眼，站到一边。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68028" y="3814764"/>
            <a:ext cx="364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C.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小伙子被吞没了。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68029" y="4745038"/>
            <a:ext cx="7283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D.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老汉将一个小伙子从队伍里揪出来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让他排到队伍的最后。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70410" y="1914526"/>
            <a:ext cx="6927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A.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人群里喊出一声：“党员也是人。”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151960" y="1044576"/>
            <a:ext cx="380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000">
                <a:solidFill>
                  <a:srgbClr val="F44236"/>
                </a:solidFill>
                <a:latin typeface="微软雅黑" panose="020B0503020204020204" pitchFamily="34" charset="-122"/>
              </a:rPr>
              <a:t>D</a:t>
            </a:r>
            <a:endParaRPr lang="en-US" altLang="zh-CN" sz="200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60735" y="773113"/>
            <a:ext cx="733186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6905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三、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赞扬了老共产党员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（       ）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的精神？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750469" y="922339"/>
            <a:ext cx="37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400">
                <a:solidFill>
                  <a:srgbClr val="F44236"/>
                </a:solidFill>
                <a:latin typeface="微软雅黑" panose="020B0503020204020204" pitchFamily="34" charset="-122"/>
              </a:rPr>
              <a:t>B</a:t>
            </a:r>
            <a:endParaRPr lang="en-US" altLang="zh-CN" sz="240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37010" y="1787526"/>
            <a:ext cx="76152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76580" defTabSz="68580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A.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危险来临时沉着稳重，果断指挥，在群众中有很高的威信。  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  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576580" defTabSz="68580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B.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把生的希望让给别人，把死的危险留给自己的无私无畏、不徇私情、英勇献身的崇高精神。 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576580" defTabSz="68580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C.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表现了洪水到来时，桥有十分重要的意义。 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23938" y="1025525"/>
            <a:ext cx="7096125" cy="412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indent="609600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本课主要写老支书临危不乱，舍己为人，在雨中先让村民、妇女过桥，自己和儿子却被洪水卷走了。课文是怎么通过言行描写老支书“舍己为人”的呢？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</a:rPr>
              <a:t>现在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</a:rPr>
              <a:t>我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</a:rPr>
              <a:t>们要深入了解课文，一起走进</a:t>
            </a:r>
            <a:r>
              <a:rPr lang="zh-CN" altLang="en-US" sz="3200" b="1" dirty="0">
                <a:latin typeface="楷体" panose="02010609060101010101" pitchFamily="49" charset="-122"/>
              </a:rPr>
              <a:t>老支书那美好、金子般的心灵。</a:t>
            </a:r>
            <a:endParaRPr lang="zh-CN" altLang="en-US" sz="3200" b="1" dirty="0">
              <a:latin typeface="楷体" panose="02010609060101010101" pitchFamily="49" charset="-122"/>
            </a:endParaRPr>
          </a:p>
        </p:txBody>
      </p:sp>
      <p:pic>
        <p:nvPicPr>
          <p:cNvPr id="36866" name="图片 1" descr="女2疑问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324725" y="4467226"/>
            <a:ext cx="122634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88444" y="1933575"/>
            <a:ext cx="3942160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A.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临危不惧 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B.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一心为民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C.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不徇私情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D.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说话算话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E.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舍己为人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98885" y="957264"/>
            <a:ext cx="7987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 四、（多选）这篇小说塑造的主要人物形象是：（            ）。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18710" y="987425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47322" y="973139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46207" y="96996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E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429500" y="442913"/>
            <a:ext cx="563166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ct val="250000"/>
              </a:lnSpc>
              <a:buClr>
                <a:srgbClr val="0070C0"/>
              </a:buClr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6567" name="图片 1" descr="女2疑问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6341" y="3898900"/>
            <a:ext cx="15906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51322" y="1652588"/>
            <a:ext cx="3128963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我不知道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你的姓，你的名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但我知道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你有一个动人的称呼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—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老汉！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啊，老汉！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你是一座山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一座镇定的山</a:t>
            </a:r>
            <a:b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征服了肆虐的洪水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02956" y="1631951"/>
            <a:ext cx="2862263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一座刚毅的山</a:t>
            </a:r>
            <a:b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抵挡了可怕的灾难</a:t>
            </a:r>
            <a:b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更是一座深情的山</a:t>
            </a:r>
            <a:b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饱含着宽广无私的爱 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 啊，老汉！</a:t>
            </a:r>
            <a:b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你将牢牢驻留在我们心间</a:t>
            </a:r>
            <a:b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永远，永远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！ 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87366" y="811213"/>
            <a:ext cx="2208609" cy="67151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一座山</a:t>
            </a:r>
            <a:endParaRPr lang="zh-CN" altLang="en-US" sz="2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88" name="图片 23" descr="C:\Users\Administrator\Desktop\课件制作所需人物插图\灯泡.png灯泡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23035" y="611188"/>
            <a:ext cx="140731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95479" y="1021785"/>
            <a:ext cx="7707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3200" b="1" dirty="0">
                <a:latin typeface="Times New Roman" panose="02020603050405020304" pitchFamily="18" charset="0"/>
              </a:rPr>
              <a:t>默读第一部分（第1-4自然段）：突遇山洪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90838" y="2490788"/>
            <a:ext cx="58971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47700" defTabSz="685800">
              <a:lnSpc>
                <a:spcPct val="150000"/>
              </a:lnSpc>
            </a:pPr>
            <a:r>
              <a:rPr lang="zh-CN" altLang="en-US" sz="3200" b="1" dirty="0">
                <a:solidFill>
                  <a:srgbClr val="F44236"/>
                </a:solidFill>
                <a:latin typeface="楷体" panose="02010609060101010101" pitchFamily="49" charset="-122"/>
              </a:rPr>
              <a:t>思考：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6477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从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文中找出描写洪水的凶猛的句子？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indent="647700" defTabSz="68580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这一部分运用哪些修辞手法？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6275" y="3002521"/>
            <a:ext cx="2159794" cy="213423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68216" y="2219325"/>
            <a:ext cx="5874544" cy="32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12775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）黎明的时候，雨突然大了。</a:t>
            </a:r>
            <a:r>
              <a:rPr lang="zh-CN" altLang="en-US" sz="2800" b="1" dirty="0">
                <a:solidFill>
                  <a:srgbClr val="F44236"/>
                </a:solidFill>
                <a:latin typeface="楷体" panose="02010609060101010101" pitchFamily="49" charset="-122"/>
              </a:rPr>
              <a:t>像泼。像倒。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　</a:t>
            </a:r>
            <a:b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</a:b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　　（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）山洪咆哮着，</a:t>
            </a:r>
            <a:r>
              <a:rPr lang="zh-CN" altLang="en-US" sz="2800" b="1" dirty="0">
                <a:solidFill>
                  <a:srgbClr val="F44236"/>
                </a:solidFill>
                <a:latin typeface="楷体" panose="02010609060101010101" pitchFamily="49" charset="-122"/>
              </a:rPr>
              <a:t>像一群受惊的野马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，从山谷里狂奔而来，势不可当。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119" y="720725"/>
            <a:ext cx="827841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47700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在课文中找出描写洪水的凶猛的句子。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5445919" y="1576388"/>
            <a:ext cx="2389585" cy="482600"/>
          </a:xfrm>
          <a:prstGeom prst="borderCallout1">
            <a:avLst>
              <a:gd name="adj1" fmla="val 18750"/>
              <a:gd name="adj2" fmla="val -8333"/>
              <a:gd name="adj3" fmla="val 372939"/>
              <a:gd name="adj4" fmla="val -46746"/>
            </a:avLst>
          </a:prstGeom>
          <a:solidFill>
            <a:sysClr val="window" lastClr="FFFFFF"/>
          </a:solidFill>
          <a:ln w="25400" cap="flat" cmpd="sng" algn="ctr">
            <a:solidFill>
              <a:srgbClr val="F44236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44236"/>
                </a:solidFill>
                <a:latin typeface="Times New Roman" panose="02020603050405020304"/>
                <a:ea typeface="微软雅黑" panose="020B0503020204020204" pitchFamily="34" charset="-122"/>
              </a:rPr>
              <a:t>夸张，突出雨大</a:t>
            </a:r>
            <a:endParaRPr lang="zh-CN" altLang="en-US" sz="2000" kern="0" dirty="0">
              <a:solidFill>
                <a:srgbClr val="F44236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5538788" y="5926139"/>
            <a:ext cx="2296716" cy="511175"/>
          </a:xfrm>
          <a:prstGeom prst="borderCallout1">
            <a:avLst>
              <a:gd name="adj1" fmla="val -41727"/>
              <a:gd name="adj2" fmla="val 28511"/>
              <a:gd name="adj3" fmla="val -266915"/>
              <a:gd name="adj4" fmla="val 59622"/>
            </a:avLst>
          </a:prstGeom>
          <a:solidFill>
            <a:sysClr val="window" lastClr="FFFFFF"/>
          </a:solidFill>
          <a:ln w="25400" cap="flat" cmpd="sng" algn="ctr">
            <a:solidFill>
              <a:srgbClr val="F44236"/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44236"/>
                </a:solidFill>
                <a:latin typeface="Times New Roman" panose="02020603050405020304"/>
                <a:ea typeface="微软雅黑" panose="020B0503020204020204" pitchFamily="34" charset="-122"/>
              </a:rPr>
              <a:t>比喻，山洪凶猛</a:t>
            </a:r>
            <a:endParaRPr lang="zh-CN" altLang="en-US" sz="2000" kern="0" dirty="0">
              <a:solidFill>
                <a:srgbClr val="F44236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2913" y="3142393"/>
            <a:ext cx="2194037" cy="1957293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43325" y="1482725"/>
            <a:ext cx="4711304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47700"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近一米高的洪水已经在路面上</a:t>
            </a:r>
            <a:r>
              <a:rPr lang="zh-CN" altLang="en-US" sz="2800" b="1" dirty="0">
                <a:solidFill>
                  <a:srgbClr val="F44236"/>
                </a:solidFill>
                <a:latin typeface="楷体" panose="02010609060101010101" pitchFamily="49" charset="-122"/>
              </a:rPr>
              <a:t>跳舞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了。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05213" y="3854450"/>
            <a:ext cx="5161360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6580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把</a:t>
            </a:r>
            <a:r>
              <a: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rPr>
              <a:t>洪水当作人来写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，生动形象写出洪水</a:t>
            </a:r>
            <a:r>
              <a: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rPr>
              <a:t>肆虐凶猛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的特点。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10553" y="2510790"/>
            <a:ext cx="2593181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8743" y="1865313"/>
            <a:ext cx="7149704" cy="3243196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要求：读准字音，读通句子。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思考：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从老汉的神态、语言、动作感受老汉是个怎样的人？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小说生动形象，运用了哪些修辞手法？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41986" name="矩形 15"/>
          <p:cNvSpPr>
            <a:spLocks noChangeArrowheads="1"/>
          </p:cNvSpPr>
          <p:nvPr/>
        </p:nvSpPr>
        <p:spPr bwMode="auto">
          <a:xfrm>
            <a:off x="676275" y="1193801"/>
            <a:ext cx="694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latin typeface="Times New Roman" panose="02020603050405020304" pitchFamily="18" charset="0"/>
              </a:rPr>
              <a:t>默读第二部分（第5-13自然段）：疏导撤离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80147" y="1857375"/>
            <a:ext cx="5342334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47700" defTabSz="685800">
              <a:lnSpc>
                <a:spcPct val="150000"/>
              </a:lnSpc>
            </a:pP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老汉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清瘦的脸上淌着雨水。他不说话，盯着乱哄哄的</a:t>
            </a:r>
            <a:r>
              <a:rPr lang="zh-CN" altLang="en-US" sz="2400" b="1">
                <a:solidFill>
                  <a:srgbClr val="F44236"/>
                </a:solidFill>
                <a:latin typeface="楷体" panose="02010609060101010101" pitchFamily="49" charset="-122"/>
              </a:rPr>
              <a:t>人们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。他像一座山。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68266" y="5026025"/>
            <a:ext cx="49660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这是一位____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sym typeface="楷体" panose="02010609060101010101" pitchFamily="49" charset="-122"/>
              </a:rPr>
              <a:t>__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___的老汉。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 bwMode="auto">
          <a:xfrm>
            <a:off x="4364831" y="4067175"/>
            <a:ext cx="2325291" cy="958850"/>
          </a:xfrm>
          <a:prstGeom prst="borderCallout1">
            <a:avLst>
              <a:gd name="adj1" fmla="val -3542"/>
              <a:gd name="adj2" fmla="val 39935"/>
              <a:gd name="adj3" fmla="val -68569"/>
              <a:gd name="adj4" fmla="val 103148"/>
            </a:avLst>
          </a:prstGeom>
          <a:solidFill>
            <a:srgbClr val="FFFFFF"/>
          </a:solidFill>
          <a:ln w="25400">
            <a:solidFill>
              <a:srgbClr val="F44236"/>
            </a:solidFill>
            <a:round/>
          </a:ln>
        </p:spPr>
        <p:txBody>
          <a:bodyPr anchor="ctr"/>
          <a:lstStyle/>
          <a:p>
            <a:pPr defTabSz="685800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</a:rPr>
              <a:t>把“老汉”和“人们”对比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065985" y="2627314"/>
            <a:ext cx="972740" cy="1584325"/>
          </a:xfrm>
          <a:prstGeom prst="straightConnector1">
            <a:avLst/>
          </a:prstGeom>
          <a:noFill/>
          <a:ln w="25400" cap="flat" cmpd="sng" algn="ctr">
            <a:solidFill>
              <a:srgbClr val="F4423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122069" y="520541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>
                <a:solidFill>
                  <a:srgbClr val="F44236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冷静镇定</a:t>
            </a:r>
            <a:endParaRPr lang="zh-CN" altLang="en-US" sz="2000" b="1">
              <a:solidFill>
                <a:srgbClr val="F44236"/>
              </a:solidFill>
              <a:latin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32485" y="842963"/>
            <a:ext cx="326350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</a:rPr>
              <a:t>老汉的神态、动作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30" y="1858011"/>
            <a:ext cx="2232184" cy="3517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39429" y="1093788"/>
            <a:ext cx="614481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比较句子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看看哪个更好，为什么？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83544" y="2273300"/>
            <a:ext cx="69294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他不说话，盯着乱哄哄的人们。他</a:t>
            </a:r>
            <a:r>
              <a:rPr lang="zh-CN" altLang="en-US" sz="2800">
                <a:solidFill>
                  <a:srgbClr val="F44236"/>
                </a:solidFill>
                <a:latin typeface="楷体" panose="02010609060101010101" pitchFamily="49" charset="-122"/>
              </a:rPr>
              <a:t>像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一座山。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83544" y="3463925"/>
            <a:ext cx="505539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</a:rPr>
              <a:t>他不说话，盯着乱哄哄的人们。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73969" y="4654551"/>
            <a:ext cx="72556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>
                <a:solidFill>
                  <a:srgbClr val="F44236"/>
                </a:solidFill>
                <a:latin typeface="楷体" panose="02010609060101010101" pitchFamily="49" charset="-122"/>
              </a:rPr>
              <a:t>第一句好，运用了比喻的修辞手法，生动形象写出了老汉镇定自若的特点。</a:t>
            </a:r>
            <a:endParaRPr lang="zh-CN" altLang="en-US" sz="2800" b="1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376362" y="2720975"/>
            <a:ext cx="195263" cy="1081088"/>
          </a:xfrm>
          <a:prstGeom prst="leftBrace">
            <a:avLst/>
          </a:prstGeom>
          <a:noFill/>
          <a:ln w="38100" cap="flat" cmpd="sng" algn="ctr">
            <a:solidFill>
              <a:srgbClr val="F4423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44038" name="图片 13" descr="C:\Users\Administrator\Desktop\课件制作所需人物插图\女2指点.png女2指点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4735514"/>
            <a:ext cx="12382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bldLvl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WPS 演示</Application>
  <PresentationFormat>全屏显示(4:3)</PresentationFormat>
  <Paragraphs>268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Franklin Gothic Medium</vt:lpstr>
      <vt:lpstr>微软雅黑</vt:lpstr>
      <vt:lpstr>MS PGothic</vt:lpstr>
      <vt:lpstr>Calibri</vt:lpstr>
      <vt:lpstr>Calibri</vt:lpstr>
      <vt:lpstr>楷体</vt:lpstr>
      <vt:lpstr>Times New Roman</vt:lpstr>
      <vt:lpstr>Times New Roman</vt:lpstr>
      <vt:lpstr>Arial Unicode MS</vt:lpstr>
      <vt:lpstr>GB Pinyinok-B</vt:lpstr>
      <vt:lpstr>Segoe Print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82</cp:revision>
  <dcterms:created xsi:type="dcterms:W3CDTF">2019-01-28T06:44:00Z</dcterms:created>
  <dcterms:modified xsi:type="dcterms:W3CDTF">2019-10-25T09:24:16Z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