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8"/>
  </p:notesMasterIdLst>
  <p:handoutMasterIdLst>
    <p:handoutMasterId r:id="rId39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8" r:id="rId3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100" d="100"/>
          <a:sy n="100" d="100"/>
        </p:scale>
        <p:origin x="-366" y="-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2019/8/17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2900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51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C4DDB-F316-4707-863E-64F2BB39E6F0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35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6109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12" y="2588282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12" y="3566160"/>
            <a:ext cx="8139178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952508"/>
            <a:ext cx="8139178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02412" y="2588282"/>
            <a:ext cx="8139178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43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93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64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57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4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587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08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1296000"/>
            <a:ext cx="8139178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98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39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1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3808731"/>
            <a:ext cx="8139178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4" y="4511676"/>
            <a:ext cx="8139178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7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1296000"/>
            <a:ext cx="396243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7" y="1296001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789043"/>
            <a:ext cx="39624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2" y="1296001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2" y="1789043"/>
            <a:ext cx="396243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02447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679194" y="1296000"/>
            <a:ext cx="396243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2019/8/17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952509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952501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432000"/>
            <a:ext cx="8139178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1296000"/>
            <a:ext cx="8139178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2019/8/17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2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6&#29436;&#29273;&#23665;&#20116;&#22766;&#22763;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hyperlink" Target="http://www.1ppt.cn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image" Target="../media/image6.png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www.1ppt.com/shiti/" TargetMode="Externa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19" Type="http://schemas.openxmlformats.org/officeDocument/2006/relationships/image" Target="../media/image4.png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1342404" y="1803069"/>
            <a:ext cx="717550" cy="9144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>
              <a:defRPr lang="zh-CN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accent4"/>
              </a:solidFill>
              <a:effectLst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483374" y="1792064"/>
            <a:ext cx="666750" cy="92540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TextBox 23"/>
          <p:cNvSpPr txBox="1"/>
          <p:nvPr/>
        </p:nvSpPr>
        <p:spPr>
          <a:xfrm>
            <a:off x="1521631" y="1558533"/>
            <a:ext cx="6503061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6000" b="1" dirty="0" smtClean="0">
                <a:latin typeface="楷体_GB2312" panose="02010609030101010101" charset="-122"/>
                <a:ea typeface="楷体_GB2312" panose="02010609030101010101" charset="-122"/>
              </a:rPr>
              <a:t>6</a:t>
            </a:r>
            <a:r>
              <a:rPr lang="en-US" altLang="zh-CN" sz="7200" dirty="0" smtClean="0">
                <a:solidFill>
                  <a:schemeClr val="bg1"/>
                </a:solidFill>
                <a:latin typeface="楷体_GB2312" panose="02010609030101010101" charset="-122"/>
                <a:ea typeface="楷体_GB2312" panose="02010609030101010101" charset="-122"/>
              </a:rPr>
              <a:t> </a:t>
            </a:r>
            <a:r>
              <a:rPr lang="zh-CN" altLang="en-US" sz="6600" b="1" dirty="0" smtClean="0">
                <a:latin typeface="楷体_GB2312" panose="02010609030101010101" charset="-122"/>
                <a:ea typeface="楷体_GB2312" panose="02010609030101010101" charset="-122"/>
              </a:rPr>
              <a:t>狼</a:t>
            </a:r>
            <a:r>
              <a:rPr lang="zh-CN" altLang="en-US" sz="6600" b="1" dirty="0" smtClean="0">
                <a:latin typeface="楷体_GB2312" panose="02010609030101010101" charset="-122"/>
                <a:ea typeface="楷体_GB2312" panose="02010609030101010101" charset="-122"/>
              </a:rPr>
              <a:t>牙山五壮士</a:t>
            </a:r>
            <a:endParaRPr lang="zh-CN" altLang="en-US" sz="6600" b="1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5" name="副标题 2"/>
          <p:cNvSpPr txBox="1"/>
          <p:nvPr/>
        </p:nvSpPr>
        <p:spPr>
          <a:xfrm>
            <a:off x="0" y="3228009"/>
            <a:ext cx="9143999" cy="584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defPPr>
              <a:defRPr lang="zh-CN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</a:pPr>
            <a:r>
              <a:rPr lang="en-US" altLang="zh-CN" sz="2665" b="1" dirty="0" smtClean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RJ</a:t>
            </a:r>
            <a:r>
              <a:rPr lang="zh-CN" altLang="en-US" sz="2665" b="1" dirty="0" smtClean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部编版</a:t>
            </a:r>
            <a:r>
              <a:rPr lang="en-US" altLang="zh-CN" sz="2665" b="1" dirty="0" smtClean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en-US" sz="2665" b="1" dirty="0" smtClean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六年</a:t>
            </a:r>
            <a:r>
              <a:rPr lang="zh-CN" altLang="en-US" sz="266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级上册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2051684" y="3142496"/>
            <a:ext cx="5040630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0" y="5611470"/>
            <a:ext cx="9144000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-WWW.1PPT.COM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97890" y="872477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词语</a:t>
            </a:r>
            <a:r>
              <a:rPr lang="zh-CN" altLang="en-US" sz="36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积累</a:t>
            </a:r>
            <a:endParaRPr lang="zh-CN" altLang="en-US" sz="3600" b="1" u="dbl" dirty="0" smtClean="0">
              <a:solidFill>
                <a:srgbClr val="92D05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872594" y="1773880"/>
            <a:ext cx="5572164" cy="255743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lnSpc>
                <a:spcPts val="5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带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数字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的词语：</a:t>
            </a:r>
            <a:endParaRPr lang="en-US" altLang="zh-CN" sz="28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横七竖八  </a:t>
            </a:r>
            <a:r>
              <a:rPr lang="zh-CN" altLang="en-US" sz="28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接二连三   朝三暮四 </a:t>
            </a:r>
            <a:r>
              <a:rPr lang="zh-CN" altLang="en-US" sz="2800" b="1" dirty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杂七杂八 </a:t>
            </a:r>
            <a:r>
              <a:rPr lang="zh-CN" altLang="en-US" sz="28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一五一十   颠三倒四 杀一儆百  隔三差五   说三道四</a:t>
            </a:r>
            <a:endParaRPr lang="en-US" altLang="zh-CN" sz="2800" b="1" dirty="0" smtClean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3794" y="1020706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85852" y="1666075"/>
            <a:ext cx="6664960" cy="207877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4265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3735" b="1" dirty="0">
                <a:solidFill>
                  <a:schemeClr val="tx1"/>
                </a:solidFill>
                <a:latin typeface="+mn-ea"/>
                <a:ea typeface="+mn-ea"/>
              </a:rPr>
              <a:t>我们一起来听写词语吧！写完后认真看书写指导，用心复习哟！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99749" y="730700"/>
            <a:ext cx="2383986" cy="748666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4265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听听写写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534658" y="4171693"/>
            <a:ext cx="1469390" cy="9125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zh-CN" altLang="en-US" sz="2665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Segoe Print" panose="02000600000000000000" charset="0"/>
                <a:ea typeface="微软雅黑" panose="020B0503020204020204" charset="-122"/>
                <a:sym typeface="+mn-ea"/>
                <a:hlinkClick r:id="rId2" action="ppaction://hlinkfile"/>
              </a:rPr>
              <a:t>点我听写</a:t>
            </a:r>
            <a:endParaRPr lang="zh-CN" altLang="en-US" sz="2665" b="1" i="1" dirty="0">
              <a:solidFill>
                <a:schemeClr val="accent6">
                  <a:lumMod val="60000"/>
                  <a:lumOff val="40000"/>
                </a:schemeClr>
              </a:solidFill>
              <a:latin typeface="Segoe Print" panose="02000600000000000000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3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3794" y="905011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5"/>
          <p:cNvSpPr txBox="1"/>
          <p:nvPr/>
        </p:nvSpPr>
        <p:spPr>
          <a:xfrm>
            <a:off x="619285" y="1682229"/>
            <a:ext cx="773938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defRPr/>
            </a:pPr>
            <a:r>
              <a:rPr kumimoji="0" lang="en-US" altLang="zh-CN" sz="2800" b="1" kern="1200" cap="none" spc="0" normalizeH="0" baseline="0" noProof="0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1</a:t>
            </a:r>
            <a:r>
              <a:rPr kumimoji="0" lang="en-US" altLang="zh-CN" sz="2800" b="1" kern="1200" cap="none" spc="0" normalizeH="0" baseline="0" noProof="0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.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课文主要写了五壮士的什么事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？</a:t>
            </a:r>
            <a:endParaRPr kumimoji="0" lang="zh-CN" altLang="en-US" sz="2800" b="1" kern="1200" cap="none" spc="0" normalizeH="0" baseline="0" noProof="0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4405" y="609389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初读</a:t>
            </a:r>
            <a:r>
              <a:rPr lang="zh-CN" altLang="zh-CN" sz="36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感知</a:t>
            </a:r>
          </a:p>
        </p:txBody>
      </p:sp>
      <p:sp>
        <p:nvSpPr>
          <p:cNvPr id="22" name="文本框 3"/>
          <p:cNvSpPr txBox="1"/>
          <p:nvPr/>
        </p:nvSpPr>
        <p:spPr>
          <a:xfrm>
            <a:off x="590253" y="2528760"/>
            <a:ext cx="7739380" cy="19552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_GB2312" panose="02010609030101010101" charset="-122"/>
                <a:cs typeface="+mn-ea"/>
                <a:sym typeface="+mn-ea"/>
              </a:rPr>
              <a:t>    </a:t>
            </a:r>
            <a:r>
              <a:rPr lang="zh-CN" altLang="en-US" sz="2800" b="1" dirty="0" smtClean="0">
                <a:latin typeface="+mj-ea"/>
                <a:ea typeface="+mj-ea"/>
                <a:cs typeface="+mn-ea"/>
                <a:sym typeface="+mn-ea"/>
              </a:rPr>
              <a:t>这篇课文写的是五壮士为了</a:t>
            </a:r>
            <a:r>
              <a:rPr lang="en-US" altLang="zh-CN" sz="2800" b="1" dirty="0" smtClean="0">
                <a:latin typeface="+mj-ea"/>
                <a:ea typeface="+mj-ea"/>
                <a:cs typeface="+mn-ea"/>
                <a:sym typeface="+mn-ea"/>
              </a:rPr>
              <a:t>______________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800" b="1" dirty="0" smtClean="0">
                <a:latin typeface="+mj-ea"/>
                <a:ea typeface="+mj-ea"/>
                <a:cs typeface="+mn-ea"/>
                <a:sym typeface="+mn-ea"/>
              </a:rPr>
              <a:t>_____________</a:t>
            </a:r>
            <a:r>
              <a:rPr lang="zh-CN" altLang="en-US" sz="2800" b="1" dirty="0" smtClean="0">
                <a:latin typeface="+mj-ea"/>
                <a:ea typeface="+mj-ea"/>
                <a:cs typeface="+mn-ea"/>
                <a:sym typeface="+mn-ea"/>
              </a:rPr>
              <a:t>，</a:t>
            </a:r>
            <a:r>
              <a:rPr lang="en-US" altLang="zh-CN" sz="2800" b="1" dirty="0" smtClean="0">
                <a:latin typeface="+mj-ea"/>
                <a:ea typeface="+mj-ea"/>
                <a:cs typeface="+mn-ea"/>
                <a:sym typeface="+mn-ea"/>
              </a:rPr>
              <a:t>____________</a:t>
            </a:r>
            <a:r>
              <a:rPr lang="zh-CN" altLang="en-US" sz="2800" b="1" dirty="0" smtClean="0">
                <a:latin typeface="+mj-ea"/>
                <a:ea typeface="+mj-ea"/>
                <a:cs typeface="+mn-ea"/>
                <a:sym typeface="+mn-ea"/>
              </a:rPr>
              <a:t>，</a:t>
            </a:r>
            <a:r>
              <a:rPr lang="en-US" altLang="zh-CN" sz="2800" b="1" dirty="0" smtClean="0">
                <a:latin typeface="+mj-ea"/>
                <a:ea typeface="+mj-ea"/>
                <a:cs typeface="+mn-ea"/>
                <a:sym typeface="+mn-ea"/>
              </a:rPr>
              <a:t>_____________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  <a:cs typeface="+mn-ea"/>
                <a:sym typeface="+mn-ea"/>
              </a:rPr>
              <a:t>最后</a:t>
            </a:r>
            <a:r>
              <a:rPr lang="en-US" altLang="zh-CN" sz="2800" b="1" dirty="0" smtClean="0">
                <a:latin typeface="+mj-ea"/>
                <a:ea typeface="+mj-ea"/>
                <a:cs typeface="+mn-ea"/>
                <a:sym typeface="+mn-ea"/>
              </a:rPr>
              <a:t>____________</a:t>
            </a:r>
            <a:r>
              <a:rPr lang="zh-CN" altLang="en-US" sz="2800" b="1" dirty="0" smtClean="0">
                <a:latin typeface="+mj-ea"/>
                <a:ea typeface="+mj-ea"/>
                <a:cs typeface="+mn-ea"/>
                <a:sym typeface="+mn-ea"/>
              </a:rPr>
              <a:t>的故事。</a:t>
            </a:r>
            <a:endParaRPr lang="zh-CN" altLang="en-US" sz="2800" b="1" dirty="0">
              <a:solidFill>
                <a:schemeClr val="tx1"/>
              </a:solidFill>
              <a:latin typeface="+mj-ea"/>
              <a:ea typeface="+mj-ea"/>
              <a:cs typeface="+mn-ea"/>
              <a:sym typeface="+mn-ea"/>
            </a:endParaRPr>
          </a:p>
        </p:txBody>
      </p:sp>
      <p:sp>
        <p:nvSpPr>
          <p:cNvPr id="23" name="文本框 3"/>
          <p:cNvSpPr txBox="1"/>
          <p:nvPr/>
        </p:nvSpPr>
        <p:spPr>
          <a:xfrm>
            <a:off x="1413090" y="3960755"/>
            <a:ext cx="2016224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英勇跳崖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4" name="文本框 3"/>
          <p:cNvSpPr txBox="1"/>
          <p:nvPr/>
        </p:nvSpPr>
        <p:spPr>
          <a:xfrm>
            <a:off x="3090957" y="3216158"/>
            <a:ext cx="2039144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诱敌上山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5" name="文本框 3"/>
          <p:cNvSpPr txBox="1"/>
          <p:nvPr/>
        </p:nvSpPr>
        <p:spPr>
          <a:xfrm>
            <a:off x="576401" y="3244757"/>
            <a:ext cx="1673379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连队转移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6" name="文本框 3"/>
          <p:cNvSpPr txBox="1"/>
          <p:nvPr/>
        </p:nvSpPr>
        <p:spPr>
          <a:xfrm>
            <a:off x="6041311" y="2528760"/>
            <a:ext cx="2304256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掩护群众和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8" name="文本框 3"/>
          <p:cNvSpPr txBox="1"/>
          <p:nvPr/>
        </p:nvSpPr>
        <p:spPr>
          <a:xfrm>
            <a:off x="5508105" y="3244757"/>
            <a:ext cx="2039144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奋勇杀敌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312" y="784576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5"/>
          <p:cNvSpPr txBox="1"/>
          <p:nvPr/>
        </p:nvSpPr>
        <p:spPr>
          <a:xfrm>
            <a:off x="641511" y="1124744"/>
            <a:ext cx="773938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defRPr/>
            </a:pPr>
            <a:r>
              <a:rPr lang="en-US" altLang="zh-CN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  2</a:t>
            </a:r>
            <a:r>
              <a:rPr kumimoji="0" lang="en-US" altLang="zh-CN" sz="2800" b="1" kern="1200" cap="none" spc="0" normalizeH="0" baseline="0" noProof="0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.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课文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按什么顺序写的</a:t>
            </a: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?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为课文每部分拟一个小标题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。</a:t>
            </a:r>
            <a:endParaRPr kumimoji="0" lang="zh-CN" altLang="en-US" sz="2800" b="1" kern="1200" cap="none" spc="0" normalizeH="0" baseline="0" noProof="0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10254" name="TextBox 13"/>
          <p:cNvSpPr txBox="1"/>
          <p:nvPr/>
        </p:nvSpPr>
        <p:spPr>
          <a:xfrm>
            <a:off x="1123566" y="2939801"/>
            <a:ext cx="16561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接受任务</a:t>
            </a:r>
          </a:p>
        </p:txBody>
      </p:sp>
      <p:sp>
        <p:nvSpPr>
          <p:cNvPr id="15" name="TextBox 13"/>
          <p:cNvSpPr txBox="1"/>
          <p:nvPr/>
        </p:nvSpPr>
        <p:spPr>
          <a:xfrm>
            <a:off x="3783888" y="2939801"/>
            <a:ext cx="16561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诱敌上山</a:t>
            </a:r>
          </a:p>
        </p:txBody>
      </p:sp>
      <p:sp>
        <p:nvSpPr>
          <p:cNvPr id="16" name="TextBox 13"/>
          <p:cNvSpPr txBox="1"/>
          <p:nvPr/>
        </p:nvSpPr>
        <p:spPr>
          <a:xfrm>
            <a:off x="6444208" y="2939801"/>
            <a:ext cx="16561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引上绝路</a:t>
            </a:r>
          </a:p>
        </p:txBody>
      </p:sp>
      <p:sp>
        <p:nvSpPr>
          <p:cNvPr id="17" name="TextBox 13"/>
          <p:cNvSpPr txBox="1"/>
          <p:nvPr/>
        </p:nvSpPr>
        <p:spPr>
          <a:xfrm>
            <a:off x="2051719" y="4100241"/>
            <a:ext cx="16561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顶峰歼敌</a:t>
            </a:r>
          </a:p>
        </p:txBody>
      </p:sp>
      <p:sp>
        <p:nvSpPr>
          <p:cNvPr id="18" name="TextBox 13"/>
          <p:cNvSpPr txBox="1"/>
          <p:nvPr/>
        </p:nvSpPr>
        <p:spPr>
          <a:xfrm>
            <a:off x="4619298" y="4100241"/>
            <a:ext cx="165618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跳下悬崖</a:t>
            </a:r>
          </a:p>
        </p:txBody>
      </p:sp>
      <p:sp>
        <p:nvSpPr>
          <p:cNvPr id="3" name="右箭头 2"/>
          <p:cNvSpPr/>
          <p:nvPr/>
        </p:nvSpPr>
        <p:spPr>
          <a:xfrm>
            <a:off x="2941545" y="3145400"/>
            <a:ext cx="640123" cy="34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9" name="右箭头 18"/>
          <p:cNvSpPr/>
          <p:nvPr/>
        </p:nvSpPr>
        <p:spPr>
          <a:xfrm>
            <a:off x="3871077" y="4323468"/>
            <a:ext cx="640123" cy="34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0" name="右箭头 19"/>
          <p:cNvSpPr/>
          <p:nvPr/>
        </p:nvSpPr>
        <p:spPr>
          <a:xfrm>
            <a:off x="1311534" y="4323468"/>
            <a:ext cx="640123" cy="34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1" name="右箭头 20"/>
          <p:cNvSpPr/>
          <p:nvPr/>
        </p:nvSpPr>
        <p:spPr>
          <a:xfrm>
            <a:off x="5628825" y="3145400"/>
            <a:ext cx="640123" cy="34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25195" y="596054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段落划分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13048" y="1416951"/>
            <a:ext cx="8496944" cy="279018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全文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共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9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个自然段，可分五部分。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一部分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1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）：写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七连六班接受掩护群众和部队转移的任务。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部分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2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）：写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六班五个战士诱敌上山，痛击敌人的情形。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第三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部分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3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）：写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五个战士决定把敌人引上绝路。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第四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部分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4-5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）：写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五个战士把敌人引上狼牙山峰顶后再次痛击敌人。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第五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部分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6-9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）：写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五位壮士英勇跳崖。</a:t>
            </a:r>
            <a:endParaRPr lang="zh-CN" altLang="en-US" sz="2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842" y="743936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" name="TextBox 1"/>
          <p:cNvSpPr txBox="1"/>
          <p:nvPr/>
        </p:nvSpPr>
        <p:spPr>
          <a:xfrm>
            <a:off x="476238" y="1555430"/>
            <a:ext cx="8106124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   1.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默读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第一段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，说说五壮士是在什么情况下接受任务的</a:t>
            </a:r>
            <a:r>
              <a:rPr lang="en-US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? 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26160" y="543137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课文解读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6306" y="2954450"/>
            <a:ext cx="8200149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1941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年秋，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日寇集中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兵力，向我晋察冀根据地大举进犯。</a:t>
            </a:r>
            <a:endParaRPr lang="zh-CN" altLang="en-US" sz="36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1763688" y="4293096"/>
            <a:ext cx="4320480" cy="1562412"/>
          </a:xfrm>
          <a:prstGeom prst="wedgeRoundRectCallout">
            <a:avLst>
              <a:gd name="adj1" fmla="val -10431"/>
              <a:gd name="adj2" fmla="val -728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集中兵力  大举进犯。敌人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很疯狂，我军人很少，</a:t>
            </a:r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寡不敌众 ，力量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悬</a:t>
            </a:r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殊。</a:t>
            </a:r>
            <a:endParaRPr lang="zh-CN" altLang="en-US" sz="24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878004" y="3073946"/>
            <a:ext cx="1342068" cy="543043"/>
          </a:xfrm>
          <a:prstGeom prst="roundRect">
            <a:avLst/>
          </a:prstGeom>
          <a:noFill/>
          <a:ln w="12700">
            <a:solidFill>
              <a:srgbClr val="FF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476305" y="3590521"/>
            <a:ext cx="1606187" cy="543043"/>
          </a:xfrm>
          <a:prstGeom prst="roundRect">
            <a:avLst/>
          </a:prstGeom>
          <a:noFill/>
          <a:ln w="12700">
            <a:solidFill>
              <a:srgbClr val="FF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007" y="691443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755575" y="2815501"/>
            <a:ext cx="7494785" cy="20919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为了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拖住敌人，七连六班的五个战士一边痛击追上来的敌人，一边有计划地把大批敌人引上了狼牙山。他们利用险要的地形，把冲上来的敌人一次又一次地打了下去。</a:t>
            </a:r>
            <a:endParaRPr lang="zh-CN" altLang="en-US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4071619" y="5410540"/>
            <a:ext cx="3744416" cy="960107"/>
          </a:xfrm>
          <a:prstGeom prst="wedgeRoundRectCallout">
            <a:avLst>
              <a:gd name="adj1" fmla="val 3844"/>
              <a:gd name="adj2" fmla="val -1448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0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说明我军战士英勇机智。</a:t>
            </a:r>
            <a:endParaRPr lang="zh-CN" altLang="en-US" sz="20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49907" y="1027620"/>
            <a:ext cx="8106124" cy="95410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   2.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默读第二段，说说五壮士是怎样诱敌上山英勇杀敌的？表现了什么？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4788025" y="3246826"/>
            <a:ext cx="1152128" cy="76808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0" name="椭圆 9"/>
          <p:cNvSpPr/>
          <p:nvPr/>
        </p:nvSpPr>
        <p:spPr>
          <a:xfrm>
            <a:off x="6588125" y="3246967"/>
            <a:ext cx="763905" cy="72305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3" y="1657649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班长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马宝玉沉着地指挥战斗，让敌人走近了，才下命令狠狠地打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副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班长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葛振林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打一枪就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大吼一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声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，好像细小的枪口喷不完他的满腔怒火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3563889" y="481893"/>
            <a:ext cx="3744416" cy="960107"/>
          </a:xfrm>
          <a:prstGeom prst="wedgeRoundRectCallout">
            <a:avLst>
              <a:gd name="adj1" fmla="val 356"/>
              <a:gd name="adj2" fmla="val 728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班长机智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勇敢，指挥若定。</a:t>
            </a:r>
          </a:p>
        </p:txBody>
      </p:sp>
      <p:sp>
        <p:nvSpPr>
          <p:cNvPr id="6" name="圆角矩形标注 5"/>
          <p:cNvSpPr/>
          <p:nvPr/>
        </p:nvSpPr>
        <p:spPr>
          <a:xfrm>
            <a:off x="1115616" y="4773150"/>
            <a:ext cx="4320480" cy="960107"/>
          </a:xfrm>
          <a:prstGeom prst="wedgeRoundRectCallout">
            <a:avLst>
              <a:gd name="adj1" fmla="val 41676"/>
              <a:gd name="adj2" fmla="val -924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副班长大吼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一声，发泄对日寇的满腔愤怒。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1541" y="1604798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战士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宋学义扔手榴弹总要把胳膊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抡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个圈，好使出浑身的力气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胡德林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和胡福才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这两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个小战士把脸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绷得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紧紧的，全神贯注地瞄准敌人射击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3275857" y="452670"/>
            <a:ext cx="3744416" cy="960107"/>
          </a:xfrm>
          <a:prstGeom prst="wedgeRoundRectCallout">
            <a:avLst>
              <a:gd name="adj1" fmla="val 53847"/>
              <a:gd name="adj2" fmla="val 829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动作描写，说明战士十分痛恨敌人。</a:t>
            </a:r>
            <a:endParaRPr lang="zh-CN" altLang="en-US" sz="24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755650" y="4676987"/>
            <a:ext cx="5256530" cy="988060"/>
          </a:xfrm>
          <a:prstGeom prst="wedgeRoundRectCallout">
            <a:avLst>
              <a:gd name="adj1" fmla="val -887"/>
              <a:gd name="adj2" fmla="val -710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句话采用了生动的神态描写，逼真地刻画出两位英雄的形象。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6591" y="1209840"/>
            <a:ext cx="8280920" cy="1376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敌人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始终不能前进一步。在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崎岖的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山路上，横七竖八地躺着许多敌人的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尸体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sp>
        <p:nvSpPr>
          <p:cNvPr id="5" name="上箭头标注 4"/>
          <p:cNvSpPr/>
          <p:nvPr/>
        </p:nvSpPr>
        <p:spPr>
          <a:xfrm>
            <a:off x="1136381" y="3392422"/>
            <a:ext cx="6367179" cy="1920213"/>
          </a:xfrm>
          <a:prstGeom prst="upArrowCallout">
            <a:avLst>
              <a:gd name="adj1" fmla="val 41541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敌人伤亡的描写反衬了五壮士的英勇顽强。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6" name="组合 1"/>
          <p:cNvGrpSpPr/>
          <p:nvPr/>
        </p:nvGrpSpPr>
        <p:grpSpPr>
          <a:xfrm>
            <a:off x="796089" y="670138"/>
            <a:ext cx="2234565" cy="1295343"/>
            <a:chOff x="340723" y="-643091"/>
            <a:chExt cx="2234565" cy="1297893"/>
          </a:xfrm>
        </p:grpSpPr>
        <p:sp>
          <p:nvSpPr>
            <p:cNvPr id="5236" name="文本框 13"/>
            <p:cNvSpPr txBox="1"/>
            <p:nvPr/>
          </p:nvSpPr>
          <p:spPr>
            <a:xfrm>
              <a:off x="340723" y="-643091"/>
              <a:ext cx="2234565" cy="64760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b="1" u="dbl" dirty="0" smtClean="0">
                  <a:solidFill>
                    <a:srgbClr val="92D050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</a:rPr>
                <a:t>助读资料</a:t>
              </a:r>
            </a:p>
          </p:txBody>
        </p:sp>
        <p:grpSp>
          <p:nvGrpSpPr>
            <p:cNvPr id="5238" name="Group 4"/>
            <p:cNvGrpSpPr>
              <a:grpSpLocks noChangeAspect="1"/>
            </p:cNvGrpSpPr>
            <p:nvPr/>
          </p:nvGrpSpPr>
          <p:grpSpPr>
            <a:xfrm>
              <a:off x="2105319" y="434013"/>
              <a:ext cx="368573" cy="220789"/>
              <a:chOff x="2511" y="1362"/>
              <a:chExt cx="539" cy="322"/>
            </a:xfrm>
          </p:grpSpPr>
          <p:sp>
            <p:nvSpPr>
              <p:cNvPr id="19" name="Freeform 8"/>
              <p:cNvSpPr/>
              <p:nvPr/>
            </p:nvSpPr>
            <p:spPr bwMode="auto">
              <a:xfrm>
                <a:off x="2954" y="1362"/>
                <a:ext cx="5" cy="0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EEEB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9"/>
              <p:cNvSpPr/>
              <p:nvPr/>
            </p:nvSpPr>
            <p:spPr bwMode="auto">
              <a:xfrm>
                <a:off x="2943" y="1497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578C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2511" y="1362"/>
                <a:ext cx="539" cy="322"/>
              </a:xfrm>
              <a:custGeom>
                <a:avLst/>
                <a:gdLst>
                  <a:gd name="T0" fmla="*/ 7 w 309"/>
                  <a:gd name="T1" fmla="*/ 184 h 184"/>
                  <a:gd name="T2" fmla="*/ 9 w 309"/>
                  <a:gd name="T3" fmla="*/ 184 h 184"/>
                  <a:gd name="T4" fmla="*/ 9 w 309"/>
                  <a:gd name="T5" fmla="*/ 178 h 184"/>
                  <a:gd name="T6" fmla="*/ 8 w 309"/>
                  <a:gd name="T7" fmla="*/ 180 h 184"/>
                  <a:gd name="T8" fmla="*/ 9 w 309"/>
                  <a:gd name="T9" fmla="*/ 178 h 184"/>
                  <a:gd name="T10" fmla="*/ 34 w 309"/>
                  <a:gd name="T11" fmla="*/ 174 h 184"/>
                  <a:gd name="T12" fmla="*/ 34 w 309"/>
                  <a:gd name="T13" fmla="*/ 179 h 184"/>
                  <a:gd name="T14" fmla="*/ 36 w 309"/>
                  <a:gd name="T15" fmla="*/ 176 h 184"/>
                  <a:gd name="T16" fmla="*/ 38 w 309"/>
                  <a:gd name="T17" fmla="*/ 176 h 184"/>
                  <a:gd name="T18" fmla="*/ 84 w 309"/>
                  <a:gd name="T19" fmla="*/ 144 h 184"/>
                  <a:gd name="T20" fmla="*/ 85 w 309"/>
                  <a:gd name="T21" fmla="*/ 145 h 184"/>
                  <a:gd name="T22" fmla="*/ 84 w 309"/>
                  <a:gd name="T23" fmla="*/ 144 h 184"/>
                  <a:gd name="T24" fmla="*/ 0 w 309"/>
                  <a:gd name="T25" fmla="*/ 135 h 184"/>
                  <a:gd name="T26" fmla="*/ 1 w 309"/>
                  <a:gd name="T27" fmla="*/ 135 h 184"/>
                  <a:gd name="T28" fmla="*/ 138 w 309"/>
                  <a:gd name="T29" fmla="*/ 123 h 184"/>
                  <a:gd name="T30" fmla="*/ 139 w 309"/>
                  <a:gd name="T31" fmla="*/ 123 h 184"/>
                  <a:gd name="T32" fmla="*/ 154 w 309"/>
                  <a:gd name="T33" fmla="*/ 115 h 184"/>
                  <a:gd name="T34" fmla="*/ 154 w 309"/>
                  <a:gd name="T35" fmla="*/ 116 h 184"/>
                  <a:gd name="T36" fmla="*/ 154 w 309"/>
                  <a:gd name="T37" fmla="*/ 115 h 184"/>
                  <a:gd name="T38" fmla="*/ 50 w 309"/>
                  <a:gd name="T39" fmla="*/ 113 h 184"/>
                  <a:gd name="T40" fmla="*/ 53 w 309"/>
                  <a:gd name="T41" fmla="*/ 115 h 184"/>
                  <a:gd name="T42" fmla="*/ 146 w 309"/>
                  <a:gd name="T43" fmla="*/ 113 h 184"/>
                  <a:gd name="T44" fmla="*/ 147 w 309"/>
                  <a:gd name="T45" fmla="*/ 114 h 184"/>
                  <a:gd name="T46" fmla="*/ 146 w 309"/>
                  <a:gd name="T47" fmla="*/ 113 h 184"/>
                  <a:gd name="T48" fmla="*/ 149 w 309"/>
                  <a:gd name="T49" fmla="*/ 111 h 184"/>
                  <a:gd name="T50" fmla="*/ 151 w 309"/>
                  <a:gd name="T51" fmla="*/ 111 h 184"/>
                  <a:gd name="T52" fmla="*/ 165 w 309"/>
                  <a:gd name="T53" fmla="*/ 109 h 184"/>
                  <a:gd name="T54" fmla="*/ 162 w 309"/>
                  <a:gd name="T55" fmla="*/ 113 h 184"/>
                  <a:gd name="T56" fmla="*/ 166 w 309"/>
                  <a:gd name="T57" fmla="*/ 111 h 184"/>
                  <a:gd name="T58" fmla="*/ 184 w 309"/>
                  <a:gd name="T59" fmla="*/ 107 h 184"/>
                  <a:gd name="T60" fmla="*/ 184 w 309"/>
                  <a:gd name="T61" fmla="*/ 109 h 184"/>
                  <a:gd name="T62" fmla="*/ 184 w 309"/>
                  <a:gd name="T63" fmla="*/ 107 h 184"/>
                  <a:gd name="T64" fmla="*/ 50 w 309"/>
                  <a:gd name="T65" fmla="*/ 109 h 184"/>
                  <a:gd name="T66" fmla="*/ 53 w 309"/>
                  <a:gd name="T67" fmla="*/ 111 h 184"/>
                  <a:gd name="T68" fmla="*/ 53 w 309"/>
                  <a:gd name="T69" fmla="*/ 107 h 184"/>
                  <a:gd name="T70" fmla="*/ 248 w 309"/>
                  <a:gd name="T71" fmla="*/ 77 h 184"/>
                  <a:gd name="T72" fmla="*/ 249 w 309"/>
                  <a:gd name="T73" fmla="*/ 77 h 184"/>
                  <a:gd name="T74" fmla="*/ 249 w 309"/>
                  <a:gd name="T75" fmla="*/ 75 h 184"/>
                  <a:gd name="T76" fmla="*/ 252 w 309"/>
                  <a:gd name="T77" fmla="*/ 67 h 184"/>
                  <a:gd name="T78" fmla="*/ 252 w 309"/>
                  <a:gd name="T79" fmla="*/ 70 h 184"/>
                  <a:gd name="T80" fmla="*/ 268 w 309"/>
                  <a:gd name="T81" fmla="*/ 64 h 184"/>
                  <a:gd name="T82" fmla="*/ 266 w 309"/>
                  <a:gd name="T83" fmla="*/ 66 h 184"/>
                  <a:gd name="T84" fmla="*/ 268 w 309"/>
                  <a:gd name="T85" fmla="*/ 66 h 184"/>
                  <a:gd name="T86" fmla="*/ 276 w 309"/>
                  <a:gd name="T87" fmla="*/ 54 h 184"/>
                  <a:gd name="T88" fmla="*/ 276 w 309"/>
                  <a:gd name="T89" fmla="*/ 55 h 184"/>
                  <a:gd name="T90" fmla="*/ 276 w 309"/>
                  <a:gd name="T91" fmla="*/ 54 h 184"/>
                  <a:gd name="T92" fmla="*/ 307 w 309"/>
                  <a:gd name="T93" fmla="*/ 17 h 184"/>
                  <a:gd name="T94" fmla="*/ 309 w 309"/>
                  <a:gd name="T95" fmla="*/ 17 h 184"/>
                  <a:gd name="T96" fmla="*/ 254 w 309"/>
                  <a:gd name="T97" fmla="*/ 11 h 184"/>
                  <a:gd name="T98" fmla="*/ 254 w 309"/>
                  <a:gd name="T99" fmla="*/ 12 h 184"/>
                  <a:gd name="T100" fmla="*/ 254 w 309"/>
                  <a:gd name="T101" fmla="*/ 11 h 184"/>
                  <a:gd name="T102" fmla="*/ 304 w 309"/>
                  <a:gd name="T103" fmla="*/ 12 h 184"/>
                  <a:gd name="T104" fmla="*/ 308 w 309"/>
                  <a:gd name="T105" fmla="*/ 14 h 184"/>
                  <a:gd name="T106" fmla="*/ 307 w 309"/>
                  <a:gd name="T107" fmla="*/ 11 h 184"/>
                  <a:gd name="T108" fmla="*/ 305 w 309"/>
                  <a:gd name="T109" fmla="*/ 10 h 184"/>
                  <a:gd name="T110" fmla="*/ 245 w 309"/>
                  <a:gd name="T111" fmla="*/ 12 h 184"/>
                  <a:gd name="T112" fmla="*/ 245 w 309"/>
                  <a:gd name="T113" fmla="*/ 10 h 184"/>
                  <a:gd name="T114" fmla="*/ 257 w 309"/>
                  <a:gd name="T115" fmla="*/ 0 h 184"/>
                  <a:gd name="T116" fmla="*/ 254 w 309"/>
                  <a:gd name="T117" fmla="*/ 1 h 184"/>
                  <a:gd name="T118" fmla="*/ 255 w 309"/>
                  <a:gd name="T119" fmla="*/ 3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09" h="184">
                    <a:moveTo>
                      <a:pt x="8" y="183"/>
                    </a:moveTo>
                    <a:cubicBezTo>
                      <a:pt x="7" y="183"/>
                      <a:pt x="7" y="183"/>
                      <a:pt x="7" y="184"/>
                    </a:cubicBezTo>
                    <a:cubicBezTo>
                      <a:pt x="7" y="184"/>
                      <a:pt x="8" y="184"/>
                      <a:pt x="8" y="184"/>
                    </a:cubicBezTo>
                    <a:cubicBezTo>
                      <a:pt x="8" y="184"/>
                      <a:pt x="9" y="184"/>
                      <a:pt x="9" y="184"/>
                    </a:cubicBezTo>
                    <a:cubicBezTo>
                      <a:pt x="9" y="183"/>
                      <a:pt x="8" y="183"/>
                      <a:pt x="8" y="183"/>
                    </a:cubicBezTo>
                    <a:moveTo>
                      <a:pt x="9" y="178"/>
                    </a:moveTo>
                    <a:cubicBezTo>
                      <a:pt x="8" y="178"/>
                      <a:pt x="7" y="180"/>
                      <a:pt x="8" y="180"/>
                    </a:cubicBezTo>
                    <a:cubicBezTo>
                      <a:pt x="8" y="180"/>
                      <a:pt x="8" y="180"/>
                      <a:pt x="8" y="180"/>
                    </a:cubicBezTo>
                    <a:cubicBezTo>
                      <a:pt x="9" y="180"/>
                      <a:pt x="10" y="178"/>
                      <a:pt x="9" y="178"/>
                    </a:cubicBezTo>
                    <a:cubicBezTo>
                      <a:pt x="9" y="178"/>
                      <a:pt x="9" y="178"/>
                      <a:pt x="9" y="178"/>
                    </a:cubicBezTo>
                    <a:moveTo>
                      <a:pt x="35" y="171"/>
                    </a:moveTo>
                    <a:cubicBezTo>
                      <a:pt x="35" y="171"/>
                      <a:pt x="34" y="172"/>
                      <a:pt x="34" y="174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33" y="175"/>
                      <a:pt x="32" y="179"/>
                      <a:pt x="34" y="179"/>
                    </a:cubicBezTo>
                    <a:cubicBezTo>
                      <a:pt x="34" y="179"/>
                      <a:pt x="34" y="179"/>
                      <a:pt x="35" y="179"/>
                    </a:cubicBezTo>
                    <a:cubicBezTo>
                      <a:pt x="35" y="178"/>
                      <a:pt x="36" y="177"/>
                      <a:pt x="36" y="176"/>
                    </a:cubicBezTo>
                    <a:cubicBezTo>
                      <a:pt x="37" y="176"/>
                      <a:pt x="37" y="176"/>
                      <a:pt x="38" y="176"/>
                    </a:cubicBezTo>
                    <a:cubicBezTo>
                      <a:pt x="38" y="176"/>
                      <a:pt x="38" y="176"/>
                      <a:pt x="38" y="176"/>
                    </a:cubicBezTo>
                    <a:cubicBezTo>
                      <a:pt x="39" y="176"/>
                      <a:pt x="37" y="171"/>
                      <a:pt x="35" y="171"/>
                    </a:cubicBezTo>
                    <a:moveTo>
                      <a:pt x="84" y="144"/>
                    </a:moveTo>
                    <a:cubicBezTo>
                      <a:pt x="84" y="144"/>
                      <a:pt x="84" y="144"/>
                      <a:pt x="84" y="145"/>
                    </a:cubicBezTo>
                    <a:cubicBezTo>
                      <a:pt x="84" y="145"/>
                      <a:pt x="84" y="145"/>
                      <a:pt x="85" y="145"/>
                    </a:cubicBezTo>
                    <a:cubicBezTo>
                      <a:pt x="85" y="145"/>
                      <a:pt x="85" y="145"/>
                      <a:pt x="86" y="145"/>
                    </a:cubicBezTo>
                    <a:cubicBezTo>
                      <a:pt x="86" y="145"/>
                      <a:pt x="85" y="144"/>
                      <a:pt x="84" y="144"/>
                    </a:cubicBezTo>
                    <a:moveTo>
                      <a:pt x="1" y="134"/>
                    </a:move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35"/>
                      <a:pt x="0" y="135"/>
                      <a:pt x="1" y="135"/>
                    </a:cubicBezTo>
                    <a:cubicBezTo>
                      <a:pt x="1" y="135"/>
                      <a:pt x="1" y="135"/>
                      <a:pt x="1" y="135"/>
                    </a:cubicBezTo>
                    <a:cubicBezTo>
                      <a:pt x="1" y="134"/>
                      <a:pt x="1" y="134"/>
                      <a:pt x="1" y="134"/>
                    </a:cubicBezTo>
                    <a:moveTo>
                      <a:pt x="138" y="123"/>
                    </a:moveTo>
                    <a:cubicBezTo>
                      <a:pt x="137" y="123"/>
                      <a:pt x="136" y="124"/>
                      <a:pt x="137" y="125"/>
                    </a:cubicBezTo>
                    <a:cubicBezTo>
                      <a:pt x="138" y="124"/>
                      <a:pt x="139" y="125"/>
                      <a:pt x="139" y="123"/>
                    </a:cubicBezTo>
                    <a:cubicBezTo>
                      <a:pt x="139" y="123"/>
                      <a:pt x="138" y="123"/>
                      <a:pt x="138" y="123"/>
                    </a:cubicBezTo>
                    <a:moveTo>
                      <a:pt x="154" y="115"/>
                    </a:moveTo>
                    <a:cubicBezTo>
                      <a:pt x="154" y="115"/>
                      <a:pt x="153" y="115"/>
                      <a:pt x="153" y="115"/>
                    </a:cubicBezTo>
                    <a:cubicBezTo>
                      <a:pt x="153" y="116"/>
                      <a:pt x="154" y="116"/>
                      <a:pt x="154" y="116"/>
                    </a:cubicBezTo>
                    <a:cubicBezTo>
                      <a:pt x="155" y="116"/>
                      <a:pt x="155" y="116"/>
                      <a:pt x="155" y="116"/>
                    </a:cubicBezTo>
                    <a:cubicBezTo>
                      <a:pt x="155" y="115"/>
                      <a:pt x="155" y="115"/>
                      <a:pt x="154" y="115"/>
                    </a:cubicBezTo>
                    <a:moveTo>
                      <a:pt x="50" y="113"/>
                    </a:moveTo>
                    <a:cubicBezTo>
                      <a:pt x="50" y="113"/>
                      <a:pt x="50" y="113"/>
                      <a:pt x="50" y="113"/>
                    </a:cubicBezTo>
                    <a:cubicBezTo>
                      <a:pt x="50" y="114"/>
                      <a:pt x="52" y="115"/>
                      <a:pt x="52" y="115"/>
                    </a:cubicBezTo>
                    <a:cubicBezTo>
                      <a:pt x="53" y="115"/>
                      <a:pt x="53" y="115"/>
                      <a:pt x="53" y="115"/>
                    </a:cubicBezTo>
                    <a:cubicBezTo>
                      <a:pt x="53" y="114"/>
                      <a:pt x="51" y="113"/>
                      <a:pt x="50" y="113"/>
                    </a:cubicBezTo>
                    <a:moveTo>
                      <a:pt x="146" y="113"/>
                    </a:moveTo>
                    <a:cubicBezTo>
                      <a:pt x="146" y="113"/>
                      <a:pt x="146" y="113"/>
                      <a:pt x="146" y="113"/>
                    </a:cubicBezTo>
                    <a:cubicBezTo>
                      <a:pt x="145" y="114"/>
                      <a:pt x="146" y="114"/>
                      <a:pt x="147" y="114"/>
                    </a:cubicBezTo>
                    <a:cubicBezTo>
                      <a:pt x="147" y="114"/>
                      <a:pt x="147" y="114"/>
                      <a:pt x="147" y="113"/>
                    </a:cubicBezTo>
                    <a:cubicBezTo>
                      <a:pt x="148" y="113"/>
                      <a:pt x="147" y="113"/>
                      <a:pt x="146" y="113"/>
                    </a:cubicBezTo>
                    <a:moveTo>
                      <a:pt x="150" y="110"/>
                    </a:moveTo>
                    <a:cubicBezTo>
                      <a:pt x="149" y="110"/>
                      <a:pt x="149" y="110"/>
                      <a:pt x="149" y="111"/>
                    </a:cubicBezTo>
                    <a:cubicBezTo>
                      <a:pt x="149" y="111"/>
                      <a:pt x="150" y="111"/>
                      <a:pt x="150" y="111"/>
                    </a:cubicBezTo>
                    <a:cubicBezTo>
                      <a:pt x="151" y="111"/>
                      <a:pt x="151" y="111"/>
                      <a:pt x="151" y="111"/>
                    </a:cubicBezTo>
                    <a:cubicBezTo>
                      <a:pt x="151" y="111"/>
                      <a:pt x="150" y="110"/>
                      <a:pt x="150" y="110"/>
                    </a:cubicBezTo>
                    <a:moveTo>
                      <a:pt x="165" y="109"/>
                    </a:moveTo>
                    <a:cubicBezTo>
                      <a:pt x="165" y="109"/>
                      <a:pt x="163" y="110"/>
                      <a:pt x="162" y="111"/>
                    </a:cubicBezTo>
                    <a:cubicBezTo>
                      <a:pt x="161" y="112"/>
                      <a:pt x="161" y="113"/>
                      <a:pt x="162" y="113"/>
                    </a:cubicBezTo>
                    <a:cubicBezTo>
                      <a:pt x="162" y="113"/>
                      <a:pt x="163" y="113"/>
                      <a:pt x="164" y="113"/>
                    </a:cubicBezTo>
                    <a:cubicBezTo>
                      <a:pt x="166" y="111"/>
                      <a:pt x="166" y="111"/>
                      <a:pt x="166" y="111"/>
                    </a:cubicBezTo>
                    <a:cubicBezTo>
                      <a:pt x="166" y="110"/>
                      <a:pt x="166" y="109"/>
                      <a:pt x="165" y="109"/>
                    </a:cubicBezTo>
                    <a:moveTo>
                      <a:pt x="184" y="107"/>
                    </a:moveTo>
                    <a:cubicBezTo>
                      <a:pt x="184" y="107"/>
                      <a:pt x="183" y="109"/>
                      <a:pt x="184" y="109"/>
                    </a:cubicBezTo>
                    <a:cubicBezTo>
                      <a:pt x="184" y="109"/>
                      <a:pt x="184" y="109"/>
                      <a:pt x="184" y="109"/>
                    </a:cubicBezTo>
                    <a:cubicBezTo>
                      <a:pt x="184" y="109"/>
                      <a:pt x="185" y="107"/>
                      <a:pt x="184" y="107"/>
                    </a:cubicBezTo>
                    <a:cubicBezTo>
                      <a:pt x="184" y="107"/>
                      <a:pt x="184" y="107"/>
                      <a:pt x="184" y="107"/>
                    </a:cubicBezTo>
                    <a:moveTo>
                      <a:pt x="53" y="107"/>
                    </a:moveTo>
                    <a:cubicBezTo>
                      <a:pt x="51" y="107"/>
                      <a:pt x="50" y="108"/>
                      <a:pt x="50" y="109"/>
                    </a:cubicBezTo>
                    <a:cubicBezTo>
                      <a:pt x="50" y="110"/>
                      <a:pt x="50" y="111"/>
                      <a:pt x="51" y="111"/>
                    </a:cubicBezTo>
                    <a:cubicBezTo>
                      <a:pt x="52" y="111"/>
                      <a:pt x="52" y="111"/>
                      <a:pt x="53" y="111"/>
                    </a:cubicBezTo>
                    <a:cubicBezTo>
                      <a:pt x="54" y="111"/>
                      <a:pt x="54" y="108"/>
                      <a:pt x="54" y="107"/>
                    </a:cubicBezTo>
                    <a:cubicBezTo>
                      <a:pt x="53" y="107"/>
                      <a:pt x="53" y="107"/>
                      <a:pt x="53" y="107"/>
                    </a:cubicBezTo>
                    <a:moveTo>
                      <a:pt x="249" y="75"/>
                    </a:moveTo>
                    <a:cubicBezTo>
                      <a:pt x="249" y="75"/>
                      <a:pt x="249" y="76"/>
                      <a:pt x="248" y="7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9" y="77"/>
                      <a:pt x="249" y="77"/>
                      <a:pt x="249" y="77"/>
                    </a:cubicBezTo>
                    <a:cubicBezTo>
                      <a:pt x="250" y="77"/>
                      <a:pt x="250" y="76"/>
                      <a:pt x="251" y="76"/>
                    </a:cubicBezTo>
                    <a:cubicBezTo>
                      <a:pt x="250" y="76"/>
                      <a:pt x="250" y="75"/>
                      <a:pt x="249" y="75"/>
                    </a:cubicBezTo>
                    <a:moveTo>
                      <a:pt x="253" y="66"/>
                    </a:moveTo>
                    <a:cubicBezTo>
                      <a:pt x="252" y="67"/>
                      <a:pt x="252" y="67"/>
                      <a:pt x="252" y="67"/>
                    </a:cubicBezTo>
                    <a:cubicBezTo>
                      <a:pt x="250" y="67"/>
                      <a:pt x="250" y="67"/>
                      <a:pt x="250" y="67"/>
                    </a:cubicBezTo>
                    <a:cubicBezTo>
                      <a:pt x="250" y="70"/>
                      <a:pt x="251" y="70"/>
                      <a:pt x="252" y="70"/>
                    </a:cubicBezTo>
                    <a:cubicBezTo>
                      <a:pt x="254" y="70"/>
                      <a:pt x="258" y="66"/>
                      <a:pt x="253" y="66"/>
                    </a:cubicBezTo>
                    <a:moveTo>
                      <a:pt x="268" y="64"/>
                    </a:moveTo>
                    <a:cubicBezTo>
                      <a:pt x="268" y="64"/>
                      <a:pt x="268" y="65"/>
                      <a:pt x="268" y="65"/>
                    </a:cubicBezTo>
                    <a:cubicBezTo>
                      <a:pt x="266" y="66"/>
                      <a:pt x="266" y="66"/>
                      <a:pt x="266" y="66"/>
                    </a:cubicBezTo>
                    <a:cubicBezTo>
                      <a:pt x="266" y="67"/>
                      <a:pt x="266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6"/>
                      <a:pt x="269" y="64"/>
                      <a:pt x="268" y="64"/>
                    </a:cubicBezTo>
                    <a:moveTo>
                      <a:pt x="276" y="54"/>
                    </a:moveTo>
                    <a:cubicBezTo>
                      <a:pt x="276" y="54"/>
                      <a:pt x="275" y="55"/>
                      <a:pt x="276" y="55"/>
                    </a:cubicBezTo>
                    <a:cubicBezTo>
                      <a:pt x="276" y="55"/>
                      <a:pt x="276" y="55"/>
                      <a:pt x="276" y="55"/>
                    </a:cubicBezTo>
                    <a:cubicBezTo>
                      <a:pt x="276" y="55"/>
                      <a:pt x="277" y="54"/>
                      <a:pt x="276" y="54"/>
                    </a:cubicBezTo>
                    <a:cubicBezTo>
                      <a:pt x="276" y="54"/>
                      <a:pt x="276" y="54"/>
                      <a:pt x="276" y="54"/>
                    </a:cubicBezTo>
                    <a:moveTo>
                      <a:pt x="308" y="17"/>
                    </a:moveTo>
                    <a:cubicBezTo>
                      <a:pt x="308" y="17"/>
                      <a:pt x="307" y="17"/>
                      <a:pt x="307" y="17"/>
                    </a:cubicBezTo>
                    <a:cubicBezTo>
                      <a:pt x="307" y="18"/>
                      <a:pt x="308" y="18"/>
                      <a:pt x="308" y="18"/>
                    </a:cubicBezTo>
                    <a:cubicBezTo>
                      <a:pt x="309" y="18"/>
                      <a:pt x="309" y="18"/>
                      <a:pt x="309" y="17"/>
                    </a:cubicBezTo>
                    <a:cubicBezTo>
                      <a:pt x="309" y="17"/>
                      <a:pt x="308" y="17"/>
                      <a:pt x="308" y="17"/>
                    </a:cubicBezTo>
                    <a:moveTo>
                      <a:pt x="254" y="11"/>
                    </a:moveTo>
                    <a:cubicBezTo>
                      <a:pt x="253" y="11"/>
                      <a:pt x="253" y="11"/>
                      <a:pt x="253" y="11"/>
                    </a:cubicBezTo>
                    <a:cubicBezTo>
                      <a:pt x="253" y="11"/>
                      <a:pt x="254" y="12"/>
                      <a:pt x="254" y="12"/>
                    </a:cubicBezTo>
                    <a:cubicBezTo>
                      <a:pt x="254" y="12"/>
                      <a:pt x="255" y="12"/>
                      <a:pt x="255" y="11"/>
                    </a:cubicBezTo>
                    <a:cubicBezTo>
                      <a:pt x="255" y="11"/>
                      <a:pt x="254" y="11"/>
                      <a:pt x="254" y="11"/>
                    </a:cubicBezTo>
                    <a:moveTo>
                      <a:pt x="305" y="10"/>
                    </a:moveTo>
                    <a:cubicBezTo>
                      <a:pt x="304" y="10"/>
                      <a:pt x="304" y="11"/>
                      <a:pt x="304" y="12"/>
                    </a:cubicBezTo>
                    <a:cubicBezTo>
                      <a:pt x="305" y="13"/>
                      <a:pt x="306" y="14"/>
                      <a:pt x="307" y="14"/>
                    </a:cubicBezTo>
                    <a:cubicBezTo>
                      <a:pt x="307" y="14"/>
                      <a:pt x="308" y="14"/>
                      <a:pt x="308" y="14"/>
                    </a:cubicBezTo>
                    <a:cubicBezTo>
                      <a:pt x="308" y="14"/>
                      <a:pt x="308" y="14"/>
                      <a:pt x="308" y="14"/>
                    </a:cubicBezTo>
                    <a:cubicBezTo>
                      <a:pt x="308" y="13"/>
                      <a:pt x="308" y="12"/>
                      <a:pt x="307" y="11"/>
                    </a:cubicBezTo>
                    <a:cubicBezTo>
                      <a:pt x="307" y="11"/>
                      <a:pt x="306" y="10"/>
                      <a:pt x="306" y="10"/>
                    </a:cubicBezTo>
                    <a:cubicBezTo>
                      <a:pt x="306" y="10"/>
                      <a:pt x="306" y="10"/>
                      <a:pt x="305" y="10"/>
                    </a:cubicBezTo>
                    <a:moveTo>
                      <a:pt x="245" y="10"/>
                    </a:moveTo>
                    <a:cubicBezTo>
                      <a:pt x="244" y="10"/>
                      <a:pt x="243" y="12"/>
                      <a:pt x="245" y="12"/>
                    </a:cubicBezTo>
                    <a:cubicBezTo>
                      <a:pt x="245" y="12"/>
                      <a:pt x="245" y="12"/>
                      <a:pt x="245" y="12"/>
                    </a:cubicBezTo>
                    <a:cubicBezTo>
                      <a:pt x="246" y="12"/>
                      <a:pt x="247" y="10"/>
                      <a:pt x="245" y="10"/>
                    </a:cubicBezTo>
                    <a:cubicBezTo>
                      <a:pt x="245" y="10"/>
                      <a:pt x="245" y="10"/>
                      <a:pt x="245" y="10"/>
                    </a:cubicBezTo>
                    <a:moveTo>
                      <a:pt x="257" y="0"/>
                    </a:moveTo>
                    <a:cubicBezTo>
                      <a:pt x="256" y="0"/>
                      <a:pt x="255" y="0"/>
                      <a:pt x="255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2"/>
                      <a:pt x="254" y="3"/>
                      <a:pt x="255" y="3"/>
                    </a:cubicBezTo>
                    <a:cubicBezTo>
                      <a:pt x="256" y="3"/>
                      <a:pt x="258" y="1"/>
                      <a:pt x="257" y="0"/>
                    </a:cubicBezTo>
                  </a:path>
                </a:pathLst>
              </a:cu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470901" y="1825962"/>
            <a:ext cx="8208912" cy="27757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狼牙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山坐落在河北省保定市易县西部的太行山东麓，属太行山脉，距县城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45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公里，因其奇峰林立，峥嵘险峻，状若狼牙而得名。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   狼牙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山是河北省级爱国主义教育基地，又是一座国家级森林公园。因“狼牙山五壮士”的事迹而闻名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" panose="02010609060101010101" pitchFamily="49" charset="-122"/>
              </a:rPr>
              <a:t>。</a:t>
            </a:r>
            <a:endParaRPr lang="zh-CN" altLang="en-US" sz="2400" b="1" dirty="0">
              <a:latin typeface="楷体_GB2312" panose="02010609030101010101" charset="-122"/>
              <a:ea typeface="楷体_GB2312" panose="02010609030101010101" charset="-122"/>
              <a:cs typeface="楷体" panose="02010609060101010101" pitchFamily="49" charset="-122"/>
            </a:endParaRP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766" y="867834"/>
            <a:ext cx="535940" cy="664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/>
          <p:nvPr/>
        </p:nvSpPr>
        <p:spPr>
          <a:xfrm>
            <a:off x="559605" y="2218618"/>
            <a:ext cx="8116852" cy="181588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面前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有两条路：一条通往主力转移的方向，走这条路可以很快追上连队，可是敌人紧跟在身后；另一条是通向狼牙山的顶峰棋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盘陀，那儿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三面都是悬崖绝壁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86126" y="1027618"/>
            <a:ext cx="8106124" cy="95410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3.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准备转移时，摆在五壮士面前的是两条什么样的路，他们选择了哪一条？为什么？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799" y="4485117"/>
            <a:ext cx="7802641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2000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</a:rPr>
              <a:t>完成掩护任务后，他们完全可以安全脱身，但他们怀着对敌人的恨，对人民的爱，他们把敌人引上绝路，自己也走了一条不归路。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/>
          <p:nvPr/>
        </p:nvSpPr>
        <p:spPr>
          <a:xfrm>
            <a:off x="625987" y="2431833"/>
            <a:ext cx="7960968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为了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不让敌人发现群众和连队主力，班长马宝玉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斩钉截铁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地说了一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声“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走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!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”带头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向棋盘陀走去。战士们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热血沸腾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紧跟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在班长后面。</a:t>
            </a:r>
          </a:p>
        </p:txBody>
      </p:sp>
      <p:sp>
        <p:nvSpPr>
          <p:cNvPr id="7" name="圆角矩形标注 6"/>
          <p:cNvSpPr/>
          <p:nvPr/>
        </p:nvSpPr>
        <p:spPr>
          <a:xfrm>
            <a:off x="1679227" y="825713"/>
            <a:ext cx="5188091" cy="1287595"/>
          </a:xfrm>
          <a:prstGeom prst="wedgeRoundRectCallout">
            <a:avLst>
              <a:gd name="adj1" fmla="val -3521"/>
              <a:gd name="adj2" fmla="val 708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“走”一个字表达了坚决、果断、毫不犹豫；做好了自我牺牲的准备。</a:t>
            </a:r>
          </a:p>
        </p:txBody>
      </p:sp>
      <p:sp>
        <p:nvSpPr>
          <p:cNvPr id="8" name="圆角矩形标注 7"/>
          <p:cNvSpPr/>
          <p:nvPr/>
        </p:nvSpPr>
        <p:spPr>
          <a:xfrm>
            <a:off x="1488441" y="4762501"/>
            <a:ext cx="4536440" cy="1043093"/>
          </a:xfrm>
          <a:prstGeom prst="wedgeRoundRectCallout">
            <a:avLst>
              <a:gd name="adj1" fmla="val -4143"/>
              <a:gd name="adj2" fmla="val -1078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表现了英雄置个人生死度外的崇高思想境界。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8688" y="2276873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位壮士一面向顶峰攀登，一面依托大树和岩石向敌人射击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。山路上又留下了许多具敌人的尸体。到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了狼牙山峰顶，五位壮士居高临下，继续向紧跟在身后的敌人射击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。不少敌人坠落山涧，粉身碎骨。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662955" y="859122"/>
            <a:ext cx="8106124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4</a:t>
            </a:r>
            <a:r>
              <a:rPr lang="en-US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.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读第</a:t>
            </a:r>
            <a:r>
              <a:rPr lang="en-US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4-5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段，思考：作者怎样做到点面结合描写战士们痛击敌人？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2795271" y="5075768"/>
            <a:ext cx="4441190" cy="1398693"/>
          </a:xfrm>
          <a:prstGeom prst="wedgeRoundRectCallout">
            <a:avLst>
              <a:gd name="adj1" fmla="val -22424"/>
              <a:gd name="adj2" fmla="val -69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有正面描写，也有侧面描写。从侧面表现了战士的英勇。</a:t>
            </a:r>
            <a:endParaRPr lang="zh-CN" altLang="en-US" sz="24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7" y="1988841"/>
            <a:ext cx="774073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他（胡福才）刚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要拧开盖子，马宝玉抢前一步，夺过手榴弹插在腰间，他猛地举起一块磨盘大的石头，大声喊道：“同志们！用石头砸！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2339752" y="4438828"/>
            <a:ext cx="4440928" cy="1474473"/>
          </a:xfrm>
          <a:prstGeom prst="wedgeRoundRectCallout">
            <a:avLst>
              <a:gd name="adj1" fmla="val -22424"/>
              <a:gd name="adj2" fmla="val -69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用班长马宝玉的动作和语言，集中表现战士的英勇顽强，奋勇杀敌。</a:t>
            </a:r>
            <a:endParaRPr lang="zh-CN" altLang="en-US" sz="24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499331" y="1537997"/>
            <a:ext cx="7960968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顿时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石头像雹子一样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，带着五位壮士的决心，带着中国人民的仇恨，向敌人头上砸去。山坡上传来一阵叽里呱啦的叫声，敌人纷纷滚落深谷。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7" y="932724"/>
            <a:ext cx="3312368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整个战斗场面的描写</a:t>
            </a:r>
          </a:p>
        </p:txBody>
      </p:sp>
      <p:sp>
        <p:nvSpPr>
          <p:cNvPr id="6" name="圆角矩形标注 5"/>
          <p:cNvSpPr/>
          <p:nvPr/>
        </p:nvSpPr>
        <p:spPr>
          <a:xfrm>
            <a:off x="1303860" y="4021017"/>
            <a:ext cx="6900667" cy="1939497"/>
          </a:xfrm>
          <a:prstGeom prst="wedgeRoundRectCallout">
            <a:avLst>
              <a:gd name="adj1" fmla="val -22424"/>
              <a:gd name="adj2" fmla="val -69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这里运用了比喻的修辞手法，把石头比作雹子，生动形象地体现出石头的有力、迅猛，同时这两句话也饱含着五壮士杀敌的英勇决心和血战到底的气概。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11560" y="1700809"/>
            <a:ext cx="74168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又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一群敌人扑上来了。马宝玉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嗖的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一声拔出手榴弹，拧开盖子，用尽全身气力扔向敌人。随着一声巨响，手榴弹在敌群中开了花。</a:t>
            </a:r>
          </a:p>
        </p:txBody>
      </p:sp>
      <p:sp>
        <p:nvSpPr>
          <p:cNvPr id="5" name="上箭头标注 4"/>
          <p:cNvSpPr/>
          <p:nvPr/>
        </p:nvSpPr>
        <p:spPr>
          <a:xfrm>
            <a:off x="1187624" y="3717033"/>
            <a:ext cx="6367179" cy="1920213"/>
          </a:xfrm>
          <a:prstGeom prst="upArrowCallout">
            <a:avLst>
              <a:gd name="adj1" fmla="val 41541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作者做到点面结合，描写生动，让场景具体可感。</a:t>
            </a:r>
            <a:endParaRPr lang="zh-CN" altLang="en-US" sz="2400" b="1" i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701794" y="644692"/>
            <a:ext cx="8106124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5.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默读壮士们跳崖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部分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。划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出描写五壮士的神态、动作的词句，并谈谈自己的感受。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8096" y="2948946"/>
            <a:ext cx="860438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位壮士屹立在狼牙山顶峰，眺望着群众和部队主力远去的方向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。班长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马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宝玉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第一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个纵身跳下深谷。战士们也昂首挺胸，相继从悬崖往下跳。</a:t>
            </a:r>
          </a:p>
        </p:txBody>
      </p:sp>
      <p:sp>
        <p:nvSpPr>
          <p:cNvPr id="16" name="圆角矩形标注 15"/>
          <p:cNvSpPr/>
          <p:nvPr/>
        </p:nvSpPr>
        <p:spPr>
          <a:xfrm>
            <a:off x="3222508" y="1916833"/>
            <a:ext cx="3108575" cy="1032112"/>
          </a:xfrm>
          <a:prstGeom prst="wedgeRoundRectCallout">
            <a:avLst>
              <a:gd name="adj1" fmla="val -49421"/>
              <a:gd name="adj2" fmla="val 725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可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感受到五壮士顶天立地的英雄形象。</a:t>
            </a:r>
          </a:p>
        </p:txBody>
      </p:sp>
      <p:sp>
        <p:nvSpPr>
          <p:cNvPr id="18" name="圆角矩形标注 17"/>
          <p:cNvSpPr/>
          <p:nvPr/>
        </p:nvSpPr>
        <p:spPr>
          <a:xfrm>
            <a:off x="4793004" y="4980425"/>
            <a:ext cx="3639151" cy="1424907"/>
          </a:xfrm>
          <a:prstGeom prst="wedgeRoundRectCallout">
            <a:avLst>
              <a:gd name="adj1" fmla="val -2414"/>
              <a:gd name="adj2" fmla="val -733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可看出动作意志果断坚决，写出了班长的从容自若，毫不畏惧。</a:t>
            </a:r>
          </a:p>
        </p:txBody>
      </p:sp>
      <p:sp>
        <p:nvSpPr>
          <p:cNvPr id="19" name="圆角矩形标注 18"/>
          <p:cNvSpPr/>
          <p:nvPr/>
        </p:nvSpPr>
        <p:spPr>
          <a:xfrm>
            <a:off x="445390" y="5157192"/>
            <a:ext cx="4106695" cy="994449"/>
          </a:xfrm>
          <a:prstGeom prst="wedgeRoundRectCallout">
            <a:avLst>
              <a:gd name="adj1" fmla="val -2"/>
              <a:gd name="adj2" fmla="val -907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表现了战士和班长</a:t>
            </a:r>
            <a:r>
              <a:rPr lang="en-US" altLang="zh-CN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</a:t>
            </a:r>
            <a:r>
              <a:rPr lang="zh-CN" altLang="en-US" sz="2400" b="1" i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样具有不怕牺牲的精神。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2498737" y="3621021"/>
            <a:ext cx="63310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876256" y="4197085"/>
            <a:ext cx="63310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2589404" y="4795605"/>
            <a:ext cx="14065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27584" y="458413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真正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的壮士应是为了党的事业，为了祖国，为了人民不怕牺牲、勇敢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顽强。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611560" y="1003182"/>
            <a:ext cx="8106124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学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课文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，你对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“壮士”有什么更深刻的理解吗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?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87862" y="1884727"/>
            <a:ext cx="2516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接受</a:t>
            </a:r>
            <a:r>
              <a:rPr lang="zh-CN" altLang="en-US" sz="3600" b="1" dirty="0" smtClean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任务</a:t>
            </a:r>
            <a:endParaRPr lang="zh-CN" altLang="en-US" sz="3600" b="1" dirty="0">
              <a:solidFill>
                <a:srgbClr val="0070C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600" b="1" dirty="0" smtClean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诱敌</a:t>
            </a:r>
            <a:r>
              <a:rPr lang="zh-CN" altLang="en-US" sz="3600" b="1" dirty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上山</a:t>
            </a:r>
          </a:p>
          <a:p>
            <a:r>
              <a:rPr lang="zh-CN" altLang="en-US" sz="3600" b="1" dirty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英勇杀敌</a:t>
            </a:r>
          </a:p>
          <a:p>
            <a:r>
              <a:rPr lang="zh-CN" altLang="en-US" sz="3600" b="1" dirty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英勇跳崖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38427" y="1884727"/>
            <a:ext cx="2452148" cy="230832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壮志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壮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行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壮举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壮烈</a:t>
            </a:r>
          </a:p>
        </p:txBody>
      </p:sp>
      <p:sp>
        <p:nvSpPr>
          <p:cNvPr id="8" name="矩形 7"/>
          <p:cNvSpPr/>
          <p:nvPr/>
        </p:nvSpPr>
        <p:spPr>
          <a:xfrm>
            <a:off x="3876161" y="1793629"/>
            <a:ext cx="1486414" cy="403033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4265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</a:p>
          <a:p>
            <a:r>
              <a:rPr lang="en-US" altLang="zh-CN" sz="4265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</a:p>
          <a:p>
            <a:r>
              <a:rPr lang="en-US" altLang="zh-CN" sz="4265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</a:p>
          <a:p>
            <a:r>
              <a:rPr lang="en-US" altLang="zh-CN" sz="4265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</a:p>
          <a:p>
            <a:endParaRPr lang="en-US" altLang="zh-CN" sz="4265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4265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/>
          <p:nvPr/>
        </p:nvSpPr>
        <p:spPr>
          <a:xfrm>
            <a:off x="755577" y="2276872"/>
            <a:ext cx="8135938" cy="169334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 smtClean="0">
                <a:cs typeface="Times New Roman" panose="02020603050405020304" pitchFamily="18" charset="0"/>
              </a:rPr>
              <a:t>        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文章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通过记叙了狼牙山五壮士的故事，赞扬了抗日英雄们热爱人民、仇恨敌人，为祖国、为人民勇于牺牲的大无畏精神。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53391" y="1045845"/>
            <a:ext cx="2436495" cy="6477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总结全文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167518" y="1269005"/>
            <a:ext cx="3096344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狼牙山五壮士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8695" y="679027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板书设计</a:t>
            </a:r>
          </a:p>
        </p:txBody>
      </p:sp>
      <p:sp>
        <p:nvSpPr>
          <p:cNvPr id="6" name="矩形 5"/>
          <p:cNvSpPr/>
          <p:nvPr/>
        </p:nvSpPr>
        <p:spPr>
          <a:xfrm>
            <a:off x="568368" y="4165208"/>
            <a:ext cx="1627369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接受任务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51946" y="3508933"/>
            <a:ext cx="2113117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诱敌上山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23505" y="2890917"/>
            <a:ext cx="1800200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引上绝路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74175" y="2161412"/>
            <a:ext cx="2304256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顶峰歼敌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53552" y="3383359"/>
            <a:ext cx="1980728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英勇跳崖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21161" y="2970361"/>
            <a:ext cx="6432390" cy="2059512"/>
            <a:chOff x="621161" y="2227771"/>
            <a:chExt cx="6432390" cy="1544634"/>
          </a:xfrm>
        </p:grpSpPr>
        <p:cxnSp>
          <p:nvCxnSpPr>
            <p:cNvPr id="24" name="直接连接符 23"/>
            <p:cNvCxnSpPr/>
            <p:nvPr/>
          </p:nvCxnSpPr>
          <p:spPr>
            <a:xfrm flipH="1" flipV="1">
              <a:off x="2200536" y="3280075"/>
              <a:ext cx="2" cy="4706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V="1">
              <a:off x="621161" y="3750756"/>
              <a:ext cx="1579377" cy="216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V="1">
              <a:off x="2200534" y="3280073"/>
              <a:ext cx="1615381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 flipV="1">
              <a:off x="3815915" y="2765691"/>
              <a:ext cx="2" cy="4706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 flipV="1">
              <a:off x="5441065" y="2249815"/>
              <a:ext cx="2" cy="5158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V="1">
              <a:off x="3815915" y="2765691"/>
              <a:ext cx="1615381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5474174" y="2249814"/>
              <a:ext cx="1579377" cy="216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>
              <a:off x="7053551" y="2227771"/>
              <a:ext cx="0" cy="14792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792" y="786269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11560" y="1604797"/>
            <a:ext cx="7776864" cy="313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日本侵略军为了扑灭中国共产党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领导下的抗日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武装力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量</a:t>
            </a:r>
            <a:r>
              <a:rPr lang="en-US" altLang="zh-CN" sz="2400" b="1" dirty="0" smtClean="0">
                <a:latin typeface="楷体_GB2312" panose="02010609030101010101" charset="-122"/>
                <a:ea typeface="楷体_GB2312" panose="02010609030101010101" charset="-122"/>
              </a:rPr>
              <a:t>,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对抗日根据地进行了疯狂的扫荡。对根据地人民的屠杀非常凶残。例如，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1943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年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9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月，日军对晋察冀边区北县区进行了三个月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的“秋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季大扫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荡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”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，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仅三个月的时间，日军残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杀人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民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6674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人， 烧房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54779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间，抢掠与焚毁粮食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2934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万斤，抢走耕畜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19300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余头，毁农具</a:t>
            </a:r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</a:rPr>
              <a:t>172600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余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件</a:t>
            </a:r>
            <a:r>
              <a:rPr lang="en-US" altLang="zh-CN" sz="2400" b="1" dirty="0" smtClean="0">
                <a:latin typeface="楷体_GB2312" panose="02010609030101010101" charset="-122"/>
                <a:ea typeface="楷体_GB2312" panose="02010609030101010101" charset="-122"/>
              </a:rPr>
              <a:t>,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使根据地人民</a:t>
            </a:r>
            <a:r>
              <a:rPr lang="zh-CN" altLang="en-US" sz="2400" b="1" dirty="0">
                <a:latin typeface="楷体_GB2312" panose="02010609030101010101" charset="-122"/>
                <a:ea typeface="楷体_GB2312" panose="02010609030101010101" charset="-122"/>
              </a:rPr>
              <a:t>受到了严重损失。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836713"/>
            <a:ext cx="1944216" cy="58477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32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历史背景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1"/>
          <p:cNvSpPr/>
          <p:nvPr/>
        </p:nvSpPr>
        <p:spPr>
          <a:xfrm>
            <a:off x="1872078" y="1426639"/>
            <a:ext cx="4836142" cy="637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学习点面结合描写场面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2066" y="2267910"/>
            <a:ext cx="8270875" cy="83580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536575">
              <a:lnSpc>
                <a:spcPct val="13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楷体" panose="02010609060101010101" pitchFamily="49" charset="-122"/>
              </a:rPr>
              <a:t>第</a:t>
            </a:r>
            <a:r>
              <a:rPr lang="en-US" altLang="zh-CN" sz="2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楷体" panose="02010609060101010101" pitchFamily="49" charset="-122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楷体" panose="02010609060101010101" pitchFamily="49" charset="-122"/>
              </a:rPr>
              <a:t>自然段中的战斗场面的描写，既关注了人物群体，也写了每一位战士，这是“点面结合”的写法。</a:t>
            </a:r>
          </a:p>
        </p:txBody>
      </p:sp>
      <p:sp>
        <p:nvSpPr>
          <p:cNvPr id="7" name="文本框 1"/>
          <p:cNvSpPr txBox="1"/>
          <p:nvPr/>
        </p:nvSpPr>
        <p:spPr>
          <a:xfrm>
            <a:off x="945918" y="646515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写作手法</a:t>
            </a:r>
          </a:p>
        </p:txBody>
      </p:sp>
      <p:sp>
        <p:nvSpPr>
          <p:cNvPr id="2" name="矩形 1"/>
          <p:cNvSpPr/>
          <p:nvPr/>
        </p:nvSpPr>
        <p:spPr>
          <a:xfrm>
            <a:off x="467544" y="3717033"/>
            <a:ext cx="8112382" cy="1405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这种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写法的好处是：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既集中表现了五壮士的英勇顽强，又突出地表现了每一个战士对敌人的恨，对祖国与人民的爱，对完成任务的坚定以及可贵的牺牲精神。</a:t>
            </a: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732" y="754096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091" y="1602468"/>
            <a:ext cx="3794447" cy="317009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3200" b="1" dirty="0" smtClean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在五勇士坚守的棋盘陀主峰上建有纪念塔，为五角星，共五层，高十余米，塔正面有聂荣臻手写的“狼牙山五勇士纪念塔”九个红色大字。</a:t>
            </a:r>
            <a:endParaRPr lang="zh-CN" altLang="en-US" sz="3200" b="1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100" name="Picture 4" descr="http://s4.sinaimg.cn/orignal/48ff5e12b2f61a78f7bf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7" y="839920"/>
            <a:ext cx="5026025" cy="537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1"/>
          <p:cNvSpPr txBox="1"/>
          <p:nvPr/>
        </p:nvSpPr>
        <p:spPr>
          <a:xfrm>
            <a:off x="852744" y="589492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拓展延伸</a:t>
            </a:r>
          </a:p>
        </p:txBody>
      </p:sp>
      <p:pic>
        <p:nvPicPr>
          <p:cNvPr id="5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137" y="696523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内容占位符 2"/>
          <p:cNvSpPr txBox="1"/>
          <p:nvPr/>
        </p:nvSpPr>
        <p:spPr>
          <a:xfrm>
            <a:off x="521890" y="1267036"/>
            <a:ext cx="4465637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一、看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拼音，写词语。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0087" y="616586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课堂练习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2584" y="2220834"/>
            <a:ext cx="6858048" cy="329320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+mn-ea"/>
                <a:sym typeface="+mn-ea"/>
              </a:rPr>
              <a:t>  </a:t>
            </a:r>
            <a:r>
              <a:rPr lang="en-US" altLang="zh-CN" sz="2800" dirty="0" err="1">
                <a:latin typeface="+mn-ea"/>
                <a:sym typeface="+mn-ea"/>
              </a:rPr>
              <a:t>xuán</a:t>
            </a:r>
            <a:r>
              <a:rPr lang="en-US" altLang="zh-CN" sz="2800" dirty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yá</a:t>
            </a:r>
            <a:r>
              <a:rPr lang="en-US" altLang="zh-CN" sz="2800" dirty="0">
                <a:latin typeface="+mn-ea"/>
                <a:sym typeface="+mn-ea"/>
              </a:rPr>
              <a:t>     </a:t>
            </a:r>
            <a:r>
              <a:rPr lang="en-US" altLang="zh-CN" sz="2800" dirty="0" err="1">
                <a:latin typeface="+mn-ea"/>
                <a:sym typeface="+mn-ea"/>
              </a:rPr>
              <a:t>fèi</a:t>
            </a:r>
            <a:r>
              <a:rPr lang="en-US" altLang="zh-CN" sz="2800" dirty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ténɡ</a:t>
            </a:r>
            <a:r>
              <a:rPr lang="en-US" altLang="zh-CN" sz="2800" dirty="0" smtClean="0">
                <a:latin typeface="+mn-ea"/>
                <a:sym typeface="+mn-ea"/>
              </a:rPr>
              <a:t>    </a:t>
            </a:r>
            <a:r>
              <a:rPr lang="en-US" altLang="zh-CN" sz="2800" dirty="0" err="1" smtClean="0">
                <a:latin typeface="+mn-ea"/>
                <a:sym typeface="+mn-ea"/>
              </a:rPr>
              <a:t>shān</a:t>
            </a:r>
            <a:r>
              <a:rPr lang="en-US" altLang="zh-CN" sz="2800" dirty="0" smtClean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jiàn</a:t>
            </a:r>
            <a:endParaRPr lang="en-US" altLang="zh-CN" sz="2800" dirty="0" smtClean="0">
              <a:latin typeface="+mn-ea"/>
              <a:sym typeface="+mn-ea"/>
            </a:endParaRPr>
          </a:p>
          <a:p>
            <a:r>
              <a:rPr lang="zh-CN" altLang="en-US" sz="3200" b="1" noProof="0" dirty="0" smtClean="0">
                <a:latin typeface="+mn-ea"/>
                <a:sym typeface="+mn-ea"/>
              </a:rPr>
              <a:t>（</a:t>
            </a:r>
            <a:r>
              <a:rPr lang="zh-CN" altLang="en-US" sz="3200" noProof="0" dirty="0" smtClean="0">
                <a:latin typeface="+mn-ea"/>
                <a:sym typeface="+mn-ea"/>
              </a:rPr>
              <a:t>     </a:t>
            </a:r>
            <a:r>
              <a:rPr lang="zh-CN" altLang="en-US" sz="3200" b="1" noProof="0" dirty="0" smtClean="0">
                <a:latin typeface="+mn-ea"/>
                <a:sym typeface="+mn-ea"/>
              </a:rPr>
              <a:t>）  </a:t>
            </a:r>
            <a:r>
              <a:rPr lang="zh-CN" altLang="en-US" sz="3200" b="1" noProof="0" dirty="0">
                <a:latin typeface="+mn-ea"/>
                <a:sym typeface="+mn-ea"/>
              </a:rPr>
              <a:t>（     ） </a:t>
            </a:r>
            <a:r>
              <a:rPr lang="zh-CN" altLang="en-US" sz="3200" b="1" noProof="0" dirty="0" smtClean="0">
                <a:latin typeface="+mn-ea"/>
                <a:sym typeface="+mn-ea"/>
              </a:rPr>
              <a:t> （     ）</a:t>
            </a:r>
            <a:endParaRPr lang="en-US" altLang="zh-CN" sz="3200" b="1" noProof="0" dirty="0" smtClean="0">
              <a:latin typeface="+mn-ea"/>
              <a:sym typeface="+mn-ea"/>
            </a:endParaRPr>
          </a:p>
          <a:p>
            <a:r>
              <a:rPr lang="en-US" altLang="zh-CN" sz="2800" dirty="0" smtClean="0">
                <a:latin typeface="+mn-ea"/>
                <a:ea typeface="+mn-ea"/>
                <a:sym typeface="+mn-ea"/>
              </a:rPr>
              <a:t>  </a:t>
            </a:r>
          </a:p>
          <a:p>
            <a:r>
              <a:rPr lang="en-US" altLang="zh-CN" sz="2800" dirty="0">
                <a:latin typeface="+mn-ea"/>
                <a:ea typeface="+mn-ea"/>
                <a:sym typeface="+mn-ea"/>
              </a:rPr>
              <a:t>  </a:t>
            </a:r>
            <a:r>
              <a:rPr lang="en-US" altLang="zh-CN" sz="2800" dirty="0" err="1">
                <a:latin typeface="+mn-ea"/>
                <a:ea typeface="+mn-ea"/>
                <a:sym typeface="+mn-ea"/>
              </a:rPr>
              <a:t>rì</a:t>
            </a:r>
            <a:r>
              <a:rPr lang="en-US" altLang="zh-CN" sz="2800" dirty="0">
                <a:latin typeface="+mn-ea"/>
                <a:ea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ea typeface="+mn-ea"/>
                <a:sym typeface="+mn-ea"/>
              </a:rPr>
              <a:t>kòu</a:t>
            </a:r>
            <a:r>
              <a:rPr lang="en-US" altLang="zh-CN" sz="2800" dirty="0">
                <a:latin typeface="+mn-ea"/>
                <a:ea typeface="+mn-ea"/>
                <a:sym typeface="+mn-ea"/>
              </a:rPr>
              <a:t>      </a:t>
            </a:r>
            <a:r>
              <a:rPr lang="en-US" altLang="zh-CN" sz="2800" dirty="0" err="1">
                <a:latin typeface="+mn-ea"/>
                <a:ea typeface="+mn-ea"/>
                <a:sym typeface="+mn-ea"/>
              </a:rPr>
              <a:t>chóu</a:t>
            </a:r>
            <a:r>
              <a:rPr lang="en-US" altLang="zh-CN" sz="2800" dirty="0">
                <a:latin typeface="+mn-ea"/>
                <a:ea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ea typeface="+mn-ea"/>
                <a:sym typeface="+mn-ea"/>
              </a:rPr>
              <a:t>hèn</a:t>
            </a:r>
            <a:r>
              <a:rPr lang="en-US" altLang="zh-CN" sz="2800" dirty="0" smtClean="0">
                <a:latin typeface="+mn-ea"/>
                <a:ea typeface="+mn-ea"/>
                <a:sym typeface="+mn-ea"/>
              </a:rPr>
              <a:t>     </a:t>
            </a:r>
            <a:r>
              <a:rPr lang="en-US" altLang="zh-CN" sz="2800" dirty="0" err="1" smtClean="0">
                <a:latin typeface="+mn-ea"/>
                <a:ea typeface="+mn-ea"/>
                <a:sym typeface="+mn-ea"/>
              </a:rPr>
              <a:t>báo</a:t>
            </a:r>
            <a:r>
              <a:rPr lang="en-US" altLang="zh-CN" sz="2800" dirty="0" smtClean="0">
                <a:latin typeface="+mn-ea"/>
                <a:ea typeface="+mn-ea"/>
                <a:sym typeface="+mn-ea"/>
              </a:rPr>
              <a:t> </a:t>
            </a:r>
            <a:r>
              <a:rPr lang="en-US" altLang="zh-CN" sz="2800" dirty="0" err="1">
                <a:latin typeface="+mn-ea"/>
                <a:ea typeface="+mn-ea"/>
                <a:sym typeface="+mn-ea"/>
              </a:rPr>
              <a:t>zi</a:t>
            </a:r>
            <a:r>
              <a:rPr lang="zh-CN" altLang="en-US" sz="2800" b="1" dirty="0" smtClean="0">
                <a:latin typeface="+mn-ea"/>
                <a:ea typeface="+mn-ea"/>
                <a:sym typeface="+mn-ea"/>
              </a:rPr>
              <a:t>（     ）   （      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） </a:t>
            </a:r>
            <a:r>
              <a:rPr lang="zh-CN" altLang="en-US" sz="2800" b="1" dirty="0" smtClean="0">
                <a:latin typeface="+mn-ea"/>
                <a:ea typeface="+mn-ea"/>
                <a:sym typeface="+mn-ea"/>
              </a:rPr>
              <a:t>  （     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）</a:t>
            </a:r>
          </a:p>
          <a:p>
            <a:endParaRPr lang="zh-CN" altLang="en-US" sz="3200" b="1" dirty="0">
              <a:solidFill>
                <a:srgbClr val="FF00FF"/>
              </a:solidFill>
              <a:latin typeface="+mn-ea"/>
              <a:ea typeface="黑体" panose="02010609060101010101" pitchFamily="2" charset="-122"/>
              <a:sym typeface="+mn-ea"/>
            </a:endParaRPr>
          </a:p>
          <a:p>
            <a:endParaRPr lang="zh-CN" altLang="en-US" sz="3200" b="1" noProof="0" dirty="0">
              <a:solidFill>
                <a:srgbClr val="FF00FF"/>
              </a:solidFill>
              <a:latin typeface="+mn-ea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文本框 5"/>
          <p:cNvSpPr txBox="1"/>
          <p:nvPr/>
        </p:nvSpPr>
        <p:spPr>
          <a:xfrm>
            <a:off x="1571212" y="2697088"/>
            <a:ext cx="1080135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hangingPunct="1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悬崖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5" name="文本框 6"/>
          <p:cNvSpPr txBox="1"/>
          <p:nvPr/>
        </p:nvSpPr>
        <p:spPr>
          <a:xfrm>
            <a:off x="3642914" y="2697088"/>
            <a:ext cx="1344612" cy="63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沸腾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2" name="文本框 6"/>
          <p:cNvSpPr txBox="1"/>
          <p:nvPr/>
        </p:nvSpPr>
        <p:spPr>
          <a:xfrm>
            <a:off x="5796136" y="2697088"/>
            <a:ext cx="1344612" cy="63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山涧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617595" y="296545"/>
            <a:ext cx="184731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endParaRPr lang="zh-CN" altLang="en-US" sz="3200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" name="文本框 5"/>
          <p:cNvSpPr txBox="1"/>
          <p:nvPr/>
        </p:nvSpPr>
        <p:spPr>
          <a:xfrm>
            <a:off x="1552460" y="4416306"/>
            <a:ext cx="1080135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日寇</a:t>
            </a:r>
          </a:p>
        </p:txBody>
      </p:sp>
      <p:sp>
        <p:nvSpPr>
          <p:cNvPr id="23" name="文本框 6"/>
          <p:cNvSpPr txBox="1"/>
          <p:nvPr/>
        </p:nvSpPr>
        <p:spPr>
          <a:xfrm>
            <a:off x="3617595" y="4457344"/>
            <a:ext cx="1344612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仇恨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4" name="文本框 6"/>
          <p:cNvSpPr txBox="1"/>
          <p:nvPr/>
        </p:nvSpPr>
        <p:spPr>
          <a:xfrm>
            <a:off x="5777384" y="4416306"/>
            <a:ext cx="1344612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雹子</a:t>
            </a:r>
          </a:p>
        </p:txBody>
      </p:sp>
      <p:pic>
        <p:nvPicPr>
          <p:cNvPr id="13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187" y="846892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2" grpId="0"/>
      <p:bldP spid="17" grpId="0"/>
      <p:bldP spid="23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155403" y="1018917"/>
            <a:ext cx="79885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二</a:t>
            </a:r>
            <a:r>
              <a:rPr lang="zh-CN" altLang="zh-CN" sz="32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把下面的词语补充完整</a:t>
            </a: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200" b="1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+mn-ea"/>
              </a:rPr>
              <a:t>    满</a:t>
            </a:r>
            <a:r>
              <a:rPr lang="zh-CN" altLang="en-US" sz="3200" dirty="0">
                <a:latin typeface="+mn-ea"/>
              </a:rPr>
              <a:t>（  ）怒火    全神（  ）注  </a:t>
            </a: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+mn-ea"/>
              </a:rPr>
              <a:t>    横</a:t>
            </a:r>
            <a:r>
              <a:rPr lang="zh-CN" altLang="en-US" sz="3200" dirty="0">
                <a:latin typeface="+mn-ea"/>
              </a:rPr>
              <a:t>七（  ）八    悬崖（  ）壁  </a:t>
            </a: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+mn-ea"/>
              </a:rPr>
              <a:t>    斩</a:t>
            </a:r>
            <a:r>
              <a:rPr lang="zh-CN" altLang="en-US" sz="3200" dirty="0">
                <a:latin typeface="+mn-ea"/>
              </a:rPr>
              <a:t>钉（  ）铁    </a:t>
            </a:r>
            <a:r>
              <a:rPr lang="zh-CN" altLang="en-US" sz="3200" dirty="0" smtClean="0">
                <a:latin typeface="+mn-ea"/>
              </a:rPr>
              <a:t>气（   ）山河    </a:t>
            </a:r>
            <a:endParaRPr lang="en-US" altLang="zh-CN" sz="32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+mn-ea"/>
              </a:rPr>
              <a:t>    居高</a:t>
            </a:r>
            <a:r>
              <a:rPr lang="zh-CN" altLang="en-US" sz="3200" dirty="0">
                <a:latin typeface="+mn-ea"/>
              </a:rPr>
              <a:t>（  ）下    昂首（  ）胸  </a:t>
            </a: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+mn-ea"/>
              </a:rPr>
              <a:t>    壮烈</a:t>
            </a:r>
            <a:r>
              <a:rPr lang="zh-CN" altLang="en-US" sz="3200" dirty="0">
                <a:latin typeface="+mn-ea"/>
              </a:rPr>
              <a:t>（  ）迈    坚强不（  ） </a:t>
            </a:r>
            <a:endParaRPr lang="zh-CN" altLang="zh-CN" sz="3200" dirty="0">
              <a:latin typeface="+mn-ea"/>
            </a:endParaRPr>
          </a:p>
        </p:txBody>
      </p:sp>
      <p:sp>
        <p:nvSpPr>
          <p:cNvPr id="9" name="文本框 13"/>
          <p:cNvSpPr txBox="1"/>
          <p:nvPr/>
        </p:nvSpPr>
        <p:spPr>
          <a:xfrm>
            <a:off x="2466376" y="1832717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腔</a:t>
            </a:r>
          </a:p>
        </p:txBody>
      </p:sp>
      <p:sp>
        <p:nvSpPr>
          <p:cNvPr id="10" name="文本框 13"/>
          <p:cNvSpPr txBox="1"/>
          <p:nvPr/>
        </p:nvSpPr>
        <p:spPr>
          <a:xfrm>
            <a:off x="2676327" y="3554187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截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1" name="文本框 13"/>
          <p:cNvSpPr txBox="1"/>
          <p:nvPr/>
        </p:nvSpPr>
        <p:spPr>
          <a:xfrm>
            <a:off x="2789620" y="4284381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临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5592271" y="4407741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挺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7" name="文本框 13"/>
          <p:cNvSpPr txBox="1"/>
          <p:nvPr/>
        </p:nvSpPr>
        <p:spPr>
          <a:xfrm>
            <a:off x="2769847" y="2696300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竖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8" name="文本框 13"/>
          <p:cNvSpPr txBox="1"/>
          <p:nvPr/>
        </p:nvSpPr>
        <p:spPr>
          <a:xfrm>
            <a:off x="5592271" y="1832717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贯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9" name="文本框 13"/>
          <p:cNvSpPr txBox="1"/>
          <p:nvPr/>
        </p:nvSpPr>
        <p:spPr>
          <a:xfrm>
            <a:off x="5592271" y="2696300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峭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0" name="文本框 13"/>
          <p:cNvSpPr txBox="1"/>
          <p:nvPr/>
        </p:nvSpPr>
        <p:spPr>
          <a:xfrm>
            <a:off x="2738262" y="5206729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豪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1" name="文本框 13"/>
          <p:cNvSpPr txBox="1"/>
          <p:nvPr/>
        </p:nvSpPr>
        <p:spPr>
          <a:xfrm>
            <a:off x="5352124" y="3553917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壮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2" name="文本框 13"/>
          <p:cNvSpPr txBox="1"/>
          <p:nvPr/>
        </p:nvSpPr>
        <p:spPr>
          <a:xfrm>
            <a:off x="5959441" y="5206729"/>
            <a:ext cx="60694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屈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2"/>
          <p:cNvSpPr txBox="1"/>
          <p:nvPr/>
        </p:nvSpPr>
        <p:spPr>
          <a:xfrm>
            <a:off x="251520" y="894369"/>
            <a:ext cx="8643967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三</a:t>
            </a:r>
            <a:r>
              <a:rPr lang="en-US" altLang="zh-CN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读句子，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注意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划线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词语，体会五壮士的英雄气概。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9328" y="1977016"/>
            <a:ext cx="8213109" cy="14704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700"/>
              </a:lnSpc>
            </a:pPr>
            <a:r>
              <a:rPr lang="zh-CN" altLang="en-US" sz="2000" dirty="0" smtClean="0">
                <a:latin typeface="楷体_GB2312" panose="02010609030101010101" charset="-122"/>
                <a:ea typeface="楷体_GB2312" panose="02010609030101010101" charset="-122"/>
              </a:rPr>
              <a:t>   </a:t>
            </a:r>
            <a:r>
              <a:rPr lang="zh-CN" altLang="en-US" sz="2000" dirty="0" smtClean="0">
                <a:latin typeface="+mn-ea"/>
              </a:rPr>
              <a:t>班长</a:t>
            </a:r>
            <a:r>
              <a:rPr lang="zh-CN" altLang="en-US" sz="2000" dirty="0">
                <a:latin typeface="+mn-ea"/>
              </a:rPr>
              <a:t>马宝玉</a:t>
            </a:r>
            <a:r>
              <a:rPr lang="zh-CN" altLang="en-US" sz="2000" u="sng" dirty="0">
                <a:latin typeface="+mn-ea"/>
              </a:rPr>
              <a:t>激动</a:t>
            </a:r>
            <a:r>
              <a:rPr lang="zh-CN" altLang="en-US" sz="2000" dirty="0">
                <a:latin typeface="+mn-ea"/>
              </a:rPr>
              <a:t>地说：“同志们，我们的任务胜利完成了！”说罢，他把那支从敌人手里夺来的枪</a:t>
            </a:r>
            <a:r>
              <a:rPr lang="zh-CN" altLang="en-US" sz="2000" u="sng" dirty="0">
                <a:latin typeface="+mn-ea"/>
              </a:rPr>
              <a:t>砸碎</a:t>
            </a:r>
            <a:r>
              <a:rPr lang="zh-CN" altLang="en-US" sz="2000" dirty="0">
                <a:latin typeface="+mn-ea"/>
              </a:rPr>
              <a:t>了，然后</a:t>
            </a:r>
            <a:r>
              <a:rPr lang="zh-CN" altLang="en-US" sz="2000" u="sng" dirty="0">
                <a:latin typeface="+mn-ea"/>
              </a:rPr>
              <a:t>走到</a:t>
            </a:r>
            <a:r>
              <a:rPr lang="zh-CN" altLang="en-US" sz="2000" dirty="0">
                <a:latin typeface="+mn-ea"/>
              </a:rPr>
              <a:t>悬崖边上，</a:t>
            </a:r>
            <a:r>
              <a:rPr lang="zh-CN" altLang="en-US" sz="2000" u="sng" dirty="0">
                <a:latin typeface="+mn-ea"/>
              </a:rPr>
              <a:t>像每次发起冲锋一样</a:t>
            </a:r>
            <a:r>
              <a:rPr lang="zh-CN" altLang="en-US" sz="2000" dirty="0">
                <a:latin typeface="+mn-ea"/>
              </a:rPr>
              <a:t>，第一个</a:t>
            </a:r>
            <a:r>
              <a:rPr lang="zh-CN" altLang="en-US" sz="2000" u="sng" dirty="0">
                <a:latin typeface="+mn-ea"/>
              </a:rPr>
              <a:t>纵身跳下</a:t>
            </a:r>
            <a:r>
              <a:rPr lang="zh-CN" altLang="en-US" sz="2000" dirty="0">
                <a:latin typeface="+mn-ea"/>
              </a:rPr>
              <a:t>深谷。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20540" y="4078618"/>
            <a:ext cx="7639892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    主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要是对马宝云神态、动作的描写，可以体会到五壮士英勇顽强、宁死不屈、仇恨敌人、的大无畏牺牲精神。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www.1ppt.com/ziliao/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www.1ppt.cn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9144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802" y="315180"/>
            <a:ext cx="7711638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17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37290" y="745068"/>
            <a:ext cx="1728358" cy="707886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40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会写字</a:t>
            </a:r>
          </a:p>
        </p:txBody>
      </p:sp>
      <p:grpSp>
        <p:nvGrpSpPr>
          <p:cNvPr id="252" name="组合 7"/>
          <p:cNvGrpSpPr/>
          <p:nvPr/>
        </p:nvGrpSpPr>
        <p:grpSpPr>
          <a:xfrm>
            <a:off x="715257" y="2095012"/>
            <a:ext cx="836613" cy="1134533"/>
            <a:chOff x="2437" y="2032"/>
            <a:chExt cx="1244" cy="1264"/>
          </a:xfrm>
        </p:grpSpPr>
        <p:sp>
          <p:nvSpPr>
            <p:cNvPr id="253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5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5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56" name="文本框 64"/>
          <p:cNvSpPr txBox="1"/>
          <p:nvPr/>
        </p:nvSpPr>
        <p:spPr>
          <a:xfrm>
            <a:off x="728275" y="2086545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寇</a:t>
            </a:r>
          </a:p>
        </p:txBody>
      </p:sp>
      <p:grpSp>
        <p:nvGrpSpPr>
          <p:cNvPr id="262" name="组合 7"/>
          <p:cNvGrpSpPr/>
          <p:nvPr/>
        </p:nvGrpSpPr>
        <p:grpSpPr>
          <a:xfrm>
            <a:off x="1703635" y="2092896"/>
            <a:ext cx="836295" cy="1134533"/>
            <a:chOff x="2437" y="2032"/>
            <a:chExt cx="1244" cy="1264"/>
          </a:xfrm>
        </p:grpSpPr>
        <p:cxnSp>
          <p:nvCxnSpPr>
            <p:cNvPr id="26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265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66" name="组合 7"/>
          <p:cNvGrpSpPr/>
          <p:nvPr/>
        </p:nvGrpSpPr>
        <p:grpSpPr>
          <a:xfrm>
            <a:off x="2695689" y="2092896"/>
            <a:ext cx="836295" cy="1134533"/>
            <a:chOff x="2437" y="2032"/>
            <a:chExt cx="1244" cy="1264"/>
          </a:xfrm>
        </p:grpSpPr>
        <p:sp>
          <p:nvSpPr>
            <p:cNvPr id="267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6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70" name="文本框 64"/>
          <p:cNvSpPr txBox="1"/>
          <p:nvPr/>
        </p:nvSpPr>
        <p:spPr>
          <a:xfrm>
            <a:off x="2708389" y="2084852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副</a:t>
            </a:r>
          </a:p>
        </p:txBody>
      </p:sp>
      <p:grpSp>
        <p:nvGrpSpPr>
          <p:cNvPr id="271" name="组合 7"/>
          <p:cNvGrpSpPr/>
          <p:nvPr/>
        </p:nvGrpSpPr>
        <p:grpSpPr>
          <a:xfrm>
            <a:off x="3683749" y="2095011"/>
            <a:ext cx="836295" cy="1143000"/>
            <a:chOff x="2437" y="2023"/>
            <a:chExt cx="1245" cy="1274"/>
          </a:xfrm>
        </p:grpSpPr>
        <p:sp>
          <p:nvSpPr>
            <p:cNvPr id="272" name="矩形 1"/>
            <p:cNvSpPr/>
            <p:nvPr/>
          </p:nvSpPr>
          <p:spPr>
            <a:xfrm>
              <a:off x="2437" y="2023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7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7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75" name="文本框 86"/>
          <p:cNvSpPr txBox="1"/>
          <p:nvPr/>
        </p:nvSpPr>
        <p:spPr>
          <a:xfrm>
            <a:off x="3683749" y="2092896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榴</a:t>
            </a:r>
          </a:p>
        </p:txBody>
      </p:sp>
      <p:sp>
        <p:nvSpPr>
          <p:cNvPr id="276" name="文本框 86"/>
          <p:cNvSpPr txBox="1"/>
          <p:nvPr/>
        </p:nvSpPr>
        <p:spPr>
          <a:xfrm>
            <a:off x="1717605" y="2086545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冀</a:t>
            </a:r>
          </a:p>
        </p:txBody>
      </p:sp>
      <p:grpSp>
        <p:nvGrpSpPr>
          <p:cNvPr id="277" name="组合 7"/>
          <p:cNvGrpSpPr/>
          <p:nvPr/>
        </p:nvGrpSpPr>
        <p:grpSpPr>
          <a:xfrm>
            <a:off x="5648017" y="2123377"/>
            <a:ext cx="836295" cy="1134533"/>
            <a:chOff x="2437" y="2032"/>
            <a:chExt cx="1244" cy="1264"/>
          </a:xfrm>
        </p:grpSpPr>
        <p:sp>
          <p:nvSpPr>
            <p:cNvPr id="278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79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80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81" name="文本框 64"/>
          <p:cNvSpPr txBox="1"/>
          <p:nvPr/>
        </p:nvSpPr>
        <p:spPr>
          <a:xfrm>
            <a:off x="5660718" y="2129728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抡</a:t>
            </a:r>
          </a:p>
        </p:txBody>
      </p:sp>
      <p:grpSp>
        <p:nvGrpSpPr>
          <p:cNvPr id="58" name="组合 7"/>
          <p:cNvGrpSpPr/>
          <p:nvPr/>
        </p:nvGrpSpPr>
        <p:grpSpPr>
          <a:xfrm>
            <a:off x="6636077" y="2138713"/>
            <a:ext cx="836295" cy="1134533"/>
            <a:chOff x="2437" y="2032"/>
            <a:chExt cx="1244" cy="1264"/>
          </a:xfrm>
        </p:grpSpPr>
        <p:sp>
          <p:nvSpPr>
            <p:cNvPr id="59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60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61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62" name="文本框 64"/>
          <p:cNvSpPr txBox="1"/>
          <p:nvPr/>
        </p:nvSpPr>
        <p:spPr>
          <a:xfrm>
            <a:off x="1220608" y="3826964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悬</a:t>
            </a:r>
          </a:p>
        </p:txBody>
      </p:sp>
      <p:grpSp>
        <p:nvGrpSpPr>
          <p:cNvPr id="63" name="组合 7"/>
          <p:cNvGrpSpPr/>
          <p:nvPr/>
        </p:nvGrpSpPr>
        <p:grpSpPr>
          <a:xfrm>
            <a:off x="7624137" y="2112694"/>
            <a:ext cx="836295" cy="1134533"/>
            <a:chOff x="2437" y="2032"/>
            <a:chExt cx="1244" cy="1264"/>
          </a:xfrm>
        </p:grpSpPr>
        <p:sp>
          <p:nvSpPr>
            <p:cNvPr id="64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65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66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67" name="文本框 64"/>
          <p:cNvSpPr txBox="1"/>
          <p:nvPr/>
        </p:nvSpPr>
        <p:spPr>
          <a:xfrm>
            <a:off x="2216923" y="3832696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沸</a:t>
            </a:r>
          </a:p>
        </p:txBody>
      </p:sp>
      <p:grpSp>
        <p:nvGrpSpPr>
          <p:cNvPr id="68" name="组合 7"/>
          <p:cNvGrpSpPr/>
          <p:nvPr/>
        </p:nvGrpSpPr>
        <p:grpSpPr>
          <a:xfrm>
            <a:off x="4172043" y="3834389"/>
            <a:ext cx="836295" cy="1134533"/>
            <a:chOff x="2437" y="2032"/>
            <a:chExt cx="1244" cy="1264"/>
          </a:xfrm>
        </p:grpSpPr>
        <p:sp>
          <p:nvSpPr>
            <p:cNvPr id="69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70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71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73" name="组合 7"/>
          <p:cNvGrpSpPr/>
          <p:nvPr/>
        </p:nvGrpSpPr>
        <p:grpSpPr>
          <a:xfrm>
            <a:off x="3192238" y="3836506"/>
            <a:ext cx="836295" cy="1134533"/>
            <a:chOff x="2437" y="2032"/>
            <a:chExt cx="1244" cy="1264"/>
          </a:xfrm>
        </p:grpSpPr>
        <p:cxnSp>
          <p:nvCxnSpPr>
            <p:cNvPr id="7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7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76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1" name="文本框 64"/>
          <p:cNvSpPr txBox="1"/>
          <p:nvPr/>
        </p:nvSpPr>
        <p:spPr>
          <a:xfrm>
            <a:off x="4206969" y="3830156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雹</a:t>
            </a:r>
          </a:p>
        </p:txBody>
      </p:sp>
      <p:grpSp>
        <p:nvGrpSpPr>
          <p:cNvPr id="82" name="组合 7"/>
          <p:cNvGrpSpPr/>
          <p:nvPr/>
        </p:nvGrpSpPr>
        <p:grpSpPr>
          <a:xfrm>
            <a:off x="5141128" y="3838621"/>
            <a:ext cx="836295" cy="1143000"/>
            <a:chOff x="2437" y="2023"/>
            <a:chExt cx="1245" cy="1274"/>
          </a:xfrm>
        </p:grpSpPr>
        <p:sp>
          <p:nvSpPr>
            <p:cNvPr id="83" name="矩形 1"/>
            <p:cNvSpPr/>
            <p:nvPr/>
          </p:nvSpPr>
          <p:spPr>
            <a:xfrm>
              <a:off x="2437" y="2023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8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8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86" name="文本框 86"/>
          <p:cNvSpPr txBox="1"/>
          <p:nvPr/>
        </p:nvSpPr>
        <p:spPr>
          <a:xfrm>
            <a:off x="5154463" y="3828040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屹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3205573" y="3828462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涧</a:t>
            </a:r>
          </a:p>
        </p:txBody>
      </p:sp>
      <p:grpSp>
        <p:nvGrpSpPr>
          <p:cNvPr id="2" name="组合 7"/>
          <p:cNvGrpSpPr/>
          <p:nvPr/>
        </p:nvGrpSpPr>
        <p:grpSpPr>
          <a:xfrm>
            <a:off x="2204178" y="3832696"/>
            <a:ext cx="836295" cy="1134533"/>
            <a:chOff x="2437" y="2032"/>
            <a:chExt cx="1244" cy="1264"/>
          </a:xfrm>
        </p:grpSpPr>
        <p:sp>
          <p:nvSpPr>
            <p:cNvPr id="3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6" name="组合 7"/>
          <p:cNvGrpSpPr/>
          <p:nvPr/>
        </p:nvGrpSpPr>
        <p:grpSpPr>
          <a:xfrm>
            <a:off x="1207546" y="3838200"/>
            <a:ext cx="836612" cy="1134533"/>
            <a:chOff x="2437" y="2032"/>
            <a:chExt cx="1244" cy="1264"/>
          </a:xfrm>
        </p:grpSpPr>
        <p:cxnSp>
          <p:nvCxnSpPr>
            <p:cNvPr id="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1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" name="文本框 64"/>
          <p:cNvSpPr txBox="1"/>
          <p:nvPr/>
        </p:nvSpPr>
        <p:spPr>
          <a:xfrm>
            <a:off x="7638063" y="2109308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棋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37302" y="2133861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贯</a:t>
            </a:r>
          </a:p>
        </p:txBody>
      </p:sp>
      <p:grpSp>
        <p:nvGrpSpPr>
          <p:cNvPr id="13" name="组合 7"/>
          <p:cNvGrpSpPr/>
          <p:nvPr/>
        </p:nvGrpSpPr>
        <p:grpSpPr>
          <a:xfrm>
            <a:off x="7115978" y="3845396"/>
            <a:ext cx="836295" cy="1134533"/>
            <a:chOff x="2437" y="2032"/>
            <a:chExt cx="1244" cy="1264"/>
          </a:xfrm>
        </p:grpSpPr>
        <p:sp>
          <p:nvSpPr>
            <p:cNvPr id="14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5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16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grpSp>
        <p:nvGrpSpPr>
          <p:cNvPr id="17" name="组合 7"/>
          <p:cNvGrpSpPr/>
          <p:nvPr/>
        </p:nvGrpSpPr>
        <p:grpSpPr>
          <a:xfrm>
            <a:off x="6116488" y="3847513"/>
            <a:ext cx="836295" cy="1134533"/>
            <a:chOff x="2437" y="2032"/>
            <a:chExt cx="1244" cy="1264"/>
          </a:xfrm>
        </p:grpSpPr>
        <p:cxnSp>
          <p:nvCxnSpPr>
            <p:cNvPr id="1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1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2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" name="文本框 64"/>
          <p:cNvSpPr txBox="1"/>
          <p:nvPr/>
        </p:nvSpPr>
        <p:spPr>
          <a:xfrm>
            <a:off x="7129314" y="3853016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屈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142524" y="3840316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悦</a:t>
            </a:r>
          </a:p>
        </p:txBody>
      </p:sp>
      <p:pic>
        <p:nvPicPr>
          <p:cNvPr id="88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766" y="867834"/>
            <a:ext cx="535940" cy="664633"/>
          </a:xfrm>
          <a:prstGeom prst="rect">
            <a:avLst/>
          </a:prstGeom>
          <a:noFill/>
        </p:spPr>
      </p:pic>
      <p:grpSp>
        <p:nvGrpSpPr>
          <p:cNvPr id="89" name="组合 7"/>
          <p:cNvGrpSpPr/>
          <p:nvPr/>
        </p:nvGrpSpPr>
        <p:grpSpPr>
          <a:xfrm>
            <a:off x="4667706" y="2114768"/>
            <a:ext cx="836295" cy="1134533"/>
            <a:chOff x="2437" y="2032"/>
            <a:chExt cx="1244" cy="1264"/>
          </a:xfrm>
        </p:grpSpPr>
        <p:sp>
          <p:nvSpPr>
            <p:cNvPr id="9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91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92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93" name="文本框 64"/>
          <p:cNvSpPr txBox="1"/>
          <p:nvPr/>
        </p:nvSpPr>
        <p:spPr>
          <a:xfrm>
            <a:off x="4680406" y="2121118"/>
            <a:ext cx="810895" cy="9233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弹</a:t>
            </a:r>
            <a:endParaRPr lang="zh-CN" altLang="en-US" sz="54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81306" y="743024"/>
            <a:ext cx="1574470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多音字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9592" y="3505556"/>
            <a:ext cx="7500990" cy="10826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</a:t>
            </a:r>
            <a:r>
              <a:rPr lang="zh-CN" altLang="en-US" sz="2800" b="1" dirty="0" smtClean="0">
                <a:latin typeface="+mn-ea"/>
                <a:cs typeface="楷体" panose="02010609060101010101" pitchFamily="49" charset="-122"/>
                <a:sym typeface="+mn-ea"/>
              </a:rPr>
              <a:t>小</a:t>
            </a:r>
            <a:r>
              <a:rPr lang="zh-CN" altLang="en-US" sz="2800" b="1" dirty="0">
                <a:latin typeface="+mn-ea"/>
                <a:cs typeface="楷体" panose="02010609060101010101" pitchFamily="49" charset="-122"/>
                <a:sym typeface="+mn-ea"/>
              </a:rPr>
              <a:t>护士用绷</a:t>
            </a:r>
            <a:r>
              <a:rPr lang="zh-CN" altLang="en-US" sz="2800" b="1" dirty="0" smtClean="0">
                <a:latin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cs typeface="楷体" panose="02010609060101010101" pitchFamily="49" charset="-122"/>
                <a:sym typeface="+mn-ea"/>
              </a:rPr>
              <a:t>硬的绷</a:t>
            </a:r>
            <a:r>
              <a:rPr lang="zh-CN" altLang="en-US" sz="2800" b="1" dirty="0" smtClean="0">
                <a:latin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cs typeface="楷体" panose="02010609060101010101" pitchFamily="49" charset="-122"/>
                <a:sym typeface="+mn-ea"/>
              </a:rPr>
              <a:t>带给伤员包扎伤口，也就难怪伤员绷</a:t>
            </a:r>
            <a:r>
              <a:rPr lang="zh-CN" altLang="en-US" sz="2800" b="1" dirty="0" smtClean="0">
                <a:latin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cs typeface="楷体" panose="02010609060101010101" pitchFamily="49" charset="-122"/>
                <a:sym typeface="+mn-ea"/>
              </a:rPr>
              <a:t>着脸忍着了</a:t>
            </a:r>
            <a:r>
              <a:rPr lang="zh-CN" altLang="en-US" sz="2800" b="1" dirty="0" smtClean="0">
                <a:latin typeface="+mn-ea"/>
                <a:cs typeface="楷体" panose="02010609060101010101" pitchFamily="49" charset="-122"/>
                <a:sym typeface="+mn-ea"/>
              </a:rPr>
              <a:t>。 </a:t>
            </a:r>
            <a:endParaRPr lang="zh-CN" altLang="en-US" sz="2800" b="1" dirty="0">
              <a:solidFill>
                <a:schemeClr val="tx1"/>
              </a:solidFill>
              <a:latin typeface="+mn-ea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2129137" y="1707289"/>
            <a:ext cx="288290" cy="13124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  <p:sp>
        <p:nvSpPr>
          <p:cNvPr id="7" name="文本框 6"/>
          <p:cNvSpPr txBox="1"/>
          <p:nvPr/>
        </p:nvSpPr>
        <p:spPr>
          <a:xfrm>
            <a:off x="1370949" y="1955575"/>
            <a:ext cx="59118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绷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17427" y="1650998"/>
            <a:ext cx="5654071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běnɡ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（绷着脸）（绷劲）</a:t>
            </a:r>
          </a:p>
          <a:p>
            <a:r>
              <a:rPr lang="en-US" altLang="zh-CN" sz="28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bēnɡ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（绷带）（绷紧</a:t>
            </a:r>
            <a:r>
              <a:rPr lang="zh-CN" altLang="en-US" sz="2800" b="1" dirty="0" smtClean="0">
                <a:latin typeface="+mn-ea"/>
                <a:ea typeface="+mn-ea"/>
                <a:cs typeface="+mn-ea"/>
                <a:sym typeface="+mn-ea"/>
              </a:rPr>
              <a:t>）</a:t>
            </a:r>
            <a:endParaRPr lang="zh-CN" altLang="en-US" sz="2800" b="1" dirty="0">
              <a:latin typeface="+mn-ea"/>
              <a:ea typeface="+mn-ea"/>
              <a:cs typeface="+mn-ea"/>
              <a:sym typeface="+mn-ea"/>
            </a:endParaRPr>
          </a:p>
          <a:p>
            <a:r>
              <a:rPr lang="en-US" altLang="zh-CN" sz="28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bènɡ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（绷瓷儿）（绷硬）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859020" y="3536087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bēnɡ</a:t>
            </a:r>
            <a:endParaRPr lang="en-US" altLang="zh-CN" sz="20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35896" y="3526146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bènɡ</a:t>
            </a:r>
            <a:endParaRPr lang="en-US" sz="20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10" name="文本框 7"/>
          <p:cNvSpPr txBox="1"/>
          <p:nvPr/>
        </p:nvSpPr>
        <p:spPr>
          <a:xfrm>
            <a:off x="5415473" y="4173667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běnɡ</a:t>
            </a:r>
            <a:endParaRPr lang="en-US" altLang="zh-CN" sz="20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pic>
        <p:nvPicPr>
          <p:cNvPr id="11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766" y="867834"/>
            <a:ext cx="535940" cy="664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08805" y="3730881"/>
            <a:ext cx="7500990" cy="10826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     他</a:t>
            </a:r>
            <a:r>
              <a:rPr lang="zh-CN" altLang="en-US" sz="2800" b="1" dirty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干着</a:t>
            </a:r>
            <a:r>
              <a:rPr lang="zh-CN" altLang="en-US" sz="2800" b="1" dirty="0" smtClean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急，又无法着</a:t>
            </a:r>
            <a:r>
              <a:rPr lang="zh-CN" altLang="en-US" sz="2800" b="1" dirty="0" smtClean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手应付，心里老是悬着</a:t>
            </a:r>
            <a:r>
              <a:rPr lang="zh-CN" altLang="en-US" sz="2800" b="1" dirty="0" smtClean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2800" b="1" dirty="0">
                <a:latin typeface="+mn-ea"/>
                <a:ea typeface="+mn-ea"/>
                <a:cs typeface="楷体" panose="02010609060101010101" pitchFamily="49" charset="-122"/>
                <a:sym typeface="+mn-ea"/>
              </a:rPr>
              <a:t>。</a:t>
            </a:r>
            <a:endParaRPr lang="zh-CN" altLang="en-US" sz="2800" b="1" dirty="0">
              <a:solidFill>
                <a:schemeClr val="tx1"/>
              </a:solidFill>
              <a:latin typeface="+mn-ea"/>
              <a:ea typeface="+mn-ea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1556961" y="1437657"/>
            <a:ext cx="316351" cy="1812703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  <p:sp>
        <p:nvSpPr>
          <p:cNvPr id="7" name="文本框 6"/>
          <p:cNvSpPr txBox="1"/>
          <p:nvPr/>
        </p:nvSpPr>
        <p:spPr>
          <a:xfrm>
            <a:off x="950757" y="1954156"/>
            <a:ext cx="59118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64272" y="1657020"/>
            <a:ext cx="5226111" cy="138499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zhuó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（沉着</a:t>
            </a:r>
            <a:r>
              <a:rPr lang="zh-CN" altLang="en-US" sz="2800" b="1" dirty="0" smtClean="0">
                <a:latin typeface="+mn-ea"/>
                <a:ea typeface="+mn-ea"/>
                <a:cs typeface="+mn-ea"/>
                <a:sym typeface="+mn-ea"/>
              </a:rPr>
              <a:t>）着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陆）（着装）</a:t>
            </a:r>
          </a:p>
          <a:p>
            <a:r>
              <a:rPr lang="en-US" altLang="zh-CN" sz="28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zháo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（着急）（着火）</a:t>
            </a:r>
          </a:p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zhe </a:t>
            </a:r>
            <a:r>
              <a:rPr lang="zh-CN" altLang="en-US" sz="2800" b="1" dirty="0" smtClean="0"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zh-CN" altLang="en-US" sz="2800" b="1" dirty="0">
                <a:latin typeface="+mn-ea"/>
                <a:ea typeface="+mn-ea"/>
                <a:cs typeface="+mn-ea"/>
                <a:sym typeface="+mn-ea"/>
              </a:rPr>
              <a:t>走着）（看着）（写着</a:t>
            </a:r>
            <a:r>
              <a:rPr lang="zh-CN" altLang="en-US" sz="2800" b="1" dirty="0" smtClean="0">
                <a:latin typeface="+mn-ea"/>
                <a:ea typeface="+mn-ea"/>
                <a:cs typeface="+mn-ea"/>
                <a:sym typeface="+mn-ea"/>
              </a:rPr>
              <a:t>）</a:t>
            </a:r>
            <a:endParaRPr lang="zh-CN" altLang="en-US" sz="2800" b="1" dirty="0"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20477" y="3872105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zháo</a:t>
            </a:r>
            <a:r>
              <a:rPr lang="en-US" altLang="zh-CN" sz="2000" b="1" dirty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43340" y="3855398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zhāo</a:t>
            </a:r>
            <a:r>
              <a:rPr lang="en-US" sz="2000" b="1" dirty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</a:t>
            </a:r>
          </a:p>
        </p:txBody>
      </p:sp>
      <p:sp>
        <p:nvSpPr>
          <p:cNvPr id="10" name="文本框 7"/>
          <p:cNvSpPr txBox="1"/>
          <p:nvPr/>
        </p:nvSpPr>
        <p:spPr>
          <a:xfrm>
            <a:off x="3186887" y="4412343"/>
            <a:ext cx="88709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000" b="1" dirty="0" err="1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zhe</a:t>
            </a:r>
            <a:endParaRPr lang="en-US" altLang="zh-CN" sz="20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3" y="7670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1600"/>
          </a:p>
        </p:txBody>
      </p:sp>
      <p:sp>
        <p:nvSpPr>
          <p:cNvPr id="3" name="文本框 2"/>
          <p:cNvSpPr txBox="1"/>
          <p:nvPr/>
        </p:nvSpPr>
        <p:spPr>
          <a:xfrm>
            <a:off x="1022095" y="615316"/>
            <a:ext cx="2037737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36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词语解释</a:t>
            </a:r>
          </a:p>
        </p:txBody>
      </p:sp>
      <p:sp>
        <p:nvSpPr>
          <p:cNvPr id="18" name="矩形 2"/>
          <p:cNvSpPr>
            <a:spLocks noChangeArrowheads="1"/>
          </p:cNvSpPr>
          <p:nvPr/>
        </p:nvSpPr>
        <p:spPr bwMode="auto">
          <a:xfrm>
            <a:off x="712948" y="1680369"/>
            <a:ext cx="1475083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居高临下：</a:t>
            </a:r>
            <a:endParaRPr lang="zh-CN" altLang="en-US" sz="2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矩形 2"/>
          <p:cNvSpPr>
            <a:spLocks noChangeArrowheads="1"/>
          </p:cNvSpPr>
          <p:nvPr/>
        </p:nvSpPr>
        <p:spPr bwMode="auto">
          <a:xfrm>
            <a:off x="712948" y="3237536"/>
            <a:ext cx="1475083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昂首挺胸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endParaRPr lang="zh-CN" altLang="en-US" sz="2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" name="矩形 2"/>
          <p:cNvSpPr>
            <a:spLocks noChangeArrowheads="1"/>
          </p:cNvSpPr>
          <p:nvPr/>
        </p:nvSpPr>
        <p:spPr bwMode="auto">
          <a:xfrm>
            <a:off x="712948" y="4105286"/>
            <a:ext cx="1475083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斩钉截铁：</a:t>
            </a:r>
            <a:endParaRPr lang="zh-CN" altLang="en-US" sz="2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2387509" y="3195012"/>
            <a:ext cx="6912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zh-CN" altLang="en-US" sz="2000" b="1" dirty="0">
                <a:latin typeface="+mn-ea"/>
                <a:ea typeface="+mn-ea"/>
              </a:rPr>
              <a:t>抬起头，挺起胸膛。形容斗志高，士气旺。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14301" y="1680368"/>
            <a:ext cx="6336704" cy="83099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000" b="1" dirty="0">
                <a:latin typeface="+mn-ea"/>
              </a:rPr>
              <a:t>占据高处，面向低处。形容所居位置可以控制全局、极为有利。</a:t>
            </a:r>
            <a:endParaRPr lang="en-US" altLang="zh-CN" sz="2000" b="1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5798" y="4105285"/>
            <a:ext cx="4544834" cy="461665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000" b="1" dirty="0">
                <a:latin typeface="+mn-ea"/>
              </a:rPr>
              <a:t>形容说话或行动坚决果断，毫不含糊。</a:t>
            </a:r>
          </a:p>
        </p:txBody>
      </p:sp>
      <p:sp>
        <p:nvSpPr>
          <p:cNvPr id="24" name="矩形 2"/>
          <p:cNvSpPr>
            <a:spLocks noChangeArrowheads="1"/>
          </p:cNvSpPr>
          <p:nvPr/>
        </p:nvSpPr>
        <p:spPr bwMode="auto">
          <a:xfrm>
            <a:off x="712948" y="4963802"/>
            <a:ext cx="1475083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气壮山河：</a:t>
            </a:r>
            <a:endParaRPr lang="zh-CN" altLang="en-US" sz="2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39752" y="5001687"/>
            <a:ext cx="6865288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latin typeface="+mn-ea"/>
              </a:rPr>
              <a:t>形容气概像高山大河那样雄伟豪迈。</a:t>
            </a:r>
            <a:endParaRPr lang="zh-CN" altLang="zh-CN" sz="2000" b="1" dirty="0">
              <a:latin typeface="+mn-ea"/>
            </a:endParaRPr>
          </a:p>
        </p:txBody>
      </p:sp>
      <p:pic>
        <p:nvPicPr>
          <p:cNvPr id="12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69" y="740702"/>
            <a:ext cx="535940" cy="664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670964" y="2105964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险要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00348" y="210596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险峻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71360" y="2105964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进犯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29319" y="210596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侵犯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90014" y="289805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沉着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00348" y="289178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镇静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90410" y="289178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掩护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9319" y="289178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保护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51914" y="40501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撤退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00348" y="405018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前进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2310" y="40501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屹立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29319" y="405018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矗立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70964" y="483599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崎岖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00348" y="4835998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平坦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71360" y="483599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坠落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29319" y="4835998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升起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4665" y="719229"/>
            <a:ext cx="2501006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>
            <a:defPPr>
              <a:defRPr lang="zh-CN"/>
            </a:defPPr>
            <a:lvl1pPr>
              <a:defRPr sz="3600" b="1" u="dbl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r>
              <a:rPr lang="zh-CN" altLang="en-US" u="sng" dirty="0">
                <a:sym typeface="+mn-ea"/>
              </a:rPr>
              <a:t>近、反义词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9963" y="4050453"/>
            <a:ext cx="1627369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2800" b="1" dirty="0" smtClean="0">
                <a:solidFill>
                  <a:schemeClr val="tx1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反义词：</a:t>
            </a: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134" y="866064"/>
            <a:ext cx="424413" cy="565884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/>
        </p:nvSpPr>
        <p:spPr>
          <a:xfrm>
            <a:off x="1187624" y="2084852"/>
            <a:ext cx="1627369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2800" b="1" dirty="0" smtClean="0">
                <a:solidFill>
                  <a:schemeClr val="tx1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近义词：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302069" y="664657"/>
            <a:ext cx="224452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2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近义词辨析</a:t>
            </a:r>
          </a:p>
        </p:txBody>
      </p:sp>
      <p:graphicFrame>
        <p:nvGraphicFramePr>
          <p:cNvPr id="5" name="表格 4"/>
          <p:cNvGraphicFramePr/>
          <p:nvPr/>
        </p:nvGraphicFramePr>
        <p:xfrm>
          <a:off x="1035685" y="1987128"/>
          <a:ext cx="7055167" cy="2671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766"/>
                <a:gridCol w="1876901"/>
                <a:gridCol w="4000500"/>
              </a:tblGrid>
              <a:tr h="457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 dirty="0">
                        <a:latin typeface="+mn-ea"/>
                      </a:endParaRPr>
                    </a:p>
                  </a:txBody>
                  <a:tcPr>
                    <a:solidFill>
                      <a:srgbClr val="FFAF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相同点</a:t>
                      </a:r>
                    </a:p>
                  </a:txBody>
                  <a:tcPr>
                    <a:solidFill>
                      <a:srgbClr val="FFAF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latin typeface="+mn-ea"/>
                        </a:rPr>
                        <a:t>不同点</a:t>
                      </a:r>
                    </a:p>
                  </a:txBody>
                  <a:tcPr>
                    <a:solidFill>
                      <a:srgbClr val="FFAF01"/>
                    </a:solidFill>
                  </a:tcPr>
                </a:tc>
              </a:tr>
              <a:tr h="12172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</a:rPr>
                        <a:t>屹立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  <a:sym typeface="+mn-ea"/>
                        </a:rPr>
                        <a:t> 直而高地立着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2665" b="1" dirty="0" smtClean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指人的面貌、精神屹立不倒。</a:t>
                      </a:r>
                      <a:endParaRPr lang="zh-CN" altLang="en-US" sz="2665" b="1" dirty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</a:tr>
              <a:tr h="9042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</a:rPr>
                        <a:t>矗立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指高的物体，一般形容建筑物。</a:t>
                      </a:r>
                      <a:endParaRPr lang="zh-CN" altLang="en-US" sz="2665" b="1" dirty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1427480" y="5727484"/>
            <a:ext cx="184731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endParaRPr lang="zh-CN" altLang="en-US" sz="3600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46474" y="4663084"/>
            <a:ext cx="7232678" cy="16890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lnSpc>
                <a:spcPct val="150000"/>
              </a:lnSpc>
            </a:pPr>
            <a:endParaRPr lang="zh-CN" altLang="en-US" sz="2400" b="1" dirty="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ea"/>
                <a:cs typeface="黑体" panose="02010609060101010101" pitchFamily="2" charset="-122"/>
                <a:sym typeface="+mn-ea"/>
              </a:rPr>
              <a:t>1.</a:t>
            </a:r>
            <a:r>
              <a:rPr lang="zh-CN" altLang="en-US" sz="2400" b="1" dirty="0" smtClean="0">
                <a:latin typeface="+mn-ea"/>
                <a:cs typeface="黑体" panose="02010609060101010101" pitchFamily="2" charset="-122"/>
                <a:sym typeface="+mn-ea"/>
              </a:rPr>
              <a:t>烟雨楼（      ）在青翠的大树丛中。</a:t>
            </a:r>
            <a:endParaRPr lang="en-US" altLang="zh-CN" sz="2400" b="1" dirty="0" smtClean="0">
              <a:latin typeface="+mn-ea"/>
              <a:cs typeface="黑体" panose="0201060906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ea"/>
                <a:cs typeface="黑体" panose="02010609060101010101" pitchFamily="2" charset="-122"/>
                <a:sym typeface="+mn-ea"/>
              </a:rPr>
              <a:t>2.</a:t>
            </a:r>
            <a:r>
              <a:rPr lang="zh-CN" altLang="en-US" sz="2400" b="1" dirty="0" smtClean="0">
                <a:latin typeface="+mn-ea"/>
                <a:cs typeface="黑体" panose="02010609060101010101" pitchFamily="2" charset="-122"/>
                <a:sym typeface="+mn-ea"/>
              </a:rPr>
              <a:t>伟大的祖国（      ）在世界的东方。</a:t>
            </a:r>
            <a:endParaRPr lang="zh-CN" altLang="en-US" sz="2400" b="1" dirty="0">
              <a:solidFill>
                <a:srgbClr val="FF00FF"/>
              </a:solidFill>
              <a:latin typeface="+mn-ea"/>
              <a:cs typeface="楷体_GB2312" panose="02010609030101010101" charset="-122"/>
              <a:sym typeface="+mn-ea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2615881" y="5280608"/>
            <a:ext cx="92869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矗立</a:t>
            </a:r>
            <a:endParaRPr lang="en-US" altLang="en-US" sz="24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3160193" y="5864069"/>
            <a:ext cx="92869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屹立</a:t>
            </a:r>
            <a:endParaRPr lang="en-US" altLang="en-US" sz="24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pic>
        <p:nvPicPr>
          <p:cNvPr id="1026" name="Picture 2" descr="G:\BaiduYunDownload\10000图标\PNG图标集08\png-05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89" y="851671"/>
            <a:ext cx="424413" cy="56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3235</Words>
  <Application>Microsoft Office PowerPoint</Application>
  <PresentationFormat>全屏显示(4:3)</PresentationFormat>
  <Paragraphs>229</Paragraphs>
  <Slides>35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37" baseType="lpstr">
      <vt:lpstr>第一PPT模板网-WWW.1PPT.COM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cp:lastModifiedBy>123</cp:lastModifiedBy>
  <cp:revision>27</cp:revision>
  <dcterms:created xsi:type="dcterms:W3CDTF">2019-06-19T02:08:00Z</dcterms:created>
  <dcterms:modified xsi:type="dcterms:W3CDTF">2019-08-17T06:54:13Z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