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58" r:id="rId3"/>
    <p:sldId id="346" r:id="rId4"/>
    <p:sldId id="342" r:id="rId5"/>
    <p:sldId id="352" r:id="rId7"/>
    <p:sldId id="314" r:id="rId8"/>
    <p:sldId id="347" r:id="rId9"/>
    <p:sldId id="348" r:id="rId10"/>
    <p:sldId id="350" r:id="rId11"/>
    <p:sldId id="353" r:id="rId12"/>
    <p:sldId id="351" r:id="rId13"/>
    <p:sldId id="354" r:id="rId14"/>
    <p:sldId id="329" r:id="rId15"/>
    <p:sldId id="330" r:id="rId16"/>
    <p:sldId id="300" r:id="rId17"/>
    <p:sldId id="301" r:id="rId18"/>
    <p:sldId id="343" r:id="rId19"/>
    <p:sldId id="302" r:id="rId20"/>
    <p:sldId id="303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9900"/>
    <a:srgbClr val="FF0000"/>
    <a:srgbClr val="FDA1CB"/>
    <a:srgbClr val="000000"/>
    <a:srgbClr val="66FF33"/>
    <a:srgbClr val="FFFF66"/>
    <a:srgbClr val="5F9B6A"/>
    <a:srgbClr val="99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2089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1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E035-F428-49DC-B420-54E65A2330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CFE5D-A802-49C3-AA7F-993E7EBD76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CFE5D-A802-49C3-AA7F-993E7EBD76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553200"/>
            <a:ext cx="2133600" cy="1682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553200"/>
            <a:ext cx="2895600" cy="1682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553200"/>
            <a:ext cx="2133600" cy="1682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A773DA8-8393-4BB2-A906-B10E14E03B4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807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80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319088"/>
            <a:ext cx="8229600" cy="580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19FC-B47E-4257-9017-C6CAE8A8F1CD}" type="slidenum">
              <a:rPr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6228184" y="1825083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vmlDrawing" Target="../drawings/vmlDrawing1.vml"/><Relationship Id="rId16" Type="http://schemas.openxmlformats.org/officeDocument/2006/relationships/image" Target="../media/image3.png"/><Relationship Id="rId15" Type="http://schemas.openxmlformats.org/officeDocument/2006/relationships/image" Target="../media/image2.png"/><Relationship Id="rId14" Type="http://schemas.openxmlformats.org/officeDocument/2006/relationships/oleObject" Target="../embeddings/oleObject1.bin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Image" r:id="rId14" imgW="7378700" imgH="1219200" progId="Photoshop.Image.6">
                  <p:embed/>
                </p:oleObj>
              </mc:Choice>
              <mc:Fallback>
                <p:oleObj name="Image" r:id="rId14" imgW="7378700" imgH="1219200" progId="Photoshop.Image.6">
                  <p:embed/>
                  <p:pic>
                    <p:nvPicPr>
                      <p:cNvPr id="0" name="图片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1.xml"/><Relationship Id="rId3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1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5"/>
          <p:cNvSpPr>
            <a:spLocks noGrp="1" noChangeArrowheads="1"/>
          </p:cNvSpPr>
          <p:nvPr>
            <p:ph type="ctrTitle"/>
          </p:nvPr>
        </p:nvSpPr>
        <p:spPr bwMode="auto">
          <a:xfrm>
            <a:off x="542925" y="1543075"/>
            <a:ext cx="8001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草原</a:t>
            </a:r>
            <a:endParaRPr lang="zh-CN" altLang="zh-CN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精读感悟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95736" y="1445025"/>
            <a:ext cx="3406918" cy="61787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读第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自然段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1496" y="2633195"/>
            <a:ext cx="6660863" cy="447675"/>
          </a:xfrm>
          <a:prstGeom prst="homePlate">
            <a:avLst>
              <a:gd name="adj" fmla="val 137827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说说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你是从哪些句子感受到他们见面时的真情？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31640" y="3212976"/>
            <a:ext cx="4896544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也不知道是谁的手，总是热乎乎的握着，握住不散。握手再握手，笑了再笑。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868144" y="3080870"/>
            <a:ext cx="288100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8362" y="4497730"/>
            <a:ext cx="6660863" cy="447675"/>
          </a:xfrm>
          <a:prstGeom prst="homePlate">
            <a:avLst>
              <a:gd name="adj" fmla="val 137827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饭后，草原人们又做了什么来款待客人的？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58506" y="5077511"/>
            <a:ext cx="4896544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小伙子套马 摔跤，姑娘们表演民族舞蹈 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云形标注 10"/>
          <p:cNvSpPr/>
          <p:nvPr/>
        </p:nvSpPr>
        <p:spPr>
          <a:xfrm>
            <a:off x="3777580" y="1556793"/>
            <a:ext cx="4708280" cy="2664295"/>
          </a:xfrm>
          <a:prstGeom prst="cloudCallout">
            <a:avLst>
              <a:gd name="adj1" fmla="val -46409"/>
              <a:gd name="adj2" fmla="val 5032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精读感悟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3968" y="2320032"/>
            <a:ext cx="376984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饭后，草原人们又做了什么来款待客人的？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 l="13260" r="8117"/>
          <a:stretch>
            <a:fillRect/>
          </a:stretch>
        </p:blipFill>
        <p:spPr>
          <a:xfrm>
            <a:off x="323528" y="3367930"/>
            <a:ext cx="3744416" cy="3162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4283628" y="4601920"/>
            <a:ext cx="376984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小伙子套马 摔跤，姑娘们表演民族舞蹈 。</a:t>
            </a:r>
            <a:endParaRPr lang="zh-CN" altLang="en-US" sz="24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精读感悟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44401" y="2557294"/>
            <a:ext cx="6317884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33375" eaLnBrk="0" hangingPunct="0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“蒙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汉情深何忍别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，天涯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碧草话斜阳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。”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90935" y="1706247"/>
            <a:ext cx="763284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33375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最后作者表达了怎样的思想感情？</a:t>
            </a:r>
            <a:endParaRPr lang="zh-CN" altLang="en-US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331640" y="1665877"/>
            <a:ext cx="6823992" cy="762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DDDDDD"/>
            </a:solidFill>
            <a:prstDash val="solid"/>
            <a:bevel/>
          </a:ln>
          <a:effectLst/>
        </p:spPr>
        <p:txBody>
          <a:bodyPr lIns="324000" tIns="0" rIns="108000" bIns="144000" anchor="b">
            <a:normAutofit/>
          </a:bodyPr>
          <a:lstStyle/>
          <a:p>
            <a:pPr>
              <a:defRPr/>
            </a:pPr>
            <a:r>
              <a:rPr lang="en-US" altLang="zh-CN" kern="0" dirty="0" smtClean="0">
                <a:latin typeface="Calibri" panose="020F0502020204030204"/>
              </a:rPr>
              <a:t> </a:t>
            </a:r>
            <a:endParaRPr lang="zh-CN" altLang="en-US" kern="0" dirty="0">
              <a:latin typeface="Calibri" panose="020F0502020204030204"/>
            </a:endParaRPr>
          </a:p>
        </p:txBody>
      </p:sp>
      <p:sp>
        <p:nvSpPr>
          <p:cNvPr id="10" name="任意多边形 9"/>
          <p:cNvSpPr/>
          <p:nvPr>
            <p:custDataLst>
              <p:tags r:id="rId3"/>
            </p:custDataLst>
          </p:nvPr>
        </p:nvSpPr>
        <p:spPr>
          <a:xfrm>
            <a:off x="1164590" y="1628800"/>
            <a:ext cx="1073075" cy="733184"/>
          </a:xfrm>
          <a:custGeom>
            <a:avLst/>
            <a:gdLst>
              <a:gd name="connsiteX0" fmla="*/ 0 w 696310"/>
              <a:gd name="connsiteY0" fmla="*/ 0 h 696310"/>
              <a:gd name="connsiteX1" fmla="*/ 459827 w 696310"/>
              <a:gd name="connsiteY1" fmla="*/ 0 h 696310"/>
              <a:gd name="connsiteX2" fmla="*/ 459827 w 696310"/>
              <a:gd name="connsiteY2" fmla="*/ 236483 h 696310"/>
              <a:gd name="connsiteX3" fmla="*/ 696310 w 696310"/>
              <a:gd name="connsiteY3" fmla="*/ 236483 h 696310"/>
              <a:gd name="connsiteX4" fmla="*/ 696310 w 696310"/>
              <a:gd name="connsiteY4" fmla="*/ 696310 h 696310"/>
              <a:gd name="connsiteX5" fmla="*/ 0 w 696310"/>
              <a:gd name="connsiteY5" fmla="*/ 696310 h 6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close/>
              </a:path>
            </a:pathLst>
          </a:custGeom>
          <a:solidFill>
            <a:srgbClr val="E779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180000" rIns="0" bIns="0" anchor="ctr"/>
          <a:lstStyle/>
          <a:p>
            <a:pPr algn="ctr">
              <a:defRPr/>
            </a:pPr>
            <a:r>
              <a:rPr lang="zh-CN" altLang="en-US" sz="28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endParaRPr lang="zh-CN" altLang="en-US" sz="28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890935" y="1705028"/>
            <a:ext cx="346729" cy="234347"/>
          </a:xfrm>
          <a:prstGeom prst="rect">
            <a:avLst/>
          </a:prstGeom>
          <a:solidFill>
            <a:srgbClr val="E779A3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216000" rIns="180000" bIns="0" anchor="ctr"/>
          <a:lstStyle/>
          <a:p>
            <a:pPr algn="ctr">
              <a:defRPr/>
            </a:pPr>
            <a:endParaRPr lang="zh-CN" altLang="en-US" sz="400" kern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8144" y="3217627"/>
            <a:ext cx="2826962" cy="227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1" y="3450171"/>
            <a:ext cx="4680520" cy="23774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33375" eaLnBrk="0" hangingPunct="0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文章中起画龙点睛、表达中心的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作用。前面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作者写和蒙古人一起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赛马、吃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奶茶、烤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羊。蒙古人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的热情好客，以及我们相处的融洽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,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都表达了一种蒙汉情深、蒙汉一家的思想感情。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云形标注 10"/>
          <p:cNvSpPr/>
          <p:nvPr/>
        </p:nvSpPr>
        <p:spPr>
          <a:xfrm>
            <a:off x="3777580" y="1556793"/>
            <a:ext cx="4708280" cy="2664295"/>
          </a:xfrm>
          <a:prstGeom prst="cloudCallout">
            <a:avLst>
              <a:gd name="adj1" fmla="val -46409"/>
              <a:gd name="adj2" fmla="val 5032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精读感悟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3968" y="2320032"/>
            <a:ext cx="376984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回顾课文，说说内蒙古草原的自然风光和民族风情。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 l="13260" r="8117"/>
          <a:stretch>
            <a:fillRect/>
          </a:stretch>
        </p:blipFill>
        <p:spPr>
          <a:xfrm>
            <a:off x="323528" y="3367930"/>
            <a:ext cx="3744416" cy="3162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899593" y="1630380"/>
            <a:ext cx="7416824" cy="439090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课堂总结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71762" y="1859873"/>
            <a:ext cx="6928630" cy="39319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33375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这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就是老舍笔下的草原。我读了后，让我们更加了解了美丽宽广、富饶肥沃的大草原，还有那勤劳淳朴、热情好客的蒙古族人民，他们粗犷  爽朗，如一碧千里的草原一样畅快坦然。草原人民那种热情好客，身姿曼妙的舞姿、风味独特的美食，令远方的客人流连忘返，更在浓郁的民族风情中演绎出蒙汉两族人民亲如一家的动人画面。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14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课堂练习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66133" y="2596411"/>
            <a:ext cx="6402211" cy="1737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57175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辨字组词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257175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勒（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骏（        ）    崖（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257175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鞋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       ）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俊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涯（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99592" y="2420888"/>
            <a:ext cx="6768752" cy="244827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23728" y="3255367"/>
            <a:ext cx="7924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勾勒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7" y="3850353"/>
            <a:ext cx="7924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鞋子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4059813" y="3284984"/>
            <a:ext cx="7924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骏马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059812" y="3822185"/>
            <a:ext cx="7924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俊俏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6091977" y="3297416"/>
            <a:ext cx="7924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悬崖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6091976" y="3834617"/>
            <a:ext cx="7924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天涯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课堂练习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66133" y="2005360"/>
            <a:ext cx="6834259" cy="33832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57175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“在天底下，一碧千里，而并不茫茫。”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257175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）写出三个表示绿色的四字词语：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257175">
              <a:lnSpc>
                <a:spcPct val="150000"/>
              </a:lnSpc>
            </a:pP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257175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）“碧”是形容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，“千里”是指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，“一”是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的意思。这句话写出草原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的特点。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67486" y="1669208"/>
            <a:ext cx="7436962" cy="413605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82840" y="3194032"/>
            <a:ext cx="626958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郁郁葱葱、苍翠欲滴、绿叶成荫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4389538" y="3779684"/>
            <a:ext cx="1656184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青草很绿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844464" y="4373451"/>
            <a:ext cx="2295487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草原很辽阔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436642" y="4372954"/>
            <a:ext cx="2295487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都和全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3535445" y="4905430"/>
            <a:ext cx="2295487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碧绿       辽阔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41737" y="1285899"/>
            <a:ext cx="5854599" cy="4911517"/>
          </a:xfrm>
          <a:prstGeom prst="rect">
            <a:avLst/>
          </a:prstGeom>
        </p:spPr>
      </p:pic>
      <p:sp>
        <p:nvSpPr>
          <p:cNvPr id="2" name="任意多边形 1"/>
          <p:cNvSpPr/>
          <p:nvPr>
            <p:custDataLst>
              <p:tags r:id="rId2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作业布置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92772" y="3082801"/>
            <a:ext cx="4752527" cy="2834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66700"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广告语。假如你是个导游，请设计出介绍内蒙古草原情况的广告语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266700"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搜集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表现各民族人民团结互助的故事。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5-150F30TKW21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403648" y="1700809"/>
            <a:ext cx="6848475" cy="4032448"/>
          </a:xfrm>
          <a:prstGeom prst="rect">
            <a:avLst/>
          </a:prstGeom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71307" y="2014161"/>
            <a:ext cx="6192688" cy="2926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1400175" algn="ctr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草原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1400175" algn="ctr">
              <a:lnSpc>
                <a:spcPct val="150000"/>
              </a:lnSpc>
            </a:pP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1400175" algn="ctr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：小丘、羊群、平地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1400175"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人：迎接、相见、款待、话别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1400175"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蒙汉情深何忍别，天涯碧草话斜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阳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任意多边形 1"/>
          <p:cNvSpPr/>
          <p:nvPr>
            <p:custDataLst>
              <p:tags r:id="rId2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板书设计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977109" y="1513918"/>
            <a:ext cx="6699347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33375" eaLnBrk="0" hangingPunct="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通过朗读，你感受到这是一个怎样的草原？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555776" y="3066038"/>
            <a:ext cx="3744416" cy="216316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22526" y="3209427"/>
            <a:ext cx="3026939" cy="1737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33375" eaLnBrk="0" hangingPunct="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美丽的草原 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333375" eaLnBrk="0" hangingPunct="0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热闹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的草原 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333375" eaLnBrk="0" hangingPunct="0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热情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草原 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" name="任意多边形 10"/>
          <p:cNvSpPr/>
          <p:nvPr>
            <p:custDataLst>
              <p:tags r:id="rId1"/>
            </p:custDataLst>
          </p:nvPr>
        </p:nvSpPr>
        <p:spPr>
          <a:xfrm>
            <a:off x="1403648" y="1526943"/>
            <a:ext cx="876912" cy="614033"/>
          </a:xfrm>
          <a:custGeom>
            <a:avLst/>
            <a:gdLst>
              <a:gd name="connsiteX0" fmla="*/ 0 w 696310"/>
              <a:gd name="connsiteY0" fmla="*/ 0 h 696310"/>
              <a:gd name="connsiteX1" fmla="*/ 459827 w 696310"/>
              <a:gd name="connsiteY1" fmla="*/ 0 h 696310"/>
              <a:gd name="connsiteX2" fmla="*/ 459827 w 696310"/>
              <a:gd name="connsiteY2" fmla="*/ 236483 h 696310"/>
              <a:gd name="connsiteX3" fmla="*/ 696310 w 696310"/>
              <a:gd name="connsiteY3" fmla="*/ 236483 h 696310"/>
              <a:gd name="connsiteX4" fmla="*/ 696310 w 696310"/>
              <a:gd name="connsiteY4" fmla="*/ 696310 h 696310"/>
              <a:gd name="connsiteX5" fmla="*/ 0 w 696310"/>
              <a:gd name="connsiteY5" fmla="*/ 696310 h 6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close/>
              </a:path>
            </a:pathLst>
          </a:custGeom>
          <a:solidFill>
            <a:srgbClr val="E779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180000" rIns="0" bIns="0" anchor="ctr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endParaRPr lang="zh-CN" altLang="en-US" sz="24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992527" y="1532879"/>
            <a:ext cx="283345" cy="196263"/>
          </a:xfrm>
          <a:prstGeom prst="rect">
            <a:avLst/>
          </a:prstGeom>
          <a:solidFill>
            <a:srgbClr val="E779A3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216000" rIns="180000" bIns="0"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404149" y="4365104"/>
            <a:ext cx="2287115" cy="2044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bldLvl="0" animBg="1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流程图: 库存数据 37"/>
          <p:cNvSpPr/>
          <p:nvPr/>
        </p:nvSpPr>
        <p:spPr>
          <a:xfrm>
            <a:off x="5076056" y="2596885"/>
            <a:ext cx="2531070" cy="3198191"/>
          </a:xfrm>
          <a:prstGeom prst="flowChartOnlineStorage">
            <a:avLst/>
          </a:prstGeom>
          <a:gradFill flip="none" rotWithShape="1">
            <a:gsLst>
              <a:gs pos="0">
                <a:srgbClr val="FDA1CB">
                  <a:shade val="30000"/>
                  <a:satMod val="115000"/>
                </a:srgbClr>
              </a:gs>
              <a:gs pos="50000">
                <a:srgbClr val="FDA1CB">
                  <a:shade val="67500"/>
                  <a:satMod val="115000"/>
                </a:srgbClr>
              </a:gs>
              <a:gs pos="100000">
                <a:srgbClr val="FDA1CB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库存数据 3"/>
          <p:cNvSpPr/>
          <p:nvPr/>
        </p:nvSpPr>
        <p:spPr>
          <a:xfrm>
            <a:off x="1248842" y="2596885"/>
            <a:ext cx="2531070" cy="3198191"/>
          </a:xfrm>
          <a:prstGeom prst="flowChartOnlineStorage">
            <a:avLst/>
          </a:prstGeom>
          <a:gradFill flip="none" rotWithShape="1">
            <a:gsLst>
              <a:gs pos="0">
                <a:srgbClr val="FDA1CB">
                  <a:shade val="30000"/>
                  <a:satMod val="115000"/>
                </a:srgbClr>
              </a:gs>
              <a:gs pos="50000">
                <a:srgbClr val="FDA1CB">
                  <a:shade val="67500"/>
                  <a:satMod val="115000"/>
                </a:srgbClr>
              </a:gs>
              <a:gs pos="100000">
                <a:srgbClr val="FDA1CB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精读感悟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8" name="椭圆 2"/>
          <p:cNvSpPr/>
          <p:nvPr/>
        </p:nvSpPr>
        <p:spPr>
          <a:xfrm rot="16200000">
            <a:off x="86593" y="2278868"/>
            <a:ext cx="3313072" cy="1719687"/>
          </a:xfrm>
          <a:custGeom>
            <a:avLst/>
            <a:gdLst/>
            <a:ahLst/>
            <a:cxnLst/>
            <a:rect l="l" t="t" r="r" b="b"/>
            <a:pathLst>
              <a:path w="4248233" h="1400198">
                <a:moveTo>
                  <a:pt x="4248138" y="1044115"/>
                </a:moveTo>
                <a:cubicBezTo>
                  <a:pt x="4248138" y="1074297"/>
                  <a:pt x="4178999" y="1145706"/>
                  <a:pt x="4052399" y="1237133"/>
                </a:cubicBezTo>
                <a:cubicBezTo>
                  <a:pt x="3509942" y="1440512"/>
                  <a:pt x="2726951" y="1461769"/>
                  <a:pt x="1903972" y="1254843"/>
                </a:cubicBezTo>
                <a:cubicBezTo>
                  <a:pt x="1066870" y="1044367"/>
                  <a:pt x="377880" y="645452"/>
                  <a:pt x="0" y="200691"/>
                </a:cubicBezTo>
                <a:cubicBezTo>
                  <a:pt x="397338" y="81589"/>
                  <a:pt x="846793" y="6"/>
                  <a:pt x="1321522" y="1"/>
                </a:cubicBezTo>
                <a:lnTo>
                  <a:pt x="1321522" y="0"/>
                </a:lnTo>
                <a:cubicBezTo>
                  <a:pt x="2937852" y="17"/>
                  <a:pt x="4261189" y="945707"/>
                  <a:pt x="4248138" y="1044115"/>
                </a:cubicBezTo>
                <a:close/>
              </a:path>
            </a:pathLst>
          </a:custGeom>
          <a:solidFill>
            <a:srgbClr val="FFFFFF">
              <a:alpha val="3098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椭圆 2"/>
          <p:cNvSpPr/>
          <p:nvPr/>
        </p:nvSpPr>
        <p:spPr>
          <a:xfrm rot="16200000">
            <a:off x="4979155" y="2282894"/>
            <a:ext cx="3313077" cy="1711635"/>
          </a:xfrm>
          <a:custGeom>
            <a:avLst/>
            <a:gdLst/>
            <a:ahLst/>
            <a:cxnLst/>
            <a:rect l="l" t="t" r="r" b="b"/>
            <a:pathLst>
              <a:path w="4248233" h="1400198">
                <a:moveTo>
                  <a:pt x="4248138" y="1044115"/>
                </a:moveTo>
                <a:cubicBezTo>
                  <a:pt x="4248138" y="1074297"/>
                  <a:pt x="4178999" y="1145706"/>
                  <a:pt x="4052399" y="1237133"/>
                </a:cubicBezTo>
                <a:cubicBezTo>
                  <a:pt x="3509942" y="1440512"/>
                  <a:pt x="2726951" y="1461769"/>
                  <a:pt x="1903972" y="1254843"/>
                </a:cubicBezTo>
                <a:cubicBezTo>
                  <a:pt x="1066870" y="1044367"/>
                  <a:pt x="377880" y="645452"/>
                  <a:pt x="0" y="200691"/>
                </a:cubicBezTo>
                <a:cubicBezTo>
                  <a:pt x="397338" y="81589"/>
                  <a:pt x="846793" y="6"/>
                  <a:pt x="1321522" y="1"/>
                </a:cubicBezTo>
                <a:lnTo>
                  <a:pt x="1321522" y="0"/>
                </a:lnTo>
                <a:cubicBezTo>
                  <a:pt x="2937852" y="17"/>
                  <a:pt x="4261189" y="945707"/>
                  <a:pt x="4248138" y="1044115"/>
                </a:cubicBezTo>
                <a:close/>
              </a:path>
            </a:pathLst>
          </a:custGeom>
          <a:solidFill>
            <a:srgbClr val="FFFFFF">
              <a:alpha val="3098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98449" y="3119854"/>
            <a:ext cx="1908344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描写草原秀美的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景色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3365" y="3235960"/>
            <a:ext cx="1771015" cy="1920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2~5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描写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草原迎客场面和草原联欢的情形。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062289" y="1502290"/>
            <a:ext cx="381396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33375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全文共分几部分？</a:t>
            </a:r>
            <a:endParaRPr lang="zh-CN" altLang="en-US" sz="24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矩形 7"/>
          <p:cNvSpPr/>
          <p:nvPr>
            <p:custDataLst>
              <p:tags r:id="rId2"/>
            </p:custDataLst>
          </p:nvPr>
        </p:nvSpPr>
        <p:spPr>
          <a:xfrm>
            <a:off x="1413866" y="1340308"/>
            <a:ext cx="6823992" cy="7620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 cmpd="sng" algn="ctr">
            <a:solidFill>
              <a:srgbClr val="DDDDDD"/>
            </a:solidFill>
            <a:prstDash val="solid"/>
            <a:bevel/>
          </a:ln>
          <a:effectLst/>
        </p:spPr>
        <p:txBody>
          <a:bodyPr lIns="324000" tIns="0" rIns="108000" bIns="144000" anchor="b">
            <a:normAutofit/>
          </a:bodyPr>
          <a:lstStyle/>
          <a:p>
            <a:pPr>
              <a:defRPr/>
            </a:pPr>
            <a:r>
              <a:rPr lang="en-US" altLang="zh-CN" sz="2400" kern="0" dirty="0" smtClean="0">
                <a:latin typeface="Calibri" panose="020F0502020204030204"/>
              </a:rPr>
              <a:t> </a:t>
            </a:r>
            <a:endParaRPr lang="zh-CN" altLang="en-US" sz="2400" kern="0" dirty="0">
              <a:latin typeface="Calibri" panose="020F0502020204030204"/>
            </a:endParaRPr>
          </a:p>
        </p:txBody>
      </p:sp>
      <p:sp>
        <p:nvSpPr>
          <p:cNvPr id="35" name="任意多边形 34"/>
          <p:cNvSpPr/>
          <p:nvPr>
            <p:custDataLst>
              <p:tags r:id="rId3"/>
            </p:custDataLst>
          </p:nvPr>
        </p:nvSpPr>
        <p:spPr>
          <a:xfrm>
            <a:off x="2398944" y="1484784"/>
            <a:ext cx="876912" cy="614033"/>
          </a:xfrm>
          <a:custGeom>
            <a:avLst/>
            <a:gdLst>
              <a:gd name="connsiteX0" fmla="*/ 0 w 696310"/>
              <a:gd name="connsiteY0" fmla="*/ 0 h 696310"/>
              <a:gd name="connsiteX1" fmla="*/ 459827 w 696310"/>
              <a:gd name="connsiteY1" fmla="*/ 0 h 696310"/>
              <a:gd name="connsiteX2" fmla="*/ 459827 w 696310"/>
              <a:gd name="connsiteY2" fmla="*/ 236483 h 696310"/>
              <a:gd name="connsiteX3" fmla="*/ 696310 w 696310"/>
              <a:gd name="connsiteY3" fmla="*/ 236483 h 696310"/>
              <a:gd name="connsiteX4" fmla="*/ 696310 w 696310"/>
              <a:gd name="connsiteY4" fmla="*/ 696310 h 696310"/>
              <a:gd name="connsiteX5" fmla="*/ 0 w 696310"/>
              <a:gd name="connsiteY5" fmla="*/ 696310 h 69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310" h="696310">
                <a:moveTo>
                  <a:pt x="0" y="0"/>
                </a:moveTo>
                <a:lnTo>
                  <a:pt x="459827" y="0"/>
                </a:lnTo>
                <a:lnTo>
                  <a:pt x="459827" y="236483"/>
                </a:lnTo>
                <a:lnTo>
                  <a:pt x="696310" y="236483"/>
                </a:lnTo>
                <a:lnTo>
                  <a:pt x="696310" y="696310"/>
                </a:lnTo>
                <a:lnTo>
                  <a:pt x="0" y="696310"/>
                </a:lnTo>
                <a:close/>
              </a:path>
            </a:pathLst>
          </a:custGeom>
          <a:solidFill>
            <a:srgbClr val="E779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180000" rIns="0" bIns="0" anchor="ctr"/>
          <a:lstStyle/>
          <a:p>
            <a:pPr algn="ctr">
              <a:defRPr/>
            </a:pPr>
            <a:r>
              <a:rPr lang="zh-CN" altLang="en-US" sz="24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endParaRPr lang="zh-CN" altLang="en-US" sz="24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>
            <p:custDataLst>
              <p:tags r:id="rId4"/>
            </p:custDataLst>
          </p:nvPr>
        </p:nvSpPr>
        <p:spPr>
          <a:xfrm>
            <a:off x="2987823" y="1490720"/>
            <a:ext cx="283345" cy="196263"/>
          </a:xfrm>
          <a:prstGeom prst="rect">
            <a:avLst/>
          </a:prstGeom>
          <a:solidFill>
            <a:srgbClr val="E779A3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216000" rIns="180000" bIns="0"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61455" y="1619250"/>
            <a:ext cx="15557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部分。</a:t>
            </a:r>
            <a:endParaRPr lang="zh-CN" altLang="en-US" sz="24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 animBg="1"/>
      <p:bldP spid="31" grpId="0"/>
      <p:bldP spid="717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精读感悟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763281" y="1318011"/>
            <a:ext cx="2592288" cy="61787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6957" y="2206739"/>
            <a:ext cx="4403155" cy="447675"/>
          </a:xfrm>
          <a:prstGeom prst="homePlate">
            <a:avLst>
              <a:gd name="adj" fmla="val 137827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草原的风光是怎样的？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200375" y="2940805"/>
            <a:ext cx="1283393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思考：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158293" y="2925265"/>
            <a:ext cx="1325476" cy="67697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28657" y="1370619"/>
            <a:ext cx="2826841" cy="2497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174108" y="3717788"/>
            <a:ext cx="6467969" cy="1463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）这一段描写了草原上的哪些景物？用浪线画出来。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）同桌比赛朗读课文，把对草原的那种感受读出来。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）你认为哪一句写得比较好？好在哪里？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179440" y="2105933"/>
            <a:ext cx="583860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ldLvl="0" animBg="1"/>
      <p:bldP spid="13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精读感悟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763281" y="1318011"/>
            <a:ext cx="2592288" cy="61787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6957" y="2206739"/>
            <a:ext cx="5134918" cy="447675"/>
          </a:xfrm>
          <a:prstGeom prst="homePlate">
            <a:avLst>
              <a:gd name="adj" fmla="val 137827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你认为哪一句写得比较好？好在哪里？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691680" y="2998467"/>
            <a:ext cx="4480088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在天底下，一碧千里，而并不茫茫。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445909" y="2888801"/>
            <a:ext cx="4597013" cy="72945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28657" y="1370619"/>
            <a:ext cx="2826841" cy="24973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00375" y="3897592"/>
            <a:ext cx="6467969" cy="1737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填空：“碧”是形容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，“千里”是指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，“一”是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的意思。这句话写出草原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400" b="1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的特点。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4243830" y="4050732"/>
            <a:ext cx="1656184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青草很绿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2123978" y="4533748"/>
            <a:ext cx="2295487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草原很辽阔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5528556" y="4533886"/>
            <a:ext cx="2295487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都和全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4148721" y="5127575"/>
            <a:ext cx="2295487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碧绿  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辽阔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ldLvl="0" animBg="1"/>
      <p:bldP spid="14" grpId="0"/>
      <p:bldP spid="15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精读感悟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31640" y="3628474"/>
            <a:ext cx="5494959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色彩美：碧绿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的草地，洁白的羊群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，蓝天白云</a:t>
            </a:r>
            <a:endPara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84000" y="1779960"/>
            <a:ext cx="5769215" cy="1463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四面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都有小丘，平地是绿的，小丘也是绿的。羊群一会儿上了小丘，一会儿又下来，走在哪里都像给无边的绿毯</a:t>
            </a:r>
            <a:r>
              <a:rPr lang="zh-CN" altLang="en-US" sz="20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绣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上了白色的大花。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38886" y="1628800"/>
            <a:ext cx="5968405" cy="18002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44208" y="2097739"/>
            <a:ext cx="2608857" cy="2304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矩形 20"/>
          <p:cNvSpPr/>
          <p:nvPr/>
        </p:nvSpPr>
        <p:spPr>
          <a:xfrm>
            <a:off x="738886" y="4193818"/>
            <a:ext cx="6465398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）思考：想象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一下羊群在草原上还可以比作什么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60585" y="4650533"/>
            <a:ext cx="6563779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毯上撒上了一把把白色的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珍珠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碧绿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的大海上扬起了点点白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帆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碧绿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的湖面上飘着朵朵盛开的白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莲花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ldLvl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精读感悟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130615" y="1491928"/>
            <a:ext cx="5415737" cy="14630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四面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都有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小丘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，平地是绿的，小丘也是绿的。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羊群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一会儿上了小丘，一会儿又下来，走在哪里都像给无边的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绿毯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绣上了白色的大花。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85501" y="1521951"/>
            <a:ext cx="5602723" cy="151174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7440" y="3753673"/>
            <a:ext cx="2608857" cy="2304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矩形 20"/>
          <p:cNvSpPr/>
          <p:nvPr/>
        </p:nvSpPr>
        <p:spPr>
          <a:xfrm>
            <a:off x="780645" y="3138989"/>
            <a:ext cx="6465398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）从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哪三个方面进行具体描写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写出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草原的什么特点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74867" y="3261745"/>
            <a:ext cx="2238282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小丘，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羊群，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平地。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9997" y="3816498"/>
            <a:ext cx="2238282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碧绿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辽阔。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7267" y="4365104"/>
            <a:ext cx="6465398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）这一段写了草原哪方面的美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面对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这样的美景，你又怎样的感受？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17770" y="4509770"/>
            <a:ext cx="1156335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风光美。</a:t>
            </a:r>
            <a:endParaRPr lang="zh-CN" altLang="en-US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76602" y="5675739"/>
            <a:ext cx="5069587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这种境界既使人惊叹，又叫人舒服。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1" grpId="0" bldLvl="0" uiExpand="1" build="allAtOnce"/>
      <p:bldP spid="22" grpId="0"/>
      <p:bldP spid="13" grpId="0"/>
      <p:bldP spid="25" grpId="0" bldLvl="0" uiExpand="1" build="allAtOnce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精读感悟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95736" y="1445025"/>
            <a:ext cx="2592288" cy="61787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1497" y="2633195"/>
            <a:ext cx="5134918" cy="447675"/>
          </a:xfrm>
          <a:prstGeom prst="homePlate">
            <a:avLst>
              <a:gd name="adj" fmla="val 137827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思考：这一段写了草原人民的什么特点？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54733" y="4079654"/>
            <a:ext cx="2846267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主要体现哪几方面？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95737" y="3328500"/>
            <a:ext cx="1523219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热情好客。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580112" y="2502673"/>
            <a:ext cx="3024336" cy="2664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右箭头 6"/>
          <p:cNvSpPr/>
          <p:nvPr/>
        </p:nvSpPr>
        <p:spPr>
          <a:xfrm>
            <a:off x="3793987" y="3518760"/>
            <a:ext cx="1224136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95736" y="4784988"/>
            <a:ext cx="3406918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欢迎、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相见、款待、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话别。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/>
      <p:bldP spid="7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 bwMode="auto">
          <a:xfrm>
            <a:off x="467544" y="692696"/>
            <a:ext cx="553714" cy="562371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5F9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216000" anchor="ctr">
            <a:normAutofit fontScale="55000" lnSpcReduction="20000"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3600" dirty="0">
              <a:solidFill>
                <a:srgbClr val="01A7AB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92696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Arial" panose="020B0604020202020204" pitchFamily="34" charset="0"/>
              <a:buNone/>
              <a:defRPr/>
            </a:pPr>
            <a:r>
              <a:rPr lang="zh-CN" altLang="en-US" sz="2800" spc="100" noProof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" pitchFamily="81" charset="-122"/>
                <a:ea typeface="华康海报体W12" pitchFamily="81" charset="-122"/>
              </a:rPr>
              <a:t>精读感悟</a:t>
            </a:r>
            <a:endParaRPr lang="zh-CN" altLang="en-US" sz="2800" spc="100" noProof="1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海报体W12" pitchFamily="81" charset="-122"/>
              <a:ea typeface="华康海报体W12" pitchFamily="8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95736" y="1445025"/>
            <a:ext cx="3406918" cy="617876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读第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自然段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1496" y="2292011"/>
            <a:ext cx="6660863" cy="788860"/>
          </a:xfrm>
          <a:prstGeom prst="homePlate">
            <a:avLst>
              <a:gd name="adj" fmla="val 137827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你从哪些语句感受到这份热情，运用了什么修辞方法，并仿写。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78560" y="3213100"/>
            <a:ext cx="61512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马上的男女老少穿着各色的衣裳，群马疾驰，襟飘带舞，像一条彩虹向我们飞过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来。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279624" y="552300"/>
            <a:ext cx="288100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utoShap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8362" y="4197875"/>
            <a:ext cx="6660863" cy="1053291"/>
          </a:xfrm>
          <a:prstGeom prst="homePlate">
            <a:avLst>
              <a:gd name="adj" fmla="val 137827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zh-CN" altLang="en-US" sz="20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“飞”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改成“</a:t>
            </a:r>
            <a:r>
              <a:rPr lang="zh-CN" altLang="en-US" sz="20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行吗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？他们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为什么要跑得那么快？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51496" y="5476002"/>
            <a:ext cx="706225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仿写：山下的兄弟姐妹身着五彩的衣服，载歌载舞，欢歌笑语，像一团飞舞的</a:t>
            </a:r>
            <a:r>
              <a:rPr lang="zh-CN" altLang="en-US" sz="2000" b="1" dirty="0" smtClean="0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蝴蝶。</a:t>
            </a:r>
            <a:endParaRPr lang="zh-CN" altLang="en-US" sz="2000" b="1" dirty="0" smtClean="0">
              <a:solidFill>
                <a:srgbClr val="00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8840" y="4954270"/>
            <a:ext cx="4846320" cy="521970"/>
          </a:xfrm>
          <a:prstGeom prst="homePlate">
            <a:avLst>
              <a:gd name="adj" fmla="val 137827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不行。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出热情好客的迫切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心情。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13" grpId="0" bldLvl="0" animBg="1"/>
      <p:bldP spid="14" grpId="0"/>
      <p:bldP spid="11" grpId="0" bldLvl="0" animBg="1"/>
    </p:bldLst>
  </p:timing>
</p:sld>
</file>

<file path=ppt/tags/tag1.xml><?xml version="1.0" encoding="utf-8"?>
<p:tagLst xmlns:p="http://schemas.openxmlformats.org/presentationml/2006/main">
  <p:tag name="MH" val="20150826203427"/>
  <p:tag name="MH_LIBRARY" val="GRAPHIC"/>
  <p:tag name="MH_ORDER" val="Freeform 16"/>
</p:tagLst>
</file>

<file path=ppt/tags/tag10.xml><?xml version="1.0" encoding="utf-8"?>
<p:tagLst xmlns:p="http://schemas.openxmlformats.org/presentationml/2006/main">
  <p:tag name="MH" val="20150826203452"/>
  <p:tag name="MH_LIBRARY" val="GRAPHIC"/>
  <p:tag name="MH_ORDER" val="AutoShape 14"/>
</p:tagLst>
</file>

<file path=ppt/tags/tag11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12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13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14.xml><?xml version="1.0" encoding="utf-8"?>
<p:tagLst xmlns:p="http://schemas.openxmlformats.org/presentationml/2006/main">
  <p:tag name="MH" val="20150826203452"/>
  <p:tag name="MH_LIBRARY" val="GRAPHIC"/>
  <p:tag name="MH_ORDER" val="AutoShape 14"/>
</p:tagLst>
</file>

<file path=ppt/tags/tag15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16.xml><?xml version="1.0" encoding="utf-8"?>
<p:tagLst xmlns:p="http://schemas.openxmlformats.org/presentationml/2006/main">
  <p:tag name="MH" val="20150826203452"/>
  <p:tag name="MH_LIBRARY" val="GRAPHIC"/>
  <p:tag name="MH_ORDER" val="AutoShape 14"/>
</p:tagLst>
</file>

<file path=ppt/tags/tag17.xml><?xml version="1.0" encoding="utf-8"?>
<p:tagLst xmlns:p="http://schemas.openxmlformats.org/presentationml/2006/main">
  <p:tag name="MH" val="20150826203452"/>
  <p:tag name="MH_LIBRARY" val="GRAPHIC"/>
  <p:tag name="MH_ORDER" val="AutoShape 14"/>
</p:tagLst>
</file>

<file path=ppt/tags/tag18.xml><?xml version="1.0" encoding="utf-8"?>
<p:tagLst xmlns:p="http://schemas.openxmlformats.org/presentationml/2006/main">
  <p:tag name="MH" val="20150826203452"/>
  <p:tag name="MH_LIBRARY" val="GRAPHIC"/>
  <p:tag name="MH_ORDER" val="AutoShape 14"/>
</p:tagLst>
</file>

<file path=ppt/tags/tag19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2.xml><?xml version="1.0" encoding="utf-8"?>
<p:tagLst xmlns:p="http://schemas.openxmlformats.org/presentationml/2006/main">
  <p:tag name="MH" val="20150826203427"/>
  <p:tag name="MH_LIBRARY" val="GRAPHIC"/>
  <p:tag name="MH_ORDER" val="Rectangle 17"/>
</p:tagLst>
</file>

<file path=ppt/tags/tag20.xml><?xml version="1.0" encoding="utf-8"?>
<p:tagLst xmlns:p="http://schemas.openxmlformats.org/presentationml/2006/main">
  <p:tag name="MH" val="20150826203452"/>
  <p:tag name="MH_LIBRARY" val="GRAPHIC"/>
  <p:tag name="MH_ORDER" val="AutoShape 14"/>
</p:tagLst>
</file>

<file path=ppt/tags/tag21.xml><?xml version="1.0" encoding="utf-8"?>
<p:tagLst xmlns:p="http://schemas.openxmlformats.org/presentationml/2006/main">
  <p:tag name="MH" val="20150826203452"/>
  <p:tag name="MH_LIBRARY" val="GRAPHIC"/>
  <p:tag name="MH_ORDER" val="AutoShape 14"/>
</p:tagLst>
</file>

<file path=ppt/tags/tag22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23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24.xml><?xml version="1.0" encoding="utf-8"?>
<p:tagLst xmlns:p="http://schemas.openxmlformats.org/presentationml/2006/main">
  <p:tag name="MH" val="20150826203427"/>
  <p:tag name="MH_LIBRARY" val="GRAPHIC"/>
  <p:tag name="MH_ORDER" val="矩形 7"/>
</p:tagLst>
</file>

<file path=ppt/tags/tag25.xml><?xml version="1.0" encoding="utf-8"?>
<p:tagLst xmlns:p="http://schemas.openxmlformats.org/presentationml/2006/main">
  <p:tag name="MH" val="20150826203427"/>
  <p:tag name="MH_LIBRARY" val="GRAPHIC"/>
  <p:tag name="MH_ORDER" val="Freeform 16"/>
</p:tagLst>
</file>

<file path=ppt/tags/tag26.xml><?xml version="1.0" encoding="utf-8"?>
<p:tagLst xmlns:p="http://schemas.openxmlformats.org/presentationml/2006/main">
  <p:tag name="MH" val="20150826203427"/>
  <p:tag name="MH_LIBRARY" val="GRAPHIC"/>
  <p:tag name="MH_ORDER" val="Rectangle 17"/>
</p:tagLst>
</file>

<file path=ppt/tags/tag27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28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29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3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30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31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32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4.xml><?xml version="1.0" encoding="utf-8"?>
<p:tagLst xmlns:p="http://schemas.openxmlformats.org/presentationml/2006/main">
  <p:tag name="MH" val="20150826203427"/>
  <p:tag name="MH_LIBRARY" val="GRAPHIC"/>
  <p:tag name="MH_ORDER" val="矩形 7"/>
</p:tagLst>
</file>

<file path=ppt/tags/tag5.xml><?xml version="1.0" encoding="utf-8"?>
<p:tagLst xmlns:p="http://schemas.openxmlformats.org/presentationml/2006/main">
  <p:tag name="MH" val="20150826203427"/>
  <p:tag name="MH_LIBRARY" val="GRAPHIC"/>
  <p:tag name="MH_ORDER" val="Freeform 16"/>
</p:tagLst>
</file>

<file path=ppt/tags/tag6.xml><?xml version="1.0" encoding="utf-8"?>
<p:tagLst xmlns:p="http://schemas.openxmlformats.org/presentationml/2006/main">
  <p:tag name="MH" val="20150826203427"/>
  <p:tag name="MH_LIBRARY" val="GRAPHIC"/>
  <p:tag name="MH_ORDER" val="Rectangle 17"/>
</p:tagLst>
</file>

<file path=ppt/tags/tag7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ags/tag8.xml><?xml version="1.0" encoding="utf-8"?>
<p:tagLst xmlns:p="http://schemas.openxmlformats.org/presentationml/2006/main">
  <p:tag name="MH" val="20150826203452"/>
  <p:tag name="MH_LIBRARY" val="GRAPHIC"/>
  <p:tag name="MH_ORDER" val="AutoShape 14"/>
</p:tagLst>
</file>

<file path=ppt/tags/tag9.xml><?xml version="1.0" encoding="utf-8"?>
<p:tagLst xmlns:p="http://schemas.openxmlformats.org/presentationml/2006/main">
  <p:tag name="MH" val="20150826203740"/>
  <p:tag name="MH_LIBRARY" val="GRAPHIC"/>
  <p:tag name="MH_ORDER" val="Freeform 27"/>
</p:tagLst>
</file>

<file path=ppt/theme/theme1.xml><?xml version="1.0" encoding="utf-8"?>
<a:theme xmlns:a="http://schemas.openxmlformats.org/drawingml/2006/main" name="第一PPT模板网-WWW.1PPT.COM">
  <a:themeElements>
    <a:clrScheme name="野外风光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野外风光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野外风光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野外风光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野外风光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主题42</Template>
  <TotalTime>0</TotalTime>
  <Words>1836</Words>
  <Application>WPS 演示</Application>
  <PresentationFormat>全屏显示(4:3)</PresentationFormat>
  <Paragraphs>201</Paragraphs>
  <Slides>18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Verdana</vt:lpstr>
      <vt:lpstr>Times New Roman</vt:lpstr>
      <vt:lpstr>Calibri</vt:lpstr>
      <vt:lpstr>Calibri</vt:lpstr>
      <vt:lpstr>微软雅黑</vt:lpstr>
      <vt:lpstr>华康海报体W12</vt:lpstr>
      <vt:lpstr>Adobe Garamond Pro Bold</vt:lpstr>
      <vt:lpstr>Arial</vt:lpstr>
      <vt:lpstr>Arial Unicode MS</vt:lpstr>
      <vt:lpstr>Segoe Print</vt:lpstr>
      <vt:lpstr>第一PPT模板网-WWW.1PPT.COM</vt:lpstr>
      <vt:lpstr>Photoshop.Image.6</vt:lpstr>
      <vt:lpstr>1.草原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143</cp:revision>
  <dcterms:created xsi:type="dcterms:W3CDTF">2016-06-22T11:48:00Z</dcterms:created>
  <dcterms:modified xsi:type="dcterms:W3CDTF">2019-10-24T09:25:12Z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