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handoutMasterIdLst>
    <p:handoutMasterId r:id="rId49"/>
  </p:handoutMasterIdLst>
  <p:sldIdLst>
    <p:sldId id="258" r:id="rId3"/>
    <p:sldId id="257" r:id="rId4"/>
    <p:sldId id="259" r:id="rId5"/>
    <p:sldId id="260" r:id="rId6"/>
    <p:sldId id="261" r:id="rId7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DCDC"/>
    <a:srgbClr val="F0F0F0"/>
    <a:srgbClr val="E6E6E6"/>
    <a:srgbClr val="C8C8C8"/>
    <a:srgbClr val="FFFFFF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323" autoAdjust="0"/>
    <p:restoredTop sz="96663" autoAdjust="0"/>
  </p:normalViewPr>
  <p:slideViewPr>
    <p:cSldViewPr snapToGrid="0">
      <p:cViewPr>
        <p:scale>
          <a:sx n="100" d="100"/>
          <a:sy n="100" d="100"/>
        </p:scale>
        <p:origin x="-420" y="-26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2" Type="http://schemas.openxmlformats.org/officeDocument/2006/relationships/tableStyles" Target="tableStyles.xml"/><Relationship Id="rId51" Type="http://schemas.openxmlformats.org/officeDocument/2006/relationships/viewProps" Target="viewProps.xml"/><Relationship Id="rId50" Type="http://schemas.openxmlformats.org/officeDocument/2006/relationships/presProps" Target="presProps.xml"/><Relationship Id="rId5" Type="http://schemas.openxmlformats.org/officeDocument/2006/relationships/slide" Target="slides/slide3.xml"/><Relationship Id="rId49" Type="http://schemas.openxmlformats.org/officeDocument/2006/relationships/handoutMaster" Target="handoutMasters/handoutMaster1.xml"/><Relationship Id="rId48" Type="http://schemas.openxmlformats.org/officeDocument/2006/relationships/slide" Target="slides/slide45.xml"/><Relationship Id="rId47" Type="http://schemas.openxmlformats.org/officeDocument/2006/relationships/slide" Target="slides/slide44.xml"/><Relationship Id="rId46" Type="http://schemas.openxmlformats.org/officeDocument/2006/relationships/slide" Target="slides/slide43.xml"/><Relationship Id="rId45" Type="http://schemas.openxmlformats.org/officeDocument/2006/relationships/slide" Target="slides/slide42.xml"/><Relationship Id="rId44" Type="http://schemas.openxmlformats.org/officeDocument/2006/relationships/slide" Target="slides/slide41.xml"/><Relationship Id="rId43" Type="http://schemas.openxmlformats.org/officeDocument/2006/relationships/slide" Target="slides/slide40.xml"/><Relationship Id="rId42" Type="http://schemas.openxmlformats.org/officeDocument/2006/relationships/slide" Target="slides/slide39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slide" Target="slides/slide2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latin typeface="微软雅黑" panose="020B0503020204020204" charset="-122"/>
                <a:ea typeface="微软雅黑" panose="020B0503020204020204" charset="-122"/>
              </a:rPr>
            </a:fld>
            <a:endParaRPr lang="zh-CN" altLang="en-US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latin typeface="微软雅黑" panose="020B0503020204020204" charset="-122"/>
                <a:ea typeface="微软雅黑" panose="020B0503020204020204" charset="-122"/>
              </a:rPr>
            </a:fld>
            <a:endParaRPr lang="zh-CN" altLang="en-US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1AC49D05-6128-4D0D-A32A-06A5E73B386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5849F42C-2DAE-424C-A4B8-3140182C3E9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6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9" Type="http://schemas.openxmlformats.org/officeDocument/2006/relationships/hyperlink" Target="http://www.1ppt.com/ziliao/" TargetMode="External"/><Relationship Id="rId8" Type="http://schemas.openxmlformats.org/officeDocument/2006/relationships/hyperlink" Target="http://www.1ppt.com/powerpoint/" TargetMode="External"/><Relationship Id="rId7" Type="http://schemas.openxmlformats.org/officeDocument/2006/relationships/hyperlink" Target="http://www.1ppt.com/xiazai/" TargetMode="External"/><Relationship Id="rId6" Type="http://schemas.openxmlformats.org/officeDocument/2006/relationships/hyperlink" Target="http://www.1ppt.com/tubiao/" TargetMode="External"/><Relationship Id="rId5" Type="http://schemas.openxmlformats.org/officeDocument/2006/relationships/hyperlink" Target="http://www.1ppt.com/beijing/" TargetMode="External"/><Relationship Id="rId4" Type="http://schemas.openxmlformats.org/officeDocument/2006/relationships/hyperlink" Target="http://www.1ppt.com/sucai/" TargetMode="External"/><Relationship Id="rId3" Type="http://schemas.openxmlformats.org/officeDocument/2006/relationships/hyperlink" Target="http://www.1ppt.com/moban/" TargetMode="External"/><Relationship Id="rId24" Type="http://schemas.openxmlformats.org/officeDocument/2006/relationships/hyperlink" Target="http://www.1ppt.com/kejian/lishi/" TargetMode="External"/><Relationship Id="rId23" Type="http://schemas.openxmlformats.org/officeDocument/2006/relationships/hyperlink" Target="http://www.1ppt.com/kejian/dili/" TargetMode="External"/><Relationship Id="rId22" Type="http://schemas.openxmlformats.org/officeDocument/2006/relationships/hyperlink" Target="http://www.1ppt.com/kejian/shengwu/" TargetMode="External"/><Relationship Id="rId21" Type="http://schemas.openxmlformats.org/officeDocument/2006/relationships/hyperlink" Target="http://www.1ppt.com/kejian/huaxue/" TargetMode="External"/><Relationship Id="rId20" Type="http://schemas.openxmlformats.org/officeDocument/2006/relationships/hyperlink" Target="http://www.1ppt.com/kejian/wuli/" TargetMode="External"/><Relationship Id="rId2" Type="http://schemas.openxmlformats.org/officeDocument/2006/relationships/notesMaster" Target="../notesMasters/notesMaster1.xml"/><Relationship Id="rId19" Type="http://schemas.openxmlformats.org/officeDocument/2006/relationships/hyperlink" Target="http://www.1ppt.com/kejian/kexue/" TargetMode="External"/><Relationship Id="rId18" Type="http://schemas.openxmlformats.org/officeDocument/2006/relationships/hyperlink" Target="http://www.1ppt.com/kejian/meishu/" TargetMode="External"/><Relationship Id="rId17" Type="http://schemas.openxmlformats.org/officeDocument/2006/relationships/hyperlink" Target="http://www.1ppt.com/kejian/yingyu/" TargetMode="External"/><Relationship Id="rId16" Type="http://schemas.openxmlformats.org/officeDocument/2006/relationships/hyperlink" Target="http://www.1ppt.com/kejian/shuxue/" TargetMode="External"/><Relationship Id="rId15" Type="http://schemas.openxmlformats.org/officeDocument/2006/relationships/hyperlink" Target="http://www.1ppt.com/kejian/yuwen/" TargetMode="External"/><Relationship Id="rId14" Type="http://schemas.openxmlformats.org/officeDocument/2006/relationships/hyperlink" Target="http://www.1ppt.com/kejian/" TargetMode="External"/><Relationship Id="rId13" Type="http://schemas.openxmlformats.org/officeDocument/2006/relationships/hyperlink" Target="http://www.1ppt.cn/" TargetMode="External"/><Relationship Id="rId12" Type="http://schemas.openxmlformats.org/officeDocument/2006/relationships/hyperlink" Target="http://www.1ppt.com/jiaoan/" TargetMode="External"/><Relationship Id="rId11" Type="http://schemas.openxmlformats.org/officeDocument/2006/relationships/hyperlink" Target="http://www.1ppt.com/shiti/" TargetMode="External"/><Relationship Id="rId10" Type="http://schemas.openxmlformats.org/officeDocument/2006/relationships/hyperlink" Target="http://www.1ppt.com/fanwen/" TargetMode="External"/><Relationship Id="rId1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600" dirty="0" smtClean="0">
                <a:solidFill>
                  <a:srgbClr val="EEECE1">
                    <a:lumMod val="25000"/>
                  </a:srgbClr>
                </a:solidFill>
              </a:rPr>
              <a:t>PPT</a:t>
            </a:r>
            <a:r>
              <a:rPr lang="zh-CN" altLang="en-US" sz="1600" dirty="0" smtClean="0">
                <a:solidFill>
                  <a:srgbClr val="EEECE1">
                    <a:lumMod val="25000"/>
                  </a:srgbClr>
                </a:solidFill>
              </a:rPr>
              <a:t>模板：</a:t>
            </a:r>
            <a:r>
              <a:rPr lang="en-US" altLang="zh-CN" sz="1600" dirty="0" smtClean="0">
                <a:solidFill>
                  <a:srgbClr val="EEECE1">
                    <a:lumMod val="25000"/>
                  </a:srgbClr>
                </a:solidFill>
                <a:hlinkClick r:id="rId3"/>
              </a:rPr>
              <a:t>www.1ppt.com/moban/</a:t>
            </a:r>
            <a:r>
              <a:rPr lang="en-US" altLang="zh-CN" sz="1600" dirty="0" smtClean="0">
                <a:solidFill>
                  <a:srgbClr val="EEECE1">
                    <a:lumMod val="25000"/>
                  </a:srgbClr>
                </a:solidFill>
              </a:rPr>
              <a:t>                  PPT</a:t>
            </a:r>
            <a:r>
              <a:rPr lang="zh-CN" altLang="en-US" sz="1600" dirty="0" smtClean="0">
                <a:solidFill>
                  <a:srgbClr val="EEECE1">
                    <a:lumMod val="25000"/>
                  </a:srgbClr>
                </a:solidFill>
              </a:rPr>
              <a:t>素材：</a:t>
            </a:r>
            <a:r>
              <a:rPr lang="en-US" altLang="zh-CN" sz="1600" dirty="0" smtClean="0">
                <a:solidFill>
                  <a:srgbClr val="EEECE1">
                    <a:lumMod val="25000"/>
                  </a:srgbClr>
                </a:solidFill>
                <a:hlinkClick r:id="rId4"/>
              </a:rPr>
              <a:t>www.1ppt.com/sucai/</a:t>
            </a:r>
            <a:endParaRPr lang="en-US" altLang="zh-CN" sz="16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en-US" altLang="zh-CN" sz="1600" dirty="0" smtClean="0">
                <a:solidFill>
                  <a:srgbClr val="EEECE1">
                    <a:lumMod val="25000"/>
                  </a:srgbClr>
                </a:solidFill>
              </a:rPr>
              <a:t>PPT</a:t>
            </a:r>
            <a:r>
              <a:rPr lang="zh-CN" altLang="en-US" sz="1600" dirty="0" smtClean="0">
                <a:solidFill>
                  <a:srgbClr val="EEECE1">
                    <a:lumMod val="25000"/>
                  </a:srgbClr>
                </a:solidFill>
              </a:rPr>
              <a:t>背景：</a:t>
            </a:r>
            <a:r>
              <a:rPr lang="en-US" altLang="zh-CN" sz="1600" dirty="0" smtClean="0">
                <a:solidFill>
                  <a:srgbClr val="EEECE1">
                    <a:lumMod val="25000"/>
                  </a:srgbClr>
                </a:solidFill>
                <a:hlinkClick r:id="rId5"/>
              </a:rPr>
              <a:t>www.1ppt.com/beijing/</a:t>
            </a:r>
            <a:r>
              <a:rPr lang="en-US" altLang="zh-CN" sz="1600" dirty="0" smtClean="0">
                <a:solidFill>
                  <a:srgbClr val="EEECE1">
                    <a:lumMod val="25000"/>
                  </a:srgbClr>
                </a:solidFill>
              </a:rPr>
              <a:t>                   PPT</a:t>
            </a:r>
            <a:r>
              <a:rPr lang="zh-CN" altLang="en-US" sz="1600" dirty="0" smtClean="0">
                <a:solidFill>
                  <a:srgbClr val="EEECE1">
                    <a:lumMod val="25000"/>
                  </a:srgbClr>
                </a:solidFill>
              </a:rPr>
              <a:t>图表：</a:t>
            </a:r>
            <a:r>
              <a:rPr lang="en-US" altLang="zh-CN" sz="1600" dirty="0" smtClean="0">
                <a:solidFill>
                  <a:srgbClr val="EEECE1">
                    <a:lumMod val="25000"/>
                  </a:srgbClr>
                </a:solidFill>
                <a:hlinkClick r:id="rId6"/>
              </a:rPr>
              <a:t>www.1ppt.com/tubiao/</a:t>
            </a:r>
            <a:r>
              <a:rPr lang="en-US" altLang="zh-CN" sz="1600" dirty="0" smtClean="0">
                <a:solidFill>
                  <a:srgbClr val="EEECE1">
                    <a:lumMod val="25000"/>
                  </a:srgbClr>
                </a:solidFill>
              </a:rPr>
              <a:t>      </a:t>
            </a:r>
            <a:endParaRPr lang="en-US" altLang="zh-CN" sz="16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en-US" altLang="zh-CN" sz="1600" dirty="0" smtClean="0">
                <a:solidFill>
                  <a:srgbClr val="EEECE1">
                    <a:lumMod val="25000"/>
                  </a:srgbClr>
                </a:solidFill>
              </a:rPr>
              <a:t>PPT</a:t>
            </a:r>
            <a:r>
              <a:rPr lang="zh-CN" altLang="en-US" sz="1600" dirty="0" smtClean="0">
                <a:solidFill>
                  <a:srgbClr val="EEECE1">
                    <a:lumMod val="25000"/>
                  </a:srgbClr>
                </a:solidFill>
              </a:rPr>
              <a:t>下载：</a:t>
            </a:r>
            <a:r>
              <a:rPr lang="en-US" altLang="zh-CN" sz="1600" dirty="0" smtClean="0">
                <a:solidFill>
                  <a:srgbClr val="EEECE1">
                    <a:lumMod val="25000"/>
                  </a:srgbClr>
                </a:solidFill>
                <a:hlinkClick r:id="rId7"/>
              </a:rPr>
              <a:t>www.1ppt.com/xiazai/</a:t>
            </a:r>
            <a:r>
              <a:rPr lang="en-US" altLang="zh-CN" sz="1600" dirty="0" smtClean="0">
                <a:solidFill>
                  <a:srgbClr val="EEECE1">
                    <a:lumMod val="25000"/>
                  </a:srgbClr>
                </a:solidFill>
              </a:rPr>
              <a:t>                     PPT</a:t>
            </a:r>
            <a:r>
              <a:rPr lang="zh-CN" altLang="en-US" sz="1600" dirty="0" smtClean="0">
                <a:solidFill>
                  <a:srgbClr val="EEECE1">
                    <a:lumMod val="25000"/>
                  </a:srgbClr>
                </a:solidFill>
              </a:rPr>
              <a:t>教程： </a:t>
            </a:r>
            <a:r>
              <a:rPr lang="en-US" altLang="zh-CN" sz="1600" dirty="0" smtClean="0">
                <a:solidFill>
                  <a:srgbClr val="EEECE1">
                    <a:lumMod val="25000"/>
                  </a:srgbClr>
                </a:solidFill>
                <a:hlinkClick r:id="rId8"/>
              </a:rPr>
              <a:t>www.1ppt.com/powerpoint/</a:t>
            </a:r>
            <a:r>
              <a:rPr lang="en-US" altLang="zh-CN" sz="1600" dirty="0" smtClean="0">
                <a:solidFill>
                  <a:srgbClr val="EEECE1">
                    <a:lumMod val="25000"/>
                  </a:srgbClr>
                </a:solidFill>
              </a:rPr>
              <a:t>      </a:t>
            </a:r>
            <a:endParaRPr lang="en-US" altLang="zh-CN" sz="16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600" dirty="0" smtClean="0">
                <a:solidFill>
                  <a:srgbClr val="EEECE1">
                    <a:lumMod val="25000"/>
                  </a:srgbClr>
                </a:solidFill>
              </a:rPr>
              <a:t>资料下载：</a:t>
            </a:r>
            <a:r>
              <a:rPr lang="en-US" altLang="zh-CN" sz="1600" dirty="0" smtClean="0">
                <a:solidFill>
                  <a:srgbClr val="EEECE1">
                    <a:lumMod val="25000"/>
                  </a:srgbClr>
                </a:solidFill>
                <a:hlinkClick r:id="rId9"/>
              </a:rPr>
              <a:t>www.1ppt.com/ziliao/</a:t>
            </a:r>
            <a:r>
              <a:rPr lang="en-US" altLang="zh-CN" sz="1600" dirty="0" smtClean="0">
                <a:solidFill>
                  <a:srgbClr val="EEECE1">
                    <a:lumMod val="25000"/>
                  </a:srgbClr>
                </a:solidFill>
              </a:rPr>
              <a:t>                   </a:t>
            </a:r>
            <a:r>
              <a:rPr lang="zh-CN" altLang="en-US" sz="1600" dirty="0" smtClean="0">
                <a:solidFill>
                  <a:srgbClr val="EEECE1">
                    <a:lumMod val="25000"/>
                  </a:srgbClr>
                </a:solidFill>
              </a:rPr>
              <a:t>范文下载：</a:t>
            </a:r>
            <a:r>
              <a:rPr lang="en-US" altLang="zh-CN" sz="1600" dirty="0" smtClean="0">
                <a:solidFill>
                  <a:srgbClr val="EEECE1">
                    <a:lumMod val="25000"/>
                  </a:srgbClr>
                </a:solidFill>
                <a:hlinkClick r:id="rId10"/>
              </a:rPr>
              <a:t>www.1ppt.com/fanwen/</a:t>
            </a:r>
            <a:r>
              <a:rPr lang="en-US" altLang="zh-CN" sz="1600" dirty="0" smtClean="0">
                <a:solidFill>
                  <a:srgbClr val="EEECE1">
                    <a:lumMod val="25000"/>
                  </a:srgbClr>
                </a:solidFill>
              </a:rPr>
              <a:t>             </a:t>
            </a:r>
            <a:endParaRPr lang="en-US" altLang="zh-CN" sz="16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600" dirty="0" smtClean="0">
                <a:solidFill>
                  <a:srgbClr val="EEECE1">
                    <a:lumMod val="25000"/>
                  </a:srgbClr>
                </a:solidFill>
              </a:rPr>
              <a:t>试卷下载：</a:t>
            </a:r>
            <a:r>
              <a:rPr lang="en-US" altLang="zh-CN" sz="1600" dirty="0" smtClean="0">
                <a:solidFill>
                  <a:srgbClr val="EEECE1">
                    <a:lumMod val="25000"/>
                  </a:srgbClr>
                </a:solidFill>
                <a:hlinkClick r:id="rId11"/>
              </a:rPr>
              <a:t>www.1ppt.com/shiti/</a:t>
            </a:r>
            <a:r>
              <a:rPr lang="en-US" altLang="zh-CN" sz="1600" dirty="0" smtClean="0">
                <a:solidFill>
                  <a:srgbClr val="EEECE1">
                    <a:lumMod val="25000"/>
                  </a:srgbClr>
                </a:solidFill>
              </a:rPr>
              <a:t>                     </a:t>
            </a:r>
            <a:r>
              <a:rPr lang="zh-CN" altLang="en-US" sz="1600" dirty="0" smtClean="0">
                <a:solidFill>
                  <a:srgbClr val="EEECE1">
                    <a:lumMod val="25000"/>
                  </a:srgbClr>
                </a:solidFill>
              </a:rPr>
              <a:t>教案下载：</a:t>
            </a:r>
            <a:r>
              <a:rPr lang="en-US" altLang="zh-CN" sz="1600" dirty="0" smtClean="0">
                <a:solidFill>
                  <a:srgbClr val="EEECE1">
                    <a:lumMod val="25000"/>
                  </a:srgbClr>
                </a:solidFill>
                <a:hlinkClick r:id="rId12"/>
              </a:rPr>
              <a:t>www.1ppt.com/jiaoan/</a:t>
            </a:r>
            <a:r>
              <a:rPr lang="en-US" altLang="zh-CN" sz="1600" dirty="0" smtClean="0">
                <a:solidFill>
                  <a:srgbClr val="EEECE1">
                    <a:lumMod val="25000"/>
                  </a:srgbClr>
                </a:solidFill>
              </a:rPr>
              <a:t>               </a:t>
            </a:r>
            <a:endParaRPr lang="en-US" altLang="zh-CN" sz="16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en-US" altLang="zh-CN" sz="1600" dirty="0" smtClean="0">
                <a:solidFill>
                  <a:srgbClr val="EEECE1">
                    <a:lumMod val="25000"/>
                  </a:srgbClr>
                </a:solidFill>
              </a:rPr>
              <a:t>PPT</a:t>
            </a:r>
            <a:r>
              <a:rPr lang="zh-CN" altLang="en-US" sz="1600" dirty="0" smtClean="0">
                <a:solidFill>
                  <a:srgbClr val="EEECE1">
                    <a:lumMod val="25000"/>
                  </a:srgbClr>
                </a:solidFill>
              </a:rPr>
              <a:t>论坛：</a:t>
            </a:r>
            <a:r>
              <a:rPr lang="en-US" altLang="zh-CN" sz="1600" dirty="0" smtClean="0">
                <a:solidFill>
                  <a:srgbClr val="EEECE1">
                    <a:lumMod val="25000"/>
                  </a:srgbClr>
                </a:solidFill>
                <a:hlinkClick r:id="rId13"/>
              </a:rPr>
              <a:t>www.1ppt.cn</a:t>
            </a:r>
            <a:r>
              <a:rPr lang="en-US" altLang="zh-CN" sz="1600" dirty="0" smtClean="0">
                <a:solidFill>
                  <a:srgbClr val="EEECE1">
                    <a:lumMod val="25000"/>
                  </a:srgbClr>
                </a:solidFill>
              </a:rPr>
              <a:t>                                      PPT</a:t>
            </a:r>
            <a:r>
              <a:rPr lang="zh-CN" altLang="en-US" sz="1600" dirty="0" smtClean="0">
                <a:solidFill>
                  <a:srgbClr val="EEECE1">
                    <a:lumMod val="25000"/>
                  </a:srgbClr>
                </a:solidFill>
              </a:rPr>
              <a:t>课件：</a:t>
            </a:r>
            <a:r>
              <a:rPr lang="en-US" altLang="zh-CN" sz="1600" dirty="0" smtClean="0">
                <a:solidFill>
                  <a:srgbClr val="EEECE1">
                    <a:lumMod val="25000"/>
                  </a:srgbClr>
                </a:solidFill>
                <a:hlinkClick r:id="rId14"/>
              </a:rPr>
              <a:t>www.1ppt.com/kejian/</a:t>
            </a:r>
            <a:r>
              <a:rPr lang="en-US" altLang="zh-CN" sz="16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  <a:endParaRPr lang="en-US" altLang="zh-CN" sz="16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600" dirty="0" smtClean="0">
                <a:solidFill>
                  <a:srgbClr val="EEECE1">
                    <a:lumMod val="25000"/>
                  </a:srgbClr>
                </a:solidFill>
              </a:rPr>
              <a:t>语文课件：</a:t>
            </a:r>
            <a:r>
              <a:rPr lang="en-US" altLang="zh-CN" sz="1600" dirty="0" smtClean="0">
                <a:solidFill>
                  <a:srgbClr val="EEECE1">
                    <a:lumMod val="25000"/>
                  </a:srgbClr>
                </a:solidFill>
                <a:hlinkClick r:id="rId15"/>
              </a:rPr>
              <a:t>www.1ppt.com/kejian/yuwen/</a:t>
            </a:r>
            <a:r>
              <a:rPr lang="en-US" altLang="zh-CN" sz="1600" dirty="0" smtClean="0">
                <a:solidFill>
                  <a:srgbClr val="EEECE1">
                    <a:lumMod val="25000"/>
                  </a:srgbClr>
                </a:solidFill>
              </a:rPr>
              <a:t>    </a:t>
            </a:r>
            <a:r>
              <a:rPr lang="zh-CN" altLang="en-US" sz="1600" dirty="0" smtClean="0">
                <a:solidFill>
                  <a:srgbClr val="EEECE1">
                    <a:lumMod val="25000"/>
                  </a:srgbClr>
                </a:solidFill>
              </a:rPr>
              <a:t>数学课件：</a:t>
            </a:r>
            <a:r>
              <a:rPr lang="en-US" altLang="zh-CN" sz="1600" dirty="0" smtClean="0">
                <a:solidFill>
                  <a:srgbClr val="EEECE1">
                    <a:lumMod val="25000"/>
                  </a:srgbClr>
                </a:solidFill>
                <a:hlinkClick r:id="rId16"/>
              </a:rPr>
              <a:t>www.1ppt.com/kejian/shuxue/</a:t>
            </a:r>
            <a:r>
              <a:rPr lang="en-US" altLang="zh-CN" sz="16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  <a:endParaRPr lang="en-US" altLang="zh-CN" sz="16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600" dirty="0" smtClean="0">
                <a:solidFill>
                  <a:srgbClr val="EEECE1">
                    <a:lumMod val="25000"/>
                  </a:srgbClr>
                </a:solidFill>
              </a:rPr>
              <a:t>英语课件：</a:t>
            </a:r>
            <a:r>
              <a:rPr lang="en-US" altLang="zh-CN" sz="1600" dirty="0" smtClean="0">
                <a:solidFill>
                  <a:srgbClr val="EEECE1">
                    <a:lumMod val="25000"/>
                  </a:srgbClr>
                </a:solidFill>
                <a:hlinkClick r:id="rId17"/>
              </a:rPr>
              <a:t>www.1ppt.com/kejian/yingyu/</a:t>
            </a:r>
            <a:r>
              <a:rPr lang="en-US" altLang="zh-CN" sz="1600" dirty="0" smtClean="0">
                <a:solidFill>
                  <a:srgbClr val="EEECE1">
                    <a:lumMod val="25000"/>
                  </a:srgbClr>
                </a:solidFill>
              </a:rPr>
              <a:t>    </a:t>
            </a:r>
            <a:r>
              <a:rPr lang="zh-CN" altLang="en-US" sz="1600" dirty="0" smtClean="0">
                <a:solidFill>
                  <a:srgbClr val="EEECE1">
                    <a:lumMod val="25000"/>
                  </a:srgbClr>
                </a:solidFill>
              </a:rPr>
              <a:t>美术课件：</a:t>
            </a:r>
            <a:r>
              <a:rPr lang="en-US" altLang="zh-CN" sz="1600" dirty="0" smtClean="0">
                <a:solidFill>
                  <a:srgbClr val="EEECE1">
                    <a:lumMod val="25000"/>
                  </a:srgbClr>
                </a:solidFill>
                <a:hlinkClick r:id="rId18"/>
              </a:rPr>
              <a:t>www.1ppt.com/kejian/meishu/</a:t>
            </a:r>
            <a:r>
              <a:rPr lang="en-US" altLang="zh-CN" sz="16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  <a:endParaRPr lang="en-US" altLang="zh-CN" sz="16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600" dirty="0" smtClean="0">
                <a:solidFill>
                  <a:srgbClr val="EEECE1">
                    <a:lumMod val="25000"/>
                  </a:srgbClr>
                </a:solidFill>
              </a:rPr>
              <a:t>科学课件：</a:t>
            </a:r>
            <a:r>
              <a:rPr lang="en-US" altLang="zh-CN" sz="1600" dirty="0" smtClean="0">
                <a:solidFill>
                  <a:srgbClr val="EEECE1">
                    <a:lumMod val="25000"/>
                  </a:srgbClr>
                </a:solidFill>
                <a:hlinkClick r:id="rId19"/>
              </a:rPr>
              <a:t>www.1ppt.com/kejian/kexue/</a:t>
            </a:r>
            <a:r>
              <a:rPr lang="en-US" altLang="zh-CN" sz="1600" dirty="0" smtClean="0">
                <a:solidFill>
                  <a:srgbClr val="EEECE1">
                    <a:lumMod val="25000"/>
                  </a:srgbClr>
                </a:solidFill>
              </a:rPr>
              <a:t>     </a:t>
            </a:r>
            <a:r>
              <a:rPr lang="zh-CN" altLang="en-US" sz="1600" dirty="0" smtClean="0">
                <a:solidFill>
                  <a:srgbClr val="EEECE1">
                    <a:lumMod val="25000"/>
                  </a:srgbClr>
                </a:solidFill>
              </a:rPr>
              <a:t>物理课件：</a:t>
            </a:r>
            <a:r>
              <a:rPr lang="en-US" altLang="zh-CN" sz="1600" dirty="0" smtClean="0">
                <a:solidFill>
                  <a:srgbClr val="EEECE1">
                    <a:lumMod val="25000"/>
                  </a:srgbClr>
                </a:solidFill>
                <a:hlinkClick r:id="rId20"/>
              </a:rPr>
              <a:t>www.1ppt.com/kejian/wuli/</a:t>
            </a:r>
            <a:r>
              <a:rPr lang="en-US" altLang="zh-CN" sz="16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  <a:endParaRPr lang="en-US" altLang="zh-CN" sz="16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600" dirty="0" smtClean="0">
                <a:solidFill>
                  <a:srgbClr val="EEECE1">
                    <a:lumMod val="25000"/>
                  </a:srgbClr>
                </a:solidFill>
              </a:rPr>
              <a:t>化学课件：</a:t>
            </a:r>
            <a:r>
              <a:rPr lang="en-US" altLang="zh-CN" sz="1600" dirty="0" smtClean="0">
                <a:solidFill>
                  <a:srgbClr val="EEECE1">
                    <a:lumMod val="25000"/>
                  </a:srgbClr>
                </a:solidFill>
                <a:hlinkClick r:id="rId21"/>
              </a:rPr>
              <a:t>www.1ppt.com/kejian/huaxue/</a:t>
            </a:r>
            <a:r>
              <a:rPr lang="en-US" altLang="zh-CN" sz="1600" dirty="0" smtClean="0">
                <a:solidFill>
                  <a:srgbClr val="EEECE1">
                    <a:lumMod val="25000"/>
                  </a:srgbClr>
                </a:solidFill>
              </a:rPr>
              <a:t>  </a:t>
            </a:r>
            <a:r>
              <a:rPr lang="zh-CN" altLang="en-US" sz="1600" dirty="0" smtClean="0">
                <a:solidFill>
                  <a:srgbClr val="EEECE1">
                    <a:lumMod val="25000"/>
                  </a:srgbClr>
                </a:solidFill>
              </a:rPr>
              <a:t>生物课件：</a:t>
            </a:r>
            <a:r>
              <a:rPr lang="en-US" altLang="zh-CN" sz="1600" dirty="0" smtClean="0">
                <a:solidFill>
                  <a:srgbClr val="EEECE1">
                    <a:lumMod val="25000"/>
                  </a:srgbClr>
                </a:solidFill>
                <a:hlinkClick r:id="rId22"/>
              </a:rPr>
              <a:t>www.1ppt.com/kejian/shengwu/</a:t>
            </a:r>
            <a:r>
              <a:rPr lang="en-US" altLang="zh-CN" sz="16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  <a:endParaRPr lang="en-US" altLang="zh-CN" sz="16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600" dirty="0" smtClean="0">
                <a:solidFill>
                  <a:srgbClr val="EEECE1">
                    <a:lumMod val="25000"/>
                  </a:srgbClr>
                </a:solidFill>
              </a:rPr>
              <a:t>地理课件：</a:t>
            </a:r>
            <a:r>
              <a:rPr lang="en-US" altLang="zh-CN" sz="1600" dirty="0" smtClean="0">
                <a:solidFill>
                  <a:srgbClr val="EEECE1">
                    <a:lumMod val="25000"/>
                  </a:srgbClr>
                </a:solidFill>
                <a:hlinkClick r:id="rId23"/>
              </a:rPr>
              <a:t>www.1ppt.com/kejian/dili/</a:t>
            </a:r>
            <a:r>
              <a:rPr lang="en-US" altLang="zh-CN" sz="1600" dirty="0" smtClean="0">
                <a:solidFill>
                  <a:srgbClr val="EEECE1">
                    <a:lumMod val="25000"/>
                  </a:srgbClr>
                </a:solidFill>
              </a:rPr>
              <a:t>          </a:t>
            </a:r>
            <a:r>
              <a:rPr lang="zh-CN" altLang="en-US" sz="1600" dirty="0" smtClean="0">
                <a:solidFill>
                  <a:srgbClr val="EEECE1">
                    <a:lumMod val="25000"/>
                  </a:srgbClr>
                </a:solidFill>
              </a:rPr>
              <a:t>历史课件：</a:t>
            </a:r>
            <a:r>
              <a:rPr lang="en-US" altLang="zh-CN" sz="1600" dirty="0" smtClean="0">
                <a:solidFill>
                  <a:srgbClr val="EEECE1">
                    <a:lumMod val="25000"/>
                  </a:srgbClr>
                </a:solidFill>
                <a:hlinkClick r:id="rId24"/>
              </a:rPr>
              <a:t>www.1ppt.com/kejian/lishi/</a:t>
            </a:r>
            <a:r>
              <a:rPr lang="en-US" altLang="zh-CN" sz="1600" dirty="0" smtClean="0">
                <a:solidFill>
                  <a:srgbClr val="EEECE1">
                    <a:lumMod val="25000"/>
                  </a:srgbClr>
                </a:solidFill>
              </a:rPr>
              <a:t>  </a:t>
            </a:r>
            <a:endParaRPr lang="en-US" altLang="zh-CN" sz="1600" dirty="0" smtClean="0">
              <a:solidFill>
                <a:srgbClr val="EEECE1">
                  <a:lumMod val="25000"/>
                </a:srgbClr>
              </a:solidFill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49F42C-2DAE-424C-A4B8-3140182C3E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502412" y="2588282"/>
            <a:ext cx="8139178" cy="899167"/>
          </a:xfrm>
        </p:spPr>
        <p:txBody>
          <a:bodyPr lIns="101600" tIns="38100" rIns="25400" bIns="38100" anchor="t" anchorCtr="0">
            <a:noAutofit/>
          </a:bodyPr>
          <a:lstStyle>
            <a:lvl1pPr algn="ctr">
              <a:defRPr sz="5400" b="0" spc="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502412" y="3566160"/>
            <a:ext cx="8139178" cy="950984"/>
          </a:xfrm>
        </p:spPr>
        <p:txBody>
          <a:bodyPr lIns="101600" tIns="38100" rIns="76200" bIns="38100">
            <a:no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2400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502448" y="952508"/>
            <a:ext cx="8139178" cy="5040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502412" y="2588282"/>
            <a:ext cx="8139178" cy="899167"/>
          </a:xfrm>
        </p:spPr>
        <p:txBody>
          <a:bodyPr vert="horz" lIns="101600" tIns="38100" rIns="25400" bIns="38100" rtlCol="0" anchor="t" anchorCtr="0">
            <a:no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5400" b="0" i="0" u="none" strike="noStrike" kern="1200" cap="none" spc="600" normalizeH="0" baseline="0" noProof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432000"/>
            <a:ext cx="8139178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502412" y="1296000"/>
            <a:ext cx="8139178" cy="5041355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48" y="3808731"/>
            <a:ext cx="8139178" cy="624845"/>
          </a:xfrm>
        </p:spPr>
        <p:txBody>
          <a:bodyPr lIns="101600" tIns="38100" rIns="63500" bIns="38100" anchor="t" anchorCtr="0">
            <a:noAutofit/>
          </a:bodyPr>
          <a:lstStyle>
            <a:lvl1pPr>
              <a:defRPr sz="3600" b="0" u="none" strike="noStrike" kern="1200" cap="none" spc="300" normalizeH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502444" y="4511676"/>
            <a:ext cx="8139178" cy="1077985"/>
          </a:xfrm>
        </p:spPr>
        <p:txBody>
          <a:bodyPr lIns="101600" tIns="38100" rIns="76200" bIns="38100">
            <a:noAutofit/>
          </a:bodyPr>
          <a:lstStyle>
            <a:lvl1pPr marL="0" indent="0" eaLnBrk="1" fontAlgn="auto" latinLnBrk="0" hangingPunct="1">
              <a:buNone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432000"/>
            <a:ext cx="8139178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502447" y="1296000"/>
            <a:ext cx="3962432" cy="5040000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679158" y="1296000"/>
            <a:ext cx="3962432" cy="5040000"/>
          </a:xfrm>
        </p:spPr>
        <p:txBody>
          <a:bodyPr>
            <a:noAutofit/>
          </a:bodyPr>
          <a:lstStyle>
            <a:lvl1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432000"/>
            <a:ext cx="8139178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502447" y="1296001"/>
            <a:ext cx="3962432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502444" y="1789043"/>
            <a:ext cx="3962400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4676812" y="1296001"/>
            <a:ext cx="3962432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4676812" y="1789043"/>
            <a:ext cx="3962432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502447" y="1296000"/>
            <a:ext cx="3962432" cy="5040000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4679194" y="1296000"/>
            <a:ext cx="3962432" cy="50400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7928351" y="952509"/>
            <a:ext cx="713238" cy="5388907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502444" y="952501"/>
            <a:ext cx="7371076" cy="5388907"/>
          </a:xfrm>
        </p:spPr>
        <p:txBody>
          <a:bodyPr vert="eaVert"/>
          <a:lstStyle>
            <a:lvl1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1.xml"/><Relationship Id="rId16" Type="http://schemas.openxmlformats.org/officeDocument/2006/relationships/tags" Target="../tags/tag60.xml"/><Relationship Id="rId15" Type="http://schemas.openxmlformats.org/officeDocument/2006/relationships/tags" Target="../tags/tag59.xml"/><Relationship Id="rId14" Type="http://schemas.openxmlformats.org/officeDocument/2006/relationships/tags" Target="../tags/tag58.xml"/><Relationship Id="rId13" Type="http://schemas.openxmlformats.org/officeDocument/2006/relationships/tags" Target="../tags/tag57.xml"/><Relationship Id="rId12" Type="http://schemas.openxmlformats.org/officeDocument/2006/relationships/tags" Target="../tags/tag56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DCDCD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502412" y="432000"/>
            <a:ext cx="8139178" cy="648000"/>
          </a:xfrm>
          <a:prstGeom prst="rect">
            <a:avLst/>
          </a:prstGeom>
        </p:spPr>
        <p:txBody>
          <a:bodyPr vert="horz" lIns="101600" tIns="38100" rIns="76200" bIns="38100" rtlCol="0" anchor="ctr" anchorCtr="0">
            <a:no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502412" y="1296000"/>
            <a:ext cx="8139178" cy="5040000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59807" y="6349833"/>
            <a:ext cx="2025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3087000" y="6349833"/>
            <a:ext cx="297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6457950" y="6349833"/>
            <a:ext cx="2025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17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800" b="1" u="none" strike="noStrike" kern="1200" cap="none" spc="200" normalizeH="0">
          <a:solidFill>
            <a:schemeClr val="tx1"/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.png"/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1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1" Type="http://schemas.openxmlformats.org/officeDocument/2006/relationships/image" Target="../media/image12.jpeg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.png"/><Relationship Id="rId2" Type="http://schemas.openxmlformats.org/officeDocument/2006/relationships/image" Target="../media/image14.jpeg"/><Relationship Id="rId1" Type="http://schemas.openxmlformats.org/officeDocument/2006/relationships/image" Target="../media/image13.jpeg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.png"/><Relationship Id="rId2" Type="http://schemas.openxmlformats.org/officeDocument/2006/relationships/image" Target="../media/image16.jpeg"/><Relationship Id="rId1" Type="http://schemas.openxmlformats.org/officeDocument/2006/relationships/image" Target="../media/image15.jpeg"/></Relationships>
</file>

<file path=ppt/slides/_rels/slide2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.png"/><Relationship Id="rId2" Type="http://schemas.openxmlformats.org/officeDocument/2006/relationships/image" Target="../media/image18.jpeg"/><Relationship Id="rId1" Type="http://schemas.openxmlformats.org/officeDocument/2006/relationships/image" Target="../media/image17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2.jpeg"/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image" Target="../media/image19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1" Type="http://schemas.openxmlformats.org/officeDocument/2006/relationships/image" Target="../media/image2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1" Type="http://schemas.openxmlformats.org/officeDocument/2006/relationships/image" Target="../media/image24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1" Type="http://schemas.openxmlformats.org/officeDocument/2006/relationships/image" Target="../media/image25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1" Type="http://schemas.openxmlformats.org/officeDocument/2006/relationships/image" Target="../media/image26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1" Type="http://schemas.openxmlformats.org/officeDocument/2006/relationships/image" Target="../media/image27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1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1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1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1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pic139.nipic.com/file/20170827/25715962_092337125000_2.jpg"/>
          <p:cNvPicPr>
            <a:picLocks noChangeAspect="1" noChangeArrowheads="1"/>
          </p:cNvPicPr>
          <p:nvPr/>
        </p:nvPicPr>
        <p:blipFill>
          <a:blip r:embed="rId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71665" y="123614"/>
            <a:ext cx="2172335" cy="2584873"/>
          </a:xfrm>
          <a:prstGeom prst="ellipse">
            <a:avLst/>
          </a:prstGeom>
          <a:noFill/>
        </p:spPr>
      </p:pic>
      <p:pic>
        <p:nvPicPr>
          <p:cNvPr id="46082" name="Picture 2" descr="http://pic139.nipic.com/file/20170827/25715962_092337125000_2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5" y="4092152"/>
            <a:ext cx="2374900" cy="2584873"/>
          </a:xfrm>
          <a:prstGeom prst="ellipse">
            <a:avLst/>
          </a:prstGeom>
          <a:noFill/>
        </p:spPr>
      </p:pic>
      <p:sp>
        <p:nvSpPr>
          <p:cNvPr id="4" name="椭圆 3"/>
          <p:cNvSpPr/>
          <p:nvPr/>
        </p:nvSpPr>
        <p:spPr>
          <a:xfrm>
            <a:off x="2375535" y="1794087"/>
            <a:ext cx="717550" cy="914400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4"/>
            </a:solidFill>
          </a:ln>
          <a:effectLst>
            <a:outerShdw blurRad="1270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endParaRPr lang="zh-CN" altLang="en-US" sz="2400"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  <a:solidFill>
                <a:schemeClr val="accent4"/>
              </a:solidFill>
              <a:effectLst/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2516505" y="1794088"/>
            <a:ext cx="666750" cy="92540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270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" name="TextBox 6"/>
          <p:cNvSpPr txBox="1"/>
          <p:nvPr/>
        </p:nvSpPr>
        <p:spPr>
          <a:xfrm>
            <a:off x="2588260" y="1544320"/>
            <a:ext cx="4208145" cy="132343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8000" dirty="0">
                <a:solidFill>
                  <a:srgbClr val="FF0000"/>
                </a:solidFill>
                <a:latin typeface="楷体_GB2312" panose="02010609030101010101" charset="-122"/>
                <a:ea typeface="楷体_GB2312" panose="02010609030101010101" charset="-122"/>
              </a:rPr>
              <a:t>2 </a:t>
            </a:r>
            <a:r>
              <a:rPr lang="zh-CN" altLang="en-US" sz="7200" b="1" dirty="0" smtClean="0">
                <a:solidFill>
                  <a:srgbClr val="FF0000"/>
                </a:solidFill>
                <a:latin typeface="楷体_GB2312" panose="02010609030101010101" charset="-122"/>
                <a:ea typeface="楷体_GB2312" panose="02010609030101010101" charset="-122"/>
                <a:sym typeface="+mn-ea"/>
              </a:rPr>
              <a:t>落花生</a:t>
            </a:r>
            <a:endParaRPr lang="zh-CN" altLang="en-US" sz="7200" b="1" dirty="0">
              <a:solidFill>
                <a:srgbClr val="FF0000"/>
              </a:solidFill>
              <a:latin typeface="楷体_GB2312" panose="02010609030101010101" charset="-122"/>
              <a:ea typeface="楷体_GB2312" panose="02010609030101010101" charset="-122"/>
              <a:sym typeface="+mn-ea"/>
            </a:endParaRPr>
          </a:p>
        </p:txBody>
      </p:sp>
      <p:sp>
        <p:nvSpPr>
          <p:cNvPr id="1026" name="副标题 2"/>
          <p:cNvSpPr txBox="1"/>
          <p:nvPr/>
        </p:nvSpPr>
        <p:spPr>
          <a:xfrm>
            <a:off x="1953577" y="3224741"/>
            <a:ext cx="5381625" cy="5842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algn="ctr" eaLnBrk="1" hangingPunct="1">
              <a:buFont typeface="Arial" panose="020B0604020202020204" pitchFamily="34" charset="0"/>
            </a:pPr>
            <a:r>
              <a:rPr lang="zh-CN" altLang="en-US" sz="2665" b="1" dirty="0" smtClean="0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部</a:t>
            </a:r>
            <a:r>
              <a:rPr lang="zh-CN" altLang="en-US" sz="2665" b="1" dirty="0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编版</a:t>
            </a:r>
            <a:r>
              <a:rPr lang="en-US" altLang="zh-CN" sz="2665" b="1" dirty="0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·</a:t>
            </a:r>
            <a:r>
              <a:rPr lang="zh-CN" altLang="en-US" sz="2665" dirty="0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五年级上册</a:t>
            </a:r>
            <a:endParaRPr lang="zh-CN" altLang="en-US" sz="2665" dirty="0">
              <a:solidFill>
                <a:srgbClr val="00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cxnSp>
        <p:nvCxnSpPr>
          <p:cNvPr id="15" name="直接连接符 14"/>
          <p:cNvCxnSpPr/>
          <p:nvPr/>
        </p:nvCxnSpPr>
        <p:spPr>
          <a:xfrm>
            <a:off x="2124075" y="3144520"/>
            <a:ext cx="5040630" cy="0"/>
          </a:xfrm>
          <a:prstGeom prst="line">
            <a:avLst/>
          </a:prstGeom>
          <a:ln w="381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图片 5" descr="图层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96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2" descr="http://p2.so.qhmsg.com/sdr/400__/t01755bb00e250b1587.jp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642910" y="2762246"/>
            <a:ext cx="1071570" cy="1238259"/>
          </a:xfrm>
          <a:prstGeom prst="rect">
            <a:avLst/>
          </a:prstGeom>
          <a:noFill/>
        </p:spPr>
      </p:pic>
      <p:pic>
        <p:nvPicPr>
          <p:cNvPr id="48" name="Picture 2" descr="http://p2.so.qhmsg.com/sdr/400__/t01755bb00e250b1587.jp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1857356" y="1238236"/>
            <a:ext cx="1071570" cy="1238259"/>
          </a:xfrm>
          <a:prstGeom prst="rect">
            <a:avLst/>
          </a:prstGeom>
          <a:noFill/>
        </p:spPr>
      </p:pic>
      <p:pic>
        <p:nvPicPr>
          <p:cNvPr id="34" name="Picture 2" descr="http://p2.so.qhmsg.com/sdr/400__/t01755bb00e250b1587.jp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3286116" y="4476758"/>
            <a:ext cx="1071570" cy="1238259"/>
          </a:xfrm>
          <a:prstGeom prst="rect">
            <a:avLst/>
          </a:prstGeom>
          <a:noFill/>
        </p:spPr>
      </p:pic>
      <p:pic>
        <p:nvPicPr>
          <p:cNvPr id="32" name="Picture 2" descr="http://p2.so.qhmsg.com/sdr/400__/t01755bb00e250b1587.jp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4214810" y="2857496"/>
            <a:ext cx="1071570" cy="1238259"/>
          </a:xfrm>
          <a:prstGeom prst="rect">
            <a:avLst/>
          </a:prstGeom>
          <a:noFill/>
        </p:spPr>
      </p:pic>
      <p:pic>
        <p:nvPicPr>
          <p:cNvPr id="29" name="Picture 2" descr="http://p2.so.qhmsg.com/sdr/400__/t01755bb00e250b158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428992" y="1238236"/>
            <a:ext cx="1071570" cy="1047757"/>
          </a:xfrm>
          <a:prstGeom prst="rect">
            <a:avLst/>
          </a:prstGeom>
          <a:noFill/>
        </p:spPr>
      </p:pic>
      <p:pic>
        <p:nvPicPr>
          <p:cNvPr id="36866" name="Picture 2" descr="http://p2.so.qhmsg.com/sdr/400__/t01755bb00e250b1587.jp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1357290" y="4286257"/>
            <a:ext cx="1071570" cy="1238259"/>
          </a:xfrm>
          <a:prstGeom prst="rect">
            <a:avLst/>
          </a:prstGeom>
          <a:noFill/>
        </p:spPr>
      </p:pic>
      <p:sp>
        <p:nvSpPr>
          <p:cNvPr id="27" name="矩形 26"/>
          <p:cNvSpPr/>
          <p:nvPr/>
        </p:nvSpPr>
        <p:spPr>
          <a:xfrm>
            <a:off x="7228524" y="905830"/>
            <a:ext cx="708025" cy="124142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altLang="zh-CN" sz="3735" b="1" dirty="0" err="1" smtClean="0">
                <a:latin typeface="+mn-ea"/>
                <a:ea typeface="+mn-ea"/>
              </a:rPr>
              <a:t>mǔ</a:t>
            </a:r>
            <a:endParaRPr kumimoji="0" lang="en-US" altLang="zh-CN" sz="3735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6429388" y="5143513"/>
            <a:ext cx="936625" cy="1241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735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ea"/>
                <a:ea typeface="+mn-ea"/>
                <a:cs typeface="+mn-cs"/>
              </a:rPr>
              <a:t>zhà</a:t>
            </a:r>
            <a:endParaRPr kumimoji="0" lang="en-US" altLang="zh-CN" sz="3735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7919691" y="4191006"/>
            <a:ext cx="1224310" cy="6661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735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ea"/>
                <a:ea typeface="+mn-ea"/>
                <a:cs typeface="+mn-cs"/>
              </a:rPr>
              <a:t>pián</a:t>
            </a:r>
            <a:endParaRPr kumimoji="0" lang="en-US" altLang="zh-CN" sz="3735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6286513" y="3619501"/>
            <a:ext cx="928694" cy="66611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3735" b="1" dirty="0" err="1" smtClean="0">
                <a:latin typeface="+mn-ea"/>
                <a:ea typeface="+mn-ea"/>
              </a:rPr>
              <a:t>liú</a:t>
            </a:r>
            <a:endParaRPr lang="en-US" altLang="zh-CN" sz="3735" b="1" dirty="0">
              <a:latin typeface="+mn-ea"/>
              <a:ea typeface="+mn-ea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7929586" y="2666997"/>
            <a:ext cx="849976" cy="1241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en-US" altLang="zh-CN" sz="3735" b="1" dirty="0" err="1" smtClean="0">
                <a:latin typeface="+mn-ea"/>
                <a:ea typeface="+mn-ea"/>
              </a:rPr>
              <a:t>ǎi</a:t>
            </a:r>
            <a:endParaRPr lang="en-US" altLang="zh-CN" sz="3735" b="1" dirty="0" smtClean="0">
              <a:latin typeface="+mn-ea"/>
              <a:ea typeface="+mn-ea"/>
            </a:endParaRPr>
          </a:p>
          <a:p>
            <a:pPr eaLnBrk="0" hangingPunct="0">
              <a:defRPr/>
            </a:pPr>
            <a:endParaRPr kumimoji="0" lang="en-US" altLang="zh-CN" sz="3735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5715009" y="2000241"/>
            <a:ext cx="1357322" cy="6661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735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ea"/>
                <a:ea typeface="+mn-ea"/>
                <a:cs typeface="+mn-cs"/>
              </a:rPr>
              <a:t>fēn</a:t>
            </a:r>
            <a:endParaRPr kumimoji="0" lang="en-US" altLang="zh-CN" sz="3735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426721" y="728134"/>
            <a:ext cx="2040943" cy="83099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zh-CN" altLang="en-US" sz="4800" b="1" u="dbl" dirty="0" smtClean="0">
                <a:solidFill>
                  <a:srgbClr val="92D050"/>
                </a:solidFill>
                <a:uFillTx/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我会读</a:t>
            </a:r>
            <a:endParaRPr lang="zh-CN" altLang="en-US" sz="4800" b="1" u="dbl" dirty="0" smtClean="0">
              <a:solidFill>
                <a:srgbClr val="92D050"/>
              </a:solidFill>
              <a:uFillTx/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3714745" y="1333485"/>
            <a:ext cx="591185" cy="7480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hangingPunct="1"/>
            <a:r>
              <a:rPr lang="zh-CN" altLang="en-US" sz="4265" b="1" dirty="0" smtClean="0">
                <a:solidFill>
                  <a:srgbClr val="FF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便</a:t>
            </a:r>
            <a:endParaRPr lang="zh-CN" altLang="en-US" sz="4265" b="1" dirty="0">
              <a:solidFill>
                <a:srgbClr val="FF00FF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4500562" y="3047997"/>
            <a:ext cx="734496" cy="748666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/>
            <a:r>
              <a:rPr lang="zh-CN" altLang="en-US" sz="4265" b="1" dirty="0" smtClean="0">
                <a:solidFill>
                  <a:srgbClr val="FF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矮</a:t>
            </a:r>
            <a:endParaRPr lang="zh-CN" altLang="en-US" sz="4265" b="1" dirty="0">
              <a:solidFill>
                <a:srgbClr val="FF00FF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500430" y="4762509"/>
            <a:ext cx="734496" cy="748666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/>
            <a:r>
              <a:rPr lang="zh-CN" altLang="en-US" sz="4265" b="1" dirty="0" smtClean="0">
                <a:solidFill>
                  <a:srgbClr val="FF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吩</a:t>
            </a:r>
            <a:endParaRPr lang="zh-CN" altLang="en-US" sz="4265" b="1" dirty="0">
              <a:solidFill>
                <a:srgbClr val="FF00FF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2071670" y="1428736"/>
            <a:ext cx="734496" cy="748666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/>
            <a:r>
              <a:rPr lang="zh-CN" altLang="en-US" sz="4265" b="1" dirty="0" smtClean="0">
                <a:solidFill>
                  <a:srgbClr val="FF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亩</a:t>
            </a:r>
            <a:endParaRPr lang="zh-CN" altLang="en-US" sz="4265" b="1" dirty="0">
              <a:solidFill>
                <a:srgbClr val="FF00FF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857224" y="2952747"/>
            <a:ext cx="734496" cy="748666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/>
            <a:r>
              <a:rPr lang="zh-CN" altLang="en-US" sz="4265" b="1" dirty="0" smtClean="0">
                <a:solidFill>
                  <a:srgbClr val="FF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榴</a:t>
            </a:r>
            <a:endParaRPr lang="en-US" altLang="zh-CN" sz="4265" b="1" dirty="0" smtClean="0">
              <a:solidFill>
                <a:srgbClr val="FF00FF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1571604" y="4476757"/>
            <a:ext cx="734496" cy="748666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/>
            <a:r>
              <a:rPr lang="zh-CN" altLang="en-US" sz="4265" b="1" dirty="0" smtClean="0">
                <a:solidFill>
                  <a:srgbClr val="FF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榨</a:t>
            </a:r>
            <a:endParaRPr lang="zh-CN" altLang="en-US" sz="4265" b="1" dirty="0">
              <a:solidFill>
                <a:srgbClr val="FF00FF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pic>
        <p:nvPicPr>
          <p:cNvPr id="36868" name="Picture 4" descr="http://bpic.588ku.com/element_origin_min_pic/16/08/11/1057abdcd5491cf.jpg!r650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28860" y="2666996"/>
            <a:ext cx="1285884" cy="1524011"/>
          </a:xfrm>
          <a:prstGeom prst="rect">
            <a:avLst/>
          </a:prstGeom>
          <a:noFill/>
        </p:spPr>
      </p:pic>
      <p:pic>
        <p:nvPicPr>
          <p:cNvPr id="3" name="图片 2" descr="图层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96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3 0.06665 C 0.00573 0.06387 0.01285 0.05893 0.02257 0.05677 C 0.03889 0.04752 0.05781 0.03209 0.07656 0.02808 C 0.08125 0.02222 0.09913 0.01697 0.10712 0.01358 C 0.11754 0.00926 0.12743 0.00525 0.13768 0.00154 C 0.14097 0.00031 0.14393 -0.00247 0.1474 -0.00339 C 0.15677 -0.00648 0.16788 -0.00771 0.17795 -0.00925 C 0.18594 -0.01388 0.20816 -0.01512 0.21927 -0.01543 C 0.26649 -0.01635 0.31354 -0.01635 0.36094 -0.01666 C 0.36649 -0.01728 0.37153 -0.01944 0.37726 -0.02005 C 0.38802 -0.0216 0.39861 -0.02129 0.40955 -0.02283 C 0.41736 -0.02499 0.41493 -0.02437 0.42865 -0.02622 C 0.43594 -0.02715 0.4507 -0.02869 0.4507 -0.02838 C 0.46754 -0.02746 0.48611 -0.03116 0.5007 -0.02376 C 0.50278 -0.02283 0.5033 -0.02036 0.50486 -0.01913 C 0.51181 -0.01296 0.52292 -0.00123 0.53264 0.00154 C 0.53733 0.00556 0.54184 0.00864 0.54774 0.01111 C 0.54948 0.01358 0.55139 0.01605 0.5533 0.01821 C 0.55573 0.02098 0.55469 0.02808 0.55469 0.02839 " pathEditMode="relative" rAng="0" ptsTypes="ffffffffffffffffff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000" y="-4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58284E-6 L 0.0033 0.0179 L 0.00764 0.03795 L 0.01528 0.06048 L 0.02274 0.08331 L 0.03281 0.10213 L 0.04219 0.10984 L 0.05625 0.11416 L 0.06597 0.11756 L 0.0757 0.11756 L 0.08733 0.12558 L 0.09896 0.12558 L 0.10886 0.12558 L 0.11875 0.12959 L 0.1283 0.12959 L 0.13993 0.12959 L 0.14965 0.12959 L 0.15972 0.13329 L 0.16927 0.13329 L 0.18334 0.1373 L 0.19236 0.1373 L 0.20261 0.14409 L 0.21268 0.15212 L 0.22222 0.15582 L 0.23195 0.16353 L 0.24167 0.17125 L 0.25139 0.17125 L 0.26337 0.17464 L 0.27292 0.17988 L 0.28472 0.18698 L 0.29462 0.19809 L 0.30417 0.21012 L 0.31406 0.22061 L 0.3257 0.23234 L 0.33733 0.24776 L 0.34722 0.2561 L 0.35695 0.2635 L 0.36667 0.27121 L 0.37847 0.27492 L 0.38837 0.27924 L 0.39774 0.28263 L 0.40764 0.28633 L 0.41719 0.29034 L 0.42726 0.30176 L 0.43681 0.30917 L 0.44288 0.33292 L 0.44653 0.35205 L 0.4507 0.37118 L 0.4507 0.39062 L 0.45226 0.40913 L 0.45625 0.42888 L 0.45834 0.44709 L 0.46424 0.47023 L 0.46823 0.49368 L 0.47257 0.51774 " pathEditMode="relative" rAng="0" ptsTypes="FFFFFFFFFFFFFFFFFFFFFFFFFFFFFFFFFFFFFFFFFFFFFFFFFFFFFFF">
                                      <p:cBhvr>
                                        <p:cTn id="1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600" y="25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8.63931E-8 C 0.01111 0.00185 -0.00052 0.00031 0.02534 0.00123 C 0.03333 0.00154 0.04166 0.00247 0.04965 0.00309 C 0.07291 0.00648 0.09635 0.00895 0.11961 0.01234 C 0.12934 0.01358 0.13889 0.01419 0.14913 0.01512 C 0.15121 0.01512 0.1559 0.01574 0.1559 0.01512 C 0.16753 0.0179 0.17795 0.0182 0.18941 0.02006 C 0.19722 0.02129 0.20451 0.02252 0.2125 0.02314 C 0.22378 0.02561 0.21145 0.02314 0.22448 0.02468 C 0.23472 0.02592 0.24427 0.02839 0.25416 0.02931 C 0.26145 0.0324 0.25451 0.03024 0.26632 0.03147 C 0.27395 0.0324 0.2802 0.03487 0.28802 0.03579 C 0.29739 0.03548 0.30694 0.03548 0.31614 0.03456 C 0.3177 0.03425 0.31788 0.03332 0.31892 0.03301 C 0.32135 0.03147 0.32413 0.03055 0.32691 0.02931 C 0.33194 0.02715 0.3408 0.02746 0.34722 0.02715 C 0.34895 0.02468 0.34774 0.02407 0.34461 0.02191 C 0.34895 0.02869 0.34895 0.03394 0.36319 0.03795 C 0.36666 0.04011 0.36475 0.03919 0.36892 0.04073 " pathEditMode="relative" rAng="0" ptsTypes="ffffffffffffffffffA">
                                      <p:cBhvr>
                                        <p:cTn id="1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400" y="2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2.77692E-6 C 0.01198 -0.00339 0.02413 -0.00555 0.03629 -0.00956 C 0.04167 -0.0108 0.04879 -0.0216 0.05382 -0.02715 C 0.06215 -0.0361 0.07101 -0.03795 0.07934 -0.04474 C 0.09045 -0.05399 0.1007 -0.06417 0.11181 -0.07127 C 0.11893 -0.0833 0.12257 -0.08546 0.13073 -0.08948 C 0.1434 -0.10336 0.1566 -0.11138 0.16997 -0.11601 C 0.19896 -0.14008 0.22274 -0.16785 0.24549 -0.23202 C 0.25 -0.24467 0.25434 -0.25054 0.25781 -0.2672 C 0.25486 -0.26998 0.24931 -0.26658 0.24948 -0.27646 C 0.25 -0.28695 0.25087 -0.307 0.25087 -0.307 " pathEditMode="relative" rAng="0" ptsTypes="ffffffffffA">
                                      <p:cBhvr>
                                        <p:cTn id="1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00" y="-15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944 0.16847 C -0.00798 0.16847 0.00365 0.17896 0.01598 0.18173 C 0.05591 0.20395 0.11997 0.19716 0.15591 0.19932 C 0.1948 0.19932 0.23299 0.19932 0.27188 0.20117 C 0.27362 0.22616 0.27535 0.24437 0.29184 0.25085 C 0.29879 0.25794 0.30296 0.25794 0.30868 0.26442 C 0.36424 0.26442 0.42327 0.29034 0.47622 0.25794 C 0.48455 0.25362 0.4915 0.23974 0.50052 0.23542 C 0.50921 0.21938 0.53177 0.19531 0.53177 0.17217 " pathEditMode="relative" rAng="0" ptsTypes="ffffffffA">
                                      <p:cBhvr>
                                        <p:cTn id="2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600" y="6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6 0.04072 C -0.00799 0.04597 -0.01198 0.04998 -0.01198 0.05553 C -0.01233 0.08423 -0.01181 0.11323 -0.01024 0.14193 C -0.00938 0.15859 0.01094 0.18667 0.01858 0.1987 C 0.02222 0.20425 0.02812 0.2166 0.03299 0.22091 C 0.05417 0.24035 0.03108 0.21289 0.04913 0.23079 C 0.0658 0.24714 0.07951 0.26843 0.09965 0.27769 C 0.10208 0.28016 0.10486 0.28232 0.10677 0.28509 C 0.10833 0.28725 0.10868 0.29095 0.11042 0.2925 C 0.11753 0.29867 0.13142 0.30268 0.13924 0.30484 C 0.14809 0.31101 0.1566 0.31194 0.16614 0.31471 C 0.25573 0.31379 0.34531 0.31379 0.43472 0.31224 C 0.46233 0.31163 0.48507 0.30083 0.51042 0.29003 C 0.51736 0.28694 0.525 0.28571 0.53212 0.28262 C 0.53924 0.27923 0.55347 0.27275 0.55347 0.27306 C 0.56441 0.25763 0.58663 0.24591 0.60052 0.23326 C 0.60989 0.21444 0.60764 0.21135 0.60764 0.18389 " pathEditMode="relative" rAng="0" ptsTypes="ffffffffffffffffA">
                                      <p:cBhvr>
                                        <p:cTn id="2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500" y="13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9" grpId="0"/>
      <p:bldP spid="15" grpId="0"/>
      <p:bldP spid="18" grpId="0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396241" y="851748"/>
            <a:ext cx="2040943" cy="830997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1" hangingPunct="1"/>
            <a:r>
              <a:rPr lang="zh-CN" altLang="en-US" sz="4800" b="1" u="dbl" dirty="0" smtClean="0">
                <a:solidFill>
                  <a:srgbClr val="92D050"/>
                </a:solidFill>
                <a:uFillTx/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会写字</a:t>
            </a:r>
            <a:endParaRPr lang="zh-CN" altLang="en-US" sz="4800" b="1" u="dbl" dirty="0" smtClean="0">
              <a:solidFill>
                <a:srgbClr val="92D050"/>
              </a:solidFill>
              <a:uFillTx/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</p:txBody>
      </p:sp>
      <p:grpSp>
        <p:nvGrpSpPr>
          <p:cNvPr id="252" name="组合 7"/>
          <p:cNvGrpSpPr/>
          <p:nvPr/>
        </p:nvGrpSpPr>
        <p:grpSpPr>
          <a:xfrm>
            <a:off x="1868499" y="2338909"/>
            <a:ext cx="836613" cy="1134533"/>
            <a:chOff x="2437" y="2032"/>
            <a:chExt cx="1244" cy="1264"/>
          </a:xfrm>
        </p:grpSpPr>
        <p:sp>
          <p:nvSpPr>
            <p:cNvPr id="253" name="矩形 1"/>
            <p:cNvSpPr/>
            <p:nvPr/>
          </p:nvSpPr>
          <p:spPr>
            <a:xfrm>
              <a:off x="2437" y="2032"/>
              <a:ext cx="1245" cy="1245"/>
            </a:xfrm>
            <a:prstGeom prst="rect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eaLnBrk="1" hangingPunct="1"/>
              <a:endParaRPr lang="zh-CN" altLang="en-US" sz="2400" dirty="0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  <p:cxnSp>
          <p:nvCxnSpPr>
            <p:cNvPr id="254" name="直接连接符 4"/>
            <p:cNvCxnSpPr/>
            <p:nvPr/>
          </p:nvCxnSpPr>
          <p:spPr>
            <a:xfrm>
              <a:off x="2437" y="2645"/>
              <a:ext cx="1245" cy="0"/>
            </a:xfrm>
            <a:prstGeom prst="line">
              <a:avLst/>
            </a:prstGeom>
            <a:ln w="12700" cap="flat" cmpd="sng">
              <a:solidFill>
                <a:srgbClr val="000000"/>
              </a:solidFill>
              <a:prstDash val="dash"/>
              <a:headEnd type="none" w="med" len="med"/>
              <a:tailEnd type="none" w="med" len="med"/>
            </a:ln>
          </p:spPr>
        </p:cxnSp>
        <p:cxnSp>
          <p:nvCxnSpPr>
            <p:cNvPr id="255" name="直接连接符 6"/>
            <p:cNvCxnSpPr/>
            <p:nvPr/>
          </p:nvCxnSpPr>
          <p:spPr>
            <a:xfrm>
              <a:off x="3060" y="2052"/>
              <a:ext cx="0" cy="1245"/>
            </a:xfrm>
            <a:prstGeom prst="line">
              <a:avLst/>
            </a:prstGeom>
            <a:ln w="12700" cap="flat" cmpd="sng">
              <a:solidFill>
                <a:srgbClr val="000000"/>
              </a:solidFill>
              <a:prstDash val="dash"/>
              <a:headEnd type="none" w="med" len="med"/>
              <a:tailEnd type="none" w="med" len="med"/>
            </a:ln>
          </p:spPr>
        </p:cxnSp>
      </p:grpSp>
      <p:sp>
        <p:nvSpPr>
          <p:cNvPr id="256" name="文本框 64"/>
          <p:cNvSpPr txBox="1"/>
          <p:nvPr/>
        </p:nvSpPr>
        <p:spPr>
          <a:xfrm>
            <a:off x="1889137" y="2266942"/>
            <a:ext cx="811212" cy="1076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6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亩</a:t>
            </a:r>
            <a:endParaRPr lang="zh-CN" altLang="en-US" sz="6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257" name="组合 7"/>
          <p:cNvGrpSpPr/>
          <p:nvPr/>
        </p:nvGrpSpPr>
        <p:grpSpPr>
          <a:xfrm>
            <a:off x="4035438" y="2334676"/>
            <a:ext cx="836612" cy="1134533"/>
            <a:chOff x="2437" y="2032"/>
            <a:chExt cx="1244" cy="1264"/>
          </a:xfrm>
        </p:grpSpPr>
        <p:sp>
          <p:nvSpPr>
            <p:cNvPr id="258" name="矩形 1"/>
            <p:cNvSpPr/>
            <p:nvPr/>
          </p:nvSpPr>
          <p:spPr>
            <a:xfrm>
              <a:off x="2437" y="2032"/>
              <a:ext cx="1245" cy="1245"/>
            </a:xfrm>
            <a:prstGeom prst="rect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eaLnBrk="1" hangingPunct="1"/>
              <a:endParaRPr lang="zh-CN" altLang="en-US" sz="2400" dirty="0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  <p:cxnSp>
          <p:nvCxnSpPr>
            <p:cNvPr id="259" name="直接连接符 4"/>
            <p:cNvCxnSpPr/>
            <p:nvPr/>
          </p:nvCxnSpPr>
          <p:spPr>
            <a:xfrm>
              <a:off x="2437" y="2645"/>
              <a:ext cx="1245" cy="0"/>
            </a:xfrm>
            <a:prstGeom prst="line">
              <a:avLst/>
            </a:prstGeom>
            <a:ln w="12700" cap="flat" cmpd="sng">
              <a:solidFill>
                <a:srgbClr val="000000"/>
              </a:solidFill>
              <a:prstDash val="dash"/>
              <a:headEnd type="none" w="med" len="med"/>
              <a:tailEnd type="none" w="med" len="med"/>
            </a:ln>
          </p:spPr>
        </p:cxnSp>
        <p:cxnSp>
          <p:nvCxnSpPr>
            <p:cNvPr id="260" name="直接连接符 6"/>
            <p:cNvCxnSpPr/>
            <p:nvPr/>
          </p:nvCxnSpPr>
          <p:spPr>
            <a:xfrm>
              <a:off x="3060" y="2052"/>
              <a:ext cx="0" cy="1245"/>
            </a:xfrm>
            <a:prstGeom prst="line">
              <a:avLst/>
            </a:prstGeom>
            <a:ln w="12700" cap="flat" cmpd="sng">
              <a:solidFill>
                <a:srgbClr val="000000"/>
              </a:solidFill>
              <a:prstDash val="dash"/>
              <a:headEnd type="none" w="med" len="med"/>
              <a:tailEnd type="none" w="med" len="med"/>
            </a:ln>
          </p:spPr>
        </p:cxnSp>
      </p:grpSp>
      <p:sp>
        <p:nvSpPr>
          <p:cNvPr id="261" name="文本框 92"/>
          <p:cNvSpPr txBox="1"/>
          <p:nvPr/>
        </p:nvSpPr>
        <p:spPr>
          <a:xfrm>
            <a:off x="4060837" y="2277526"/>
            <a:ext cx="811212" cy="1076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6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浇</a:t>
            </a:r>
            <a:endParaRPr lang="zh-CN" altLang="en-US" sz="6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262" name="组合 7"/>
          <p:cNvGrpSpPr/>
          <p:nvPr/>
        </p:nvGrpSpPr>
        <p:grpSpPr>
          <a:xfrm>
            <a:off x="2955937" y="2336793"/>
            <a:ext cx="836612" cy="1134533"/>
            <a:chOff x="2437" y="2032"/>
            <a:chExt cx="1244" cy="1264"/>
          </a:xfrm>
        </p:grpSpPr>
        <p:cxnSp>
          <p:nvCxnSpPr>
            <p:cNvPr id="263" name="直接连接符 4"/>
            <p:cNvCxnSpPr/>
            <p:nvPr/>
          </p:nvCxnSpPr>
          <p:spPr>
            <a:xfrm>
              <a:off x="2437" y="2645"/>
              <a:ext cx="1245" cy="0"/>
            </a:xfrm>
            <a:prstGeom prst="line">
              <a:avLst/>
            </a:prstGeom>
            <a:ln w="12700" cap="flat" cmpd="sng">
              <a:solidFill>
                <a:srgbClr val="000000"/>
              </a:solidFill>
              <a:prstDash val="dash"/>
              <a:headEnd type="none" w="med" len="med"/>
              <a:tailEnd type="none" w="med" len="med"/>
            </a:ln>
          </p:spPr>
        </p:cxnSp>
        <p:cxnSp>
          <p:nvCxnSpPr>
            <p:cNvPr id="264" name="直接连接符 6"/>
            <p:cNvCxnSpPr/>
            <p:nvPr/>
          </p:nvCxnSpPr>
          <p:spPr>
            <a:xfrm>
              <a:off x="3060" y="2052"/>
              <a:ext cx="0" cy="1245"/>
            </a:xfrm>
            <a:prstGeom prst="line">
              <a:avLst/>
            </a:prstGeom>
            <a:ln w="12700" cap="flat" cmpd="sng">
              <a:solidFill>
                <a:srgbClr val="000000"/>
              </a:solidFill>
              <a:prstDash val="dash"/>
              <a:headEnd type="none" w="med" len="med"/>
              <a:tailEnd type="none" w="med" len="med"/>
            </a:ln>
          </p:spPr>
        </p:cxnSp>
        <p:sp>
          <p:nvSpPr>
            <p:cNvPr id="265" name="矩形 1"/>
            <p:cNvSpPr/>
            <p:nvPr/>
          </p:nvSpPr>
          <p:spPr>
            <a:xfrm>
              <a:off x="2437" y="2032"/>
              <a:ext cx="1245" cy="1245"/>
            </a:xfrm>
            <a:prstGeom prst="rect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eaLnBrk="1" hangingPunct="1"/>
              <a:endParaRPr lang="zh-CN" altLang="en-US" sz="2400" dirty="0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271" name="组合 7"/>
          <p:cNvGrpSpPr/>
          <p:nvPr/>
        </p:nvGrpSpPr>
        <p:grpSpPr>
          <a:xfrm>
            <a:off x="5143504" y="2381243"/>
            <a:ext cx="836613" cy="1143000"/>
            <a:chOff x="2437" y="2023"/>
            <a:chExt cx="1245" cy="1274"/>
          </a:xfrm>
        </p:grpSpPr>
        <p:sp>
          <p:nvSpPr>
            <p:cNvPr id="272" name="矩形 1"/>
            <p:cNvSpPr/>
            <p:nvPr/>
          </p:nvSpPr>
          <p:spPr>
            <a:xfrm>
              <a:off x="2437" y="2023"/>
              <a:ext cx="1245" cy="1245"/>
            </a:xfrm>
            <a:prstGeom prst="rect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eaLnBrk="1" hangingPunct="1"/>
              <a:endParaRPr lang="zh-CN" altLang="en-US" sz="2400" dirty="0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  <p:cxnSp>
          <p:nvCxnSpPr>
            <p:cNvPr id="273" name="直接连接符 4"/>
            <p:cNvCxnSpPr/>
            <p:nvPr/>
          </p:nvCxnSpPr>
          <p:spPr>
            <a:xfrm>
              <a:off x="2437" y="2645"/>
              <a:ext cx="1245" cy="0"/>
            </a:xfrm>
            <a:prstGeom prst="line">
              <a:avLst/>
            </a:prstGeom>
            <a:ln w="12700" cap="flat" cmpd="sng">
              <a:solidFill>
                <a:srgbClr val="000000"/>
              </a:solidFill>
              <a:prstDash val="dash"/>
              <a:headEnd type="none" w="med" len="med"/>
              <a:tailEnd type="none" w="med" len="med"/>
            </a:ln>
          </p:spPr>
        </p:cxnSp>
        <p:cxnSp>
          <p:nvCxnSpPr>
            <p:cNvPr id="274" name="直接连接符 6"/>
            <p:cNvCxnSpPr/>
            <p:nvPr/>
          </p:nvCxnSpPr>
          <p:spPr>
            <a:xfrm>
              <a:off x="3060" y="2052"/>
              <a:ext cx="0" cy="1245"/>
            </a:xfrm>
            <a:prstGeom prst="line">
              <a:avLst/>
            </a:prstGeom>
            <a:ln w="12700" cap="flat" cmpd="sng">
              <a:solidFill>
                <a:srgbClr val="000000"/>
              </a:solidFill>
              <a:prstDash val="dash"/>
              <a:headEnd type="none" w="med" len="med"/>
              <a:tailEnd type="none" w="med" len="med"/>
            </a:ln>
          </p:spPr>
        </p:cxnSp>
      </p:grpSp>
      <p:sp>
        <p:nvSpPr>
          <p:cNvPr id="275" name="文本框 86"/>
          <p:cNvSpPr txBox="1"/>
          <p:nvPr/>
        </p:nvSpPr>
        <p:spPr>
          <a:xfrm>
            <a:off x="5162554" y="2328328"/>
            <a:ext cx="811213" cy="1076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6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吩</a:t>
            </a:r>
            <a:endParaRPr lang="zh-CN" altLang="en-US" sz="6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76" name="文本框 86"/>
          <p:cNvSpPr txBox="1"/>
          <p:nvPr/>
        </p:nvSpPr>
        <p:spPr>
          <a:xfrm>
            <a:off x="2978162" y="2279642"/>
            <a:ext cx="811212" cy="1076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6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播</a:t>
            </a:r>
            <a:endParaRPr lang="zh-CN" altLang="en-US" sz="6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277" name="组合 7"/>
          <p:cNvGrpSpPr/>
          <p:nvPr/>
        </p:nvGrpSpPr>
        <p:grpSpPr>
          <a:xfrm>
            <a:off x="2435203" y="3972988"/>
            <a:ext cx="836612" cy="1134533"/>
            <a:chOff x="2437" y="2032"/>
            <a:chExt cx="1244" cy="1264"/>
          </a:xfrm>
        </p:grpSpPr>
        <p:sp>
          <p:nvSpPr>
            <p:cNvPr id="278" name="矩形 1"/>
            <p:cNvSpPr/>
            <p:nvPr/>
          </p:nvSpPr>
          <p:spPr>
            <a:xfrm>
              <a:off x="2437" y="2032"/>
              <a:ext cx="1245" cy="1245"/>
            </a:xfrm>
            <a:prstGeom prst="rect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eaLnBrk="1" hangingPunct="1"/>
              <a:endParaRPr lang="zh-CN" altLang="en-US" sz="2400" dirty="0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  <p:cxnSp>
          <p:nvCxnSpPr>
            <p:cNvPr id="279" name="直接连接符 4"/>
            <p:cNvCxnSpPr/>
            <p:nvPr/>
          </p:nvCxnSpPr>
          <p:spPr>
            <a:xfrm>
              <a:off x="2437" y="2645"/>
              <a:ext cx="1245" cy="0"/>
            </a:xfrm>
            <a:prstGeom prst="line">
              <a:avLst/>
            </a:prstGeom>
            <a:ln w="12700" cap="flat" cmpd="sng">
              <a:solidFill>
                <a:srgbClr val="000000"/>
              </a:solidFill>
              <a:prstDash val="dash"/>
              <a:headEnd type="none" w="med" len="med"/>
              <a:tailEnd type="none" w="med" len="med"/>
            </a:ln>
          </p:spPr>
        </p:cxnSp>
        <p:cxnSp>
          <p:nvCxnSpPr>
            <p:cNvPr id="280" name="直接连接符 6"/>
            <p:cNvCxnSpPr/>
            <p:nvPr/>
          </p:nvCxnSpPr>
          <p:spPr>
            <a:xfrm>
              <a:off x="3060" y="2052"/>
              <a:ext cx="0" cy="1245"/>
            </a:xfrm>
            <a:prstGeom prst="line">
              <a:avLst/>
            </a:prstGeom>
            <a:ln w="12700" cap="flat" cmpd="sng">
              <a:solidFill>
                <a:srgbClr val="000000"/>
              </a:solidFill>
              <a:prstDash val="dash"/>
              <a:headEnd type="none" w="med" len="med"/>
              <a:tailEnd type="none" w="med" len="med"/>
            </a:ln>
          </p:spPr>
        </p:cxnSp>
      </p:grpSp>
      <p:sp>
        <p:nvSpPr>
          <p:cNvPr id="281" name="文本框 64"/>
          <p:cNvSpPr txBox="1"/>
          <p:nvPr/>
        </p:nvSpPr>
        <p:spPr>
          <a:xfrm>
            <a:off x="2449489" y="3932772"/>
            <a:ext cx="811213" cy="1076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6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咐</a:t>
            </a:r>
            <a:endParaRPr lang="zh-CN" altLang="en-US" sz="6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282" name="组合 7"/>
          <p:cNvGrpSpPr/>
          <p:nvPr/>
        </p:nvGrpSpPr>
        <p:grpSpPr>
          <a:xfrm>
            <a:off x="3416284" y="3930652"/>
            <a:ext cx="836612" cy="1143000"/>
            <a:chOff x="2437" y="2023"/>
            <a:chExt cx="1245" cy="1274"/>
          </a:xfrm>
        </p:grpSpPr>
        <p:sp>
          <p:nvSpPr>
            <p:cNvPr id="283" name="矩形 1"/>
            <p:cNvSpPr/>
            <p:nvPr/>
          </p:nvSpPr>
          <p:spPr>
            <a:xfrm>
              <a:off x="2437" y="2023"/>
              <a:ext cx="1245" cy="1245"/>
            </a:xfrm>
            <a:prstGeom prst="rect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eaLnBrk="1" hangingPunct="1"/>
              <a:endParaRPr lang="zh-CN" altLang="en-US" sz="2400" dirty="0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  <p:cxnSp>
          <p:nvCxnSpPr>
            <p:cNvPr id="284" name="直接连接符 4"/>
            <p:cNvCxnSpPr/>
            <p:nvPr/>
          </p:nvCxnSpPr>
          <p:spPr>
            <a:xfrm>
              <a:off x="2437" y="2645"/>
              <a:ext cx="1245" cy="0"/>
            </a:xfrm>
            <a:prstGeom prst="line">
              <a:avLst/>
            </a:prstGeom>
            <a:ln w="12700" cap="flat" cmpd="sng">
              <a:solidFill>
                <a:srgbClr val="000000"/>
              </a:solidFill>
              <a:prstDash val="dash"/>
              <a:headEnd type="none" w="med" len="med"/>
              <a:tailEnd type="none" w="med" len="med"/>
            </a:ln>
          </p:spPr>
        </p:cxnSp>
        <p:cxnSp>
          <p:nvCxnSpPr>
            <p:cNvPr id="285" name="直接连接符 6"/>
            <p:cNvCxnSpPr/>
            <p:nvPr/>
          </p:nvCxnSpPr>
          <p:spPr>
            <a:xfrm>
              <a:off x="3060" y="2052"/>
              <a:ext cx="0" cy="1245"/>
            </a:xfrm>
            <a:prstGeom prst="line">
              <a:avLst/>
            </a:prstGeom>
            <a:ln w="12700" cap="flat" cmpd="sng">
              <a:solidFill>
                <a:srgbClr val="000000"/>
              </a:solidFill>
              <a:prstDash val="dash"/>
              <a:headEnd type="none" w="med" len="med"/>
              <a:tailEnd type="none" w="med" len="med"/>
            </a:ln>
          </p:spPr>
        </p:cxnSp>
      </p:grpSp>
      <p:sp>
        <p:nvSpPr>
          <p:cNvPr id="286" name="文本框 86"/>
          <p:cNvSpPr txBox="1"/>
          <p:nvPr/>
        </p:nvSpPr>
        <p:spPr>
          <a:xfrm>
            <a:off x="3435334" y="3877737"/>
            <a:ext cx="811212" cy="1076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6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亭</a:t>
            </a:r>
            <a:endParaRPr lang="zh-CN" altLang="en-US" sz="6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287" name="组合 42"/>
          <p:cNvGrpSpPr/>
          <p:nvPr/>
        </p:nvGrpSpPr>
        <p:grpSpPr>
          <a:xfrm>
            <a:off x="4413256" y="3907370"/>
            <a:ext cx="836613" cy="1134533"/>
            <a:chOff x="2437" y="2032"/>
            <a:chExt cx="1244" cy="1264"/>
          </a:xfrm>
        </p:grpSpPr>
        <p:sp>
          <p:nvSpPr>
            <p:cNvPr id="288" name="矩形 1"/>
            <p:cNvSpPr/>
            <p:nvPr/>
          </p:nvSpPr>
          <p:spPr>
            <a:xfrm>
              <a:off x="2437" y="2032"/>
              <a:ext cx="1245" cy="1245"/>
            </a:xfrm>
            <a:prstGeom prst="rect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eaLnBrk="1" hangingPunct="1"/>
              <a:endParaRPr lang="zh-CN" altLang="en-US" sz="2400" dirty="0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  <p:cxnSp>
          <p:nvCxnSpPr>
            <p:cNvPr id="289" name="直接连接符 4"/>
            <p:cNvCxnSpPr/>
            <p:nvPr/>
          </p:nvCxnSpPr>
          <p:spPr>
            <a:xfrm>
              <a:off x="2437" y="2645"/>
              <a:ext cx="1245" cy="0"/>
            </a:xfrm>
            <a:prstGeom prst="line">
              <a:avLst/>
            </a:prstGeom>
            <a:ln w="12700" cap="flat" cmpd="sng">
              <a:solidFill>
                <a:srgbClr val="000000"/>
              </a:solidFill>
              <a:prstDash val="dash"/>
              <a:headEnd type="none" w="med" len="med"/>
              <a:tailEnd type="none" w="med" len="med"/>
            </a:ln>
          </p:spPr>
        </p:cxnSp>
        <p:cxnSp>
          <p:nvCxnSpPr>
            <p:cNvPr id="290" name="直接连接符 6"/>
            <p:cNvCxnSpPr/>
            <p:nvPr/>
          </p:nvCxnSpPr>
          <p:spPr>
            <a:xfrm>
              <a:off x="3060" y="2052"/>
              <a:ext cx="0" cy="1245"/>
            </a:xfrm>
            <a:prstGeom prst="line">
              <a:avLst/>
            </a:prstGeom>
            <a:ln w="12700" cap="flat" cmpd="sng">
              <a:solidFill>
                <a:srgbClr val="000000"/>
              </a:solidFill>
              <a:prstDash val="dash"/>
              <a:headEnd type="none" w="med" len="med"/>
              <a:tailEnd type="none" w="med" len="med"/>
            </a:ln>
          </p:spPr>
        </p:cxnSp>
      </p:grpSp>
      <p:sp>
        <p:nvSpPr>
          <p:cNvPr id="291" name="文本框 64"/>
          <p:cNvSpPr txBox="1"/>
          <p:nvPr/>
        </p:nvSpPr>
        <p:spPr>
          <a:xfrm>
            <a:off x="4427544" y="3835404"/>
            <a:ext cx="811212" cy="1076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6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慕</a:t>
            </a:r>
            <a:endParaRPr lang="zh-CN" altLang="en-US" sz="6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297" name="组合 7"/>
          <p:cNvGrpSpPr/>
          <p:nvPr/>
        </p:nvGrpSpPr>
        <p:grpSpPr>
          <a:xfrm>
            <a:off x="5500695" y="3905254"/>
            <a:ext cx="836612" cy="1134533"/>
            <a:chOff x="2437" y="2032"/>
            <a:chExt cx="1244" cy="1264"/>
          </a:xfrm>
        </p:grpSpPr>
        <p:cxnSp>
          <p:nvCxnSpPr>
            <p:cNvPr id="298" name="直接连接符 4"/>
            <p:cNvCxnSpPr/>
            <p:nvPr/>
          </p:nvCxnSpPr>
          <p:spPr>
            <a:xfrm>
              <a:off x="2437" y="2645"/>
              <a:ext cx="1245" cy="0"/>
            </a:xfrm>
            <a:prstGeom prst="line">
              <a:avLst/>
            </a:prstGeom>
            <a:ln w="12700" cap="flat" cmpd="sng">
              <a:solidFill>
                <a:srgbClr val="000000"/>
              </a:solidFill>
              <a:prstDash val="dash"/>
              <a:headEnd type="none" w="med" len="med"/>
              <a:tailEnd type="none" w="med" len="med"/>
            </a:ln>
          </p:spPr>
        </p:cxnSp>
        <p:cxnSp>
          <p:nvCxnSpPr>
            <p:cNvPr id="299" name="直接连接符 6"/>
            <p:cNvCxnSpPr/>
            <p:nvPr/>
          </p:nvCxnSpPr>
          <p:spPr>
            <a:xfrm>
              <a:off x="3060" y="2052"/>
              <a:ext cx="0" cy="1245"/>
            </a:xfrm>
            <a:prstGeom prst="line">
              <a:avLst/>
            </a:prstGeom>
            <a:ln w="12700" cap="flat" cmpd="sng">
              <a:solidFill>
                <a:srgbClr val="000000"/>
              </a:solidFill>
              <a:prstDash val="dash"/>
              <a:headEnd type="none" w="med" len="med"/>
              <a:tailEnd type="none" w="med" len="med"/>
            </a:ln>
          </p:spPr>
        </p:cxnSp>
        <p:sp>
          <p:nvSpPr>
            <p:cNvPr id="300" name="矩形 1"/>
            <p:cNvSpPr/>
            <p:nvPr/>
          </p:nvSpPr>
          <p:spPr>
            <a:xfrm>
              <a:off x="2437" y="2032"/>
              <a:ext cx="1245" cy="1245"/>
            </a:xfrm>
            <a:prstGeom prst="rect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eaLnBrk="1" hangingPunct="1"/>
              <a:endParaRPr lang="zh-CN" altLang="en-US" sz="2400" dirty="0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311" name="文本框 86"/>
          <p:cNvSpPr txBox="1"/>
          <p:nvPr/>
        </p:nvSpPr>
        <p:spPr>
          <a:xfrm>
            <a:off x="5516569" y="3848104"/>
            <a:ext cx="811212" cy="1076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6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矮</a:t>
            </a:r>
            <a:endParaRPr lang="zh-CN" altLang="en-US" sz="6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3" name="图片 2" descr="图层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0965" y="6461125"/>
            <a:ext cx="1343660" cy="35052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" grpId="0"/>
      <p:bldP spid="261" grpId="0"/>
      <p:bldP spid="275" grpId="0"/>
      <p:bldP spid="276" grpId="0"/>
      <p:bldP spid="281" grpId="0"/>
      <p:bldP spid="286" grpId="0"/>
      <p:bldP spid="291" grpId="0"/>
      <p:bldP spid="3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26086" y="677758"/>
            <a:ext cx="2040943" cy="830997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4800" b="1" u="dbl" dirty="0" smtClean="0">
                <a:solidFill>
                  <a:srgbClr val="92D050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多音字</a:t>
            </a:r>
            <a:endParaRPr lang="zh-CN" altLang="en-US" sz="4800" b="1" u="dbl" dirty="0" smtClean="0">
              <a:solidFill>
                <a:srgbClr val="92D050"/>
              </a:solidFill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71437" y="3810003"/>
            <a:ext cx="8072463" cy="147181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3735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1</a:t>
            </a:r>
            <a:r>
              <a:rPr lang="en-US" altLang="zh-CN" sz="3735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.</a:t>
            </a:r>
            <a:r>
              <a:rPr lang="zh-CN" altLang="en-US" sz="3735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这家超市的说过很</a:t>
            </a:r>
            <a:r>
              <a:rPr lang="zh-CN" altLang="en-US" sz="3735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便宜</a:t>
            </a:r>
            <a:r>
              <a:rPr lang="zh-CN" altLang="en-US" sz="3735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（     ）</a:t>
            </a:r>
            <a:r>
              <a:rPr lang="zh-CN" altLang="en-US" sz="3735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。</a:t>
            </a:r>
            <a:endParaRPr lang="en-US" altLang="zh-CN" sz="3735" b="1" dirty="0" smtClean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>
              <a:lnSpc>
                <a:spcPct val="120000"/>
              </a:lnSpc>
            </a:pPr>
            <a:r>
              <a:rPr lang="en-US" altLang="zh-CN" sz="3735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2.</a:t>
            </a:r>
            <a:r>
              <a:rPr lang="zh-CN" altLang="en-US" sz="3735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现在的交通越来越</a:t>
            </a:r>
            <a:r>
              <a:rPr lang="zh-CN" altLang="en-US" sz="3735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便利</a:t>
            </a:r>
            <a:r>
              <a:rPr lang="zh-CN" altLang="en-US" sz="3735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（     ）了。</a:t>
            </a:r>
            <a:endParaRPr lang="zh-CN" altLang="en-US" sz="3735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12" name="左大括号 11"/>
          <p:cNvSpPr/>
          <p:nvPr/>
        </p:nvSpPr>
        <p:spPr>
          <a:xfrm>
            <a:off x="2167237" y="1540497"/>
            <a:ext cx="288290" cy="1080135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2400" b="1"/>
          </a:p>
        </p:txBody>
      </p:sp>
      <p:sp>
        <p:nvSpPr>
          <p:cNvPr id="7" name="文本框 6"/>
          <p:cNvSpPr txBox="1"/>
          <p:nvPr/>
        </p:nvSpPr>
        <p:spPr>
          <a:xfrm>
            <a:off x="1409049" y="1788781"/>
            <a:ext cx="591185" cy="7480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hangingPunct="1"/>
            <a:r>
              <a:rPr lang="zh-CN" altLang="en-US" sz="4265" b="1" dirty="0" smtClean="0">
                <a:solidFill>
                  <a:srgbClr val="FF0000"/>
                </a:solidFill>
                <a:latin typeface="楷体_GB2312" panose="02010609030101010101" charset="-122"/>
                <a:ea typeface="楷体_GB2312" panose="02010609030101010101" charset="-122"/>
              </a:rPr>
              <a:t>便</a:t>
            </a:r>
            <a:endParaRPr lang="zh-CN" altLang="en-US" sz="4265" b="1" dirty="0">
              <a:solidFill>
                <a:srgbClr val="FF0000"/>
              </a:solidFill>
              <a:latin typeface="楷体_GB2312" panose="02010609030101010101" charset="-122"/>
              <a:ea typeface="楷体_GB2312" panose="02010609030101010101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000232" y="1428736"/>
            <a:ext cx="6556603" cy="14718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altLang="zh-CN" sz="3735" b="1" dirty="0">
                <a:solidFill>
                  <a:srgbClr val="FF00FF"/>
                </a:solidFill>
                <a:latin typeface="+mn-ea"/>
                <a:ea typeface="+mn-ea"/>
                <a:cs typeface="+mn-ea"/>
              </a:rPr>
              <a:t> </a:t>
            </a:r>
            <a:r>
              <a:rPr lang="zh-CN" altLang="en-US" sz="3735" b="1" dirty="0">
                <a:solidFill>
                  <a:srgbClr val="FF00FF"/>
                </a:solidFill>
                <a:latin typeface="+mn-ea"/>
                <a:ea typeface="+mn-ea"/>
                <a:cs typeface="+mn-ea"/>
              </a:rPr>
              <a:t>  </a:t>
            </a:r>
            <a:r>
              <a:rPr lang="en-US" sz="3735" dirty="0" err="1" smtClean="0">
                <a:solidFill>
                  <a:srgbClr val="FF0000"/>
                </a:solidFill>
                <a:latin typeface="+mn-ea"/>
                <a:ea typeface="+mn-ea"/>
                <a:cs typeface="+mn-ea"/>
                <a:sym typeface="+mn-ea"/>
              </a:rPr>
              <a:t>pi</a:t>
            </a:r>
            <a:r>
              <a:rPr lang="en-US" altLang="zh-CN" sz="3735" dirty="0" err="1" smtClean="0">
                <a:solidFill>
                  <a:srgbClr val="FF0000"/>
                </a:solidFill>
                <a:latin typeface="+mn-ea"/>
                <a:ea typeface="+mn-ea"/>
                <a:cs typeface="+mn-ea"/>
                <a:sym typeface="+mn-ea"/>
              </a:rPr>
              <a:t>á</a:t>
            </a:r>
            <a:r>
              <a:rPr lang="en-US" sz="3735" dirty="0" err="1" smtClean="0">
                <a:solidFill>
                  <a:srgbClr val="FF0000"/>
                </a:solidFill>
                <a:latin typeface="+mn-ea"/>
                <a:ea typeface="+mn-ea"/>
                <a:cs typeface="+mn-ea"/>
                <a:sym typeface="+mn-ea"/>
              </a:rPr>
              <a:t>n</a:t>
            </a:r>
            <a:r>
              <a:rPr lang="en-US" sz="3735" dirty="0" smtClean="0">
                <a:solidFill>
                  <a:srgbClr val="FF0000"/>
                </a:solidFill>
                <a:latin typeface="+mn-ea"/>
                <a:ea typeface="+mn-ea"/>
                <a:cs typeface="+mn-ea"/>
                <a:sym typeface="+mn-ea"/>
              </a:rPr>
              <a:t> </a:t>
            </a:r>
            <a:r>
              <a:rPr lang="zh-CN" altLang="en-US" sz="3735" b="1" dirty="0" smtClean="0">
                <a:solidFill>
                  <a:schemeClr val="tx1"/>
                </a:solidFill>
                <a:latin typeface="楷体_GB2312" panose="02010609030101010101" charset="-122"/>
                <a:ea typeface="楷体_GB2312" panose="02010609030101010101" charset="-122"/>
                <a:cs typeface="+mn-ea"/>
                <a:sym typeface="+mn-ea"/>
              </a:rPr>
              <a:t>（便宜</a:t>
            </a:r>
            <a:r>
              <a:rPr lang="zh-CN" altLang="en-US" sz="3735" b="1" dirty="0" smtClean="0">
                <a:solidFill>
                  <a:schemeClr val="tx1"/>
                </a:solidFill>
                <a:latin typeface="楷体_GB2312" panose="02010609030101010101" charset="-122"/>
                <a:ea typeface="楷体_GB2312" panose="02010609030101010101" charset="-122"/>
                <a:cs typeface="+mn-ea"/>
              </a:rPr>
              <a:t>）（大腹便便）</a:t>
            </a:r>
            <a:endParaRPr lang="zh-CN" altLang="en-US" sz="3735" b="1" dirty="0">
              <a:solidFill>
                <a:schemeClr val="tx1"/>
              </a:solidFill>
              <a:latin typeface="+mn-ea"/>
              <a:ea typeface="+mn-ea"/>
              <a:cs typeface="+mn-ea"/>
            </a:endParaRPr>
          </a:p>
          <a:p>
            <a:pPr algn="l" eaLnBrk="1" hangingPunct="1">
              <a:lnSpc>
                <a:spcPct val="140000"/>
              </a:lnSpc>
            </a:pPr>
            <a:r>
              <a:rPr lang="en-US" sz="3735" dirty="0">
                <a:solidFill>
                  <a:srgbClr val="FF0000"/>
                </a:solidFill>
                <a:latin typeface="+mn-ea"/>
                <a:ea typeface="+mn-ea"/>
                <a:cs typeface="+mn-ea"/>
                <a:sym typeface="+mn-ea"/>
              </a:rPr>
              <a:t>   </a:t>
            </a:r>
            <a:r>
              <a:rPr lang="en-US" sz="3735" dirty="0" err="1" smtClean="0">
                <a:solidFill>
                  <a:srgbClr val="FF0000"/>
                </a:solidFill>
                <a:latin typeface="+mn-ea"/>
                <a:ea typeface="+mn-ea"/>
                <a:cs typeface="+mn-ea"/>
                <a:sym typeface="+mn-ea"/>
              </a:rPr>
              <a:t>bi</a:t>
            </a:r>
            <a:r>
              <a:rPr lang="en-US" altLang="zh-CN" sz="3735" dirty="0" err="1" smtClean="0">
                <a:solidFill>
                  <a:srgbClr val="FF0000"/>
                </a:solidFill>
                <a:latin typeface="+mn-ea"/>
                <a:ea typeface="+mn-ea"/>
                <a:cs typeface="+mn-ea"/>
                <a:sym typeface="+mn-ea"/>
              </a:rPr>
              <a:t>à</a:t>
            </a:r>
            <a:r>
              <a:rPr lang="en-US" sz="3735" dirty="0" err="1" smtClean="0">
                <a:solidFill>
                  <a:srgbClr val="FF0000"/>
                </a:solidFill>
                <a:latin typeface="+mn-ea"/>
                <a:ea typeface="+mn-ea"/>
                <a:cs typeface="+mn-ea"/>
                <a:sym typeface="+mn-ea"/>
              </a:rPr>
              <a:t>n</a:t>
            </a:r>
            <a:r>
              <a:rPr lang="en-US" sz="3735" dirty="0" smtClean="0">
                <a:solidFill>
                  <a:srgbClr val="FF0000"/>
                </a:solidFill>
                <a:latin typeface="+mn-ea"/>
                <a:ea typeface="+mn-ea"/>
                <a:cs typeface="+mn-ea"/>
                <a:sym typeface="+mn-ea"/>
              </a:rPr>
              <a:t> </a:t>
            </a:r>
            <a:r>
              <a:rPr lang="zh-CN" altLang="en-US" sz="3735" b="1" dirty="0" smtClean="0">
                <a:solidFill>
                  <a:schemeClr val="tx1"/>
                </a:solidFill>
                <a:latin typeface="楷体_GB2312" panose="02010609030101010101" charset="-122"/>
                <a:ea typeface="楷体_GB2312" panose="02010609030101010101" charset="-122"/>
                <a:cs typeface="+mn-ea"/>
                <a:sym typeface="+mn-ea"/>
              </a:rPr>
              <a:t>（方便） </a:t>
            </a:r>
            <a:r>
              <a:rPr lang="en-US" altLang="zh-CN" sz="3735" b="1" dirty="0" smtClean="0">
                <a:solidFill>
                  <a:schemeClr val="tx1"/>
                </a:solidFill>
                <a:latin typeface="楷体_GB2312" panose="02010609030101010101" charset="-122"/>
                <a:ea typeface="楷体_GB2312" panose="02010609030101010101" charset="-122"/>
                <a:cs typeface="+mn-ea"/>
                <a:sym typeface="+mn-ea"/>
              </a:rPr>
              <a:t>(</a:t>
            </a:r>
            <a:r>
              <a:rPr lang="zh-CN" altLang="en-US" sz="3735" b="1" dirty="0" smtClean="0">
                <a:solidFill>
                  <a:schemeClr val="tx1"/>
                </a:solidFill>
                <a:latin typeface="楷体_GB2312" panose="02010609030101010101" charset="-122"/>
                <a:ea typeface="楷体_GB2312" panose="02010609030101010101" charset="-122"/>
                <a:cs typeface="+mn-ea"/>
                <a:sym typeface="+mn-ea"/>
              </a:rPr>
              <a:t>便利）</a:t>
            </a:r>
            <a:endParaRPr lang="en-US" altLang="zh-CN" sz="3735" b="1" dirty="0">
              <a:solidFill>
                <a:schemeClr val="tx1"/>
              </a:solidFill>
              <a:latin typeface="楷体_GB2312" panose="02010609030101010101" charset="-122"/>
              <a:ea typeface="楷体_GB2312" panose="02010609030101010101" charset="-122"/>
              <a:cs typeface="+mn-ea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053145" y="4572008"/>
            <a:ext cx="1766880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altLang="zh-CN" sz="3200" b="1" dirty="0" err="1" smtClean="0">
                <a:solidFill>
                  <a:srgbClr val="FF0000"/>
                </a:solidFill>
                <a:latin typeface="+mn-ea"/>
                <a:ea typeface="+mn-ea"/>
                <a:cs typeface="+mn-ea"/>
                <a:sym typeface="+mn-ea"/>
              </a:rPr>
              <a:t>biàn</a:t>
            </a:r>
            <a:endParaRPr lang="en-US" altLang="en-US" sz="3200" b="1" dirty="0">
              <a:solidFill>
                <a:srgbClr val="FF0000"/>
              </a:solidFill>
              <a:latin typeface="+mn-ea"/>
              <a:ea typeface="+mn-ea"/>
              <a:cs typeface="+mn-ea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053145" y="3889090"/>
            <a:ext cx="1766880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altLang="zh-CN" sz="3200" b="1" dirty="0" err="1" smtClean="0">
                <a:solidFill>
                  <a:srgbClr val="FF0000"/>
                </a:solidFill>
                <a:latin typeface="+mn-ea"/>
                <a:ea typeface="+mn-ea"/>
                <a:cs typeface="+mn-ea"/>
                <a:sym typeface="+mn-ea"/>
              </a:rPr>
              <a:t>piá</a:t>
            </a:r>
            <a:r>
              <a:rPr lang="en-US" sz="3200" b="1" dirty="0" err="1" smtClean="0">
                <a:solidFill>
                  <a:srgbClr val="FF0000"/>
                </a:solidFill>
                <a:latin typeface="+mn-ea"/>
                <a:ea typeface="+mn-ea"/>
                <a:cs typeface="+mn-ea"/>
                <a:sym typeface="+mn-ea"/>
              </a:rPr>
              <a:t>n</a:t>
            </a:r>
            <a:endParaRPr lang="en-US" altLang="en-US" sz="3200" b="1" dirty="0">
              <a:solidFill>
                <a:srgbClr val="FF0000"/>
              </a:solidFill>
              <a:latin typeface="+mn-ea"/>
              <a:ea typeface="+mn-ea"/>
              <a:cs typeface="+mn-ea"/>
              <a:sym typeface="+mn-ea"/>
            </a:endParaRPr>
          </a:p>
        </p:txBody>
      </p:sp>
      <p:pic>
        <p:nvPicPr>
          <p:cNvPr id="2" name="图片 1" descr="图层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096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 bldLvl="0" animBg="1"/>
      <p:bldP spid="7" grpId="0"/>
      <p:bldP spid="5" grpId="0"/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71473" y="767000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sz="2400"/>
          </a:p>
        </p:txBody>
      </p:sp>
      <p:sp>
        <p:nvSpPr>
          <p:cNvPr id="225" name="矩形 71"/>
          <p:cNvSpPr>
            <a:spLocks noChangeArrowheads="1"/>
          </p:cNvSpPr>
          <p:nvPr/>
        </p:nvSpPr>
        <p:spPr bwMode="auto">
          <a:xfrm>
            <a:off x="6286513" y="2285993"/>
            <a:ext cx="1143008" cy="64171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 eaLnBrk="1" hangingPunct="1">
              <a:lnSpc>
                <a:spcPct val="130000"/>
              </a:lnSpc>
            </a:pPr>
            <a:r>
              <a:rPr lang="zh-CN" altLang="en-US" sz="32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分辨</a:t>
            </a:r>
            <a:endParaRPr lang="en-US" altLang="zh-CN" sz="32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26" name="矩形 2"/>
          <p:cNvSpPr>
            <a:spLocks noChangeArrowheads="1"/>
          </p:cNvSpPr>
          <p:nvPr/>
        </p:nvSpPr>
        <p:spPr bwMode="auto">
          <a:xfrm>
            <a:off x="642911" y="1524832"/>
            <a:ext cx="4510113" cy="74866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4265" b="1" dirty="0" smtClean="0">
                <a:solidFill>
                  <a:srgbClr val="00B0F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根据意思猜词语。</a:t>
            </a:r>
            <a:endParaRPr lang="zh-CN" altLang="en-US" sz="4265" b="1" dirty="0">
              <a:solidFill>
                <a:srgbClr val="00B0F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27" name="矩形 226"/>
          <p:cNvSpPr>
            <a:spLocks noChangeArrowheads="1"/>
          </p:cNvSpPr>
          <p:nvPr/>
        </p:nvSpPr>
        <p:spPr bwMode="auto">
          <a:xfrm>
            <a:off x="928662" y="2285992"/>
            <a:ext cx="7000924" cy="2996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  <a:defRPr/>
            </a:pPr>
            <a:r>
              <a:rPr lang="zh-CN" altLang="en-US" sz="3200" b="1" dirty="0" smtClean="0">
                <a:latin typeface="+mn-ea"/>
                <a:ea typeface="+mn-ea"/>
              </a:rPr>
              <a:t>区分辨别</a:t>
            </a:r>
            <a:r>
              <a:rPr lang="en-US" altLang="zh-CN" sz="3200" b="1" dirty="0" smtClean="0">
                <a:latin typeface="+mn-ea"/>
                <a:ea typeface="+mn-ea"/>
              </a:rPr>
              <a:t> </a:t>
            </a:r>
            <a:r>
              <a:rPr lang="zh-CN" altLang="en-US" sz="3200" b="1" dirty="0" smtClean="0">
                <a:latin typeface="+mn-ea"/>
                <a:ea typeface="+mn-ea"/>
              </a:rPr>
              <a:t>。                 （     ）</a:t>
            </a:r>
            <a:endParaRPr lang="en-US" altLang="zh-CN" sz="3200" b="1" dirty="0">
              <a:latin typeface="+mn-ea"/>
              <a:ea typeface="+mn-ea"/>
            </a:endParaRPr>
          </a:p>
          <a:p>
            <a:pPr>
              <a:lnSpc>
                <a:spcPct val="120000"/>
              </a:lnSpc>
              <a:defRPr/>
            </a:pPr>
            <a:r>
              <a:rPr lang="zh-CN" altLang="en-US" sz="3200" b="1" dirty="0" smtClean="0">
                <a:latin typeface="+mn-ea"/>
                <a:ea typeface="+mn-ea"/>
              </a:rPr>
              <a:t>打通</a:t>
            </a:r>
            <a:r>
              <a:rPr lang="en-US" altLang="zh-CN" sz="3200" b="1" dirty="0" smtClean="0">
                <a:latin typeface="+mn-ea"/>
                <a:ea typeface="+mn-ea"/>
              </a:rPr>
              <a:t>;</a:t>
            </a:r>
            <a:r>
              <a:rPr lang="zh-CN" altLang="en-US" sz="3200" b="1" dirty="0" smtClean="0">
                <a:latin typeface="+mn-ea"/>
                <a:ea typeface="+mn-ea"/>
              </a:rPr>
              <a:t>开拓。                 （     ）</a:t>
            </a:r>
            <a:endParaRPr lang="en-US" altLang="zh-CN" sz="3200" b="1" dirty="0">
              <a:latin typeface="+mn-ea"/>
              <a:ea typeface="+mn-ea"/>
            </a:endParaRPr>
          </a:p>
          <a:p>
            <a:pPr>
              <a:lnSpc>
                <a:spcPct val="120000"/>
              </a:lnSpc>
              <a:defRPr/>
            </a:pPr>
            <a:r>
              <a:rPr lang="zh-CN" altLang="en-US" sz="3200" b="1" dirty="0" smtClean="0">
                <a:latin typeface="+mn-ea"/>
                <a:ea typeface="+mn-ea"/>
              </a:rPr>
              <a:t>喜欢羡慕。                  （     ）</a:t>
            </a:r>
            <a:endParaRPr lang="zh-CN" altLang="en-US" sz="3200" b="1" dirty="0" smtClean="0">
              <a:latin typeface="+mn-ea"/>
              <a:ea typeface="+mn-ea"/>
            </a:endParaRPr>
          </a:p>
          <a:p>
            <a:pPr>
              <a:lnSpc>
                <a:spcPct val="120000"/>
              </a:lnSpc>
              <a:defRPr/>
            </a:pPr>
            <a:r>
              <a:rPr lang="zh-CN" altLang="en-US" sz="3200" b="1" dirty="0" smtClean="0">
                <a:latin typeface="+mn-ea"/>
                <a:ea typeface="+mn-ea"/>
              </a:rPr>
              <a:t>表示出乎意料。              （     ）</a:t>
            </a:r>
            <a:endParaRPr lang="en-US" altLang="zh-CN" sz="3200" b="1" dirty="0">
              <a:latin typeface="+mn-ea"/>
              <a:ea typeface="+mn-ea"/>
            </a:endParaRPr>
          </a:p>
          <a:p>
            <a:pPr>
              <a:lnSpc>
                <a:spcPct val="120000"/>
              </a:lnSpc>
              <a:defRPr/>
            </a:pPr>
            <a:r>
              <a:rPr lang="zh-CN" altLang="en-US" sz="3200" b="1" dirty="0" smtClean="0">
                <a:latin typeface="+mn-ea"/>
                <a:ea typeface="+mn-ea"/>
              </a:rPr>
              <a:t>价钱低。                    （     ）</a:t>
            </a:r>
            <a:endParaRPr lang="en-US" altLang="zh-CN" sz="3200" b="1" dirty="0">
              <a:latin typeface="+mn-ea"/>
              <a:ea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99745" y="677969"/>
            <a:ext cx="2659702" cy="830997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1" hangingPunct="1"/>
            <a:r>
              <a:rPr lang="zh-CN" altLang="en-US" sz="4800" b="1" u="dbl" dirty="0" smtClean="0">
                <a:solidFill>
                  <a:srgbClr val="92D050"/>
                </a:solidFill>
                <a:uFillTx/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词语解释</a:t>
            </a:r>
            <a:endParaRPr lang="zh-CN" altLang="en-US" sz="4800" b="1" u="dbl" dirty="0" smtClean="0">
              <a:solidFill>
                <a:srgbClr val="92D050"/>
              </a:solidFill>
              <a:uFillTx/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</p:txBody>
      </p:sp>
      <p:sp>
        <p:nvSpPr>
          <p:cNvPr id="12" name="矩形 71"/>
          <p:cNvSpPr>
            <a:spLocks noChangeArrowheads="1"/>
          </p:cNvSpPr>
          <p:nvPr/>
        </p:nvSpPr>
        <p:spPr bwMode="auto">
          <a:xfrm>
            <a:off x="6286512" y="2952748"/>
            <a:ext cx="1071570" cy="64171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 eaLnBrk="1" hangingPunct="1">
              <a:lnSpc>
                <a:spcPct val="130000"/>
              </a:lnSpc>
            </a:pPr>
            <a:r>
              <a:rPr lang="zh-CN" altLang="en-US" sz="32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开辟</a:t>
            </a:r>
            <a:endParaRPr lang="en-US" altLang="zh-CN" sz="32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3" name="矩形 71"/>
          <p:cNvSpPr>
            <a:spLocks noChangeArrowheads="1"/>
          </p:cNvSpPr>
          <p:nvPr/>
        </p:nvSpPr>
        <p:spPr bwMode="auto">
          <a:xfrm>
            <a:off x="6286512" y="3619502"/>
            <a:ext cx="1071570" cy="64171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 eaLnBrk="1" hangingPunct="1">
              <a:lnSpc>
                <a:spcPct val="130000"/>
              </a:lnSpc>
            </a:pPr>
            <a:r>
              <a:rPr lang="zh-CN" altLang="en-US" sz="32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爱慕</a:t>
            </a:r>
            <a:endParaRPr lang="en-US" altLang="zh-CN" sz="32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4" name="矩形 71"/>
          <p:cNvSpPr>
            <a:spLocks noChangeArrowheads="1"/>
          </p:cNvSpPr>
          <p:nvPr/>
        </p:nvSpPr>
        <p:spPr bwMode="auto">
          <a:xfrm>
            <a:off x="6286513" y="4285834"/>
            <a:ext cx="1143008" cy="64171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 eaLnBrk="1" hangingPunct="1">
              <a:lnSpc>
                <a:spcPct val="130000"/>
              </a:lnSpc>
            </a:pPr>
            <a:r>
              <a:rPr lang="zh-CN" altLang="en-US" sz="32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居然</a:t>
            </a:r>
            <a:endParaRPr lang="en-US" altLang="zh-CN" sz="32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5" name="矩形 71"/>
          <p:cNvSpPr>
            <a:spLocks noChangeArrowheads="1"/>
          </p:cNvSpPr>
          <p:nvPr/>
        </p:nvSpPr>
        <p:spPr bwMode="auto">
          <a:xfrm>
            <a:off x="6357951" y="4953012"/>
            <a:ext cx="1000132" cy="64171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 eaLnBrk="1" hangingPunct="1">
              <a:lnSpc>
                <a:spcPct val="130000"/>
              </a:lnSpc>
            </a:pPr>
            <a:r>
              <a:rPr lang="zh-CN" altLang="en-US" sz="32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便宜</a:t>
            </a:r>
            <a:endParaRPr lang="en-US" altLang="zh-CN" sz="32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" name="图片 1" descr="图层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096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/>
      <p:bldP spid="12" grpId="0"/>
      <p:bldP spid="13" grpId="0"/>
      <p:bldP spid="14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/>
          <p:cNvSpPr txBox="1"/>
          <p:nvPr/>
        </p:nvSpPr>
        <p:spPr>
          <a:xfrm>
            <a:off x="2816830" y="1747190"/>
            <a:ext cx="1785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开辟</a:t>
            </a:r>
            <a:r>
              <a:rPr lang="en-US" altLang="zh-CN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---</a:t>
            </a:r>
            <a:endParaRPr lang="zh-CN" altLang="en-US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146214" y="1747190"/>
            <a:ext cx="11430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开拓</a:t>
            </a:r>
            <a:endParaRPr lang="zh-CN" altLang="en-US" sz="32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817226" y="1747190"/>
            <a:ext cx="1785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居然</a:t>
            </a:r>
            <a:r>
              <a:rPr lang="en-US" altLang="zh-CN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---</a:t>
            </a:r>
            <a:endParaRPr lang="zh-CN" altLang="en-US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175185" y="1747190"/>
            <a:ext cx="11430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竟然</a:t>
            </a:r>
            <a:endParaRPr lang="zh-CN" altLang="en-US" sz="32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835880" y="2539278"/>
            <a:ext cx="1785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爱慕</a:t>
            </a:r>
            <a:r>
              <a:rPr lang="en-US" altLang="zh-CN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---</a:t>
            </a:r>
            <a:endParaRPr lang="zh-CN" altLang="en-US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146214" y="2533009"/>
            <a:ext cx="11430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喜爱</a:t>
            </a:r>
            <a:endParaRPr lang="zh-CN" altLang="en-US" sz="32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836276" y="2533009"/>
            <a:ext cx="1785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分辨</a:t>
            </a:r>
            <a:r>
              <a:rPr lang="en-US" altLang="zh-CN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---</a:t>
            </a:r>
            <a:endParaRPr lang="zh-CN" altLang="en-US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175185" y="2533009"/>
            <a:ext cx="11430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辨别</a:t>
            </a:r>
            <a:endParaRPr lang="zh-CN" altLang="en-US" sz="32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797780" y="3691406"/>
            <a:ext cx="1785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便宜</a:t>
            </a:r>
            <a:r>
              <a:rPr lang="en-US" altLang="zh-CN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---</a:t>
            </a:r>
            <a:endParaRPr lang="zh-CN" altLang="en-US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146214" y="3691406"/>
            <a:ext cx="11430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昂贵</a:t>
            </a:r>
            <a:endParaRPr lang="zh-CN" altLang="en-US" sz="32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798176" y="3691406"/>
            <a:ext cx="1785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爱慕</a:t>
            </a:r>
            <a:r>
              <a:rPr lang="en-US" altLang="zh-CN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---</a:t>
            </a:r>
            <a:endParaRPr lang="zh-CN" altLang="en-US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175185" y="3691406"/>
            <a:ext cx="11430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讨厌</a:t>
            </a:r>
            <a:endParaRPr lang="zh-CN" altLang="en-US" sz="32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816830" y="4477225"/>
            <a:ext cx="1785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居然</a:t>
            </a:r>
            <a:r>
              <a:rPr lang="en-US" altLang="zh-CN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---</a:t>
            </a:r>
            <a:endParaRPr lang="zh-CN" altLang="en-US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146214" y="4477225"/>
            <a:ext cx="11430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果然</a:t>
            </a:r>
            <a:endParaRPr lang="zh-CN" altLang="en-US" sz="32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817226" y="4477225"/>
            <a:ext cx="1785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分辨</a:t>
            </a:r>
            <a:r>
              <a:rPr lang="en-US" altLang="zh-CN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---</a:t>
            </a:r>
            <a:endParaRPr lang="zh-CN" altLang="en-US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7175185" y="4477225"/>
            <a:ext cx="11430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混淆</a:t>
            </a:r>
            <a:endParaRPr lang="zh-CN" altLang="en-US" sz="32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42910" y="1238236"/>
            <a:ext cx="1728358" cy="707886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1" hangingPunct="1"/>
            <a:r>
              <a:rPr lang="zh-CN" altLang="en-US" sz="4000" b="1" u="dbl" dirty="0" smtClean="0">
                <a:solidFill>
                  <a:srgbClr val="92D050"/>
                </a:solidFill>
                <a:uFillTx/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近义词</a:t>
            </a:r>
            <a:endParaRPr lang="zh-CN" altLang="en-US" sz="4000" b="1" u="dbl" dirty="0" smtClean="0">
              <a:solidFill>
                <a:srgbClr val="92D050"/>
              </a:solidFill>
              <a:uFillTx/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14348" y="3238500"/>
            <a:ext cx="1728358" cy="707886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1" hangingPunct="1"/>
            <a:r>
              <a:rPr lang="zh-CN" altLang="en-US" sz="4000" b="1" u="dbl" dirty="0" smtClean="0">
                <a:solidFill>
                  <a:srgbClr val="92D050"/>
                </a:solidFill>
                <a:uFillTx/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反义词</a:t>
            </a:r>
            <a:endParaRPr lang="zh-CN" altLang="en-US" sz="4000" b="1" u="dbl" dirty="0" smtClean="0">
              <a:solidFill>
                <a:srgbClr val="92D050"/>
              </a:solidFill>
              <a:uFillTx/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</p:txBody>
      </p:sp>
      <p:pic>
        <p:nvPicPr>
          <p:cNvPr id="4" name="图片 3" descr="图层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096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166214" y="726652"/>
            <a:ext cx="2933816" cy="748666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4265" b="1" u="dbl" dirty="0" smtClean="0">
                <a:solidFill>
                  <a:srgbClr val="92D050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近义词辨析</a:t>
            </a:r>
            <a:endParaRPr lang="zh-CN" altLang="en-US" sz="4265" b="1" u="dbl" dirty="0" smtClean="0">
              <a:solidFill>
                <a:srgbClr val="92D050"/>
              </a:solidFill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</p:txBody>
      </p:sp>
      <p:graphicFrame>
        <p:nvGraphicFramePr>
          <p:cNvPr id="5" name="表格 4"/>
          <p:cNvGraphicFramePr/>
          <p:nvPr/>
        </p:nvGraphicFramePr>
        <p:xfrm>
          <a:off x="749301" y="1601894"/>
          <a:ext cx="7645242" cy="32886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6350"/>
                <a:gridCol w="2034064"/>
                <a:gridCol w="4334828"/>
              </a:tblGrid>
              <a:tr h="457200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1800" dirty="0">
                        <a:latin typeface="+mn-ea"/>
                      </a:endParaRPr>
                    </a:p>
                  </a:txBody>
                  <a:tcPr>
                    <a:solidFill>
                      <a:srgbClr val="FFAF0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1800">
                          <a:latin typeface="+mn-ea"/>
                        </a:rPr>
                        <a:t>相同点</a:t>
                      </a:r>
                      <a:endParaRPr lang="zh-CN" altLang="en-US" sz="1800">
                        <a:latin typeface="+mn-ea"/>
                      </a:endParaRPr>
                    </a:p>
                  </a:txBody>
                  <a:tcPr>
                    <a:solidFill>
                      <a:srgbClr val="FFAF0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1800" dirty="0">
                          <a:latin typeface="+mn-ea"/>
                        </a:rPr>
                        <a:t>不同点</a:t>
                      </a:r>
                      <a:endParaRPr lang="zh-CN" altLang="en-US" sz="1800" dirty="0">
                        <a:latin typeface="+mn-ea"/>
                      </a:endParaRPr>
                    </a:p>
                  </a:txBody>
                  <a:tcPr>
                    <a:solidFill>
                      <a:srgbClr val="FFAF01"/>
                    </a:solidFill>
                  </a:tcPr>
                </a:tc>
              </a:tr>
              <a:tr h="1310640">
                <a:tc rowSpan="2"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2000" b="1" dirty="0">
                        <a:latin typeface="楷体_GB2312" panose="02010609030101010101" charset="-122"/>
                        <a:ea typeface="楷体_GB2312" panose="02010609030101010101" charset="-122"/>
                      </a:endParaRPr>
                    </a:p>
                    <a:p>
                      <a:pPr>
                        <a:buNone/>
                      </a:pPr>
                      <a:r>
                        <a:rPr lang="zh-CN" altLang="en-US" sz="2000" b="1" dirty="0" smtClean="0">
                          <a:latin typeface="楷体_GB2312" panose="02010609030101010101" charset="-122"/>
                          <a:ea typeface="楷体_GB2312" panose="02010609030101010101" charset="-122"/>
                        </a:rPr>
                        <a:t>开辟</a:t>
                      </a:r>
                      <a:endParaRPr lang="zh-CN" altLang="en-US" sz="2000" b="1" dirty="0">
                        <a:latin typeface="楷体_GB2312" panose="02010609030101010101" charset="-122"/>
                        <a:ea typeface="楷体_GB2312" panose="02010609030101010101" charset="-122"/>
                      </a:endParaRPr>
                    </a:p>
                  </a:txBody>
                  <a:tcPr>
                    <a:solidFill>
                      <a:srgbClr val="FFE09D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000" b="1" dirty="0">
                        <a:latin typeface="楷体_GB2312" panose="02010609030101010101" charset="-122"/>
                        <a:ea typeface="楷体_GB2312" panose="02010609030101010101" charset="-122"/>
                        <a:sym typeface="+mn-ea"/>
                      </a:endParaRPr>
                    </a:p>
                    <a:p>
                      <a:pPr algn="ctr">
                        <a:buNone/>
                      </a:pPr>
                      <a:endParaRPr lang="zh-CN" altLang="en-US" sz="2000" b="1" dirty="0">
                        <a:latin typeface="楷体_GB2312" panose="02010609030101010101" charset="-122"/>
                        <a:ea typeface="楷体_GB2312" panose="02010609030101010101" charset="-122"/>
                        <a:sym typeface="+mn-ea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000" b="1" dirty="0" smtClean="0">
                          <a:latin typeface="楷体_GB2312" panose="02010609030101010101" charset="-122"/>
                          <a:ea typeface="楷体_GB2312" panose="02010609030101010101" charset="-122"/>
                          <a:sym typeface="+mn-ea"/>
                        </a:rPr>
                        <a:t>都是动词，都有发掘、创立的意思。</a:t>
                      </a:r>
                      <a:endParaRPr lang="zh-CN" altLang="en-US" sz="2000" b="1" dirty="0">
                        <a:latin typeface="楷体_GB2312" panose="02010609030101010101" charset="-122"/>
                        <a:ea typeface="楷体_GB2312" panose="02010609030101010101" charset="-122"/>
                        <a:sym typeface="+mn-ea"/>
                      </a:endParaRPr>
                    </a:p>
                  </a:txBody>
                  <a:tcPr>
                    <a:solidFill>
                      <a:srgbClr val="FFE09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000" b="1" dirty="0" smtClean="0">
                          <a:solidFill>
                            <a:srgbClr val="FF0000"/>
                          </a:solidFill>
                          <a:latin typeface="楷体_GB2312" panose="02010609030101010101" charset="-122"/>
                          <a:ea typeface="楷体_GB2312" panose="02010609030101010101" charset="-122"/>
                          <a:cs typeface="+mn-ea"/>
                          <a:sym typeface="+mn-ea"/>
                        </a:rPr>
                        <a:t>开辟</a:t>
                      </a:r>
                      <a:r>
                        <a:rPr lang="en-US" altLang="zh-CN" sz="2000" b="1" dirty="0" smtClean="0">
                          <a:solidFill>
                            <a:srgbClr val="FF0000"/>
                          </a:solidFill>
                          <a:latin typeface="楷体_GB2312" panose="02010609030101010101" charset="-122"/>
                          <a:ea typeface="楷体_GB2312" panose="02010609030101010101" charset="-122"/>
                          <a:cs typeface="+mn-ea"/>
                          <a:sym typeface="+mn-ea"/>
                        </a:rPr>
                        <a:t>——</a:t>
                      </a:r>
                      <a:r>
                        <a:rPr lang="zh-CN" altLang="en-US" sz="2000" b="1" dirty="0" smtClean="0">
                          <a:solidFill>
                            <a:srgbClr val="FF0000"/>
                          </a:solidFill>
                          <a:latin typeface="楷体_GB2312" panose="02010609030101010101" charset="-122"/>
                          <a:ea typeface="楷体_GB2312" panose="02010609030101010101" charset="-122"/>
                          <a:cs typeface="+mn-ea"/>
                          <a:sym typeface="+mn-ea"/>
                        </a:rPr>
                        <a:t>侧重从无到有地进行开发和建设。</a:t>
                      </a:r>
                      <a:endParaRPr lang="zh-CN" altLang="en-US" sz="2000" b="1" dirty="0">
                        <a:solidFill>
                          <a:srgbClr val="FF0000"/>
                        </a:solidFill>
                        <a:latin typeface="楷体_GB2312" panose="02010609030101010101" charset="-122"/>
                        <a:ea typeface="楷体_GB2312" panose="02010609030101010101" charset="-122"/>
                        <a:cs typeface="+mn-ea"/>
                        <a:sym typeface="+mn-ea"/>
                      </a:endParaRPr>
                    </a:p>
                    <a:p>
                      <a:pPr>
                        <a:buNone/>
                      </a:pPr>
                      <a:endParaRPr lang="zh-CN" altLang="en-US" sz="2000" b="1" dirty="0">
                        <a:solidFill>
                          <a:srgbClr val="FF0000"/>
                        </a:solidFill>
                        <a:latin typeface="楷体_GB2312" panose="02010609030101010101" charset="-122"/>
                        <a:ea typeface="楷体_GB2312" panose="02010609030101010101" charset="-122"/>
                        <a:cs typeface="+mn-ea"/>
                        <a:sym typeface="+mn-ea"/>
                      </a:endParaRPr>
                    </a:p>
                  </a:txBody>
                  <a:tcPr>
                    <a:solidFill>
                      <a:srgbClr val="FFE09D"/>
                    </a:solidFill>
                  </a:tcPr>
                </a:tc>
              </a:tr>
              <a:tr h="179705">
                <a:tc vMerge="1">
                  <a:tcPr marT="34290" marB="34290">
                    <a:solidFill>
                      <a:srgbClr val="FFE09D"/>
                    </a:solidFill>
                  </a:tcPr>
                </a:tc>
                <a:tc vMerge="1">
                  <a:tcPr marT="34290" marB="34290">
                    <a:solidFill>
                      <a:srgbClr val="FFE09D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2000" b="1" dirty="0" smtClean="0">
                        <a:solidFill>
                          <a:srgbClr val="FF0000"/>
                        </a:solidFill>
                        <a:latin typeface="楷体_GB2312" panose="02010609030101010101" charset="-122"/>
                        <a:ea typeface="楷体_GB2312" panose="02010609030101010101" charset="-122"/>
                        <a:cs typeface="+mn-ea"/>
                        <a:sym typeface="+mn-ea"/>
                      </a:endParaRPr>
                    </a:p>
                    <a:p>
                      <a:pPr>
                        <a:buNone/>
                      </a:pPr>
                      <a:r>
                        <a:rPr lang="zh-CN" altLang="en-US" sz="2000" b="1" dirty="0" smtClean="0">
                          <a:solidFill>
                            <a:srgbClr val="FF0000"/>
                          </a:solidFill>
                          <a:latin typeface="楷体_GB2312" panose="02010609030101010101" charset="-122"/>
                          <a:ea typeface="楷体_GB2312" panose="02010609030101010101" charset="-122"/>
                          <a:cs typeface="+mn-ea"/>
                          <a:sym typeface="+mn-ea"/>
                        </a:rPr>
                        <a:t>开发</a:t>
                      </a:r>
                      <a:r>
                        <a:rPr lang="en-US" altLang="zh-CN" sz="2000" b="1" dirty="0" smtClean="0">
                          <a:solidFill>
                            <a:srgbClr val="FF0000"/>
                          </a:solidFill>
                          <a:latin typeface="楷体_GB2312" panose="02010609030101010101" charset="-122"/>
                          <a:ea typeface="楷体_GB2312" panose="02010609030101010101" charset="-122"/>
                          <a:cs typeface="+mn-ea"/>
                          <a:sym typeface="+mn-ea"/>
                        </a:rPr>
                        <a:t>——</a:t>
                      </a:r>
                      <a:r>
                        <a:rPr lang="zh-CN" altLang="en-US" sz="2000" b="1" dirty="0" smtClean="0">
                          <a:solidFill>
                            <a:srgbClr val="FF0000"/>
                          </a:solidFill>
                          <a:latin typeface="楷体_GB2312" panose="02010609030101010101" charset="-122"/>
                          <a:ea typeface="楷体_GB2312" panose="02010609030101010101" charset="-122"/>
                          <a:cs typeface="+mn-ea"/>
                          <a:sym typeface="+mn-ea"/>
                        </a:rPr>
                        <a:t>指用垦殖、开荒等方法来充分利用荒地或天然资源。</a:t>
                      </a:r>
                      <a:endParaRPr lang="zh-CN" altLang="en-US" sz="2000" b="1" dirty="0">
                        <a:solidFill>
                          <a:srgbClr val="FF0000"/>
                        </a:solidFill>
                        <a:latin typeface="楷体_GB2312" panose="02010609030101010101" charset="-122"/>
                        <a:ea typeface="楷体_GB2312" panose="02010609030101010101" charset="-122"/>
                        <a:cs typeface="+mn-ea"/>
                        <a:sym typeface="+mn-ea"/>
                      </a:endParaRPr>
                    </a:p>
                  </a:txBody>
                  <a:tcPr>
                    <a:solidFill>
                      <a:srgbClr val="FFE09D"/>
                    </a:solidFill>
                  </a:tcPr>
                </a:tc>
              </a:tr>
              <a:tr h="1341120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2000" b="1" dirty="0">
                        <a:latin typeface="楷体_GB2312" panose="02010609030101010101" charset="-122"/>
                        <a:ea typeface="楷体_GB2312" panose="02010609030101010101" charset="-122"/>
                      </a:endParaRPr>
                    </a:p>
                    <a:p>
                      <a:pPr>
                        <a:buNone/>
                      </a:pPr>
                      <a:r>
                        <a:rPr lang="zh-CN" altLang="en-US" sz="2000" b="1" dirty="0" smtClean="0">
                          <a:latin typeface="楷体_GB2312" panose="02010609030101010101" charset="-122"/>
                          <a:ea typeface="楷体_GB2312" panose="02010609030101010101" charset="-122"/>
                        </a:rPr>
                        <a:t>开发</a:t>
                      </a:r>
                      <a:endParaRPr lang="zh-CN" altLang="en-US" sz="2000" b="1" dirty="0">
                        <a:latin typeface="楷体_GB2312" panose="02010609030101010101" charset="-122"/>
                        <a:ea typeface="楷体_GB2312" panose="02010609030101010101" charset="-122"/>
                      </a:endParaRPr>
                    </a:p>
                  </a:txBody>
                  <a:tcPr>
                    <a:solidFill>
                      <a:srgbClr val="FFE09D"/>
                    </a:solidFill>
                  </a:tcPr>
                </a:tc>
                <a:tc vMerge="1">
                  <a:tcPr/>
                </a:tc>
                <a:tc vMerge="1">
                  <a:tcPr marT="34290" marB="34290">
                    <a:solidFill>
                      <a:srgbClr val="FFE09D"/>
                    </a:solidFill>
                  </a:tcPr>
                </a:tc>
              </a:tr>
            </a:tbl>
          </a:graphicData>
        </a:graphic>
      </p:graphicFrame>
      <p:sp>
        <p:nvSpPr>
          <p:cNvPr id="19" name="文本框 18"/>
          <p:cNvSpPr txBox="1"/>
          <p:nvPr/>
        </p:nvSpPr>
        <p:spPr>
          <a:xfrm>
            <a:off x="1684655" y="5357496"/>
            <a:ext cx="184731" cy="646331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/>
            <a:endParaRPr lang="zh-CN" altLang="en-US" sz="3600" b="1" dirty="0">
              <a:solidFill>
                <a:srgbClr val="FF00FF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1339852" y="4610736"/>
            <a:ext cx="7232678" cy="120032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 eaLnBrk="1" hangingPunct="1"/>
            <a:endParaRPr lang="zh-CN" altLang="en-US" sz="2400" b="1" dirty="0">
              <a:latin typeface="楷体_GB2312" panose="02010609030101010101" charset="-122"/>
              <a:ea typeface="楷体_GB2312" panose="02010609030101010101" charset="-122"/>
              <a:cs typeface="楷体_GB2312" panose="02010609030101010101" charset="-122"/>
              <a:sym typeface="+mn-ea"/>
            </a:endParaRPr>
          </a:p>
          <a:p>
            <a:r>
              <a:rPr lang="en-US" altLang="zh-CN" sz="2400" b="1" dirty="0">
                <a:latin typeface="楷体_GB2312" panose="02010609030101010101" charset="-122"/>
                <a:ea typeface="楷体_GB2312" panose="02010609030101010101" charset="-122"/>
                <a:cs typeface="黑体" panose="02010609060101010101" pitchFamily="2" charset="-122"/>
                <a:sym typeface="+mn-ea"/>
              </a:rPr>
              <a:t>1</a:t>
            </a:r>
            <a:r>
              <a:rPr lang="en-US" altLang="zh-CN" sz="2400" b="1" dirty="0" smtClean="0">
                <a:latin typeface="楷体_GB2312" panose="02010609030101010101" charset="-122"/>
                <a:ea typeface="楷体_GB2312" panose="02010609030101010101" charset="-122"/>
                <a:cs typeface="黑体" panose="02010609060101010101" pitchFamily="2" charset="-122"/>
                <a:sym typeface="+mn-ea"/>
              </a:rPr>
              <a:t>.</a:t>
            </a:r>
            <a:r>
              <a:rPr lang="zh-CN" altLang="en-US" sz="2400" b="1" dirty="0" smtClean="0">
                <a:latin typeface="楷体_GB2312" panose="02010609030101010101" charset="-122"/>
                <a:ea typeface="楷体_GB2312" panose="02010609030101010101" charset="-122"/>
                <a:cs typeface="黑体" panose="02010609060101010101" pitchFamily="2" charset="-122"/>
                <a:sym typeface="+mn-ea"/>
              </a:rPr>
              <a:t>他们在丛林中（     ）出一条路。</a:t>
            </a:r>
            <a:endParaRPr lang="zh-CN" altLang="en-US" sz="2400" b="1" dirty="0">
              <a:latin typeface="楷体_GB2312" panose="02010609030101010101" charset="-122"/>
              <a:ea typeface="楷体_GB2312" panose="02010609030101010101" charset="-122"/>
              <a:cs typeface="楷体_GB2312" panose="02010609030101010101" charset="-122"/>
              <a:sym typeface="+mn-ea"/>
            </a:endParaRPr>
          </a:p>
          <a:p>
            <a:r>
              <a:rPr lang="en-US" altLang="zh-CN" sz="2400" b="1" dirty="0">
                <a:latin typeface="楷体_GB2312" panose="02010609030101010101" charset="-122"/>
                <a:ea typeface="楷体_GB2312" panose="02010609030101010101" charset="-122"/>
                <a:cs typeface="黑体" panose="02010609060101010101" pitchFamily="2" charset="-122"/>
                <a:sym typeface="+mn-ea"/>
              </a:rPr>
              <a:t>2</a:t>
            </a:r>
            <a:r>
              <a:rPr lang="en-US" altLang="zh-CN" sz="2400" b="1" dirty="0" smtClean="0">
                <a:latin typeface="楷体_GB2312" panose="02010609030101010101" charset="-122"/>
                <a:ea typeface="楷体_GB2312" panose="02010609030101010101" charset="-122"/>
                <a:cs typeface="黑体" panose="02010609060101010101" pitchFamily="2" charset="-122"/>
                <a:sym typeface="+mn-ea"/>
              </a:rPr>
              <a:t>.</a:t>
            </a:r>
            <a:r>
              <a:rPr lang="zh-CN" altLang="en-US" sz="2400" b="1" dirty="0" smtClean="0">
                <a:latin typeface="楷体_GB2312" panose="02010609030101010101" charset="-122"/>
                <a:ea typeface="楷体_GB2312" panose="02010609030101010101" charset="-122"/>
                <a:cs typeface="黑体" panose="02010609060101010101" pitchFamily="2" charset="-122"/>
                <a:sym typeface="+mn-ea"/>
              </a:rPr>
              <a:t>（    ）</a:t>
            </a:r>
            <a:r>
              <a:rPr lang="zh-CN" altLang="en-US" sz="2400" b="1" dirty="0" smtClean="0"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+mn-ea"/>
              </a:rPr>
              <a:t>旅游风景区，不应该破坏天然景色。</a:t>
            </a:r>
            <a:endParaRPr lang="zh-CN" altLang="en-US" sz="2400" b="1" dirty="0">
              <a:solidFill>
                <a:srgbClr val="FF00FF"/>
              </a:solidFill>
              <a:latin typeface="楷体_GB2312" panose="02010609030101010101" charset="-122"/>
              <a:ea typeface="楷体_GB2312" panose="02010609030101010101" charset="-122"/>
              <a:cs typeface="楷体_GB2312" panose="02010609030101010101" charset="-122"/>
              <a:sym typeface="+mn-ea"/>
            </a:endParaRPr>
          </a:p>
        </p:txBody>
      </p:sp>
      <p:sp>
        <p:nvSpPr>
          <p:cNvPr id="6" name="文本框 8"/>
          <p:cNvSpPr txBox="1"/>
          <p:nvPr/>
        </p:nvSpPr>
        <p:spPr>
          <a:xfrm>
            <a:off x="3857620" y="4857761"/>
            <a:ext cx="928694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hangingPunct="1"/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ea"/>
              </a:rPr>
              <a:t>开辟</a:t>
            </a:r>
            <a:endParaRPr lang="en-US" altLang="en-US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+mn-ea"/>
              <a:sym typeface="+mn-ea"/>
            </a:endParaRPr>
          </a:p>
        </p:txBody>
      </p:sp>
      <p:sp>
        <p:nvSpPr>
          <p:cNvPr id="7" name="文本框 8"/>
          <p:cNvSpPr txBox="1"/>
          <p:nvPr/>
        </p:nvSpPr>
        <p:spPr>
          <a:xfrm>
            <a:off x="1928794" y="5429265"/>
            <a:ext cx="928694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hangingPunct="1"/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ea"/>
              </a:rPr>
              <a:t>开发</a:t>
            </a:r>
            <a:endParaRPr lang="en-US" altLang="en-US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+mn-ea"/>
              <a:sym typeface="+mn-ea"/>
            </a:endParaRPr>
          </a:p>
        </p:txBody>
      </p:sp>
      <p:pic>
        <p:nvPicPr>
          <p:cNvPr id="3" name="图片 2" descr="图层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096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/>
        </p:nvSpPr>
        <p:spPr>
          <a:xfrm>
            <a:off x="312420" y="661956"/>
            <a:ext cx="265970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800" b="1" u="dbl" dirty="0" smtClean="0">
                <a:solidFill>
                  <a:srgbClr val="92D05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词语</a:t>
            </a:r>
            <a:r>
              <a:rPr lang="zh-CN" altLang="en-US" sz="4800" b="1" u="dbl" dirty="0" smtClean="0">
                <a:solidFill>
                  <a:srgbClr val="92D050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积累</a:t>
            </a:r>
            <a:endParaRPr lang="zh-CN" altLang="en-US" sz="4800" b="1" u="dbl" dirty="0" smtClean="0">
              <a:solidFill>
                <a:srgbClr val="92D05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28" name="TextBox 127"/>
          <p:cNvSpPr txBox="1"/>
          <p:nvPr/>
        </p:nvSpPr>
        <p:spPr>
          <a:xfrm>
            <a:off x="1428728" y="1523988"/>
            <a:ext cx="5572164" cy="2557431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eaLnBrk="1" hangingPunct="1">
              <a:lnSpc>
                <a:spcPts val="5000"/>
              </a:lnSpc>
            </a:pPr>
            <a:r>
              <a:rPr lang="zh-CN" altLang="en-US" sz="28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描写</a:t>
            </a:r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花生精神</a:t>
            </a:r>
            <a:r>
              <a:rPr lang="zh-CN" altLang="en-US" sz="28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的词语：</a:t>
            </a:r>
            <a:endParaRPr lang="en-US" altLang="zh-CN" sz="2800" b="1" dirty="0" smtClean="0">
              <a:solidFill>
                <a:srgbClr val="00B0F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>
              <a:lnSpc>
                <a:spcPts val="5000"/>
              </a:lnSpc>
            </a:pPr>
            <a:endParaRPr lang="en-US" altLang="zh-CN" sz="2800" b="1" dirty="0" smtClean="0">
              <a:solidFill>
                <a:srgbClr val="150118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>
              <a:lnSpc>
                <a:spcPts val="5000"/>
              </a:lnSpc>
            </a:pPr>
            <a:r>
              <a:rPr lang="zh-CN" altLang="en-US" sz="2800" b="1" dirty="0" smtClean="0">
                <a:solidFill>
                  <a:srgbClr val="150118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脚踏实地  埋头苦干  谦逊朴实 </a:t>
            </a:r>
            <a:endParaRPr lang="en-US" altLang="zh-CN" sz="2800" b="1" dirty="0" smtClean="0">
              <a:solidFill>
                <a:srgbClr val="150118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>
              <a:lnSpc>
                <a:spcPts val="5000"/>
              </a:lnSpc>
            </a:pPr>
            <a:r>
              <a:rPr lang="zh-CN" altLang="en-US" sz="2800" b="1" dirty="0" smtClean="0">
                <a:solidFill>
                  <a:srgbClr val="150118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不计名利  不求虚名  默默奉献</a:t>
            </a:r>
            <a:endParaRPr lang="en-US" altLang="zh-CN" sz="2800" b="1" dirty="0" smtClean="0">
              <a:solidFill>
                <a:srgbClr val="150118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pic>
        <p:nvPicPr>
          <p:cNvPr id="3" name="图片 2" descr="图层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096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5"/>
          <p:cNvSpPr txBox="1"/>
          <p:nvPr/>
        </p:nvSpPr>
        <p:spPr>
          <a:xfrm>
            <a:off x="643545" y="1907949"/>
            <a:ext cx="6708475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R="0" defTabSz="914400" eaLnBrk="1" hangingPunct="1">
              <a:spcBef>
                <a:spcPts val="1800"/>
              </a:spcBef>
              <a:buClrTx/>
              <a:buSzTx/>
              <a:buFont typeface="Wingdings" panose="05000000000000000000" pitchFamily="2" charset="2"/>
              <a:defRPr/>
            </a:pPr>
            <a:r>
              <a:rPr kumimoji="0" lang="en-US" altLang="zh-CN" sz="2800" b="1" kern="1200" cap="none" spc="0" normalizeH="0" baseline="0" noProof="0" dirty="0">
                <a:latin typeface="黑体" panose="02010609060101010101" pitchFamily="2" charset="-122"/>
                <a:ea typeface="黑体" panose="02010609060101010101" pitchFamily="2" charset="-122"/>
                <a:cs typeface="+mn-ea"/>
              </a:rPr>
              <a:t>1.</a:t>
            </a:r>
            <a:r>
              <a:rPr kumimoji="0" lang="zh-CN" altLang="en-US" sz="2800" b="1" kern="1200" cap="none" spc="0" normalizeH="0" baseline="0" noProof="0" dirty="0">
                <a:latin typeface="黑体" panose="02010609060101010101" pitchFamily="2" charset="-122"/>
                <a:ea typeface="黑体" panose="02010609060101010101" pitchFamily="2" charset="-122"/>
                <a:cs typeface="+mn-ea"/>
              </a:rPr>
              <a:t>课文是从哪几个方面来</a:t>
            </a:r>
            <a:r>
              <a:rPr kumimoji="0" lang="zh-CN" altLang="en-US" sz="2800" b="1" kern="1200" cap="none" spc="0" normalizeH="0" baseline="0" noProof="0" dirty="0" smtClean="0">
                <a:latin typeface="黑体" panose="02010609060101010101" pitchFamily="2" charset="-122"/>
                <a:ea typeface="黑体" panose="02010609060101010101" pitchFamily="2" charset="-122"/>
                <a:cs typeface="+mn-ea"/>
              </a:rPr>
              <a:t>介绍</a:t>
            </a:r>
            <a:r>
              <a:rPr lang="zh-CN" altLang="en-US" sz="2800" b="1" dirty="0" smtClean="0">
                <a:latin typeface="黑体" panose="02010609060101010101" pitchFamily="2" charset="-122"/>
                <a:ea typeface="黑体" panose="02010609060101010101" pitchFamily="2" charset="-122"/>
                <a:cs typeface="+mn-ea"/>
              </a:rPr>
              <a:t>花生</a:t>
            </a:r>
            <a:r>
              <a:rPr kumimoji="0" lang="zh-CN" altLang="en-US" sz="2800" b="1" kern="1200" cap="none" spc="0" normalizeH="0" baseline="0" noProof="0" dirty="0" smtClean="0">
                <a:latin typeface="黑体" panose="02010609060101010101" pitchFamily="2" charset="-122"/>
                <a:ea typeface="黑体" panose="02010609060101010101" pitchFamily="2" charset="-122"/>
                <a:cs typeface="+mn-ea"/>
              </a:rPr>
              <a:t>的</a:t>
            </a:r>
            <a:r>
              <a:rPr kumimoji="0" lang="zh-CN" altLang="en-US" sz="2800" b="1" kern="1200" cap="none" spc="0" normalizeH="0" baseline="0" noProof="0" dirty="0">
                <a:latin typeface="黑体" panose="02010609060101010101" pitchFamily="2" charset="-122"/>
                <a:ea typeface="黑体" panose="02010609060101010101" pitchFamily="2" charset="-122"/>
                <a:cs typeface="+mn-ea"/>
              </a:rPr>
              <a:t>？</a:t>
            </a:r>
            <a:endParaRPr kumimoji="0" lang="zh-CN" altLang="en-US" sz="2800" b="1" kern="1200" cap="none" spc="0" normalizeH="0" baseline="0" noProof="0" dirty="0">
              <a:latin typeface="黑体" panose="02010609060101010101" pitchFamily="2" charset="-122"/>
              <a:ea typeface="黑体" panose="02010609060101010101" pitchFamily="2" charset="-122"/>
              <a:cs typeface="+mn-ea"/>
            </a:endParaRPr>
          </a:p>
        </p:txBody>
      </p:sp>
      <p:sp>
        <p:nvSpPr>
          <p:cNvPr id="10256" name="TextBox 3"/>
          <p:cNvSpPr txBox="1"/>
          <p:nvPr/>
        </p:nvSpPr>
        <p:spPr>
          <a:xfrm>
            <a:off x="714982" y="2955706"/>
            <a:ext cx="4429156" cy="5232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eaLnBrk="1" hangingPunct="1"/>
            <a:r>
              <a:rPr lang="zh-CN" altLang="en-US" sz="2800" b="1" dirty="0" smtClean="0">
                <a:solidFill>
                  <a:srgbClr val="FF0000"/>
                </a:solidFill>
                <a:latin typeface="+mn-ea"/>
              </a:rPr>
              <a:t>好处（味美、榨油、便宜）</a:t>
            </a:r>
            <a:endParaRPr lang="zh-CN" altLang="en-US" sz="2800" b="1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10254" name="TextBox 13"/>
          <p:cNvSpPr txBox="1"/>
          <p:nvPr/>
        </p:nvSpPr>
        <p:spPr>
          <a:xfrm>
            <a:off x="5287015" y="2955706"/>
            <a:ext cx="3714776" cy="5232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eaLnBrk="1" hangingPunct="1"/>
            <a:r>
              <a:rPr lang="zh-CN" altLang="en-US" sz="2800" b="1" dirty="0" smtClean="0">
                <a:solidFill>
                  <a:srgbClr val="FF0000"/>
                </a:solidFill>
                <a:latin typeface="+mn-ea"/>
              </a:rPr>
              <a:t>可贵之处（朴实无华）</a:t>
            </a:r>
            <a:endParaRPr lang="zh-CN" altLang="en-US" sz="2800" b="1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99745" y="808356"/>
            <a:ext cx="265970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800" b="1" u="dbl" dirty="0" smtClean="0">
                <a:solidFill>
                  <a:srgbClr val="92D050"/>
                </a:solidFill>
                <a:uFillTx/>
                <a:latin typeface="黑体" panose="02010609060101010101" pitchFamily="2" charset="-122"/>
                <a:ea typeface="黑体" panose="02010609060101010101" pitchFamily="2" charset="-122"/>
              </a:rPr>
              <a:t>初读</a:t>
            </a:r>
            <a:r>
              <a:rPr lang="zh-CN" altLang="zh-CN" sz="4800" b="1" u="dbl" dirty="0" smtClean="0">
                <a:solidFill>
                  <a:srgbClr val="92D050"/>
                </a:solidFill>
                <a:uFillTx/>
                <a:latin typeface="黑体" panose="02010609060101010101" pitchFamily="2" charset="-122"/>
                <a:ea typeface="黑体" panose="02010609060101010101" pitchFamily="2" charset="-122"/>
              </a:rPr>
              <a:t>感知</a:t>
            </a:r>
            <a:endParaRPr lang="zh-CN" altLang="zh-CN" sz="4800" b="1" u="dbl" dirty="0" smtClean="0">
              <a:solidFill>
                <a:srgbClr val="92D050"/>
              </a:solidFill>
              <a:uFillTx/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43545" y="4098713"/>
            <a:ext cx="7739380" cy="156408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 eaLnBrk="1" hangingPunct="1"/>
            <a:r>
              <a:rPr lang="en-US" altLang="zh-CN" sz="2800" b="1" dirty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ea"/>
              </a:rPr>
              <a:t>2.</a:t>
            </a:r>
            <a:r>
              <a:rPr lang="zh-CN" altLang="en-US" sz="2800" b="1" dirty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ea"/>
              </a:rPr>
              <a:t>根据课文内容填空。</a:t>
            </a:r>
            <a:endParaRPr lang="zh-CN" altLang="en-US" sz="28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ea"/>
              </a:rPr>
              <a:t>    我说：“那么，人要做</a:t>
            </a: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ea"/>
              </a:rPr>
              <a:t>___________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ea"/>
              </a:rPr>
              <a:t>，不要做只讲</a:t>
            </a: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ea"/>
              </a:rPr>
              <a:t>______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ea"/>
              </a:rPr>
              <a:t>，而对人没有好处的人。”</a:t>
            </a:r>
            <a:endParaRPr lang="zh-CN" altLang="en-US" sz="2800" b="1" u="sng" dirty="0">
              <a:solidFill>
                <a:schemeClr val="tx1"/>
              </a:solidFill>
              <a:latin typeface="楷体_GB2312" panose="02010609030101010101" charset="-122"/>
              <a:ea typeface="楷体_GB2312" panose="02010609030101010101" charset="-122"/>
              <a:cs typeface="+mn-ea"/>
              <a:sym typeface="+mn-ea"/>
            </a:endParaRPr>
          </a:p>
        </p:txBody>
      </p:sp>
      <p:sp>
        <p:nvSpPr>
          <p:cNvPr id="11" name="文本框 3"/>
          <p:cNvSpPr txBox="1"/>
          <p:nvPr/>
        </p:nvSpPr>
        <p:spPr>
          <a:xfrm>
            <a:off x="1857990" y="5432224"/>
            <a:ext cx="1071570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  <a:latin typeface="宋体" panose="02010600030101010101" pitchFamily="2" charset="-122"/>
                <a:sym typeface="+mn-ea"/>
              </a:rPr>
              <a:t>体面</a:t>
            </a:r>
            <a:endParaRPr lang="zh-CN" altLang="en-US" sz="3200" b="1" dirty="0">
              <a:solidFill>
                <a:srgbClr val="FF0000"/>
              </a:solidFill>
              <a:latin typeface="宋体" panose="02010600030101010101" pitchFamily="2" charset="-122"/>
            </a:endParaRPr>
          </a:p>
        </p:txBody>
      </p:sp>
      <p:sp>
        <p:nvSpPr>
          <p:cNvPr id="12" name="文本框 3"/>
          <p:cNvSpPr txBox="1"/>
          <p:nvPr/>
        </p:nvSpPr>
        <p:spPr>
          <a:xfrm>
            <a:off x="5215576" y="4670218"/>
            <a:ext cx="1714512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  <a:latin typeface="宋体" panose="02010600030101010101" pitchFamily="2" charset="-122"/>
              </a:rPr>
              <a:t>有用的人</a:t>
            </a:r>
            <a:endParaRPr lang="zh-CN" altLang="en-US" sz="2800" b="1" dirty="0">
              <a:solidFill>
                <a:srgbClr val="FF0000"/>
              </a:solidFill>
              <a:latin typeface="宋体" panose="02010600030101010101" pitchFamily="2" charset="-122"/>
            </a:endParaRPr>
          </a:p>
        </p:txBody>
      </p:sp>
      <p:pic>
        <p:nvPicPr>
          <p:cNvPr id="3" name="图片 2" descr="图层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096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0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0256" grpId="0" bldLvl="0" animBg="1"/>
      <p:bldP spid="10254" grpId="0" bldLvl="0" animBg="1"/>
      <p:bldP spid="4" grpId="0"/>
      <p:bldP spid="11" grpId="0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24628" y="964354"/>
            <a:ext cx="265970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800" b="1" u="dbl" dirty="0" smtClean="0">
                <a:solidFill>
                  <a:srgbClr val="92D050"/>
                </a:solidFill>
                <a:uFillTx/>
                <a:latin typeface="黑体" panose="02010609060101010101" pitchFamily="2" charset="-122"/>
                <a:ea typeface="黑体" panose="02010609060101010101" pitchFamily="2" charset="-122"/>
              </a:rPr>
              <a:t>段落划分</a:t>
            </a:r>
            <a:endParaRPr lang="zh-CN" altLang="en-US" sz="4800" b="1" u="dbl" dirty="0" smtClean="0">
              <a:solidFill>
                <a:srgbClr val="92D050"/>
              </a:solidFill>
              <a:uFillTx/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14348" y="2479453"/>
            <a:ext cx="8072494" cy="225350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</a:rPr>
              <a:t>第一部分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  <a:cs typeface="+mn-ea"/>
              </a:rPr>
              <a:t>（</a:t>
            </a: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  <a:cs typeface="+mn-ea"/>
              </a:rPr>
              <a:t>1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  <a:cs typeface="+mn-ea"/>
              </a:rPr>
              <a:t>）写种花生、收花生。    </a:t>
            </a:r>
            <a:endParaRPr lang="zh-CN" altLang="en-US" sz="2800" b="1" dirty="0" smtClean="0">
              <a:latin typeface="楷体" panose="02010609060101010101" pitchFamily="49" charset="-122"/>
              <a:ea typeface="楷体" panose="02010609060101010101" pitchFamily="49" charset="-122"/>
              <a:cs typeface="+mn-ea"/>
            </a:endParaRPr>
          </a:p>
          <a:p>
            <a:pPr>
              <a:lnSpc>
                <a:spcPct val="130000"/>
              </a:lnSpc>
            </a:pPr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</a:rPr>
              <a:t>第二部分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  <a:cs typeface="+mn-ea"/>
              </a:rPr>
              <a:t>（</a:t>
            </a: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  <a:cs typeface="+mn-ea"/>
              </a:rPr>
              <a:t>2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  <a:cs typeface="+mn-ea"/>
              </a:rPr>
              <a:t>）写母亲提议过一个收获节，并为过收获节做了准备。    </a:t>
            </a:r>
            <a:endParaRPr lang="zh-CN" altLang="en-US" sz="2800" b="1" dirty="0" smtClean="0">
              <a:latin typeface="楷体" panose="02010609060101010101" pitchFamily="49" charset="-122"/>
              <a:ea typeface="楷体" panose="02010609060101010101" pitchFamily="49" charset="-122"/>
              <a:cs typeface="+mn-ea"/>
            </a:endParaRPr>
          </a:p>
          <a:p>
            <a:pPr>
              <a:lnSpc>
                <a:spcPct val="130000"/>
              </a:lnSpc>
            </a:pPr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</a:rPr>
              <a:t>第三部分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  <a:cs typeface="+mn-ea"/>
              </a:rPr>
              <a:t>（</a:t>
            </a: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  <a:cs typeface="+mn-ea"/>
              </a:rPr>
              <a:t>3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  <a:cs typeface="+mn-ea"/>
              </a:rPr>
              <a:t>到最后）写吃花生时的议论。</a:t>
            </a:r>
            <a:endParaRPr lang="zh-CN" altLang="en-US" sz="28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+mn-ea"/>
            </a:endParaRPr>
          </a:p>
        </p:txBody>
      </p:sp>
      <p:pic>
        <p:nvPicPr>
          <p:cNvPr id="3" name="图片 2" descr="图层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096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7" name="TextBox 1"/>
          <p:cNvSpPr txBox="1"/>
          <p:nvPr/>
        </p:nvSpPr>
        <p:spPr>
          <a:xfrm>
            <a:off x="714348" y="1717448"/>
            <a:ext cx="7929618" cy="65787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zh-CN" altLang="en-US" sz="2800" b="1" dirty="0">
                <a:solidFill>
                  <a:srgbClr val="0000FF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     </a:t>
            </a:r>
            <a:r>
              <a:rPr lang="zh-CN" altLang="en-US" sz="2800" b="1" dirty="0">
                <a:solidFill>
                  <a:srgbClr val="0000FF"/>
                </a:solidFill>
                <a:latin typeface="+mn-ea"/>
                <a:cs typeface="+mn-ea"/>
              </a:rPr>
              <a:t> </a:t>
            </a:r>
            <a:r>
              <a:rPr lang="zh-CN" altLang="en-US" sz="2800" b="1" dirty="0" smtClean="0">
                <a:latin typeface="+mn-ea"/>
                <a:cs typeface="+mn-ea"/>
              </a:rPr>
              <a:t>默</a:t>
            </a:r>
            <a:r>
              <a:rPr lang="zh-CN" alt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2" charset="-122"/>
                <a:ea typeface="黑体" panose="02010609060101010101" pitchFamily="2" charset="-122"/>
                <a:cs typeface="+mn-ea"/>
              </a:rPr>
              <a:t>读</a:t>
            </a:r>
            <a:r>
              <a:rPr lang="zh-CN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2" charset="-122"/>
                <a:ea typeface="黑体" panose="02010609060101010101" pitchFamily="2" charset="-122"/>
                <a:cs typeface="+mn-ea"/>
              </a:rPr>
              <a:t>课文</a:t>
            </a:r>
            <a:r>
              <a:rPr lang="zh-CN" alt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2" charset="-122"/>
                <a:ea typeface="黑体" panose="02010609060101010101" pitchFamily="2" charset="-122"/>
                <a:cs typeface="+mn-ea"/>
              </a:rPr>
              <a:t>，本文是怎样引入对花生的讨论的？</a:t>
            </a:r>
            <a:endParaRPr lang="zh-CN" alt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黑体" panose="02010609060101010101" pitchFamily="2" charset="-122"/>
              <a:ea typeface="黑体" panose="02010609060101010101" pitchFamily="2" charset="-122"/>
              <a:cs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54660" y="854712"/>
            <a:ext cx="265970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800" b="1" u="dbl" dirty="0" smtClean="0">
                <a:solidFill>
                  <a:srgbClr val="92D050"/>
                </a:solidFill>
                <a:uFillTx/>
                <a:latin typeface="黑体" panose="02010609060101010101" pitchFamily="2" charset="-122"/>
                <a:ea typeface="黑体" panose="02010609060101010101" pitchFamily="2" charset="-122"/>
              </a:rPr>
              <a:t>课文解读</a:t>
            </a:r>
            <a:endParaRPr lang="zh-CN" altLang="en-US" sz="4800" b="1" u="dbl" dirty="0" smtClean="0">
              <a:solidFill>
                <a:srgbClr val="92D050"/>
              </a:solidFill>
              <a:uFillTx/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857488" y="2860456"/>
            <a:ext cx="5357850" cy="181588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我们家的后园有半亩空地。母亲说：“让它荒着怪可惜的，你们那么爱吃花生，就</a:t>
            </a:r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开辟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出来种花生吧。”</a:t>
            </a:r>
            <a:endParaRPr lang="zh-CN" altLang="en-US" sz="3200" b="1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428596" y="3146208"/>
            <a:ext cx="2000264" cy="1238259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eaLnBrk="1" hangingPunct="1"/>
            <a:r>
              <a:rPr lang="zh-CN" altLang="en-US" sz="2800" b="1" dirty="0" smtClean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种花生</a:t>
            </a:r>
            <a:endParaRPr lang="zh-CN" altLang="en-US" sz="2800" b="1" dirty="0">
              <a:solidFill>
                <a:schemeClr val="tx1"/>
              </a:solidFill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</p:txBody>
      </p:sp>
      <p:sp>
        <p:nvSpPr>
          <p:cNvPr id="9" name="圆角矩形标注 8"/>
          <p:cNvSpPr/>
          <p:nvPr/>
        </p:nvSpPr>
        <p:spPr>
          <a:xfrm>
            <a:off x="5429256" y="5051221"/>
            <a:ext cx="2357454" cy="1146811"/>
          </a:xfrm>
          <a:prstGeom prst="wedgeRoundRectCallout">
            <a:avLst>
              <a:gd name="adj1" fmla="val 16030"/>
              <a:gd name="adj2" fmla="val -91490"/>
              <a:gd name="adj3" fmla="val 16667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zh-CN" altLang="en-US" sz="20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意思是：</a:t>
            </a:r>
            <a:endParaRPr lang="zh-CN" altLang="en-US" sz="2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/>
            <a:r>
              <a:rPr lang="zh-CN" altLang="en-US" sz="2000" b="1" dirty="0" smtClean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开垦，开发</a:t>
            </a:r>
            <a:endParaRPr lang="zh-CN" altLang="en-US" sz="2000" b="1" dirty="0">
              <a:solidFill>
                <a:srgbClr val="0070C0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pic>
        <p:nvPicPr>
          <p:cNvPr id="3" name="图片 2" descr="图层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0965" y="6461125"/>
            <a:ext cx="1343660" cy="350520"/>
          </a:xfrm>
          <a:prstGeom prst="rect">
            <a:avLst/>
          </a:prstGeom>
        </p:spPr>
      </p:pic>
      <p:pic>
        <p:nvPicPr>
          <p:cNvPr id="5" name="图片 4" descr="图层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7965" y="6588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7" grpId="0"/>
      <p:bldP spid="4" grpId="0"/>
      <p:bldP spid="8" grpId="0" bldLvl="0" animBg="1"/>
      <p:bldP spid="9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00035" y="665040"/>
            <a:ext cx="8429684" cy="257666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 smtClean="0">
                <a:solidFill>
                  <a:srgbClr val="92D05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猜一猜</a:t>
            </a:r>
            <a:endParaRPr lang="zh-CN" altLang="en-US" sz="2800" b="1" dirty="0" smtClean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白胖孩，做沙滩，外穿大麻衣，里套小红衫</a:t>
            </a:r>
            <a:b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</a:b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青藤藤，开黄花，地上开花不结果，地上结果不开花。</a:t>
            </a:r>
            <a:b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</a:b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麻屋子，红帐子，里面住着个白胖子。</a:t>
            </a:r>
            <a:endParaRPr lang="zh-CN" altLang="en-US" sz="28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pic>
        <p:nvPicPr>
          <p:cNvPr id="47106" name="Picture 2" descr="http://pic44.nipic.com/20140718/14083847_144801445000_2.jpg"/>
          <p:cNvPicPr>
            <a:picLocks noChangeAspect="1" noChangeArrowheads="1"/>
          </p:cNvPicPr>
          <p:nvPr/>
        </p:nvPicPr>
        <p:blipFill>
          <a:blip r:embed="rId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28927" y="4000504"/>
            <a:ext cx="2428892" cy="2286016"/>
          </a:xfrm>
          <a:prstGeom prst="rect">
            <a:avLst/>
          </a:prstGeom>
          <a:noFill/>
        </p:spPr>
      </p:pic>
      <p:pic>
        <p:nvPicPr>
          <p:cNvPr id="3" name="图片 2" descr="图层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6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71170" y="767505"/>
            <a:ext cx="265970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800" b="1" u="dbl" dirty="0" smtClean="0">
                <a:solidFill>
                  <a:srgbClr val="92D050"/>
                </a:solidFill>
                <a:uFillTx/>
                <a:latin typeface="黑体" panose="02010609060101010101" pitchFamily="2" charset="-122"/>
                <a:ea typeface="黑体" panose="02010609060101010101" pitchFamily="2" charset="-122"/>
              </a:rPr>
              <a:t>课文解读</a:t>
            </a:r>
            <a:endParaRPr lang="zh-CN" altLang="en-US" sz="4800" b="1" u="dbl" dirty="0" smtClean="0">
              <a:solidFill>
                <a:srgbClr val="92D050"/>
              </a:solidFill>
              <a:uFillTx/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143241" y="2478608"/>
            <a:ext cx="4643470" cy="206210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我们姐弟几个都很高兴，买种、翻地、播种、浇水，没过几个月，</a:t>
            </a:r>
            <a:r>
              <a:rPr lang="zh-CN" altLang="en-US" sz="32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居然</a:t>
            </a: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收获了。</a:t>
            </a:r>
            <a:endParaRPr lang="zh-CN" altLang="en-US" sz="3600" b="1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500035" y="2859610"/>
            <a:ext cx="1785950" cy="1238259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eaLnBrk="1" hangingPunct="1"/>
            <a:r>
              <a:rPr lang="zh-CN" altLang="en-US" sz="3200" b="1" dirty="0" smtClean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收花生</a:t>
            </a:r>
            <a:endParaRPr lang="zh-CN" altLang="en-US" sz="3200" b="1" dirty="0">
              <a:solidFill>
                <a:schemeClr val="tx1"/>
              </a:solidFill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</p:txBody>
      </p:sp>
      <p:sp>
        <p:nvSpPr>
          <p:cNvPr id="9" name="圆角矩形标注 8"/>
          <p:cNvSpPr/>
          <p:nvPr/>
        </p:nvSpPr>
        <p:spPr>
          <a:xfrm>
            <a:off x="5143504" y="4955125"/>
            <a:ext cx="2786082" cy="1146811"/>
          </a:xfrm>
          <a:prstGeom prst="wedgeRoundRectCallout">
            <a:avLst>
              <a:gd name="adj1" fmla="val -19061"/>
              <a:gd name="adj2" fmla="val -102597"/>
              <a:gd name="adj3" fmla="val 16667"/>
            </a:avLst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zh-CN" altLang="en-US" sz="24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意思是：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/>
            <a:r>
              <a:rPr lang="zh-CN" altLang="en-US" sz="2400" b="1" dirty="0" smtClean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竟然，出乎意料</a:t>
            </a:r>
            <a:endParaRPr lang="zh-CN" altLang="en-US" sz="2400" b="1" dirty="0">
              <a:solidFill>
                <a:srgbClr val="0070C0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3286116" y="3621615"/>
            <a:ext cx="4000528" cy="2117"/>
          </a:xfrm>
          <a:prstGeom prst="line">
            <a:avLst/>
          </a:prstGeom>
          <a:ln w="28575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 descr="图层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096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bldLvl="0" animBg="1"/>
      <p:bldP spid="9" grpId="0" bldLvl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矩形 4"/>
          <p:cNvSpPr/>
          <p:nvPr/>
        </p:nvSpPr>
        <p:spPr>
          <a:xfrm>
            <a:off x="785786" y="2764360"/>
            <a:ext cx="7072362" cy="119571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今晚我们过一个</a:t>
            </a:r>
            <a:r>
              <a:rPr lang="zh-CN" altLang="en-US" sz="32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收获</a:t>
            </a: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节，请你们的父亲也来尝尝我们的新花生，好不好？</a:t>
            </a:r>
            <a:endParaRPr lang="zh-CN" altLang="en-US" sz="3200" b="1" dirty="0">
              <a:solidFill>
                <a:srgbClr val="0070C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圆角矩形标注 4"/>
          <p:cNvSpPr/>
          <p:nvPr/>
        </p:nvSpPr>
        <p:spPr>
          <a:xfrm>
            <a:off x="3500431" y="1621351"/>
            <a:ext cx="2428892" cy="762005"/>
          </a:xfrm>
          <a:prstGeom prst="wedgeRoundRectCallout">
            <a:avLst>
              <a:gd name="adj1" fmla="val -35284"/>
              <a:gd name="adj2" fmla="val 121154"/>
              <a:gd name="adj3" fmla="val 16667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zh-CN" altLang="en-US" sz="32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近义词：</a:t>
            </a:r>
            <a:r>
              <a:rPr lang="zh-CN" altLang="en-US" sz="3200" b="1" dirty="0" smtClean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丰收</a:t>
            </a:r>
            <a:endParaRPr lang="zh-CN" altLang="en-US" sz="3200" b="1" dirty="0">
              <a:solidFill>
                <a:srgbClr val="0070C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574677" y="1184487"/>
            <a:ext cx="1997060" cy="1008368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eaLnBrk="1" hangingPunct="1"/>
            <a:r>
              <a:rPr lang="zh-CN" altLang="en-US" sz="3735" b="1" dirty="0" smtClean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议花生</a:t>
            </a:r>
            <a:endParaRPr lang="zh-CN" altLang="en-US" sz="3735" b="1" dirty="0">
              <a:solidFill>
                <a:schemeClr val="tx1"/>
              </a:solidFill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</p:txBody>
      </p:sp>
      <p:sp>
        <p:nvSpPr>
          <p:cNvPr id="9" name="上箭头标注 8"/>
          <p:cNvSpPr/>
          <p:nvPr/>
        </p:nvSpPr>
        <p:spPr>
          <a:xfrm>
            <a:off x="928662" y="4478872"/>
            <a:ext cx="7215238" cy="935991"/>
          </a:xfrm>
          <a:prstGeom prst="upArrowCallou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eaLnBrk="1" hangingPunct="1">
              <a:lnSpc>
                <a:spcPct val="120000"/>
              </a:lnSpc>
            </a:pPr>
            <a:r>
              <a:rPr lang="zh-CN" altLang="en-US" sz="2400" b="1" dirty="0" smtClean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全家一起讨论花生，大家分别对花生有什么看法。</a:t>
            </a:r>
            <a:endParaRPr lang="zh-CN" altLang="en-US" sz="2400" b="1" dirty="0">
              <a:solidFill>
                <a:srgbClr val="0070C0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pic>
        <p:nvPicPr>
          <p:cNvPr id="3" name="图片 2" descr="图层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096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/>
      <p:bldP spid="5" grpId="0" bldLvl="0" animBg="1"/>
      <p:bldP spid="6" grpId="0" bldLvl="0" animBg="1"/>
      <p:bldP spid="9" grpId="0" bldLvl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矩形 4"/>
          <p:cNvSpPr/>
          <p:nvPr/>
        </p:nvSpPr>
        <p:spPr>
          <a:xfrm>
            <a:off x="1214414" y="857233"/>
            <a:ext cx="5572164" cy="147181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zh-CN" altLang="en-US" sz="3735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“谁能把花生的</a:t>
            </a:r>
            <a:r>
              <a:rPr lang="zh-CN" altLang="en-US" sz="3735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好处</a:t>
            </a:r>
            <a:r>
              <a:rPr lang="zh-CN" altLang="en-US" sz="3735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说出来？”</a:t>
            </a:r>
            <a:endParaRPr lang="zh-CN" altLang="en-US" sz="3735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上箭头标注 6"/>
          <p:cNvSpPr/>
          <p:nvPr/>
        </p:nvSpPr>
        <p:spPr>
          <a:xfrm>
            <a:off x="428596" y="1714489"/>
            <a:ext cx="8286808" cy="1238259"/>
          </a:xfrm>
          <a:prstGeom prst="upArrowCallou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>
              <a:lnSpc>
                <a:spcPct val="150000"/>
              </a:lnSpc>
            </a:pPr>
            <a:r>
              <a:rPr lang="zh-CN" altLang="en-US" sz="2400" b="1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</a:t>
            </a:r>
            <a:r>
              <a:rPr lang="zh-CN" altLang="en-US" sz="2400" b="1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</a:t>
            </a:r>
            <a:r>
              <a:rPr lang="zh-CN" altLang="en-US" sz="3200" b="1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父亲这句话句话引出了后面的讨论，起到</a:t>
            </a:r>
            <a:r>
              <a:rPr lang="en-US" altLang="zh-CN" sz="3200" b="1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_________</a:t>
            </a:r>
            <a:r>
              <a:rPr lang="zh-CN" altLang="en-US" sz="3200" b="1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作用。</a:t>
            </a:r>
            <a:endParaRPr lang="zh-CN" altLang="en-US" sz="3200" b="1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429388" y="1999396"/>
            <a:ext cx="1571636" cy="13726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承上启下</a:t>
            </a:r>
            <a:endParaRPr kumimoji="0" lang="zh-CN" altLang="en-US" sz="3200" b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</p:txBody>
      </p:sp>
      <p:pic>
        <p:nvPicPr>
          <p:cNvPr id="23554" name="Picture 2" descr="http://pic13.nipic.com/20110426/7159389_094836484193_2.jp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2000232" y="3238500"/>
            <a:ext cx="4286280" cy="323852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图片 2" descr="图层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6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  <p:bldP spid="7" grpId="0" bldLvl="0" animBg="1"/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矩形 4"/>
          <p:cNvSpPr/>
          <p:nvPr/>
        </p:nvSpPr>
        <p:spPr>
          <a:xfrm>
            <a:off x="785786" y="1047734"/>
            <a:ext cx="5572164" cy="147181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zh-CN" altLang="en-US" sz="3735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姐姐说：“花生的</a:t>
            </a:r>
            <a:r>
              <a:rPr lang="zh-CN" altLang="en-US" sz="3735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味儿美</a:t>
            </a:r>
            <a:r>
              <a:rPr lang="zh-CN" altLang="en-US" sz="3735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。”</a:t>
            </a:r>
            <a:endParaRPr lang="zh-CN" altLang="en-US" sz="3735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2530" name="Picture 2" descr="http://p1.so.qhmsg.com/sdr/400__/t01eca12d70966b2b16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85720" y="2381243"/>
            <a:ext cx="4000528" cy="34290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2532" name="Picture 4" descr="http://pic18.nipic.com/20110514/7391590_134351291122_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86314" y="2285992"/>
            <a:ext cx="4000528" cy="35242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图片 2" descr="图层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96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矩形 4"/>
          <p:cNvSpPr/>
          <p:nvPr/>
        </p:nvSpPr>
        <p:spPr>
          <a:xfrm>
            <a:off x="785787" y="1047734"/>
            <a:ext cx="7786742" cy="7816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zh-CN" altLang="en-US" sz="3735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哥哥说：“花生可以</a:t>
            </a:r>
            <a:r>
              <a:rPr lang="zh-CN" altLang="en-US" sz="3735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榨油</a:t>
            </a:r>
            <a:r>
              <a:rPr lang="zh-CN" altLang="en-US" sz="3735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。”</a:t>
            </a:r>
            <a:endParaRPr lang="zh-CN" altLang="en-US" sz="3735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74754" name="Picture 2" descr="http://p0.so.qhmsg.com/sdr/400__/t010b99194fb46a0615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85721" y="2285993"/>
            <a:ext cx="4357718" cy="34290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4756" name="Picture 4" descr="http://p0.so.qhimgs1.com/sdr/400__/t0100dda6ebb615cf0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3" y="2285993"/>
            <a:ext cx="4000528" cy="34163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图片 2" descr="图层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96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4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矩形 4"/>
          <p:cNvSpPr/>
          <p:nvPr/>
        </p:nvSpPr>
        <p:spPr>
          <a:xfrm>
            <a:off x="785787" y="857233"/>
            <a:ext cx="7786742" cy="216155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zh-CN" altLang="en-US" sz="3735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我说：“花生的价钱</a:t>
            </a:r>
            <a:r>
              <a:rPr lang="zh-CN" altLang="en-US" sz="3735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便宜</a:t>
            </a:r>
            <a:r>
              <a:rPr lang="zh-CN" altLang="en-US" sz="3735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，谁都可以买来吃，都喜欢吃。这就是它的好处。”</a:t>
            </a:r>
            <a:endParaRPr lang="zh-CN" altLang="en-US" sz="3735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上箭头标注 6"/>
          <p:cNvSpPr/>
          <p:nvPr/>
        </p:nvSpPr>
        <p:spPr>
          <a:xfrm>
            <a:off x="500034" y="4762509"/>
            <a:ext cx="8358246" cy="1714512"/>
          </a:xfrm>
          <a:prstGeom prst="upArrowCallou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>
              <a:lnSpc>
                <a:spcPct val="150000"/>
              </a:lnSpc>
            </a:pPr>
            <a:r>
              <a:rPr lang="zh-CN" altLang="en-US" sz="2400" b="1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</a:t>
            </a:r>
            <a:r>
              <a:rPr lang="zh-CN" altLang="en-US" sz="3200" b="1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这</a:t>
            </a:r>
            <a:r>
              <a:rPr lang="zh-CN" altLang="en-US" sz="3200" b="1" dirty="0" smtClean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几</a:t>
            </a:r>
            <a:r>
              <a:rPr lang="zh-CN" altLang="en-US" sz="3200" b="1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句</a:t>
            </a:r>
            <a:r>
              <a:rPr lang="zh-CN" altLang="en-US" sz="3200" b="1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话运用了</a:t>
            </a:r>
            <a:r>
              <a:rPr lang="en-US" altLang="zh-CN" sz="3200" b="1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_____</a:t>
            </a:r>
            <a:r>
              <a:rPr lang="zh-CN" altLang="en-US" sz="3200" b="1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的</a:t>
            </a:r>
            <a:r>
              <a:rPr lang="zh-CN" altLang="en-US" sz="3200" b="1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手法</a:t>
            </a:r>
            <a:r>
              <a:rPr lang="zh-CN" altLang="en-US" sz="3200" b="1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，</a:t>
            </a:r>
            <a:r>
              <a:rPr lang="zh-CN" altLang="en-US" sz="3200" b="1" dirty="0" smtClean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介绍了花生的</a:t>
            </a:r>
            <a:r>
              <a:rPr lang="en-US" altLang="zh-CN" sz="3200" b="1" dirty="0" smtClean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_______</a:t>
            </a:r>
            <a:r>
              <a:rPr lang="zh-CN" altLang="en-US" sz="3200" b="1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。</a:t>
            </a:r>
            <a:endParaRPr lang="zh-CN" altLang="en-US" sz="3200" b="1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786050" y="5428842"/>
            <a:ext cx="1023938" cy="730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排比</a:t>
            </a:r>
            <a:endParaRPr kumimoji="0" lang="zh-CN" altLang="en-US" sz="3200" b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858016" y="5428842"/>
            <a:ext cx="916990" cy="13726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好处</a:t>
            </a:r>
            <a:endParaRPr kumimoji="0" lang="zh-CN" altLang="en-US" sz="3200" b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</p:txBody>
      </p:sp>
      <p:pic>
        <p:nvPicPr>
          <p:cNvPr id="75778" name="Picture 2" descr="http://pic45.nipic.com/20140801/267398_081334232000_2.jp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5072067" y="2285992"/>
            <a:ext cx="3571900" cy="28575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5780" name="Picture 4" descr="http://pic144.nipic.com/file/20171027/9885883_212104144000_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42910" y="2285992"/>
            <a:ext cx="3702045" cy="28575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图片 2" descr="图层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96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757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75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757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757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  <p:bldP spid="7" grpId="0" bldLvl="0" animBg="1"/>
      <p:bldP spid="8" grpId="0"/>
      <p:bldP spid="1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28596" y="3239768"/>
            <a:ext cx="8278812" cy="293157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花生的好处很多，有一样</a:t>
            </a:r>
            <a:r>
              <a:rPr lang="zh-CN" altLang="en-US" sz="32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最可贵</a:t>
            </a: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：它的果实埋在地里，不像桃子、石榴、苹果那样，把鲜红嫩绿的果实高高地挂在枝头上，使人一见就生爱慕之心。</a:t>
            </a:r>
            <a:endParaRPr lang="zh-CN" altLang="en-US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椭圆形标注 2"/>
          <p:cNvSpPr/>
          <p:nvPr/>
        </p:nvSpPr>
        <p:spPr>
          <a:xfrm>
            <a:off x="3428992" y="1049002"/>
            <a:ext cx="4071966" cy="1802765"/>
          </a:xfrm>
          <a:prstGeom prst="wedgeEllipseCallout">
            <a:avLst>
              <a:gd name="adj1" fmla="val -23042"/>
              <a:gd name="adj2" fmla="val 79038"/>
            </a:avLst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对比：</a:t>
            </a:r>
            <a:r>
              <a:rPr lang="zh-CN" altLang="en-US" sz="2400" b="1" dirty="0" smtClean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将花生和其他的水果进行对比，来体现花生的品质。</a:t>
            </a:r>
            <a:endParaRPr lang="zh-CN" altLang="en-US" sz="2400" b="1" dirty="0">
              <a:solidFill>
                <a:srgbClr val="0070C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357158" y="1049001"/>
            <a:ext cx="2337435" cy="933452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eaLnBrk="1" hangingPunct="1"/>
            <a:r>
              <a:rPr lang="zh-CN" altLang="en-US" sz="3735" b="1" dirty="0" smtClean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可贵之处</a:t>
            </a:r>
            <a:endParaRPr lang="zh-CN" altLang="en-US" sz="3735" b="1" dirty="0">
              <a:solidFill>
                <a:schemeClr val="tx1"/>
              </a:solidFill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</p:txBody>
      </p:sp>
      <p:pic>
        <p:nvPicPr>
          <p:cNvPr id="4" name="图片 3" descr="图层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096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ldLvl="0" animBg="1"/>
      <p:bldP spid="6" grpId="0" bldLvl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 descr="http://img8.zol.com.cn/bbs/upload/23024/23023446.JP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3732" name="Picture 4" descr="http://p2.so.qhimgs1.com/sdr/400__/t0167c5bdb7158dc6b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3736" name="Picture 8" descr="http://pic114.nipic.com/file/20161028/18138004_221547757000_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3738" name="Picture 10" descr="http://pic9.nipic.com/20100918/5742072_150809022594_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图片 2" descr="图层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96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3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3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37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37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99401" y="3239768"/>
            <a:ext cx="7786742" cy="219290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你们看它</a:t>
            </a:r>
            <a:r>
              <a:rPr lang="zh-CN" altLang="en-US" sz="32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矮矮地</a:t>
            </a: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长在地上，等到成熟了，也不能立刻分辨出来它有没有果实，也</a:t>
            </a:r>
            <a:r>
              <a:rPr lang="zh-CN" altLang="en-US" sz="32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必须</a:t>
            </a: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挖起来才知道。</a:t>
            </a:r>
            <a:endParaRPr lang="zh-CN" altLang="en-US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椭圆形标注 2"/>
          <p:cNvSpPr/>
          <p:nvPr/>
        </p:nvSpPr>
        <p:spPr>
          <a:xfrm>
            <a:off x="3142606" y="763250"/>
            <a:ext cx="4071966" cy="1802765"/>
          </a:xfrm>
          <a:prstGeom prst="wedgeEllipseCallout">
            <a:avLst>
              <a:gd name="adj1" fmla="val -5614"/>
              <a:gd name="adj2" fmla="val 98216"/>
            </a:avLst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zh-CN" altLang="en-US" sz="2400" b="1" dirty="0" smtClean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将花生朴实无华，默默无闻的特点描述出来了。</a:t>
            </a:r>
            <a:endParaRPr lang="zh-CN" altLang="en-US" sz="2400" b="1" dirty="0">
              <a:solidFill>
                <a:srgbClr val="0070C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pic>
        <p:nvPicPr>
          <p:cNvPr id="4" name="图片 3" descr="图层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096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ldLvl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qq.ci123.com/photos/2011/06/25/13090024028137.jp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图片 2" descr="图层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6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1"/>
          <p:cNvGrpSpPr/>
          <p:nvPr/>
        </p:nvGrpSpPr>
        <p:grpSpPr>
          <a:xfrm>
            <a:off x="367464" y="791213"/>
            <a:ext cx="2813886" cy="830997"/>
            <a:chOff x="-233317" y="-67919"/>
            <a:chExt cx="2813886" cy="832633"/>
          </a:xfrm>
        </p:grpSpPr>
        <p:sp>
          <p:nvSpPr>
            <p:cNvPr id="5236" name="文本框 13"/>
            <p:cNvSpPr txBox="1"/>
            <p:nvPr/>
          </p:nvSpPr>
          <p:spPr>
            <a:xfrm>
              <a:off x="-233317" y="-67919"/>
              <a:ext cx="2813886" cy="83263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4800" b="1" u="dbl" dirty="0" smtClean="0">
                  <a:solidFill>
                    <a:srgbClr val="92D050"/>
                  </a:solidFill>
                  <a:uFillTx/>
                  <a:latin typeface="黑体" panose="02010609060101010101" pitchFamily="2" charset="-122"/>
                  <a:ea typeface="黑体" panose="02010609060101010101" pitchFamily="2" charset="-122"/>
                </a:rPr>
                <a:t>作者简介</a:t>
              </a:r>
              <a:endParaRPr lang="zh-CN" altLang="en-US" sz="4800" b="1" u="dbl" dirty="0" smtClean="0">
                <a:solidFill>
                  <a:srgbClr val="92D050"/>
                </a:solidFill>
                <a:uFillTx/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  <p:grpSp>
          <p:nvGrpSpPr>
            <p:cNvPr id="5" name="Group 4"/>
            <p:cNvGrpSpPr>
              <a:grpSpLocks noChangeAspect="1"/>
            </p:cNvGrpSpPr>
            <p:nvPr/>
          </p:nvGrpSpPr>
          <p:grpSpPr>
            <a:xfrm>
              <a:off x="2105319" y="434013"/>
              <a:ext cx="368573" cy="220789"/>
              <a:chOff x="2511" y="1362"/>
              <a:chExt cx="539" cy="322"/>
            </a:xfrm>
          </p:grpSpPr>
          <p:sp>
            <p:nvSpPr>
              <p:cNvPr id="19" name="Freeform 8"/>
              <p:cNvSpPr/>
              <p:nvPr/>
            </p:nvSpPr>
            <p:spPr bwMode="auto">
              <a:xfrm>
                <a:off x="2954" y="1362"/>
                <a:ext cx="5" cy="0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2 w 2"/>
                  <a:gd name="T5" fmla="*/ 0 h 1"/>
                  <a:gd name="T6" fmla="*/ 2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1" y="0"/>
                      <a:pt x="0" y="0"/>
                      <a:pt x="0" y="1"/>
                    </a:cubicBezTo>
                    <a:cubicBezTo>
                      <a:pt x="0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solidFill>
                <a:srgbClr val="EEEB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0" name="Freeform 9"/>
              <p:cNvSpPr/>
              <p:nvPr/>
            </p:nvSpPr>
            <p:spPr bwMode="auto">
              <a:xfrm>
                <a:off x="2943" y="1497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578C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Freeform 10"/>
              <p:cNvSpPr>
                <a:spLocks noEditPoints="1"/>
              </p:cNvSpPr>
              <p:nvPr/>
            </p:nvSpPr>
            <p:spPr bwMode="auto">
              <a:xfrm>
                <a:off x="2511" y="1362"/>
                <a:ext cx="539" cy="322"/>
              </a:xfrm>
              <a:custGeom>
                <a:avLst/>
                <a:gdLst>
                  <a:gd name="T0" fmla="*/ 7 w 309"/>
                  <a:gd name="T1" fmla="*/ 184 h 184"/>
                  <a:gd name="T2" fmla="*/ 9 w 309"/>
                  <a:gd name="T3" fmla="*/ 184 h 184"/>
                  <a:gd name="T4" fmla="*/ 9 w 309"/>
                  <a:gd name="T5" fmla="*/ 178 h 184"/>
                  <a:gd name="T6" fmla="*/ 8 w 309"/>
                  <a:gd name="T7" fmla="*/ 180 h 184"/>
                  <a:gd name="T8" fmla="*/ 9 w 309"/>
                  <a:gd name="T9" fmla="*/ 178 h 184"/>
                  <a:gd name="T10" fmla="*/ 34 w 309"/>
                  <a:gd name="T11" fmla="*/ 174 h 184"/>
                  <a:gd name="T12" fmla="*/ 34 w 309"/>
                  <a:gd name="T13" fmla="*/ 179 h 184"/>
                  <a:gd name="T14" fmla="*/ 36 w 309"/>
                  <a:gd name="T15" fmla="*/ 176 h 184"/>
                  <a:gd name="T16" fmla="*/ 38 w 309"/>
                  <a:gd name="T17" fmla="*/ 176 h 184"/>
                  <a:gd name="T18" fmla="*/ 84 w 309"/>
                  <a:gd name="T19" fmla="*/ 144 h 184"/>
                  <a:gd name="T20" fmla="*/ 85 w 309"/>
                  <a:gd name="T21" fmla="*/ 145 h 184"/>
                  <a:gd name="T22" fmla="*/ 84 w 309"/>
                  <a:gd name="T23" fmla="*/ 144 h 184"/>
                  <a:gd name="T24" fmla="*/ 0 w 309"/>
                  <a:gd name="T25" fmla="*/ 135 h 184"/>
                  <a:gd name="T26" fmla="*/ 1 w 309"/>
                  <a:gd name="T27" fmla="*/ 135 h 184"/>
                  <a:gd name="T28" fmla="*/ 138 w 309"/>
                  <a:gd name="T29" fmla="*/ 123 h 184"/>
                  <a:gd name="T30" fmla="*/ 139 w 309"/>
                  <a:gd name="T31" fmla="*/ 123 h 184"/>
                  <a:gd name="T32" fmla="*/ 154 w 309"/>
                  <a:gd name="T33" fmla="*/ 115 h 184"/>
                  <a:gd name="T34" fmla="*/ 154 w 309"/>
                  <a:gd name="T35" fmla="*/ 116 h 184"/>
                  <a:gd name="T36" fmla="*/ 154 w 309"/>
                  <a:gd name="T37" fmla="*/ 115 h 184"/>
                  <a:gd name="T38" fmla="*/ 50 w 309"/>
                  <a:gd name="T39" fmla="*/ 113 h 184"/>
                  <a:gd name="T40" fmla="*/ 53 w 309"/>
                  <a:gd name="T41" fmla="*/ 115 h 184"/>
                  <a:gd name="T42" fmla="*/ 146 w 309"/>
                  <a:gd name="T43" fmla="*/ 113 h 184"/>
                  <a:gd name="T44" fmla="*/ 147 w 309"/>
                  <a:gd name="T45" fmla="*/ 114 h 184"/>
                  <a:gd name="T46" fmla="*/ 146 w 309"/>
                  <a:gd name="T47" fmla="*/ 113 h 184"/>
                  <a:gd name="T48" fmla="*/ 149 w 309"/>
                  <a:gd name="T49" fmla="*/ 111 h 184"/>
                  <a:gd name="T50" fmla="*/ 151 w 309"/>
                  <a:gd name="T51" fmla="*/ 111 h 184"/>
                  <a:gd name="T52" fmla="*/ 165 w 309"/>
                  <a:gd name="T53" fmla="*/ 109 h 184"/>
                  <a:gd name="T54" fmla="*/ 162 w 309"/>
                  <a:gd name="T55" fmla="*/ 113 h 184"/>
                  <a:gd name="T56" fmla="*/ 166 w 309"/>
                  <a:gd name="T57" fmla="*/ 111 h 184"/>
                  <a:gd name="T58" fmla="*/ 184 w 309"/>
                  <a:gd name="T59" fmla="*/ 107 h 184"/>
                  <a:gd name="T60" fmla="*/ 184 w 309"/>
                  <a:gd name="T61" fmla="*/ 109 h 184"/>
                  <a:gd name="T62" fmla="*/ 184 w 309"/>
                  <a:gd name="T63" fmla="*/ 107 h 184"/>
                  <a:gd name="T64" fmla="*/ 50 w 309"/>
                  <a:gd name="T65" fmla="*/ 109 h 184"/>
                  <a:gd name="T66" fmla="*/ 53 w 309"/>
                  <a:gd name="T67" fmla="*/ 111 h 184"/>
                  <a:gd name="T68" fmla="*/ 53 w 309"/>
                  <a:gd name="T69" fmla="*/ 107 h 184"/>
                  <a:gd name="T70" fmla="*/ 248 w 309"/>
                  <a:gd name="T71" fmla="*/ 77 h 184"/>
                  <a:gd name="T72" fmla="*/ 249 w 309"/>
                  <a:gd name="T73" fmla="*/ 77 h 184"/>
                  <a:gd name="T74" fmla="*/ 249 w 309"/>
                  <a:gd name="T75" fmla="*/ 75 h 184"/>
                  <a:gd name="T76" fmla="*/ 252 w 309"/>
                  <a:gd name="T77" fmla="*/ 67 h 184"/>
                  <a:gd name="T78" fmla="*/ 252 w 309"/>
                  <a:gd name="T79" fmla="*/ 70 h 184"/>
                  <a:gd name="T80" fmla="*/ 268 w 309"/>
                  <a:gd name="T81" fmla="*/ 64 h 184"/>
                  <a:gd name="T82" fmla="*/ 266 w 309"/>
                  <a:gd name="T83" fmla="*/ 66 h 184"/>
                  <a:gd name="T84" fmla="*/ 268 w 309"/>
                  <a:gd name="T85" fmla="*/ 66 h 184"/>
                  <a:gd name="T86" fmla="*/ 276 w 309"/>
                  <a:gd name="T87" fmla="*/ 54 h 184"/>
                  <a:gd name="T88" fmla="*/ 276 w 309"/>
                  <a:gd name="T89" fmla="*/ 55 h 184"/>
                  <a:gd name="T90" fmla="*/ 276 w 309"/>
                  <a:gd name="T91" fmla="*/ 54 h 184"/>
                  <a:gd name="T92" fmla="*/ 307 w 309"/>
                  <a:gd name="T93" fmla="*/ 17 h 184"/>
                  <a:gd name="T94" fmla="*/ 309 w 309"/>
                  <a:gd name="T95" fmla="*/ 17 h 184"/>
                  <a:gd name="T96" fmla="*/ 254 w 309"/>
                  <a:gd name="T97" fmla="*/ 11 h 184"/>
                  <a:gd name="T98" fmla="*/ 254 w 309"/>
                  <a:gd name="T99" fmla="*/ 12 h 184"/>
                  <a:gd name="T100" fmla="*/ 254 w 309"/>
                  <a:gd name="T101" fmla="*/ 11 h 184"/>
                  <a:gd name="T102" fmla="*/ 304 w 309"/>
                  <a:gd name="T103" fmla="*/ 12 h 184"/>
                  <a:gd name="T104" fmla="*/ 308 w 309"/>
                  <a:gd name="T105" fmla="*/ 14 h 184"/>
                  <a:gd name="T106" fmla="*/ 307 w 309"/>
                  <a:gd name="T107" fmla="*/ 11 h 184"/>
                  <a:gd name="T108" fmla="*/ 305 w 309"/>
                  <a:gd name="T109" fmla="*/ 10 h 184"/>
                  <a:gd name="T110" fmla="*/ 245 w 309"/>
                  <a:gd name="T111" fmla="*/ 12 h 184"/>
                  <a:gd name="T112" fmla="*/ 245 w 309"/>
                  <a:gd name="T113" fmla="*/ 10 h 184"/>
                  <a:gd name="T114" fmla="*/ 257 w 309"/>
                  <a:gd name="T115" fmla="*/ 0 h 184"/>
                  <a:gd name="T116" fmla="*/ 254 w 309"/>
                  <a:gd name="T117" fmla="*/ 1 h 184"/>
                  <a:gd name="T118" fmla="*/ 255 w 309"/>
                  <a:gd name="T119" fmla="*/ 3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09" h="184">
                    <a:moveTo>
                      <a:pt x="8" y="183"/>
                    </a:moveTo>
                    <a:cubicBezTo>
                      <a:pt x="7" y="183"/>
                      <a:pt x="7" y="183"/>
                      <a:pt x="7" y="184"/>
                    </a:cubicBezTo>
                    <a:cubicBezTo>
                      <a:pt x="7" y="184"/>
                      <a:pt x="8" y="184"/>
                      <a:pt x="8" y="184"/>
                    </a:cubicBezTo>
                    <a:cubicBezTo>
                      <a:pt x="8" y="184"/>
                      <a:pt x="9" y="184"/>
                      <a:pt x="9" y="184"/>
                    </a:cubicBezTo>
                    <a:cubicBezTo>
                      <a:pt x="9" y="183"/>
                      <a:pt x="8" y="183"/>
                      <a:pt x="8" y="183"/>
                    </a:cubicBezTo>
                    <a:moveTo>
                      <a:pt x="9" y="178"/>
                    </a:moveTo>
                    <a:cubicBezTo>
                      <a:pt x="8" y="178"/>
                      <a:pt x="7" y="180"/>
                      <a:pt x="8" y="180"/>
                    </a:cubicBezTo>
                    <a:cubicBezTo>
                      <a:pt x="8" y="180"/>
                      <a:pt x="8" y="180"/>
                      <a:pt x="8" y="180"/>
                    </a:cubicBezTo>
                    <a:cubicBezTo>
                      <a:pt x="9" y="180"/>
                      <a:pt x="10" y="178"/>
                      <a:pt x="9" y="178"/>
                    </a:cubicBezTo>
                    <a:cubicBezTo>
                      <a:pt x="9" y="178"/>
                      <a:pt x="9" y="178"/>
                      <a:pt x="9" y="178"/>
                    </a:cubicBezTo>
                    <a:moveTo>
                      <a:pt x="35" y="171"/>
                    </a:moveTo>
                    <a:cubicBezTo>
                      <a:pt x="35" y="171"/>
                      <a:pt x="34" y="172"/>
                      <a:pt x="34" y="174"/>
                    </a:cubicBezTo>
                    <a:cubicBezTo>
                      <a:pt x="34" y="174"/>
                      <a:pt x="34" y="174"/>
                      <a:pt x="34" y="174"/>
                    </a:cubicBezTo>
                    <a:cubicBezTo>
                      <a:pt x="33" y="175"/>
                      <a:pt x="32" y="179"/>
                      <a:pt x="34" y="179"/>
                    </a:cubicBezTo>
                    <a:cubicBezTo>
                      <a:pt x="34" y="179"/>
                      <a:pt x="34" y="179"/>
                      <a:pt x="35" y="179"/>
                    </a:cubicBezTo>
                    <a:cubicBezTo>
                      <a:pt x="35" y="178"/>
                      <a:pt x="36" y="177"/>
                      <a:pt x="36" y="176"/>
                    </a:cubicBezTo>
                    <a:cubicBezTo>
                      <a:pt x="37" y="176"/>
                      <a:pt x="37" y="176"/>
                      <a:pt x="38" y="176"/>
                    </a:cubicBezTo>
                    <a:cubicBezTo>
                      <a:pt x="38" y="176"/>
                      <a:pt x="38" y="176"/>
                      <a:pt x="38" y="176"/>
                    </a:cubicBezTo>
                    <a:cubicBezTo>
                      <a:pt x="39" y="176"/>
                      <a:pt x="37" y="171"/>
                      <a:pt x="35" y="171"/>
                    </a:cubicBezTo>
                    <a:moveTo>
                      <a:pt x="84" y="144"/>
                    </a:moveTo>
                    <a:cubicBezTo>
                      <a:pt x="84" y="144"/>
                      <a:pt x="84" y="144"/>
                      <a:pt x="84" y="145"/>
                    </a:cubicBezTo>
                    <a:cubicBezTo>
                      <a:pt x="84" y="145"/>
                      <a:pt x="84" y="145"/>
                      <a:pt x="85" y="145"/>
                    </a:cubicBezTo>
                    <a:cubicBezTo>
                      <a:pt x="85" y="145"/>
                      <a:pt x="85" y="145"/>
                      <a:pt x="86" y="145"/>
                    </a:cubicBezTo>
                    <a:cubicBezTo>
                      <a:pt x="86" y="145"/>
                      <a:pt x="85" y="144"/>
                      <a:pt x="84" y="144"/>
                    </a:cubicBezTo>
                    <a:moveTo>
                      <a:pt x="1" y="134"/>
                    </a:moveTo>
                    <a:cubicBezTo>
                      <a:pt x="0" y="135"/>
                      <a:pt x="0" y="135"/>
                      <a:pt x="0" y="135"/>
                    </a:cubicBezTo>
                    <a:cubicBezTo>
                      <a:pt x="0" y="135"/>
                      <a:pt x="0" y="135"/>
                      <a:pt x="1" y="135"/>
                    </a:cubicBezTo>
                    <a:cubicBezTo>
                      <a:pt x="1" y="135"/>
                      <a:pt x="1" y="135"/>
                      <a:pt x="1" y="135"/>
                    </a:cubicBezTo>
                    <a:cubicBezTo>
                      <a:pt x="1" y="134"/>
                      <a:pt x="1" y="134"/>
                      <a:pt x="1" y="134"/>
                    </a:cubicBezTo>
                    <a:moveTo>
                      <a:pt x="138" y="123"/>
                    </a:moveTo>
                    <a:cubicBezTo>
                      <a:pt x="137" y="123"/>
                      <a:pt x="136" y="124"/>
                      <a:pt x="137" y="125"/>
                    </a:cubicBezTo>
                    <a:cubicBezTo>
                      <a:pt x="138" y="124"/>
                      <a:pt x="139" y="125"/>
                      <a:pt x="139" y="123"/>
                    </a:cubicBezTo>
                    <a:cubicBezTo>
                      <a:pt x="139" y="123"/>
                      <a:pt x="138" y="123"/>
                      <a:pt x="138" y="123"/>
                    </a:cubicBezTo>
                    <a:moveTo>
                      <a:pt x="154" y="115"/>
                    </a:moveTo>
                    <a:cubicBezTo>
                      <a:pt x="154" y="115"/>
                      <a:pt x="153" y="115"/>
                      <a:pt x="153" y="115"/>
                    </a:cubicBezTo>
                    <a:cubicBezTo>
                      <a:pt x="153" y="116"/>
                      <a:pt x="154" y="116"/>
                      <a:pt x="154" y="116"/>
                    </a:cubicBezTo>
                    <a:cubicBezTo>
                      <a:pt x="155" y="116"/>
                      <a:pt x="155" y="116"/>
                      <a:pt x="155" y="116"/>
                    </a:cubicBezTo>
                    <a:cubicBezTo>
                      <a:pt x="155" y="115"/>
                      <a:pt x="155" y="115"/>
                      <a:pt x="154" y="115"/>
                    </a:cubicBezTo>
                    <a:moveTo>
                      <a:pt x="50" y="113"/>
                    </a:moveTo>
                    <a:cubicBezTo>
                      <a:pt x="50" y="113"/>
                      <a:pt x="50" y="113"/>
                      <a:pt x="50" y="113"/>
                    </a:cubicBezTo>
                    <a:cubicBezTo>
                      <a:pt x="50" y="114"/>
                      <a:pt x="52" y="115"/>
                      <a:pt x="52" y="115"/>
                    </a:cubicBezTo>
                    <a:cubicBezTo>
                      <a:pt x="53" y="115"/>
                      <a:pt x="53" y="115"/>
                      <a:pt x="53" y="115"/>
                    </a:cubicBezTo>
                    <a:cubicBezTo>
                      <a:pt x="53" y="114"/>
                      <a:pt x="51" y="113"/>
                      <a:pt x="50" y="113"/>
                    </a:cubicBezTo>
                    <a:moveTo>
                      <a:pt x="146" y="113"/>
                    </a:moveTo>
                    <a:cubicBezTo>
                      <a:pt x="146" y="113"/>
                      <a:pt x="146" y="113"/>
                      <a:pt x="146" y="113"/>
                    </a:cubicBezTo>
                    <a:cubicBezTo>
                      <a:pt x="145" y="114"/>
                      <a:pt x="146" y="114"/>
                      <a:pt x="147" y="114"/>
                    </a:cubicBezTo>
                    <a:cubicBezTo>
                      <a:pt x="147" y="114"/>
                      <a:pt x="147" y="114"/>
                      <a:pt x="147" y="113"/>
                    </a:cubicBezTo>
                    <a:cubicBezTo>
                      <a:pt x="148" y="113"/>
                      <a:pt x="147" y="113"/>
                      <a:pt x="146" y="113"/>
                    </a:cubicBezTo>
                    <a:moveTo>
                      <a:pt x="150" y="110"/>
                    </a:moveTo>
                    <a:cubicBezTo>
                      <a:pt x="149" y="110"/>
                      <a:pt x="149" y="110"/>
                      <a:pt x="149" y="111"/>
                    </a:cubicBezTo>
                    <a:cubicBezTo>
                      <a:pt x="149" y="111"/>
                      <a:pt x="150" y="111"/>
                      <a:pt x="150" y="111"/>
                    </a:cubicBezTo>
                    <a:cubicBezTo>
                      <a:pt x="151" y="111"/>
                      <a:pt x="151" y="111"/>
                      <a:pt x="151" y="111"/>
                    </a:cubicBezTo>
                    <a:cubicBezTo>
                      <a:pt x="151" y="111"/>
                      <a:pt x="150" y="110"/>
                      <a:pt x="150" y="110"/>
                    </a:cubicBezTo>
                    <a:moveTo>
                      <a:pt x="165" y="109"/>
                    </a:moveTo>
                    <a:cubicBezTo>
                      <a:pt x="165" y="109"/>
                      <a:pt x="163" y="110"/>
                      <a:pt x="162" y="111"/>
                    </a:cubicBezTo>
                    <a:cubicBezTo>
                      <a:pt x="161" y="112"/>
                      <a:pt x="161" y="113"/>
                      <a:pt x="162" y="113"/>
                    </a:cubicBezTo>
                    <a:cubicBezTo>
                      <a:pt x="162" y="113"/>
                      <a:pt x="163" y="113"/>
                      <a:pt x="164" y="113"/>
                    </a:cubicBezTo>
                    <a:cubicBezTo>
                      <a:pt x="166" y="111"/>
                      <a:pt x="166" y="111"/>
                      <a:pt x="166" y="111"/>
                    </a:cubicBezTo>
                    <a:cubicBezTo>
                      <a:pt x="166" y="110"/>
                      <a:pt x="166" y="109"/>
                      <a:pt x="165" y="109"/>
                    </a:cubicBezTo>
                    <a:moveTo>
                      <a:pt x="184" y="107"/>
                    </a:moveTo>
                    <a:cubicBezTo>
                      <a:pt x="184" y="107"/>
                      <a:pt x="183" y="109"/>
                      <a:pt x="184" y="109"/>
                    </a:cubicBezTo>
                    <a:cubicBezTo>
                      <a:pt x="184" y="109"/>
                      <a:pt x="184" y="109"/>
                      <a:pt x="184" y="109"/>
                    </a:cubicBezTo>
                    <a:cubicBezTo>
                      <a:pt x="184" y="109"/>
                      <a:pt x="185" y="107"/>
                      <a:pt x="184" y="107"/>
                    </a:cubicBezTo>
                    <a:cubicBezTo>
                      <a:pt x="184" y="107"/>
                      <a:pt x="184" y="107"/>
                      <a:pt x="184" y="107"/>
                    </a:cubicBezTo>
                    <a:moveTo>
                      <a:pt x="53" y="107"/>
                    </a:moveTo>
                    <a:cubicBezTo>
                      <a:pt x="51" y="107"/>
                      <a:pt x="50" y="108"/>
                      <a:pt x="50" y="109"/>
                    </a:cubicBezTo>
                    <a:cubicBezTo>
                      <a:pt x="50" y="110"/>
                      <a:pt x="50" y="111"/>
                      <a:pt x="51" y="111"/>
                    </a:cubicBezTo>
                    <a:cubicBezTo>
                      <a:pt x="52" y="111"/>
                      <a:pt x="52" y="111"/>
                      <a:pt x="53" y="111"/>
                    </a:cubicBezTo>
                    <a:cubicBezTo>
                      <a:pt x="54" y="111"/>
                      <a:pt x="54" y="108"/>
                      <a:pt x="54" y="107"/>
                    </a:cubicBezTo>
                    <a:cubicBezTo>
                      <a:pt x="53" y="107"/>
                      <a:pt x="53" y="107"/>
                      <a:pt x="53" y="107"/>
                    </a:cubicBezTo>
                    <a:moveTo>
                      <a:pt x="249" y="75"/>
                    </a:moveTo>
                    <a:cubicBezTo>
                      <a:pt x="249" y="75"/>
                      <a:pt x="249" y="76"/>
                      <a:pt x="248" y="77"/>
                    </a:cubicBezTo>
                    <a:cubicBezTo>
                      <a:pt x="248" y="77"/>
                      <a:pt x="248" y="77"/>
                      <a:pt x="248" y="77"/>
                    </a:cubicBezTo>
                    <a:cubicBezTo>
                      <a:pt x="249" y="77"/>
                      <a:pt x="249" y="77"/>
                      <a:pt x="249" y="77"/>
                    </a:cubicBezTo>
                    <a:cubicBezTo>
                      <a:pt x="250" y="77"/>
                      <a:pt x="250" y="76"/>
                      <a:pt x="251" y="76"/>
                    </a:cubicBezTo>
                    <a:cubicBezTo>
                      <a:pt x="250" y="76"/>
                      <a:pt x="250" y="75"/>
                      <a:pt x="249" y="75"/>
                    </a:cubicBezTo>
                    <a:moveTo>
                      <a:pt x="253" y="66"/>
                    </a:moveTo>
                    <a:cubicBezTo>
                      <a:pt x="252" y="67"/>
                      <a:pt x="252" y="67"/>
                      <a:pt x="252" y="67"/>
                    </a:cubicBezTo>
                    <a:cubicBezTo>
                      <a:pt x="250" y="67"/>
                      <a:pt x="250" y="67"/>
                      <a:pt x="250" y="67"/>
                    </a:cubicBezTo>
                    <a:cubicBezTo>
                      <a:pt x="250" y="70"/>
                      <a:pt x="251" y="70"/>
                      <a:pt x="252" y="70"/>
                    </a:cubicBezTo>
                    <a:cubicBezTo>
                      <a:pt x="254" y="70"/>
                      <a:pt x="258" y="66"/>
                      <a:pt x="253" y="66"/>
                    </a:cubicBezTo>
                    <a:moveTo>
                      <a:pt x="268" y="64"/>
                    </a:moveTo>
                    <a:cubicBezTo>
                      <a:pt x="268" y="64"/>
                      <a:pt x="268" y="65"/>
                      <a:pt x="268" y="65"/>
                    </a:cubicBezTo>
                    <a:cubicBezTo>
                      <a:pt x="266" y="66"/>
                      <a:pt x="266" y="66"/>
                      <a:pt x="266" y="66"/>
                    </a:cubicBezTo>
                    <a:cubicBezTo>
                      <a:pt x="266" y="67"/>
                      <a:pt x="266" y="67"/>
                      <a:pt x="267" y="67"/>
                    </a:cubicBezTo>
                    <a:cubicBezTo>
                      <a:pt x="267" y="67"/>
                      <a:pt x="268" y="67"/>
                      <a:pt x="268" y="66"/>
                    </a:cubicBezTo>
                    <a:cubicBezTo>
                      <a:pt x="269" y="66"/>
                      <a:pt x="269" y="64"/>
                      <a:pt x="268" y="64"/>
                    </a:cubicBezTo>
                    <a:moveTo>
                      <a:pt x="276" y="54"/>
                    </a:moveTo>
                    <a:cubicBezTo>
                      <a:pt x="276" y="54"/>
                      <a:pt x="275" y="55"/>
                      <a:pt x="276" y="55"/>
                    </a:cubicBezTo>
                    <a:cubicBezTo>
                      <a:pt x="276" y="55"/>
                      <a:pt x="276" y="55"/>
                      <a:pt x="276" y="55"/>
                    </a:cubicBezTo>
                    <a:cubicBezTo>
                      <a:pt x="276" y="55"/>
                      <a:pt x="277" y="54"/>
                      <a:pt x="276" y="54"/>
                    </a:cubicBezTo>
                    <a:cubicBezTo>
                      <a:pt x="276" y="54"/>
                      <a:pt x="276" y="54"/>
                      <a:pt x="276" y="54"/>
                    </a:cubicBezTo>
                    <a:moveTo>
                      <a:pt x="308" y="17"/>
                    </a:moveTo>
                    <a:cubicBezTo>
                      <a:pt x="308" y="17"/>
                      <a:pt x="307" y="17"/>
                      <a:pt x="307" y="17"/>
                    </a:cubicBezTo>
                    <a:cubicBezTo>
                      <a:pt x="307" y="18"/>
                      <a:pt x="308" y="18"/>
                      <a:pt x="308" y="18"/>
                    </a:cubicBezTo>
                    <a:cubicBezTo>
                      <a:pt x="309" y="18"/>
                      <a:pt x="309" y="18"/>
                      <a:pt x="309" y="17"/>
                    </a:cubicBezTo>
                    <a:cubicBezTo>
                      <a:pt x="309" y="17"/>
                      <a:pt x="308" y="17"/>
                      <a:pt x="308" y="17"/>
                    </a:cubicBezTo>
                    <a:moveTo>
                      <a:pt x="254" y="11"/>
                    </a:moveTo>
                    <a:cubicBezTo>
                      <a:pt x="253" y="11"/>
                      <a:pt x="253" y="11"/>
                      <a:pt x="253" y="11"/>
                    </a:cubicBezTo>
                    <a:cubicBezTo>
                      <a:pt x="253" y="11"/>
                      <a:pt x="254" y="12"/>
                      <a:pt x="254" y="12"/>
                    </a:cubicBezTo>
                    <a:cubicBezTo>
                      <a:pt x="254" y="12"/>
                      <a:pt x="255" y="12"/>
                      <a:pt x="255" y="11"/>
                    </a:cubicBezTo>
                    <a:cubicBezTo>
                      <a:pt x="255" y="11"/>
                      <a:pt x="254" y="11"/>
                      <a:pt x="254" y="11"/>
                    </a:cubicBezTo>
                    <a:moveTo>
                      <a:pt x="305" y="10"/>
                    </a:moveTo>
                    <a:cubicBezTo>
                      <a:pt x="304" y="10"/>
                      <a:pt x="304" y="11"/>
                      <a:pt x="304" y="12"/>
                    </a:cubicBezTo>
                    <a:cubicBezTo>
                      <a:pt x="305" y="13"/>
                      <a:pt x="306" y="14"/>
                      <a:pt x="307" y="14"/>
                    </a:cubicBezTo>
                    <a:cubicBezTo>
                      <a:pt x="307" y="14"/>
                      <a:pt x="308" y="14"/>
                      <a:pt x="308" y="14"/>
                    </a:cubicBezTo>
                    <a:cubicBezTo>
                      <a:pt x="308" y="14"/>
                      <a:pt x="308" y="14"/>
                      <a:pt x="308" y="14"/>
                    </a:cubicBezTo>
                    <a:cubicBezTo>
                      <a:pt x="308" y="13"/>
                      <a:pt x="308" y="12"/>
                      <a:pt x="307" y="11"/>
                    </a:cubicBezTo>
                    <a:cubicBezTo>
                      <a:pt x="307" y="11"/>
                      <a:pt x="306" y="10"/>
                      <a:pt x="306" y="10"/>
                    </a:cubicBezTo>
                    <a:cubicBezTo>
                      <a:pt x="306" y="10"/>
                      <a:pt x="306" y="10"/>
                      <a:pt x="305" y="10"/>
                    </a:cubicBezTo>
                    <a:moveTo>
                      <a:pt x="245" y="10"/>
                    </a:moveTo>
                    <a:cubicBezTo>
                      <a:pt x="244" y="10"/>
                      <a:pt x="243" y="12"/>
                      <a:pt x="245" y="12"/>
                    </a:cubicBezTo>
                    <a:cubicBezTo>
                      <a:pt x="245" y="12"/>
                      <a:pt x="245" y="12"/>
                      <a:pt x="245" y="12"/>
                    </a:cubicBezTo>
                    <a:cubicBezTo>
                      <a:pt x="246" y="12"/>
                      <a:pt x="247" y="10"/>
                      <a:pt x="245" y="10"/>
                    </a:cubicBezTo>
                    <a:cubicBezTo>
                      <a:pt x="245" y="10"/>
                      <a:pt x="245" y="10"/>
                      <a:pt x="245" y="10"/>
                    </a:cubicBezTo>
                    <a:moveTo>
                      <a:pt x="257" y="0"/>
                    </a:moveTo>
                    <a:cubicBezTo>
                      <a:pt x="256" y="0"/>
                      <a:pt x="255" y="0"/>
                      <a:pt x="255" y="1"/>
                    </a:cubicBezTo>
                    <a:cubicBezTo>
                      <a:pt x="254" y="1"/>
                      <a:pt x="254" y="1"/>
                      <a:pt x="254" y="1"/>
                    </a:cubicBezTo>
                    <a:cubicBezTo>
                      <a:pt x="254" y="1"/>
                      <a:pt x="254" y="1"/>
                      <a:pt x="254" y="1"/>
                    </a:cubicBezTo>
                    <a:cubicBezTo>
                      <a:pt x="254" y="2"/>
                      <a:pt x="254" y="3"/>
                      <a:pt x="255" y="3"/>
                    </a:cubicBezTo>
                    <a:cubicBezTo>
                      <a:pt x="256" y="3"/>
                      <a:pt x="258" y="1"/>
                      <a:pt x="257" y="0"/>
                    </a:cubicBezTo>
                  </a:path>
                </a:pathLst>
              </a:custGeom>
              <a:solidFill>
                <a:srgbClr val="66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</p:grpSp>
      <p:sp>
        <p:nvSpPr>
          <p:cNvPr id="2" name="文本框 1"/>
          <p:cNvSpPr txBox="1"/>
          <p:nvPr/>
        </p:nvSpPr>
        <p:spPr>
          <a:xfrm>
            <a:off x="704824" y="2581262"/>
            <a:ext cx="7500990" cy="322299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许地山，（</a:t>
            </a: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1894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年－</a:t>
            </a: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1941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年），笔名落华生，也叫落花生，是中国现代著名小说家、散文家、“五四”时期新文学运动先驱者之一。主要著作有</a:t>
            </a: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《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危巢坠简</a:t>
            </a: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》《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空山灵雨</a:t>
            </a: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》《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道教史</a:t>
            </a: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》《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达衷集</a:t>
            </a: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》《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印度文学</a:t>
            </a: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》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。</a:t>
            </a:r>
            <a:endParaRPr lang="zh-CN" altLang="en-US" sz="28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pic>
        <p:nvPicPr>
          <p:cNvPr id="4" name="图片 3" descr="图层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096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7"/>
          <p:cNvSpPr txBox="1"/>
          <p:nvPr/>
        </p:nvSpPr>
        <p:spPr>
          <a:xfrm>
            <a:off x="1142977" y="2190741"/>
            <a:ext cx="7167563" cy="293157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 dirty="0" smtClean="0">
                <a:latin typeface="楷体_GB2312" panose="02010609030101010101" charset="-122"/>
                <a:ea typeface="楷体_GB2312" panose="02010609030101010101" charset="-122"/>
              </a:rPr>
              <a:t>    野菊花不像腊梅一般孤高自傲。它虽不华丽，却有一种朴实的美，具有顽强的生命力。我要学习它的品格，做一朵默默奉献的野菊花。</a:t>
            </a:r>
            <a:endParaRPr lang="zh-CN" altLang="en-US" sz="3200" b="1" dirty="0">
              <a:latin typeface="楷体_GB2312" panose="02010609030101010101" charset="-122"/>
              <a:ea typeface="楷体_GB2312" panose="02010609030101010101" charset="-122"/>
            </a:endParaRPr>
          </a:p>
        </p:txBody>
      </p:sp>
      <p:sp>
        <p:nvSpPr>
          <p:cNvPr id="18438" name="矩形 2"/>
          <p:cNvSpPr/>
          <p:nvPr/>
        </p:nvSpPr>
        <p:spPr>
          <a:xfrm>
            <a:off x="1142977" y="857233"/>
            <a:ext cx="8012130" cy="5847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/>
            <a:r>
              <a:rPr lang="zh-CN" altLang="en-US" sz="3200" b="1" dirty="0">
                <a:solidFill>
                  <a:srgbClr val="92D05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请同学们</a:t>
            </a:r>
            <a:r>
              <a:rPr lang="zh-CN" altLang="en-US" sz="3200" b="1" dirty="0" smtClean="0">
                <a:solidFill>
                  <a:srgbClr val="92D05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想想这个句子的特点，仿写一个。</a:t>
            </a:r>
            <a:endParaRPr lang="zh-CN" altLang="en-US" sz="3200" b="1" dirty="0">
              <a:solidFill>
                <a:srgbClr val="92D05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928662" y="2095492"/>
            <a:ext cx="7500990" cy="3810027"/>
          </a:xfrm>
          <a:prstGeom prst="rect">
            <a:avLst/>
          </a:prstGeom>
          <a:noFill/>
          <a:ln w="57150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 descr="图层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096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img.redocn.com/sheying/20151208/baiseyejuhua_5517824.jp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图片 2" descr="图层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6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14348" y="1047733"/>
            <a:ext cx="7858180" cy="18173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735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父亲接下去说：“所以你们要像花生，</a:t>
            </a:r>
            <a:r>
              <a:rPr lang="zh-CN" altLang="en-US" sz="3735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它虽然不好看，可是很有用</a:t>
            </a:r>
            <a:r>
              <a:rPr lang="zh-CN" altLang="en-US" sz="3735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。”</a:t>
            </a:r>
            <a:endParaRPr lang="zh-CN" altLang="en-US" sz="3735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椭圆形标注 2"/>
          <p:cNvSpPr/>
          <p:nvPr/>
        </p:nvSpPr>
        <p:spPr>
          <a:xfrm>
            <a:off x="3143240" y="4286257"/>
            <a:ext cx="4291965" cy="1802765"/>
          </a:xfrm>
          <a:prstGeom prst="wedgeEllipseCallout">
            <a:avLst>
              <a:gd name="adj1" fmla="val -19325"/>
              <a:gd name="adj2" fmla="val -131891"/>
            </a:avLst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zh-CN" altLang="en-US" sz="32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语言描写：</a:t>
            </a:r>
            <a:r>
              <a:rPr lang="zh-CN" altLang="en-US" sz="3200" b="1" dirty="0" smtClean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描写爸爸对我们的谆谆教诲。</a:t>
            </a:r>
            <a:endParaRPr lang="zh-CN" altLang="en-US" sz="3200" b="1" dirty="0">
              <a:solidFill>
                <a:srgbClr val="0070C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pic>
        <p:nvPicPr>
          <p:cNvPr id="4" name="图片 3" descr="图层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096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ldLvl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pic15.nipic.com/20110813/7972473_112440634000_2.jp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图片 2" descr="图层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6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71472" y="1142984"/>
            <a:ext cx="8143932" cy="26788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735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我说：“那么，人要做有用的人，不要做只讲体面，而对人没有好处的人。”</a:t>
            </a:r>
            <a:endParaRPr lang="zh-CN" altLang="en-US" sz="3735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椭圆形标注 2"/>
          <p:cNvSpPr/>
          <p:nvPr/>
        </p:nvSpPr>
        <p:spPr>
          <a:xfrm>
            <a:off x="1785918" y="3714752"/>
            <a:ext cx="4643470" cy="2286016"/>
          </a:xfrm>
          <a:prstGeom prst="wedgeEllipseCallout">
            <a:avLst>
              <a:gd name="adj1" fmla="val 4879"/>
              <a:gd name="adj2" fmla="val -86086"/>
            </a:avLst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zh-CN" altLang="en-US" sz="32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语言描写：</a:t>
            </a:r>
            <a:r>
              <a:rPr lang="zh-CN" altLang="en-US" sz="3200" b="1" dirty="0" smtClean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作者领悟父亲的教导，深化文章主题。</a:t>
            </a:r>
            <a:endParaRPr lang="zh-CN" altLang="en-US" sz="3200" b="1" dirty="0">
              <a:solidFill>
                <a:srgbClr val="0070C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pic>
        <p:nvPicPr>
          <p:cNvPr id="4" name="图片 3" descr="图层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096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ldLvl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pic.baa.bitautotech.com/img/V2pic.baa.bitautotech.com/usergroup/2016/7/5/18094a9d7e694caebbed7ef5074d6a25_990_0_max_JPG.jp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图片 2" descr="图层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6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/>
          <p:nvPr/>
        </p:nvSpPr>
        <p:spPr>
          <a:xfrm>
            <a:off x="571473" y="1333485"/>
            <a:ext cx="8135938" cy="382829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3735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父亲说：“对。这是我对你们的希望。”</a:t>
            </a:r>
            <a:endParaRPr lang="zh-CN" altLang="en-US" sz="3735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3735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我们谈到深夜才散。花生做的食品都吃完了，父亲的话却深深地印在我的心上。</a:t>
            </a:r>
            <a:endParaRPr lang="zh-CN" altLang="en-US" sz="3735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714349" y="3524252"/>
            <a:ext cx="5000660" cy="2117"/>
          </a:xfrm>
          <a:prstGeom prst="line">
            <a:avLst/>
          </a:prstGeom>
          <a:ln w="28575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圆角矩形 3"/>
          <p:cNvSpPr/>
          <p:nvPr/>
        </p:nvSpPr>
        <p:spPr>
          <a:xfrm>
            <a:off x="1142976" y="4762509"/>
            <a:ext cx="6840855" cy="928376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40000"/>
              </a:lnSpc>
            </a:pPr>
            <a:r>
              <a:rPr lang="en-US" altLang="zh-CN" sz="2400" b="1" dirty="0">
                <a:solidFill>
                  <a:srgbClr val="92D050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 </a:t>
            </a:r>
            <a:r>
              <a:rPr lang="zh-CN" altLang="en-US" sz="3200" b="1" dirty="0" smtClean="0">
                <a:solidFill>
                  <a:srgbClr val="0070C0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以父亲对我们的期望做结尾，深化主题。</a:t>
            </a:r>
            <a:endParaRPr lang="zh-CN" altLang="en-US" sz="4265" b="1" i="1" dirty="0">
              <a:solidFill>
                <a:srgbClr val="0070C0"/>
              </a:solidFill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000232" y="3905254"/>
            <a:ext cx="6436377" cy="667106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/>
            <a:r>
              <a:rPr lang="zh-CN" altLang="en-US" sz="3735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思考</a:t>
            </a:r>
            <a:r>
              <a:rPr lang="zh-CN" altLang="en-US" sz="3735" b="1" dirty="0" smtClean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：这样结尾</a:t>
            </a:r>
            <a:r>
              <a:rPr lang="zh-CN" altLang="en-US" sz="3735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有什么好处？</a:t>
            </a:r>
            <a:endParaRPr lang="zh-CN" altLang="en-US" sz="3735" b="1" dirty="0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pic>
        <p:nvPicPr>
          <p:cNvPr id="3" name="图片 2" descr="图层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096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ldLvl="0" animBg="1"/>
      <p:bldP spid="1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图片 42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551180" y="1331807"/>
            <a:ext cx="7465695" cy="4399280"/>
          </a:xfrm>
          <a:prstGeom prst="rect">
            <a:avLst/>
          </a:prstGeom>
        </p:spPr>
      </p:pic>
      <p:sp>
        <p:nvSpPr>
          <p:cNvPr id="14" name="左大括号 13"/>
          <p:cNvSpPr/>
          <p:nvPr/>
        </p:nvSpPr>
        <p:spPr>
          <a:xfrm>
            <a:off x="1714480" y="2190742"/>
            <a:ext cx="234950" cy="2428875"/>
          </a:xfrm>
          <a:prstGeom prst="leftBrace">
            <a:avLst>
              <a:gd name="adj1" fmla="val 79956"/>
              <a:gd name="adj2" fmla="val 50000"/>
            </a:avLst>
          </a:prstGeom>
          <a:ln w="317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85985" y="1523988"/>
            <a:ext cx="4357718" cy="6376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种花生：买、翻、播、浇</a:t>
            </a:r>
            <a:endParaRPr lang="zh-CN" altLang="en-US" sz="2800" b="1" dirty="0" smtClean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7" name="左大括号 16"/>
          <p:cNvSpPr/>
          <p:nvPr/>
        </p:nvSpPr>
        <p:spPr>
          <a:xfrm flipH="1">
            <a:off x="6500826" y="2095492"/>
            <a:ext cx="285810" cy="2428875"/>
          </a:xfrm>
          <a:prstGeom prst="leftBrace">
            <a:avLst>
              <a:gd name="adj1" fmla="val 88163"/>
              <a:gd name="adj2" fmla="val 50000"/>
            </a:avLst>
          </a:prstGeom>
          <a:ln w="317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2536" name="TextBox 7"/>
          <p:cNvSpPr txBox="1"/>
          <p:nvPr/>
        </p:nvSpPr>
        <p:spPr>
          <a:xfrm>
            <a:off x="7000637" y="2002367"/>
            <a:ext cx="615553" cy="3048000"/>
          </a:xfrm>
          <a:prstGeom prst="rect">
            <a:avLst/>
          </a:prstGeom>
          <a:noFill/>
          <a:ln w="9525">
            <a:noFill/>
          </a:ln>
        </p:spPr>
        <p:txBody>
          <a:bodyPr vert="eaVert" wrap="square">
            <a:spAutoFit/>
          </a:bodyPr>
          <a:lstStyle/>
          <a:p>
            <a:pPr eaLnBrk="1" hangingPunct="1"/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做有用的人</a:t>
            </a:r>
            <a:endParaRPr lang="zh-CN" altLang="en-US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2534" name="TextBox 18"/>
          <p:cNvSpPr txBox="1"/>
          <p:nvPr/>
        </p:nvSpPr>
        <p:spPr>
          <a:xfrm>
            <a:off x="766431" y="2381243"/>
            <a:ext cx="824841" cy="2000264"/>
          </a:xfrm>
          <a:prstGeom prst="rect">
            <a:avLst/>
          </a:prstGeom>
          <a:noFill/>
          <a:ln w="9525">
            <a:noFill/>
          </a:ln>
        </p:spPr>
        <p:txBody>
          <a:bodyPr vert="eaVert"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32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落花生</a:t>
            </a:r>
            <a:endParaRPr lang="zh-CN" altLang="en-US" sz="3200" b="1" dirty="0" smtClean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78790" y="648547"/>
            <a:ext cx="18325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200" b="1" u="dbl" dirty="0" smtClean="0">
                <a:solidFill>
                  <a:srgbClr val="92D050"/>
                </a:solidFill>
                <a:uFillTx/>
                <a:latin typeface="黑体" panose="02010609060101010101" pitchFamily="2" charset="-122"/>
                <a:ea typeface="黑体" panose="02010609060101010101" pitchFamily="2" charset="-122"/>
              </a:rPr>
              <a:t>板书设计</a:t>
            </a:r>
            <a:endParaRPr lang="zh-CN" altLang="en-US" sz="3200" b="1" u="dbl" dirty="0" smtClean="0">
              <a:solidFill>
                <a:srgbClr val="92D050"/>
              </a:solidFill>
              <a:uFillTx/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5985" y="2476494"/>
            <a:ext cx="4214842" cy="6376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收花生：居然</a:t>
            </a:r>
            <a:endParaRPr lang="zh-CN" altLang="en-US" sz="2800" b="1" dirty="0" smtClean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5985" y="3333750"/>
            <a:ext cx="4214842" cy="6376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议花生：花生的好处</a:t>
            </a:r>
            <a:endParaRPr lang="zh-CN" altLang="en-US" sz="2800" b="1" dirty="0" smtClean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85985" y="4191006"/>
            <a:ext cx="4214842" cy="6376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父亲说：花生的可贵</a:t>
            </a:r>
            <a:endParaRPr lang="zh-CN" altLang="en-US" sz="2800" b="1" dirty="0" smtClean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3" name="图片 2" descr="图层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6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ldLvl="0" animBg="1"/>
      <p:bldP spid="17" grpId="0" bldLvl="0" animBg="1"/>
      <p:bldP spid="22536" grpId="0"/>
      <p:bldP spid="2253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11"/>
          <p:cNvSpPr/>
          <p:nvPr/>
        </p:nvSpPr>
        <p:spPr>
          <a:xfrm>
            <a:off x="2256138" y="989638"/>
            <a:ext cx="4925711" cy="83099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学习</a:t>
            </a:r>
            <a:r>
              <a:rPr lang="zh-CN" altLang="en-US" sz="3200" b="1" dirty="0" smtClean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运用对比的</a:t>
            </a:r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修辞手法</a:t>
            </a:r>
            <a:endParaRPr lang="zh-CN" altLang="en-US" sz="3200" b="1" dirty="0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00034" y="1809740"/>
            <a:ext cx="8270875" cy="1944763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indent="536575">
              <a:lnSpc>
                <a:spcPct val="130000"/>
              </a:lnSpc>
            </a:pPr>
            <a:r>
              <a:rPr lang="zh-CN" altLang="en-US" sz="2400" b="1" dirty="0" smtClean="0"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【</a:t>
            </a:r>
            <a:r>
              <a:rPr lang="zh-CN" altLang="en-US" sz="2400" b="1" dirty="0" smtClean="0">
                <a:solidFill>
                  <a:srgbClr val="FF0000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对比</a:t>
            </a:r>
            <a:r>
              <a:rPr lang="zh-CN" altLang="en-US" sz="2400" b="1" dirty="0" smtClean="0"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】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“它的果实埋在地里，不像桃子、石榴、苹果那样，把鲜红嫩绿的果实高高地挂在枝头上，使人一见就生爱慕之心。”</a:t>
            </a:r>
            <a:r>
              <a:rPr lang="zh-CN" altLang="en-US" sz="2400" b="1" dirty="0" smtClean="0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这句话说的是让花生和这些说过进行对比，来突出花生的默默无闻特点。</a:t>
            </a:r>
            <a:endParaRPr lang="zh-CN" altLang="en-US" sz="2400" b="1" dirty="0">
              <a:solidFill>
                <a:srgbClr val="00B0F0"/>
              </a:solidFill>
              <a:latin typeface="黑体" panose="02010609060101010101" pitchFamily="2" charset="-122"/>
              <a:ea typeface="黑体" panose="02010609060101010101" pitchFamily="2" charset="-122"/>
              <a:cs typeface="楷体_GB2312" panose="02010609030101010101" charset="-122"/>
              <a:sym typeface="+mn-ea"/>
            </a:endParaRPr>
          </a:p>
        </p:txBody>
      </p:sp>
      <p:sp>
        <p:nvSpPr>
          <p:cNvPr id="7" name="文本框 1"/>
          <p:cNvSpPr txBox="1"/>
          <p:nvPr/>
        </p:nvSpPr>
        <p:spPr>
          <a:xfrm>
            <a:off x="396922" y="710861"/>
            <a:ext cx="20377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600" b="1" u="dbl" dirty="0" smtClean="0">
                <a:solidFill>
                  <a:srgbClr val="92D050"/>
                </a:solidFill>
                <a:uFillTx/>
                <a:latin typeface="黑体" panose="02010609060101010101" pitchFamily="2" charset="-122"/>
                <a:ea typeface="黑体" panose="02010609060101010101" pitchFamily="2" charset="-122"/>
              </a:rPr>
              <a:t>写作手法</a:t>
            </a:r>
            <a:endParaRPr lang="zh-CN" altLang="en-US" sz="3600" b="1" u="dbl" dirty="0" smtClean="0">
              <a:solidFill>
                <a:srgbClr val="92D050"/>
              </a:solidFill>
              <a:uFillTx/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71472" y="4381507"/>
            <a:ext cx="7929618" cy="1113766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【</a:t>
            </a:r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举例</a:t>
            </a:r>
            <a:r>
              <a:rPr lang="zh-CN" altLang="en-US" sz="2400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】月亮的光芒是柔和的，她不似太阳那般耀眼夺目，热情四射，但她的宁静之美却深深地吸依着我。</a:t>
            </a:r>
            <a:endParaRPr lang="zh-CN" altLang="en-US" sz="2400" b="1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3" name="图片 2" descr="图层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096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uiExpand="1" build="p"/>
      <p:bldP spid="10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11698" y="683472"/>
            <a:ext cx="20377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600" b="1" u="dbl" dirty="0" smtClean="0">
                <a:solidFill>
                  <a:srgbClr val="92D050"/>
                </a:solidFill>
                <a:uFillTx/>
                <a:latin typeface="黑体" panose="02010609060101010101" pitchFamily="2" charset="-122"/>
                <a:ea typeface="黑体" panose="02010609060101010101" pitchFamily="2" charset="-122"/>
              </a:rPr>
              <a:t>拓展延伸</a:t>
            </a:r>
            <a:endParaRPr lang="zh-CN" altLang="en-US" sz="3600" b="1" u="dbl" dirty="0" smtClean="0">
              <a:solidFill>
                <a:srgbClr val="92D050"/>
              </a:solidFill>
              <a:uFillTx/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7652" name="TextBox 3"/>
          <p:cNvSpPr txBox="1"/>
          <p:nvPr/>
        </p:nvSpPr>
        <p:spPr>
          <a:xfrm>
            <a:off x="714349" y="1428737"/>
            <a:ext cx="7786742" cy="440889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             </a:t>
            </a:r>
            <a:r>
              <a:rPr lang="zh-CN" altLang="en-US" sz="3200" b="1" dirty="0" smtClean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花生的功效和作用</a:t>
            </a:r>
            <a:endParaRPr lang="zh-CN" altLang="en-US" sz="3200" b="1" dirty="0" smtClean="0">
              <a:solidFill>
                <a:srgbClr val="0070C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 花生被称为健脑食品，是因为花生富含维生素</a:t>
            </a:r>
            <a:r>
              <a:rPr lang="en-US" altLang="zh-CN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B3</a:t>
            </a: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和烟酸，两种成分可以改善大脑功能，增强记忆力，而花生所含黄酮类化合物如白藜芦醇有助于改善大脑血液供给，提高</a:t>
            </a:r>
            <a:r>
              <a:rPr lang="en-US" altLang="zh-CN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30%</a:t>
            </a: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的血流量。</a:t>
            </a:r>
            <a:endParaRPr lang="zh-CN" altLang="en-US" sz="32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3" name="图片 2" descr="图层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096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26" name="组合 1"/>
          <p:cNvGrpSpPr/>
          <p:nvPr/>
        </p:nvGrpSpPr>
        <p:grpSpPr>
          <a:xfrm>
            <a:off x="367464" y="886885"/>
            <a:ext cx="2642436" cy="1295343"/>
            <a:chOff x="340723" y="-643091"/>
            <a:chExt cx="2642436" cy="1297893"/>
          </a:xfrm>
        </p:grpSpPr>
        <p:sp>
          <p:nvSpPr>
            <p:cNvPr id="5236" name="文本框 13"/>
            <p:cNvSpPr txBox="1"/>
            <p:nvPr/>
          </p:nvSpPr>
          <p:spPr>
            <a:xfrm>
              <a:off x="340723" y="-643091"/>
              <a:ext cx="2642436" cy="83263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4800" b="1" u="dbl" dirty="0" smtClean="0">
                  <a:solidFill>
                    <a:srgbClr val="92D050"/>
                  </a:solidFill>
                  <a:uFillTx/>
                  <a:latin typeface="黑体" panose="02010609060101010101" pitchFamily="2" charset="-122"/>
                  <a:ea typeface="黑体" panose="02010609060101010101" pitchFamily="2" charset="-122"/>
                </a:rPr>
                <a:t>助读资料</a:t>
              </a:r>
              <a:endParaRPr lang="zh-CN" altLang="en-US" sz="4800" b="1" u="dbl" dirty="0" smtClean="0">
                <a:solidFill>
                  <a:srgbClr val="92D050"/>
                </a:solidFill>
                <a:uFillTx/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  <p:grpSp>
          <p:nvGrpSpPr>
            <p:cNvPr id="5238" name="Group 4"/>
            <p:cNvGrpSpPr>
              <a:grpSpLocks noChangeAspect="1"/>
            </p:cNvGrpSpPr>
            <p:nvPr/>
          </p:nvGrpSpPr>
          <p:grpSpPr>
            <a:xfrm>
              <a:off x="2105319" y="434013"/>
              <a:ext cx="368573" cy="220789"/>
              <a:chOff x="2511" y="1362"/>
              <a:chExt cx="539" cy="322"/>
            </a:xfrm>
          </p:grpSpPr>
          <p:sp>
            <p:nvSpPr>
              <p:cNvPr id="19" name="Freeform 8"/>
              <p:cNvSpPr/>
              <p:nvPr/>
            </p:nvSpPr>
            <p:spPr bwMode="auto">
              <a:xfrm>
                <a:off x="2954" y="1362"/>
                <a:ext cx="5" cy="0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2 w 2"/>
                  <a:gd name="T5" fmla="*/ 0 h 1"/>
                  <a:gd name="T6" fmla="*/ 2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1" y="0"/>
                      <a:pt x="0" y="0"/>
                      <a:pt x="0" y="1"/>
                    </a:cubicBezTo>
                    <a:cubicBezTo>
                      <a:pt x="0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solidFill>
                <a:srgbClr val="EEEB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0" name="Freeform 9"/>
              <p:cNvSpPr/>
              <p:nvPr/>
            </p:nvSpPr>
            <p:spPr bwMode="auto">
              <a:xfrm>
                <a:off x="2943" y="1497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578C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Freeform 10"/>
              <p:cNvSpPr>
                <a:spLocks noEditPoints="1"/>
              </p:cNvSpPr>
              <p:nvPr/>
            </p:nvSpPr>
            <p:spPr bwMode="auto">
              <a:xfrm>
                <a:off x="2511" y="1362"/>
                <a:ext cx="539" cy="322"/>
              </a:xfrm>
              <a:custGeom>
                <a:avLst/>
                <a:gdLst>
                  <a:gd name="T0" fmla="*/ 7 w 309"/>
                  <a:gd name="T1" fmla="*/ 184 h 184"/>
                  <a:gd name="T2" fmla="*/ 9 w 309"/>
                  <a:gd name="T3" fmla="*/ 184 h 184"/>
                  <a:gd name="T4" fmla="*/ 9 w 309"/>
                  <a:gd name="T5" fmla="*/ 178 h 184"/>
                  <a:gd name="T6" fmla="*/ 8 w 309"/>
                  <a:gd name="T7" fmla="*/ 180 h 184"/>
                  <a:gd name="T8" fmla="*/ 9 w 309"/>
                  <a:gd name="T9" fmla="*/ 178 h 184"/>
                  <a:gd name="T10" fmla="*/ 34 w 309"/>
                  <a:gd name="T11" fmla="*/ 174 h 184"/>
                  <a:gd name="T12" fmla="*/ 34 w 309"/>
                  <a:gd name="T13" fmla="*/ 179 h 184"/>
                  <a:gd name="T14" fmla="*/ 36 w 309"/>
                  <a:gd name="T15" fmla="*/ 176 h 184"/>
                  <a:gd name="T16" fmla="*/ 38 w 309"/>
                  <a:gd name="T17" fmla="*/ 176 h 184"/>
                  <a:gd name="T18" fmla="*/ 84 w 309"/>
                  <a:gd name="T19" fmla="*/ 144 h 184"/>
                  <a:gd name="T20" fmla="*/ 85 w 309"/>
                  <a:gd name="T21" fmla="*/ 145 h 184"/>
                  <a:gd name="T22" fmla="*/ 84 w 309"/>
                  <a:gd name="T23" fmla="*/ 144 h 184"/>
                  <a:gd name="T24" fmla="*/ 0 w 309"/>
                  <a:gd name="T25" fmla="*/ 135 h 184"/>
                  <a:gd name="T26" fmla="*/ 1 w 309"/>
                  <a:gd name="T27" fmla="*/ 135 h 184"/>
                  <a:gd name="T28" fmla="*/ 138 w 309"/>
                  <a:gd name="T29" fmla="*/ 123 h 184"/>
                  <a:gd name="T30" fmla="*/ 139 w 309"/>
                  <a:gd name="T31" fmla="*/ 123 h 184"/>
                  <a:gd name="T32" fmla="*/ 154 w 309"/>
                  <a:gd name="T33" fmla="*/ 115 h 184"/>
                  <a:gd name="T34" fmla="*/ 154 w 309"/>
                  <a:gd name="T35" fmla="*/ 116 h 184"/>
                  <a:gd name="T36" fmla="*/ 154 w 309"/>
                  <a:gd name="T37" fmla="*/ 115 h 184"/>
                  <a:gd name="T38" fmla="*/ 50 w 309"/>
                  <a:gd name="T39" fmla="*/ 113 h 184"/>
                  <a:gd name="T40" fmla="*/ 53 w 309"/>
                  <a:gd name="T41" fmla="*/ 115 h 184"/>
                  <a:gd name="T42" fmla="*/ 146 w 309"/>
                  <a:gd name="T43" fmla="*/ 113 h 184"/>
                  <a:gd name="T44" fmla="*/ 147 w 309"/>
                  <a:gd name="T45" fmla="*/ 114 h 184"/>
                  <a:gd name="T46" fmla="*/ 146 w 309"/>
                  <a:gd name="T47" fmla="*/ 113 h 184"/>
                  <a:gd name="T48" fmla="*/ 149 w 309"/>
                  <a:gd name="T49" fmla="*/ 111 h 184"/>
                  <a:gd name="T50" fmla="*/ 151 w 309"/>
                  <a:gd name="T51" fmla="*/ 111 h 184"/>
                  <a:gd name="T52" fmla="*/ 165 w 309"/>
                  <a:gd name="T53" fmla="*/ 109 h 184"/>
                  <a:gd name="T54" fmla="*/ 162 w 309"/>
                  <a:gd name="T55" fmla="*/ 113 h 184"/>
                  <a:gd name="T56" fmla="*/ 166 w 309"/>
                  <a:gd name="T57" fmla="*/ 111 h 184"/>
                  <a:gd name="T58" fmla="*/ 184 w 309"/>
                  <a:gd name="T59" fmla="*/ 107 h 184"/>
                  <a:gd name="T60" fmla="*/ 184 w 309"/>
                  <a:gd name="T61" fmla="*/ 109 h 184"/>
                  <a:gd name="T62" fmla="*/ 184 w 309"/>
                  <a:gd name="T63" fmla="*/ 107 h 184"/>
                  <a:gd name="T64" fmla="*/ 50 w 309"/>
                  <a:gd name="T65" fmla="*/ 109 h 184"/>
                  <a:gd name="T66" fmla="*/ 53 w 309"/>
                  <a:gd name="T67" fmla="*/ 111 h 184"/>
                  <a:gd name="T68" fmla="*/ 53 w 309"/>
                  <a:gd name="T69" fmla="*/ 107 h 184"/>
                  <a:gd name="T70" fmla="*/ 248 w 309"/>
                  <a:gd name="T71" fmla="*/ 77 h 184"/>
                  <a:gd name="T72" fmla="*/ 249 w 309"/>
                  <a:gd name="T73" fmla="*/ 77 h 184"/>
                  <a:gd name="T74" fmla="*/ 249 w 309"/>
                  <a:gd name="T75" fmla="*/ 75 h 184"/>
                  <a:gd name="T76" fmla="*/ 252 w 309"/>
                  <a:gd name="T77" fmla="*/ 67 h 184"/>
                  <a:gd name="T78" fmla="*/ 252 w 309"/>
                  <a:gd name="T79" fmla="*/ 70 h 184"/>
                  <a:gd name="T80" fmla="*/ 268 w 309"/>
                  <a:gd name="T81" fmla="*/ 64 h 184"/>
                  <a:gd name="T82" fmla="*/ 266 w 309"/>
                  <a:gd name="T83" fmla="*/ 66 h 184"/>
                  <a:gd name="T84" fmla="*/ 268 w 309"/>
                  <a:gd name="T85" fmla="*/ 66 h 184"/>
                  <a:gd name="T86" fmla="*/ 276 w 309"/>
                  <a:gd name="T87" fmla="*/ 54 h 184"/>
                  <a:gd name="T88" fmla="*/ 276 w 309"/>
                  <a:gd name="T89" fmla="*/ 55 h 184"/>
                  <a:gd name="T90" fmla="*/ 276 w 309"/>
                  <a:gd name="T91" fmla="*/ 54 h 184"/>
                  <a:gd name="T92" fmla="*/ 307 w 309"/>
                  <a:gd name="T93" fmla="*/ 17 h 184"/>
                  <a:gd name="T94" fmla="*/ 309 w 309"/>
                  <a:gd name="T95" fmla="*/ 17 h 184"/>
                  <a:gd name="T96" fmla="*/ 254 w 309"/>
                  <a:gd name="T97" fmla="*/ 11 h 184"/>
                  <a:gd name="T98" fmla="*/ 254 w 309"/>
                  <a:gd name="T99" fmla="*/ 12 h 184"/>
                  <a:gd name="T100" fmla="*/ 254 w 309"/>
                  <a:gd name="T101" fmla="*/ 11 h 184"/>
                  <a:gd name="T102" fmla="*/ 304 w 309"/>
                  <a:gd name="T103" fmla="*/ 12 h 184"/>
                  <a:gd name="T104" fmla="*/ 308 w 309"/>
                  <a:gd name="T105" fmla="*/ 14 h 184"/>
                  <a:gd name="T106" fmla="*/ 307 w 309"/>
                  <a:gd name="T107" fmla="*/ 11 h 184"/>
                  <a:gd name="T108" fmla="*/ 305 w 309"/>
                  <a:gd name="T109" fmla="*/ 10 h 184"/>
                  <a:gd name="T110" fmla="*/ 245 w 309"/>
                  <a:gd name="T111" fmla="*/ 12 h 184"/>
                  <a:gd name="T112" fmla="*/ 245 w 309"/>
                  <a:gd name="T113" fmla="*/ 10 h 184"/>
                  <a:gd name="T114" fmla="*/ 257 w 309"/>
                  <a:gd name="T115" fmla="*/ 0 h 184"/>
                  <a:gd name="T116" fmla="*/ 254 w 309"/>
                  <a:gd name="T117" fmla="*/ 1 h 184"/>
                  <a:gd name="T118" fmla="*/ 255 w 309"/>
                  <a:gd name="T119" fmla="*/ 3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09" h="184">
                    <a:moveTo>
                      <a:pt x="8" y="183"/>
                    </a:moveTo>
                    <a:cubicBezTo>
                      <a:pt x="7" y="183"/>
                      <a:pt x="7" y="183"/>
                      <a:pt x="7" y="184"/>
                    </a:cubicBezTo>
                    <a:cubicBezTo>
                      <a:pt x="7" y="184"/>
                      <a:pt x="8" y="184"/>
                      <a:pt x="8" y="184"/>
                    </a:cubicBezTo>
                    <a:cubicBezTo>
                      <a:pt x="8" y="184"/>
                      <a:pt x="9" y="184"/>
                      <a:pt x="9" y="184"/>
                    </a:cubicBezTo>
                    <a:cubicBezTo>
                      <a:pt x="9" y="183"/>
                      <a:pt x="8" y="183"/>
                      <a:pt x="8" y="183"/>
                    </a:cubicBezTo>
                    <a:moveTo>
                      <a:pt x="9" y="178"/>
                    </a:moveTo>
                    <a:cubicBezTo>
                      <a:pt x="8" y="178"/>
                      <a:pt x="7" y="180"/>
                      <a:pt x="8" y="180"/>
                    </a:cubicBezTo>
                    <a:cubicBezTo>
                      <a:pt x="8" y="180"/>
                      <a:pt x="8" y="180"/>
                      <a:pt x="8" y="180"/>
                    </a:cubicBezTo>
                    <a:cubicBezTo>
                      <a:pt x="9" y="180"/>
                      <a:pt x="10" y="178"/>
                      <a:pt x="9" y="178"/>
                    </a:cubicBezTo>
                    <a:cubicBezTo>
                      <a:pt x="9" y="178"/>
                      <a:pt x="9" y="178"/>
                      <a:pt x="9" y="178"/>
                    </a:cubicBezTo>
                    <a:moveTo>
                      <a:pt x="35" y="171"/>
                    </a:moveTo>
                    <a:cubicBezTo>
                      <a:pt x="35" y="171"/>
                      <a:pt x="34" y="172"/>
                      <a:pt x="34" y="174"/>
                    </a:cubicBezTo>
                    <a:cubicBezTo>
                      <a:pt x="34" y="174"/>
                      <a:pt x="34" y="174"/>
                      <a:pt x="34" y="174"/>
                    </a:cubicBezTo>
                    <a:cubicBezTo>
                      <a:pt x="33" y="175"/>
                      <a:pt x="32" y="179"/>
                      <a:pt x="34" y="179"/>
                    </a:cubicBezTo>
                    <a:cubicBezTo>
                      <a:pt x="34" y="179"/>
                      <a:pt x="34" y="179"/>
                      <a:pt x="35" y="179"/>
                    </a:cubicBezTo>
                    <a:cubicBezTo>
                      <a:pt x="35" y="178"/>
                      <a:pt x="36" y="177"/>
                      <a:pt x="36" y="176"/>
                    </a:cubicBezTo>
                    <a:cubicBezTo>
                      <a:pt x="37" y="176"/>
                      <a:pt x="37" y="176"/>
                      <a:pt x="38" y="176"/>
                    </a:cubicBezTo>
                    <a:cubicBezTo>
                      <a:pt x="38" y="176"/>
                      <a:pt x="38" y="176"/>
                      <a:pt x="38" y="176"/>
                    </a:cubicBezTo>
                    <a:cubicBezTo>
                      <a:pt x="39" y="176"/>
                      <a:pt x="37" y="171"/>
                      <a:pt x="35" y="171"/>
                    </a:cubicBezTo>
                    <a:moveTo>
                      <a:pt x="84" y="144"/>
                    </a:moveTo>
                    <a:cubicBezTo>
                      <a:pt x="84" y="144"/>
                      <a:pt x="84" y="144"/>
                      <a:pt x="84" y="145"/>
                    </a:cubicBezTo>
                    <a:cubicBezTo>
                      <a:pt x="84" y="145"/>
                      <a:pt x="84" y="145"/>
                      <a:pt x="85" y="145"/>
                    </a:cubicBezTo>
                    <a:cubicBezTo>
                      <a:pt x="85" y="145"/>
                      <a:pt x="85" y="145"/>
                      <a:pt x="86" y="145"/>
                    </a:cubicBezTo>
                    <a:cubicBezTo>
                      <a:pt x="86" y="145"/>
                      <a:pt x="85" y="144"/>
                      <a:pt x="84" y="144"/>
                    </a:cubicBezTo>
                    <a:moveTo>
                      <a:pt x="1" y="134"/>
                    </a:moveTo>
                    <a:cubicBezTo>
                      <a:pt x="0" y="135"/>
                      <a:pt x="0" y="135"/>
                      <a:pt x="0" y="135"/>
                    </a:cubicBezTo>
                    <a:cubicBezTo>
                      <a:pt x="0" y="135"/>
                      <a:pt x="0" y="135"/>
                      <a:pt x="1" y="135"/>
                    </a:cubicBezTo>
                    <a:cubicBezTo>
                      <a:pt x="1" y="135"/>
                      <a:pt x="1" y="135"/>
                      <a:pt x="1" y="135"/>
                    </a:cubicBezTo>
                    <a:cubicBezTo>
                      <a:pt x="1" y="134"/>
                      <a:pt x="1" y="134"/>
                      <a:pt x="1" y="134"/>
                    </a:cubicBezTo>
                    <a:moveTo>
                      <a:pt x="138" y="123"/>
                    </a:moveTo>
                    <a:cubicBezTo>
                      <a:pt x="137" y="123"/>
                      <a:pt x="136" y="124"/>
                      <a:pt x="137" y="125"/>
                    </a:cubicBezTo>
                    <a:cubicBezTo>
                      <a:pt x="138" y="124"/>
                      <a:pt x="139" y="125"/>
                      <a:pt x="139" y="123"/>
                    </a:cubicBezTo>
                    <a:cubicBezTo>
                      <a:pt x="139" y="123"/>
                      <a:pt x="138" y="123"/>
                      <a:pt x="138" y="123"/>
                    </a:cubicBezTo>
                    <a:moveTo>
                      <a:pt x="154" y="115"/>
                    </a:moveTo>
                    <a:cubicBezTo>
                      <a:pt x="154" y="115"/>
                      <a:pt x="153" y="115"/>
                      <a:pt x="153" y="115"/>
                    </a:cubicBezTo>
                    <a:cubicBezTo>
                      <a:pt x="153" y="116"/>
                      <a:pt x="154" y="116"/>
                      <a:pt x="154" y="116"/>
                    </a:cubicBezTo>
                    <a:cubicBezTo>
                      <a:pt x="155" y="116"/>
                      <a:pt x="155" y="116"/>
                      <a:pt x="155" y="116"/>
                    </a:cubicBezTo>
                    <a:cubicBezTo>
                      <a:pt x="155" y="115"/>
                      <a:pt x="155" y="115"/>
                      <a:pt x="154" y="115"/>
                    </a:cubicBezTo>
                    <a:moveTo>
                      <a:pt x="50" y="113"/>
                    </a:moveTo>
                    <a:cubicBezTo>
                      <a:pt x="50" y="113"/>
                      <a:pt x="50" y="113"/>
                      <a:pt x="50" y="113"/>
                    </a:cubicBezTo>
                    <a:cubicBezTo>
                      <a:pt x="50" y="114"/>
                      <a:pt x="52" y="115"/>
                      <a:pt x="52" y="115"/>
                    </a:cubicBezTo>
                    <a:cubicBezTo>
                      <a:pt x="53" y="115"/>
                      <a:pt x="53" y="115"/>
                      <a:pt x="53" y="115"/>
                    </a:cubicBezTo>
                    <a:cubicBezTo>
                      <a:pt x="53" y="114"/>
                      <a:pt x="51" y="113"/>
                      <a:pt x="50" y="113"/>
                    </a:cubicBezTo>
                    <a:moveTo>
                      <a:pt x="146" y="113"/>
                    </a:moveTo>
                    <a:cubicBezTo>
                      <a:pt x="146" y="113"/>
                      <a:pt x="146" y="113"/>
                      <a:pt x="146" y="113"/>
                    </a:cubicBezTo>
                    <a:cubicBezTo>
                      <a:pt x="145" y="114"/>
                      <a:pt x="146" y="114"/>
                      <a:pt x="147" y="114"/>
                    </a:cubicBezTo>
                    <a:cubicBezTo>
                      <a:pt x="147" y="114"/>
                      <a:pt x="147" y="114"/>
                      <a:pt x="147" y="113"/>
                    </a:cubicBezTo>
                    <a:cubicBezTo>
                      <a:pt x="148" y="113"/>
                      <a:pt x="147" y="113"/>
                      <a:pt x="146" y="113"/>
                    </a:cubicBezTo>
                    <a:moveTo>
                      <a:pt x="150" y="110"/>
                    </a:moveTo>
                    <a:cubicBezTo>
                      <a:pt x="149" y="110"/>
                      <a:pt x="149" y="110"/>
                      <a:pt x="149" y="111"/>
                    </a:cubicBezTo>
                    <a:cubicBezTo>
                      <a:pt x="149" y="111"/>
                      <a:pt x="150" y="111"/>
                      <a:pt x="150" y="111"/>
                    </a:cubicBezTo>
                    <a:cubicBezTo>
                      <a:pt x="151" y="111"/>
                      <a:pt x="151" y="111"/>
                      <a:pt x="151" y="111"/>
                    </a:cubicBezTo>
                    <a:cubicBezTo>
                      <a:pt x="151" y="111"/>
                      <a:pt x="150" y="110"/>
                      <a:pt x="150" y="110"/>
                    </a:cubicBezTo>
                    <a:moveTo>
                      <a:pt x="165" y="109"/>
                    </a:moveTo>
                    <a:cubicBezTo>
                      <a:pt x="165" y="109"/>
                      <a:pt x="163" y="110"/>
                      <a:pt x="162" y="111"/>
                    </a:cubicBezTo>
                    <a:cubicBezTo>
                      <a:pt x="161" y="112"/>
                      <a:pt x="161" y="113"/>
                      <a:pt x="162" y="113"/>
                    </a:cubicBezTo>
                    <a:cubicBezTo>
                      <a:pt x="162" y="113"/>
                      <a:pt x="163" y="113"/>
                      <a:pt x="164" y="113"/>
                    </a:cubicBezTo>
                    <a:cubicBezTo>
                      <a:pt x="166" y="111"/>
                      <a:pt x="166" y="111"/>
                      <a:pt x="166" y="111"/>
                    </a:cubicBezTo>
                    <a:cubicBezTo>
                      <a:pt x="166" y="110"/>
                      <a:pt x="166" y="109"/>
                      <a:pt x="165" y="109"/>
                    </a:cubicBezTo>
                    <a:moveTo>
                      <a:pt x="184" y="107"/>
                    </a:moveTo>
                    <a:cubicBezTo>
                      <a:pt x="184" y="107"/>
                      <a:pt x="183" y="109"/>
                      <a:pt x="184" y="109"/>
                    </a:cubicBezTo>
                    <a:cubicBezTo>
                      <a:pt x="184" y="109"/>
                      <a:pt x="184" y="109"/>
                      <a:pt x="184" y="109"/>
                    </a:cubicBezTo>
                    <a:cubicBezTo>
                      <a:pt x="184" y="109"/>
                      <a:pt x="185" y="107"/>
                      <a:pt x="184" y="107"/>
                    </a:cubicBezTo>
                    <a:cubicBezTo>
                      <a:pt x="184" y="107"/>
                      <a:pt x="184" y="107"/>
                      <a:pt x="184" y="107"/>
                    </a:cubicBezTo>
                    <a:moveTo>
                      <a:pt x="53" y="107"/>
                    </a:moveTo>
                    <a:cubicBezTo>
                      <a:pt x="51" y="107"/>
                      <a:pt x="50" y="108"/>
                      <a:pt x="50" y="109"/>
                    </a:cubicBezTo>
                    <a:cubicBezTo>
                      <a:pt x="50" y="110"/>
                      <a:pt x="50" y="111"/>
                      <a:pt x="51" y="111"/>
                    </a:cubicBezTo>
                    <a:cubicBezTo>
                      <a:pt x="52" y="111"/>
                      <a:pt x="52" y="111"/>
                      <a:pt x="53" y="111"/>
                    </a:cubicBezTo>
                    <a:cubicBezTo>
                      <a:pt x="54" y="111"/>
                      <a:pt x="54" y="108"/>
                      <a:pt x="54" y="107"/>
                    </a:cubicBezTo>
                    <a:cubicBezTo>
                      <a:pt x="53" y="107"/>
                      <a:pt x="53" y="107"/>
                      <a:pt x="53" y="107"/>
                    </a:cubicBezTo>
                    <a:moveTo>
                      <a:pt x="249" y="75"/>
                    </a:moveTo>
                    <a:cubicBezTo>
                      <a:pt x="249" y="75"/>
                      <a:pt x="249" y="76"/>
                      <a:pt x="248" y="77"/>
                    </a:cubicBezTo>
                    <a:cubicBezTo>
                      <a:pt x="248" y="77"/>
                      <a:pt x="248" y="77"/>
                      <a:pt x="248" y="77"/>
                    </a:cubicBezTo>
                    <a:cubicBezTo>
                      <a:pt x="249" y="77"/>
                      <a:pt x="249" y="77"/>
                      <a:pt x="249" y="77"/>
                    </a:cubicBezTo>
                    <a:cubicBezTo>
                      <a:pt x="250" y="77"/>
                      <a:pt x="250" y="76"/>
                      <a:pt x="251" y="76"/>
                    </a:cubicBezTo>
                    <a:cubicBezTo>
                      <a:pt x="250" y="76"/>
                      <a:pt x="250" y="75"/>
                      <a:pt x="249" y="75"/>
                    </a:cubicBezTo>
                    <a:moveTo>
                      <a:pt x="253" y="66"/>
                    </a:moveTo>
                    <a:cubicBezTo>
                      <a:pt x="252" y="67"/>
                      <a:pt x="252" y="67"/>
                      <a:pt x="252" y="67"/>
                    </a:cubicBezTo>
                    <a:cubicBezTo>
                      <a:pt x="250" y="67"/>
                      <a:pt x="250" y="67"/>
                      <a:pt x="250" y="67"/>
                    </a:cubicBezTo>
                    <a:cubicBezTo>
                      <a:pt x="250" y="70"/>
                      <a:pt x="251" y="70"/>
                      <a:pt x="252" y="70"/>
                    </a:cubicBezTo>
                    <a:cubicBezTo>
                      <a:pt x="254" y="70"/>
                      <a:pt x="258" y="66"/>
                      <a:pt x="253" y="66"/>
                    </a:cubicBezTo>
                    <a:moveTo>
                      <a:pt x="268" y="64"/>
                    </a:moveTo>
                    <a:cubicBezTo>
                      <a:pt x="268" y="64"/>
                      <a:pt x="268" y="65"/>
                      <a:pt x="268" y="65"/>
                    </a:cubicBezTo>
                    <a:cubicBezTo>
                      <a:pt x="266" y="66"/>
                      <a:pt x="266" y="66"/>
                      <a:pt x="266" y="66"/>
                    </a:cubicBezTo>
                    <a:cubicBezTo>
                      <a:pt x="266" y="67"/>
                      <a:pt x="266" y="67"/>
                      <a:pt x="267" y="67"/>
                    </a:cubicBezTo>
                    <a:cubicBezTo>
                      <a:pt x="267" y="67"/>
                      <a:pt x="268" y="67"/>
                      <a:pt x="268" y="66"/>
                    </a:cubicBezTo>
                    <a:cubicBezTo>
                      <a:pt x="269" y="66"/>
                      <a:pt x="269" y="64"/>
                      <a:pt x="268" y="64"/>
                    </a:cubicBezTo>
                    <a:moveTo>
                      <a:pt x="276" y="54"/>
                    </a:moveTo>
                    <a:cubicBezTo>
                      <a:pt x="276" y="54"/>
                      <a:pt x="275" y="55"/>
                      <a:pt x="276" y="55"/>
                    </a:cubicBezTo>
                    <a:cubicBezTo>
                      <a:pt x="276" y="55"/>
                      <a:pt x="276" y="55"/>
                      <a:pt x="276" y="55"/>
                    </a:cubicBezTo>
                    <a:cubicBezTo>
                      <a:pt x="276" y="55"/>
                      <a:pt x="277" y="54"/>
                      <a:pt x="276" y="54"/>
                    </a:cubicBezTo>
                    <a:cubicBezTo>
                      <a:pt x="276" y="54"/>
                      <a:pt x="276" y="54"/>
                      <a:pt x="276" y="54"/>
                    </a:cubicBezTo>
                    <a:moveTo>
                      <a:pt x="308" y="17"/>
                    </a:moveTo>
                    <a:cubicBezTo>
                      <a:pt x="308" y="17"/>
                      <a:pt x="307" y="17"/>
                      <a:pt x="307" y="17"/>
                    </a:cubicBezTo>
                    <a:cubicBezTo>
                      <a:pt x="307" y="18"/>
                      <a:pt x="308" y="18"/>
                      <a:pt x="308" y="18"/>
                    </a:cubicBezTo>
                    <a:cubicBezTo>
                      <a:pt x="309" y="18"/>
                      <a:pt x="309" y="18"/>
                      <a:pt x="309" y="17"/>
                    </a:cubicBezTo>
                    <a:cubicBezTo>
                      <a:pt x="309" y="17"/>
                      <a:pt x="308" y="17"/>
                      <a:pt x="308" y="17"/>
                    </a:cubicBezTo>
                    <a:moveTo>
                      <a:pt x="254" y="11"/>
                    </a:moveTo>
                    <a:cubicBezTo>
                      <a:pt x="253" y="11"/>
                      <a:pt x="253" y="11"/>
                      <a:pt x="253" y="11"/>
                    </a:cubicBezTo>
                    <a:cubicBezTo>
                      <a:pt x="253" y="11"/>
                      <a:pt x="254" y="12"/>
                      <a:pt x="254" y="12"/>
                    </a:cubicBezTo>
                    <a:cubicBezTo>
                      <a:pt x="254" y="12"/>
                      <a:pt x="255" y="12"/>
                      <a:pt x="255" y="11"/>
                    </a:cubicBezTo>
                    <a:cubicBezTo>
                      <a:pt x="255" y="11"/>
                      <a:pt x="254" y="11"/>
                      <a:pt x="254" y="11"/>
                    </a:cubicBezTo>
                    <a:moveTo>
                      <a:pt x="305" y="10"/>
                    </a:moveTo>
                    <a:cubicBezTo>
                      <a:pt x="304" y="10"/>
                      <a:pt x="304" y="11"/>
                      <a:pt x="304" y="12"/>
                    </a:cubicBezTo>
                    <a:cubicBezTo>
                      <a:pt x="305" y="13"/>
                      <a:pt x="306" y="14"/>
                      <a:pt x="307" y="14"/>
                    </a:cubicBezTo>
                    <a:cubicBezTo>
                      <a:pt x="307" y="14"/>
                      <a:pt x="308" y="14"/>
                      <a:pt x="308" y="14"/>
                    </a:cubicBezTo>
                    <a:cubicBezTo>
                      <a:pt x="308" y="14"/>
                      <a:pt x="308" y="14"/>
                      <a:pt x="308" y="14"/>
                    </a:cubicBezTo>
                    <a:cubicBezTo>
                      <a:pt x="308" y="13"/>
                      <a:pt x="308" y="12"/>
                      <a:pt x="307" y="11"/>
                    </a:cubicBezTo>
                    <a:cubicBezTo>
                      <a:pt x="307" y="11"/>
                      <a:pt x="306" y="10"/>
                      <a:pt x="306" y="10"/>
                    </a:cubicBezTo>
                    <a:cubicBezTo>
                      <a:pt x="306" y="10"/>
                      <a:pt x="306" y="10"/>
                      <a:pt x="305" y="10"/>
                    </a:cubicBezTo>
                    <a:moveTo>
                      <a:pt x="245" y="10"/>
                    </a:moveTo>
                    <a:cubicBezTo>
                      <a:pt x="244" y="10"/>
                      <a:pt x="243" y="12"/>
                      <a:pt x="245" y="12"/>
                    </a:cubicBezTo>
                    <a:cubicBezTo>
                      <a:pt x="245" y="12"/>
                      <a:pt x="245" y="12"/>
                      <a:pt x="245" y="12"/>
                    </a:cubicBezTo>
                    <a:cubicBezTo>
                      <a:pt x="246" y="12"/>
                      <a:pt x="247" y="10"/>
                      <a:pt x="245" y="10"/>
                    </a:cubicBezTo>
                    <a:cubicBezTo>
                      <a:pt x="245" y="10"/>
                      <a:pt x="245" y="10"/>
                      <a:pt x="245" y="10"/>
                    </a:cubicBezTo>
                    <a:moveTo>
                      <a:pt x="257" y="0"/>
                    </a:moveTo>
                    <a:cubicBezTo>
                      <a:pt x="256" y="0"/>
                      <a:pt x="255" y="0"/>
                      <a:pt x="255" y="1"/>
                    </a:cubicBezTo>
                    <a:cubicBezTo>
                      <a:pt x="254" y="1"/>
                      <a:pt x="254" y="1"/>
                      <a:pt x="254" y="1"/>
                    </a:cubicBezTo>
                    <a:cubicBezTo>
                      <a:pt x="254" y="1"/>
                      <a:pt x="254" y="1"/>
                      <a:pt x="254" y="1"/>
                    </a:cubicBezTo>
                    <a:cubicBezTo>
                      <a:pt x="254" y="2"/>
                      <a:pt x="254" y="3"/>
                      <a:pt x="255" y="3"/>
                    </a:cubicBezTo>
                    <a:cubicBezTo>
                      <a:pt x="256" y="3"/>
                      <a:pt x="258" y="1"/>
                      <a:pt x="257" y="0"/>
                    </a:cubicBezTo>
                  </a:path>
                </a:pathLst>
              </a:custGeom>
              <a:solidFill>
                <a:srgbClr val="66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</p:grpSp>
      <p:sp>
        <p:nvSpPr>
          <p:cNvPr id="2" name="文本框 1"/>
          <p:cNvSpPr txBox="1"/>
          <p:nvPr/>
        </p:nvSpPr>
        <p:spPr>
          <a:xfrm>
            <a:off x="476223" y="2447916"/>
            <a:ext cx="8358214" cy="257666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花生又名落花生、双子叶植物，叶脉为网状脉，种子有花生果皮包被。花生长于滋养补益，有助于延年益寿，所以民间又称“长生果”，并且和黄豆一样被誉为“植物肉”、“素中之荤”。</a:t>
            </a:r>
            <a:endParaRPr lang="zh-CN" altLang="en-US" sz="28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4" name="云形标注 3"/>
          <p:cNvSpPr/>
          <p:nvPr/>
        </p:nvSpPr>
        <p:spPr>
          <a:xfrm>
            <a:off x="3929058" y="571481"/>
            <a:ext cx="3920490" cy="1495425"/>
          </a:xfrm>
          <a:prstGeom prst="cloud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hangingPunct="1"/>
            <a:r>
              <a:rPr lang="en-US" altLang="zh-CN" sz="3200" b="1" dirty="0">
                <a:solidFill>
                  <a:schemeClr val="tx1"/>
                </a:solidFill>
                <a:latin typeface="汉仪旗黑-55" panose="00020600040101010101" charset="-122"/>
                <a:ea typeface="汉仪旗黑-55" panose="00020600040101010101" charset="-122"/>
                <a:sym typeface="+mn-ea"/>
              </a:rPr>
              <a:t>   </a:t>
            </a:r>
            <a:r>
              <a:rPr lang="en-US" altLang="zh-CN" sz="32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</a:t>
            </a:r>
            <a:r>
              <a:rPr lang="zh-CN" altLang="en-US" sz="32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同学们，你们</a:t>
            </a:r>
            <a:r>
              <a:rPr lang="zh-CN" altLang="en-US" sz="32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知道关于花生的知识吗</a:t>
            </a:r>
            <a:r>
              <a:rPr lang="zh-CN" altLang="en-US" sz="32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？</a:t>
            </a:r>
            <a:endParaRPr lang="zh-CN" altLang="en-US" sz="32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pic>
        <p:nvPicPr>
          <p:cNvPr id="3" name="图片 2" descr="图层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096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ldLvl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8" name="内容占位符 2"/>
          <p:cNvSpPr txBox="1"/>
          <p:nvPr/>
        </p:nvSpPr>
        <p:spPr>
          <a:xfrm>
            <a:off x="500035" y="1335177"/>
            <a:ext cx="4465637" cy="7921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>
              <a:lnSpc>
                <a:spcPct val="150000"/>
              </a:lnSpc>
              <a:spcBef>
                <a:spcPts val="3000"/>
              </a:spcBef>
            </a:pPr>
            <a:r>
              <a:rPr lang="en-US" altLang="zh-CN" sz="2800" b="1" dirty="0">
                <a:latin typeface="黑体" panose="02010609060101010101" pitchFamily="2" charset="-122"/>
                <a:ea typeface="黑体" panose="02010609060101010101" pitchFamily="2" charset="-122"/>
              </a:rPr>
              <a:t>1.</a:t>
            </a:r>
            <a:r>
              <a:rPr lang="zh-CN" altLang="en-US" sz="2800" b="1" dirty="0">
                <a:latin typeface="黑体" panose="02010609060101010101" pitchFamily="2" charset="-122"/>
                <a:ea typeface="黑体" panose="02010609060101010101" pitchFamily="2" charset="-122"/>
              </a:rPr>
              <a:t>看拼音，写词语。</a:t>
            </a:r>
            <a:endParaRPr lang="en-US" altLang="zh-CN" sz="2800" b="1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29291" y="679240"/>
            <a:ext cx="265970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800" b="1" u="dbl" dirty="0" smtClean="0">
                <a:solidFill>
                  <a:srgbClr val="92D050"/>
                </a:solidFill>
                <a:uFillTx/>
                <a:latin typeface="黑体" panose="02010609060101010101" pitchFamily="2" charset="-122"/>
                <a:ea typeface="黑体" panose="02010609060101010101" pitchFamily="2" charset="-122"/>
              </a:rPr>
              <a:t>课堂练习</a:t>
            </a:r>
            <a:endParaRPr lang="zh-CN" altLang="en-US" sz="4800" b="1" u="dbl" dirty="0" smtClean="0">
              <a:solidFill>
                <a:srgbClr val="92D050"/>
              </a:solidFill>
              <a:uFillTx/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71538" y="2097182"/>
            <a:ext cx="6858048" cy="101566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800" dirty="0" smtClean="0">
                <a:latin typeface="+mn-ea"/>
                <a:sym typeface="+mn-ea"/>
              </a:rPr>
              <a:t>  </a:t>
            </a:r>
            <a:r>
              <a:rPr lang="en-US" altLang="zh-CN" sz="2800" dirty="0" err="1" smtClean="0">
                <a:latin typeface="+mn-ea"/>
                <a:sym typeface="+mn-ea"/>
              </a:rPr>
              <a:t>fēn</a:t>
            </a:r>
            <a:r>
              <a:rPr lang="en-US" altLang="zh-CN" sz="2800" dirty="0" smtClean="0">
                <a:latin typeface="+mn-ea"/>
                <a:sym typeface="+mn-ea"/>
              </a:rPr>
              <a:t>  </a:t>
            </a:r>
            <a:r>
              <a:rPr lang="en-US" altLang="zh-CN" sz="2800" dirty="0" err="1" smtClean="0">
                <a:latin typeface="+mn-ea"/>
                <a:sym typeface="+mn-ea"/>
              </a:rPr>
              <a:t>fù</a:t>
            </a:r>
            <a:r>
              <a:rPr lang="en-US" altLang="zh-CN" sz="2800" dirty="0" smtClean="0">
                <a:latin typeface="+mn-ea"/>
                <a:sym typeface="+mn-ea"/>
              </a:rPr>
              <a:t>      </a:t>
            </a:r>
            <a:r>
              <a:rPr lang="en-US" altLang="zh-CN" sz="2800" dirty="0" err="1" smtClean="0">
                <a:latin typeface="+mn-ea"/>
                <a:sym typeface="+mn-ea"/>
              </a:rPr>
              <a:t>mǔ</a:t>
            </a:r>
            <a:r>
              <a:rPr lang="en-US" altLang="zh-CN" sz="2800" dirty="0" smtClean="0">
                <a:latin typeface="+mn-ea"/>
                <a:sym typeface="+mn-ea"/>
              </a:rPr>
              <a:t> </a:t>
            </a:r>
            <a:r>
              <a:rPr lang="en-US" altLang="zh-CN" sz="2800" dirty="0" err="1" smtClean="0">
                <a:latin typeface="+mn-ea"/>
                <a:sym typeface="+mn-ea"/>
              </a:rPr>
              <a:t>shù</a:t>
            </a:r>
            <a:r>
              <a:rPr lang="en-US" altLang="zh-CN" sz="2800" dirty="0" smtClean="0">
                <a:latin typeface="+mn-ea"/>
                <a:sym typeface="+mn-ea"/>
              </a:rPr>
              <a:t>      </a:t>
            </a:r>
            <a:r>
              <a:rPr lang="en-US" altLang="zh-CN" sz="2800" dirty="0" err="1" smtClean="0">
                <a:latin typeface="+mn-ea"/>
                <a:sym typeface="+mn-ea"/>
              </a:rPr>
              <a:t>xiàn</a:t>
            </a:r>
            <a:r>
              <a:rPr lang="en-US" altLang="zh-CN" sz="2800" dirty="0" smtClean="0">
                <a:latin typeface="+mn-ea"/>
                <a:sym typeface="+mn-ea"/>
              </a:rPr>
              <a:t> </a:t>
            </a:r>
            <a:r>
              <a:rPr lang="en-US" altLang="zh-CN" sz="2800" dirty="0" err="1" smtClean="0">
                <a:latin typeface="+mn-ea"/>
                <a:sym typeface="+mn-ea"/>
              </a:rPr>
              <a:t>mù</a:t>
            </a:r>
            <a:endParaRPr lang="en-US" altLang="zh-CN" sz="2800" dirty="0" smtClean="0">
              <a:latin typeface="+mn-ea"/>
              <a:sym typeface="+mn-ea"/>
            </a:endParaRPr>
          </a:p>
          <a:p>
            <a:r>
              <a:rPr lang="zh-CN" altLang="en-US" sz="3200" b="1" noProof="0" dirty="0" smtClean="0">
                <a:latin typeface="+mn-ea"/>
                <a:sym typeface="+mn-ea"/>
              </a:rPr>
              <a:t>（</a:t>
            </a:r>
            <a:r>
              <a:rPr lang="zh-CN" altLang="en-US" sz="3200" noProof="0" dirty="0" smtClean="0">
                <a:latin typeface="+mn-ea"/>
                <a:sym typeface="+mn-ea"/>
              </a:rPr>
              <a:t>     </a:t>
            </a:r>
            <a:r>
              <a:rPr lang="zh-CN" altLang="en-US" sz="3200" b="1" noProof="0" dirty="0" smtClean="0">
                <a:latin typeface="+mn-ea"/>
                <a:sym typeface="+mn-ea"/>
              </a:rPr>
              <a:t>）  </a:t>
            </a:r>
            <a:r>
              <a:rPr lang="zh-CN" altLang="en-US" sz="3200" b="1" noProof="0" dirty="0">
                <a:latin typeface="+mn-ea"/>
                <a:sym typeface="+mn-ea"/>
              </a:rPr>
              <a:t>（     ）  （   </a:t>
            </a:r>
            <a:r>
              <a:rPr lang="zh-CN" altLang="en-US" sz="3200" b="1" noProof="0" dirty="0" smtClean="0">
                <a:latin typeface="+mn-ea"/>
                <a:sym typeface="+mn-ea"/>
              </a:rPr>
              <a:t>  ）</a:t>
            </a:r>
            <a:endParaRPr lang="zh-CN" altLang="en-US" sz="3200" b="1" noProof="0" dirty="0">
              <a:solidFill>
                <a:srgbClr val="FF00FF"/>
              </a:solidFill>
              <a:latin typeface="+mn-ea"/>
              <a:ea typeface="黑体" panose="02010609060101010101" pitchFamily="2" charset="-122"/>
              <a:sym typeface="+mn-ea"/>
            </a:endParaRPr>
          </a:p>
        </p:txBody>
      </p:sp>
      <p:sp>
        <p:nvSpPr>
          <p:cNvPr id="14" name="文本框 5"/>
          <p:cNvSpPr txBox="1"/>
          <p:nvPr/>
        </p:nvSpPr>
        <p:spPr>
          <a:xfrm>
            <a:off x="1500166" y="2573436"/>
            <a:ext cx="1080135" cy="73866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hangingPunct="1">
              <a:lnSpc>
                <a:spcPct val="150000"/>
              </a:lnSpc>
              <a:spcBef>
                <a:spcPts val="2400"/>
              </a:spcBef>
            </a:pPr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吩咐</a:t>
            </a:r>
            <a:endParaRPr lang="zh-CN" altLang="en-US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5" name="文本框 6"/>
          <p:cNvSpPr txBox="1"/>
          <p:nvPr/>
        </p:nvSpPr>
        <p:spPr>
          <a:xfrm>
            <a:off x="3571868" y="2573436"/>
            <a:ext cx="1344612" cy="738664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hangingPunct="1">
              <a:lnSpc>
                <a:spcPct val="150000"/>
              </a:lnSpc>
              <a:spcBef>
                <a:spcPts val="2400"/>
              </a:spcBef>
            </a:pPr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亩数</a:t>
            </a:r>
            <a:endParaRPr lang="zh-CN" altLang="en-US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" name="文本框 6"/>
          <p:cNvSpPr txBox="1"/>
          <p:nvPr/>
        </p:nvSpPr>
        <p:spPr>
          <a:xfrm>
            <a:off x="5857884" y="2573436"/>
            <a:ext cx="1344612" cy="738664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hangingPunct="1">
              <a:lnSpc>
                <a:spcPct val="150000"/>
              </a:lnSpc>
              <a:spcBef>
                <a:spcPts val="2400"/>
              </a:spcBef>
            </a:pPr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羡慕</a:t>
            </a:r>
            <a:endParaRPr lang="zh-CN" altLang="en-US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571473" y="3525942"/>
            <a:ext cx="5715040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800" b="1" dirty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2</a:t>
            </a:r>
            <a:r>
              <a:rPr lang="en-US" altLang="zh-CN" sz="2800" b="1" dirty="0" smtClean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.</a:t>
            </a:r>
            <a:r>
              <a:rPr lang="zh-CN" altLang="en-US" sz="2800" b="1" dirty="0" smtClean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 </a:t>
            </a:r>
            <a:r>
              <a:rPr lang="zh-CN" altLang="en-US" sz="2800" b="1" dirty="0" smtClean="0">
                <a:latin typeface="黑体" panose="02010609060101010101" pitchFamily="2" charset="-122"/>
                <a:ea typeface="黑体" panose="02010609060101010101" pitchFamily="2" charset="-122"/>
              </a:rPr>
              <a:t>比较下面的字，再组词。</a:t>
            </a:r>
            <a:endParaRPr lang="zh-CN" altLang="en-US" sz="2800" b="1" dirty="0">
              <a:solidFill>
                <a:schemeClr val="tx1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785787" y="4573699"/>
            <a:ext cx="6929486" cy="13849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 smtClean="0">
                <a:latin typeface="楷体_GB2312" panose="02010609030101010101" charset="-122"/>
                <a:ea typeface="楷体_GB2312" panose="02010609030101010101" charset="-122"/>
              </a:rPr>
              <a:t>吩（     ）  慕（     ）  亭（     ）</a:t>
            </a:r>
            <a:endParaRPr lang="zh-CN" altLang="en-US" sz="2800" dirty="0" smtClean="0">
              <a:latin typeface="楷体_GB2312" panose="02010609030101010101" charset="-122"/>
              <a:ea typeface="楷体_GB2312" panose="02010609030101010101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dirty="0" smtClean="0">
                <a:latin typeface="楷体_GB2312" panose="02010609030101010101" charset="-122"/>
                <a:ea typeface="楷体_GB2312" panose="02010609030101010101" charset="-122"/>
              </a:rPr>
              <a:t>份（     ）  暮（     ）  停（     ）</a:t>
            </a:r>
            <a:endParaRPr lang="zh-CN" altLang="en-US" sz="2800" dirty="0">
              <a:solidFill>
                <a:schemeClr val="tx1"/>
              </a:solidFill>
              <a:latin typeface="楷体_GB2312" panose="02010609030101010101" charset="-122"/>
              <a:ea typeface="楷体_GB2312" panose="02010609030101010101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3617595" y="679239"/>
            <a:ext cx="184731" cy="748666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/>
            <a:endParaRPr lang="zh-CN" altLang="en-US" sz="4265" b="1" dirty="0">
              <a:solidFill>
                <a:srgbClr val="FF00FF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1571604" y="4668950"/>
            <a:ext cx="906017" cy="52322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/>
            <a:r>
              <a:rPr lang="zh-CN" altLang="en-US" sz="2800" b="1" dirty="0" smtClean="0">
                <a:solidFill>
                  <a:srgbClr val="FF0000"/>
                </a:solidFill>
                <a:latin typeface="楷体_GB2312" panose="02010609030101010101" charset="-122"/>
                <a:ea typeface="楷体_GB2312" panose="02010609030101010101" charset="-122"/>
              </a:rPr>
              <a:t>吩咐</a:t>
            </a:r>
            <a:endParaRPr lang="zh-CN" altLang="en-US" sz="2800" b="1" dirty="0">
              <a:solidFill>
                <a:srgbClr val="FF0000"/>
              </a:solidFill>
              <a:latin typeface="楷体_GB2312" panose="02010609030101010101" charset="-122"/>
              <a:ea typeface="楷体_GB2312" panose="02010609030101010101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3929058" y="4668950"/>
            <a:ext cx="906017" cy="52322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/>
            <a:r>
              <a:rPr lang="zh-CN" altLang="en-US" sz="2800" b="1" dirty="0" smtClean="0">
                <a:solidFill>
                  <a:srgbClr val="FF0000"/>
                </a:solidFill>
                <a:latin typeface="楷体_GB2312" panose="02010609030101010101" charset="-122"/>
                <a:ea typeface="楷体_GB2312" panose="02010609030101010101" charset="-122"/>
              </a:rPr>
              <a:t>羡慕</a:t>
            </a:r>
            <a:endParaRPr lang="zh-CN" altLang="en-US" sz="2800" b="1" dirty="0">
              <a:solidFill>
                <a:srgbClr val="FF0000"/>
              </a:solidFill>
              <a:latin typeface="楷体_GB2312" panose="02010609030101010101" charset="-122"/>
              <a:ea typeface="楷体_GB2312" panose="02010609030101010101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1571604" y="5621457"/>
            <a:ext cx="906017" cy="52322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/>
            <a:r>
              <a:rPr lang="zh-CN" altLang="en-US" sz="2800" b="1" dirty="0" smtClean="0">
                <a:solidFill>
                  <a:srgbClr val="FF0000"/>
                </a:solidFill>
                <a:latin typeface="楷体_GB2312" panose="02010609030101010101" charset="-122"/>
                <a:ea typeface="楷体_GB2312" panose="02010609030101010101" charset="-122"/>
              </a:rPr>
              <a:t>份数</a:t>
            </a:r>
            <a:endParaRPr lang="zh-CN" altLang="en-US" sz="2800" b="1" dirty="0">
              <a:solidFill>
                <a:srgbClr val="FF0000"/>
              </a:solidFill>
              <a:latin typeface="楷体_GB2312" panose="02010609030101010101" charset="-122"/>
              <a:ea typeface="楷体_GB2312" panose="02010609030101010101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3929058" y="5621457"/>
            <a:ext cx="906017" cy="52322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/>
            <a:r>
              <a:rPr lang="zh-CN" altLang="en-US" sz="2800" b="1" dirty="0" smtClean="0">
                <a:solidFill>
                  <a:srgbClr val="FF0000"/>
                </a:solidFill>
                <a:latin typeface="楷体_GB2312" panose="02010609030101010101" charset="-122"/>
                <a:ea typeface="楷体_GB2312" panose="02010609030101010101" charset="-122"/>
              </a:rPr>
              <a:t>暮色</a:t>
            </a:r>
            <a:endParaRPr lang="zh-CN" altLang="en-US" sz="2800" b="1" dirty="0">
              <a:solidFill>
                <a:srgbClr val="FF0000"/>
              </a:solidFill>
              <a:latin typeface="楷体_GB2312" panose="02010609030101010101" charset="-122"/>
              <a:ea typeface="楷体_GB2312" panose="02010609030101010101" charset="-122"/>
            </a:endParaRPr>
          </a:p>
        </p:txBody>
      </p:sp>
      <p:sp>
        <p:nvSpPr>
          <p:cNvPr id="17" name="文本框 19"/>
          <p:cNvSpPr txBox="1"/>
          <p:nvPr/>
        </p:nvSpPr>
        <p:spPr>
          <a:xfrm>
            <a:off x="6215074" y="4668950"/>
            <a:ext cx="906017" cy="52322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/>
            <a:r>
              <a:rPr lang="zh-CN" altLang="en-US" sz="2800" b="1" dirty="0" smtClean="0">
                <a:solidFill>
                  <a:srgbClr val="FF0000"/>
                </a:solidFill>
                <a:latin typeface="楷体_GB2312" panose="02010609030101010101" charset="-122"/>
                <a:ea typeface="楷体_GB2312" panose="02010609030101010101" charset="-122"/>
              </a:rPr>
              <a:t>亭子</a:t>
            </a:r>
            <a:endParaRPr lang="zh-CN" altLang="en-US" sz="2800" b="1" dirty="0">
              <a:solidFill>
                <a:srgbClr val="FF0000"/>
              </a:solidFill>
              <a:latin typeface="楷体_GB2312" panose="02010609030101010101" charset="-122"/>
              <a:ea typeface="楷体_GB2312" panose="02010609030101010101" charset="-122"/>
            </a:endParaRPr>
          </a:p>
        </p:txBody>
      </p:sp>
      <p:sp>
        <p:nvSpPr>
          <p:cNvPr id="23" name="文本框 21"/>
          <p:cNvSpPr txBox="1"/>
          <p:nvPr/>
        </p:nvSpPr>
        <p:spPr>
          <a:xfrm>
            <a:off x="6215074" y="5621457"/>
            <a:ext cx="906017" cy="52322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/>
            <a:r>
              <a:rPr lang="zh-CN" altLang="en-US" sz="2800" b="1" dirty="0" smtClean="0">
                <a:solidFill>
                  <a:srgbClr val="FF0000"/>
                </a:solidFill>
                <a:latin typeface="楷体_GB2312" panose="02010609030101010101" charset="-122"/>
                <a:ea typeface="楷体_GB2312" panose="02010609030101010101" charset="-122"/>
              </a:rPr>
              <a:t>停止</a:t>
            </a:r>
            <a:endParaRPr lang="zh-CN" altLang="en-US" sz="2800" b="1" dirty="0">
              <a:solidFill>
                <a:srgbClr val="FF0000"/>
              </a:solidFill>
              <a:latin typeface="楷体_GB2312" panose="02010609030101010101" charset="-122"/>
              <a:ea typeface="楷体_GB2312" panose="02010609030101010101" charset="-122"/>
            </a:endParaRPr>
          </a:p>
        </p:txBody>
      </p:sp>
      <p:pic>
        <p:nvPicPr>
          <p:cNvPr id="4" name="图片 3" descr="图层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096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8" grpId="0"/>
      <p:bldP spid="3" grpId="0"/>
      <p:bldP spid="14" grpId="0"/>
      <p:bldP spid="15" grpId="0"/>
      <p:bldP spid="12" grpId="0"/>
      <p:bldP spid="13" grpId="0"/>
      <p:bldP spid="16" grpId="0"/>
      <p:bldP spid="19" grpId="0"/>
      <p:bldP spid="20" grpId="0"/>
      <p:bldP spid="21" grpId="0"/>
      <p:bldP spid="22" grpId="0"/>
      <p:bldP spid="17" grpId="0"/>
      <p:bldP spid="23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内容占位符 2"/>
          <p:cNvSpPr txBox="1"/>
          <p:nvPr/>
        </p:nvSpPr>
        <p:spPr>
          <a:xfrm>
            <a:off x="500034" y="761982"/>
            <a:ext cx="2500330" cy="7921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>
              <a:lnSpc>
                <a:spcPct val="150000"/>
              </a:lnSpc>
              <a:spcBef>
                <a:spcPts val="3000"/>
              </a:spcBef>
            </a:pPr>
            <a:r>
              <a:rPr lang="en-US" altLang="zh-CN" sz="2800" b="1" dirty="0">
                <a:latin typeface="黑体" panose="02010609060101010101" pitchFamily="2" charset="-122"/>
                <a:ea typeface="黑体" panose="02010609060101010101" pitchFamily="2" charset="-122"/>
              </a:rPr>
              <a:t>3</a:t>
            </a:r>
            <a:r>
              <a:rPr lang="en-US" altLang="zh-CN" sz="2800" b="1" dirty="0" smtClean="0">
                <a:latin typeface="黑体" panose="02010609060101010101" pitchFamily="2" charset="-122"/>
                <a:ea typeface="黑体" panose="02010609060101010101" pitchFamily="2" charset="-122"/>
              </a:rPr>
              <a:t>.</a:t>
            </a:r>
            <a:r>
              <a:rPr lang="zh-CN" altLang="en-US" sz="2800" b="1" dirty="0" smtClean="0">
                <a:latin typeface="黑体" panose="02010609060101010101" pitchFamily="2" charset="-122"/>
                <a:ea typeface="黑体" panose="02010609060101010101" pitchFamily="2" charset="-122"/>
              </a:rPr>
              <a:t>补充句子。</a:t>
            </a:r>
            <a:endParaRPr lang="en-US" altLang="zh-CN" sz="2800" b="1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14349" y="1904989"/>
            <a:ext cx="7786742" cy="257666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 smtClean="0">
                <a:latin typeface="楷体_GB2312" panose="02010609030101010101" charset="-122"/>
                <a:ea typeface="楷体_GB2312" panose="02010609030101010101" charset="-122"/>
              </a:rPr>
              <a:t>    花生的好处很多，有一样最（    ）</a:t>
            </a:r>
            <a:r>
              <a:rPr lang="en-US" altLang="zh-CN" sz="2800" dirty="0" smtClean="0">
                <a:latin typeface="楷体_GB2312" panose="02010609030101010101" charset="-122"/>
                <a:ea typeface="楷体_GB2312" panose="02010609030101010101" charset="-122"/>
              </a:rPr>
              <a:t>:</a:t>
            </a:r>
            <a:r>
              <a:rPr lang="zh-CN" altLang="en-US" sz="2800" dirty="0" smtClean="0">
                <a:latin typeface="楷体_GB2312" panose="02010609030101010101" charset="-122"/>
                <a:ea typeface="楷体_GB2312" panose="02010609030101010101" charset="-122"/>
              </a:rPr>
              <a:t>它的果实埋在地里，不像桃子、石榴、苹果那样，把鲜红嫩绿的果实高高地挂在枝头上，使人一见就生（    ）之心。</a:t>
            </a:r>
            <a:endParaRPr lang="zh-CN" altLang="en-US" sz="2800" dirty="0">
              <a:solidFill>
                <a:schemeClr val="tx1"/>
              </a:solidFill>
              <a:latin typeface="楷体_GB2312" panose="02010609030101010101" charset="-122"/>
              <a:ea typeface="楷体_GB2312" panose="02010609030101010101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6072198" y="2000241"/>
            <a:ext cx="906017" cy="52322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/>
            <a:r>
              <a:rPr lang="zh-CN" altLang="en-US" sz="2800" b="1" dirty="0" smtClean="0">
                <a:solidFill>
                  <a:srgbClr val="FF0000"/>
                </a:solidFill>
                <a:latin typeface="楷体_GB2312" panose="02010609030101010101" charset="-122"/>
                <a:ea typeface="楷体_GB2312" panose="02010609030101010101" charset="-122"/>
              </a:rPr>
              <a:t>可贵</a:t>
            </a:r>
            <a:endParaRPr lang="zh-CN" altLang="en-US" sz="2800" b="1" dirty="0">
              <a:solidFill>
                <a:srgbClr val="FF0000"/>
              </a:solidFill>
              <a:latin typeface="楷体_GB2312" panose="02010609030101010101" charset="-122"/>
              <a:ea typeface="楷体_GB2312" panose="02010609030101010101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428728" y="4572009"/>
            <a:ext cx="906017" cy="52322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/>
            <a:r>
              <a:rPr lang="zh-CN" altLang="en-US" sz="2800" b="1" dirty="0" smtClean="0">
                <a:solidFill>
                  <a:srgbClr val="FF0000"/>
                </a:solidFill>
                <a:latin typeface="楷体_GB2312" panose="02010609030101010101" charset="-122"/>
                <a:ea typeface="楷体_GB2312" panose="02010609030101010101" charset="-122"/>
              </a:rPr>
              <a:t>爱慕</a:t>
            </a:r>
            <a:endParaRPr lang="zh-CN" altLang="en-US" sz="2800" b="1" dirty="0">
              <a:solidFill>
                <a:srgbClr val="FF0000"/>
              </a:solidFill>
              <a:latin typeface="楷体_GB2312" panose="02010609030101010101" charset="-122"/>
              <a:ea typeface="楷体_GB2312" panose="02010609030101010101" charset="-122"/>
            </a:endParaRPr>
          </a:p>
        </p:txBody>
      </p:sp>
      <p:pic>
        <p:nvPicPr>
          <p:cNvPr id="3" name="图片 2" descr="图层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096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/>
      <p:bldP spid="12" grpId="0"/>
      <p:bldP spid="13" grpId="0"/>
      <p:bldP spid="14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8" name="TextBox 2"/>
          <p:cNvSpPr txBox="1"/>
          <p:nvPr/>
        </p:nvSpPr>
        <p:spPr>
          <a:xfrm>
            <a:off x="356842" y="1907103"/>
            <a:ext cx="8424863" cy="115339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457200" indent="-457200">
              <a:lnSpc>
                <a:spcPct val="130000"/>
              </a:lnSpc>
              <a:buFont typeface="Wingdings" panose="05000000000000000000" pitchFamily="2" charset="2"/>
              <a:buChar char="l"/>
            </a:pPr>
            <a:r>
              <a:rPr lang="zh-CN" altLang="en-US" sz="2800" b="1" dirty="0" smtClean="0">
                <a:latin typeface="宋体" panose="02010600030101010101" pitchFamily="2" charset="-122"/>
              </a:rPr>
              <a:t>分角色朗读课文。说说课文围绕落花生写了哪些内容。</a:t>
            </a:r>
            <a:endParaRPr lang="zh-CN" altLang="en-US" sz="2800" b="1" dirty="0">
              <a:latin typeface="宋体" panose="02010600030101010101" pitchFamily="2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4031" y="3526364"/>
            <a:ext cx="7715304" cy="206518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114000"/>
              </a:lnSpc>
            </a:pPr>
            <a:r>
              <a:rPr lang="zh-CN" altLang="en-US" sz="32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朗读指导：</a:t>
            </a:r>
            <a:r>
              <a:rPr lang="zh-CN" altLang="en-US" sz="2800" b="1" dirty="0">
                <a:solidFill>
                  <a:srgbClr val="150118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本文是一</a:t>
            </a:r>
            <a:r>
              <a:rPr lang="zh-CN" altLang="en-US" sz="2800" b="1" dirty="0" smtClean="0">
                <a:solidFill>
                  <a:srgbClr val="150118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篇借物喻人的抒情</a:t>
            </a:r>
            <a:r>
              <a:rPr lang="zh-CN" altLang="en-US" sz="2800" b="1" dirty="0">
                <a:solidFill>
                  <a:srgbClr val="150118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散文，朗读时，要</a:t>
            </a:r>
            <a:r>
              <a:rPr lang="zh-CN" altLang="en-US" sz="2800" b="1" dirty="0" smtClean="0">
                <a:solidFill>
                  <a:srgbClr val="150118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用轻柔的</a:t>
            </a:r>
            <a:r>
              <a:rPr lang="zh-CN" altLang="en-US" sz="2800" b="1" dirty="0">
                <a:solidFill>
                  <a:srgbClr val="150118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语调</a:t>
            </a:r>
            <a:r>
              <a:rPr lang="zh-CN" altLang="en-US" sz="2800" b="1" dirty="0" smtClean="0">
                <a:solidFill>
                  <a:srgbClr val="150118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和赞美</a:t>
            </a:r>
            <a:r>
              <a:rPr lang="zh-CN" altLang="en-US" sz="2800" b="1" dirty="0">
                <a:solidFill>
                  <a:srgbClr val="150118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的语气来读，</a:t>
            </a:r>
            <a:r>
              <a:rPr lang="zh-CN" altLang="en-US" sz="2800" b="1" dirty="0" smtClean="0">
                <a:solidFill>
                  <a:srgbClr val="150118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声音舒缓，语速不要过快，要体现出父亲对我们的谆谆教诲之情。</a:t>
            </a:r>
            <a:endParaRPr lang="zh-CN" altLang="en-US" sz="2800" b="1" dirty="0">
              <a:solidFill>
                <a:srgbClr val="150118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77520" y="739776"/>
            <a:ext cx="38908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u="dbl" dirty="0" smtClean="0">
                <a:solidFill>
                  <a:srgbClr val="92D050"/>
                </a:solidFill>
                <a:uFillTx/>
                <a:latin typeface="黑体" panose="02010609060101010101" pitchFamily="2" charset="-122"/>
                <a:ea typeface="黑体" panose="02010609060101010101" pitchFamily="2" charset="-122"/>
              </a:rPr>
              <a:t>课后习题参考答案</a:t>
            </a:r>
            <a:endParaRPr lang="zh-CN" altLang="en-US" sz="3600" b="1" u="dbl" dirty="0" smtClean="0">
              <a:solidFill>
                <a:srgbClr val="92D050"/>
              </a:solidFill>
              <a:uFillTx/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pic>
        <p:nvPicPr>
          <p:cNvPr id="3" name="图片 2" descr="图层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096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8" grpId="0"/>
      <p:bldP spid="5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57224" y="1047733"/>
            <a:ext cx="7143800" cy="71558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参考答案</a:t>
            </a:r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：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种花生、</a:t>
            </a:r>
            <a:r>
              <a:rPr lang="zh-CN" altLang="en-US" sz="2800" b="1" dirty="0" smtClean="0">
                <a:solidFill>
                  <a:srgbClr val="150118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收花生、议花生</a:t>
            </a:r>
            <a:endParaRPr lang="en-US" altLang="zh-CN" sz="2800" b="1" dirty="0">
              <a:solidFill>
                <a:srgbClr val="150118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TextBox 2"/>
          <p:cNvSpPr txBox="1"/>
          <p:nvPr/>
        </p:nvSpPr>
        <p:spPr>
          <a:xfrm>
            <a:off x="500034" y="2095491"/>
            <a:ext cx="8208963" cy="115339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457200" indent="-457200">
              <a:lnSpc>
                <a:spcPct val="130000"/>
              </a:lnSpc>
              <a:buFont typeface="Wingdings" panose="05000000000000000000" pitchFamily="2" charset="2"/>
              <a:buChar char="l"/>
            </a:pPr>
            <a:r>
              <a:rPr lang="zh-CN" altLang="en-US" sz="2800" b="1" dirty="0" smtClean="0">
                <a:latin typeface="宋体" panose="02010600030101010101" pitchFamily="2" charset="-122"/>
              </a:rPr>
              <a:t>从课文中的对话可以看出花生具有什么样的特点</a:t>
            </a:r>
            <a:r>
              <a:rPr lang="en-US" altLang="zh-CN" sz="2800" b="1" dirty="0" smtClean="0">
                <a:latin typeface="宋体" panose="02010600030101010101" pitchFamily="2" charset="-122"/>
              </a:rPr>
              <a:t>?</a:t>
            </a:r>
            <a:r>
              <a:rPr lang="zh-CN" altLang="en-US" sz="2800" b="1" dirty="0" smtClean="0">
                <a:latin typeface="宋体" panose="02010600030101010101" pitchFamily="2" charset="-122"/>
              </a:rPr>
              <a:t>父亲想借花生告诉“我们”什么道理？</a:t>
            </a:r>
            <a:endParaRPr lang="zh-CN" altLang="en-US" sz="2800" b="1" dirty="0">
              <a:latin typeface="宋体" panose="02010600030101010101" pitchFamily="2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85787" y="3905254"/>
            <a:ext cx="7721600" cy="1376339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参考答案</a:t>
            </a:r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： 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朴实无华、默默无闻的特点。做人要做有用的人，不要做只讲体面的人。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" name="图片 1" descr="图层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096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Box 2"/>
          <p:cNvSpPr txBox="1"/>
          <p:nvPr/>
        </p:nvSpPr>
        <p:spPr>
          <a:xfrm>
            <a:off x="500034" y="761981"/>
            <a:ext cx="8072494" cy="19220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457200" indent="-457200">
              <a:lnSpc>
                <a:spcPct val="130000"/>
              </a:lnSpc>
              <a:buFont typeface="Wingdings" panose="05000000000000000000" pitchFamily="2" charset="2"/>
              <a:buChar char="l"/>
            </a:pPr>
            <a:r>
              <a:rPr lang="zh-CN" altLang="en-US" sz="3200" b="1" dirty="0" smtClean="0">
                <a:latin typeface="黑体" panose="02010609060101010101" pitchFamily="2" charset="-122"/>
                <a:ea typeface="黑体" panose="02010609060101010101" pitchFamily="2" charset="-122"/>
              </a:rPr>
              <a:t>生活中有很多平凡的人，他们像“花生”那样，默默无闻地作着贡献，用一段话写写你身边这样的人。</a:t>
            </a:r>
            <a:endParaRPr lang="zh-CN" altLang="en-US" sz="3200" b="1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32771" name="TextBox 3"/>
          <p:cNvSpPr txBox="1"/>
          <p:nvPr/>
        </p:nvSpPr>
        <p:spPr>
          <a:xfrm>
            <a:off x="1000101" y="3238500"/>
            <a:ext cx="7143800" cy="194476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清洁工虽然不是什么神圣的职业，但是他们为城市的美化而工作，那就是光荣的职业。</a:t>
            </a:r>
            <a:endParaRPr lang="zh-CN" altLang="en-US" sz="24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每天我还在睡梦中时，我就能听见屋外“唰唰”的扫地声。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857224" y="3047998"/>
            <a:ext cx="7715304" cy="2762269"/>
          </a:xfrm>
          <a:prstGeom prst="roundRect">
            <a:avLst/>
          </a:prstGeom>
          <a:noFill/>
          <a:ln>
            <a:solidFill>
              <a:srgbClr val="FFC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" name="图片 2" descr="图层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096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/>
      <p:bldP spid="32771" grpId="0"/>
      <p:bldP spid="5" grpId="0" bldLvl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内容占位符 2"/>
          <p:cNvSpPr txBox="1"/>
          <p:nvPr/>
        </p:nvSpPr>
        <p:spPr>
          <a:xfrm>
            <a:off x="785469" y="2193278"/>
            <a:ext cx="7286676" cy="3123932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>
            <a:spAutoFit/>
          </a:bodyPr>
          <a:lstStyle/>
          <a:p>
            <a:pPr marL="514350" indent="-514350" eaLnBrk="1" hangingPunct="1">
              <a:lnSpc>
                <a:spcPct val="150000"/>
              </a:lnSpc>
              <a:spcBef>
                <a:spcPts val="600"/>
              </a:spcBef>
              <a:buFont typeface="Calibri" panose="020F0502020204030204" charset="0"/>
              <a:buAutoNum type="arabicPeriod"/>
            </a:pPr>
            <a:r>
              <a:rPr lang="zh-CN" altLang="en-US" sz="3200" b="1" dirty="0">
                <a:latin typeface="楷体_GB2312" panose="02010609030101010101" charset="-122"/>
                <a:ea typeface="楷体_GB2312" panose="02010609030101010101" charset="-122"/>
              </a:rPr>
              <a:t>把</a:t>
            </a:r>
            <a:r>
              <a:rPr lang="zh-CN" altLang="en-US" sz="3200" b="1" dirty="0" smtClean="0">
                <a:latin typeface="楷体_GB2312" panose="02010609030101010101" charset="-122"/>
                <a:ea typeface="楷体_GB2312" panose="02010609030101010101" charset="-122"/>
              </a:rPr>
              <a:t>描写花生的</a:t>
            </a:r>
            <a:r>
              <a:rPr lang="zh-CN" altLang="en-US" sz="3200" b="1" dirty="0">
                <a:latin typeface="楷体_GB2312" panose="02010609030101010101" charset="-122"/>
                <a:ea typeface="楷体_GB2312" panose="02010609030101010101" charset="-122"/>
              </a:rPr>
              <a:t>句子抄下来。</a:t>
            </a:r>
            <a:endParaRPr lang="zh-CN" altLang="en-US" sz="3200" b="1" dirty="0">
              <a:latin typeface="楷体_GB2312" panose="02010609030101010101" charset="-122"/>
              <a:ea typeface="楷体_GB2312" panose="02010609030101010101" charset="-122"/>
            </a:endParaRPr>
          </a:p>
          <a:p>
            <a:pPr marL="514350" indent="-514350" eaLnBrk="1" hangingPunct="1">
              <a:lnSpc>
                <a:spcPct val="150000"/>
              </a:lnSpc>
              <a:spcBef>
                <a:spcPts val="600"/>
              </a:spcBef>
              <a:buFont typeface="Calibri" panose="020F0502020204030204" charset="0"/>
              <a:buAutoNum type="arabicPeriod"/>
            </a:pPr>
            <a:r>
              <a:rPr lang="zh-CN" altLang="en-US" sz="3200" b="1" dirty="0" smtClean="0">
                <a:latin typeface="楷体_GB2312" panose="02010609030101010101" charset="-122"/>
                <a:ea typeface="楷体_GB2312" panose="02010609030101010101" charset="-122"/>
              </a:rPr>
              <a:t>课下观察一种植物？</a:t>
            </a:r>
            <a:r>
              <a:rPr lang="zh-CN" altLang="en-US" sz="3200" b="1" dirty="0">
                <a:latin typeface="楷体_GB2312" panose="02010609030101010101" charset="-122"/>
                <a:ea typeface="楷体_GB2312" panose="02010609030101010101" charset="-122"/>
              </a:rPr>
              <a:t>请你以小短文的形式展示</a:t>
            </a:r>
            <a:r>
              <a:rPr lang="zh-CN" altLang="en-US" sz="3200" b="1" dirty="0" smtClean="0">
                <a:latin typeface="楷体_GB2312" panose="02010609030101010101" charset="-122"/>
                <a:ea typeface="楷体_GB2312" panose="02010609030101010101" charset="-122"/>
              </a:rPr>
              <a:t>一下，写出这种植物的特点（玉米或者小麦）</a:t>
            </a:r>
            <a:r>
              <a:rPr lang="zh-CN" altLang="en-US" sz="3200" b="1" dirty="0" smtClean="0">
                <a:latin typeface="楷体_GB2312" panose="02010609030101010101" charset="-122"/>
                <a:ea typeface="楷体_GB2312" panose="02010609030101010101" charset="-122"/>
              </a:rPr>
              <a:t>。 </a:t>
            </a:r>
            <a:endParaRPr lang="zh-CN" altLang="en-US" sz="3200" b="1" dirty="0">
              <a:latin typeface="楷体_GB2312" panose="02010609030101010101" charset="-122"/>
              <a:ea typeface="楷体_GB2312" panose="02010609030101010101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19430" y="935780"/>
            <a:ext cx="2242922" cy="707886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4000" b="1" u="dbl" dirty="0" smtClean="0">
                <a:solidFill>
                  <a:srgbClr val="92D050"/>
                </a:solidFill>
                <a:uFillTx/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课后作业</a:t>
            </a:r>
            <a:endParaRPr lang="zh-CN" altLang="en-US" sz="4000" b="1" u="dbl" dirty="0" smtClean="0">
              <a:solidFill>
                <a:srgbClr val="92D050"/>
              </a:solidFill>
              <a:uFillTx/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</p:txBody>
      </p:sp>
      <p:pic>
        <p:nvPicPr>
          <p:cNvPr id="3" name="图片 2" descr="图层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096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http://pic2.cxtuku.com/00/10/32/b217aa864c62.jpg"/>
          <p:cNvPicPr>
            <a:picLocks noChangeAspect="1" noChangeArrowheads="1"/>
          </p:cNvPicPr>
          <p:nvPr/>
        </p:nvPicPr>
        <p:blipFill>
          <a:blip r:embed="rId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53565" y="650240"/>
            <a:ext cx="4432300" cy="5636260"/>
          </a:xfrm>
          <a:prstGeom prst="rect">
            <a:avLst/>
          </a:prstGeom>
          <a:noFill/>
        </p:spPr>
      </p:pic>
      <p:sp>
        <p:nvSpPr>
          <p:cNvPr id="2" name="矩形 1"/>
          <p:cNvSpPr/>
          <p:nvPr/>
        </p:nvSpPr>
        <p:spPr>
          <a:xfrm>
            <a:off x="6350521" y="3068320"/>
            <a:ext cx="1008610" cy="2062103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zh-CN" altLang="en-US" sz="6400" b="1">
                <a:solidFill>
                  <a:schemeClr val="accent4"/>
                </a:solidFill>
                <a:effectLst/>
                <a:latin typeface="楷体_GB2312" panose="02010609030101010101" charset="-122"/>
                <a:ea typeface="楷体_GB2312" panose="02010609030101010101" charset="-122"/>
              </a:rPr>
              <a:t>花</a:t>
            </a:r>
            <a:endParaRPr lang="zh-CN" altLang="en-US" sz="6400" b="1">
              <a:solidFill>
                <a:schemeClr val="accent4"/>
              </a:solidFill>
              <a:effectLst/>
              <a:latin typeface="楷体_GB2312" panose="02010609030101010101" charset="-122"/>
              <a:ea typeface="楷体_GB2312" panose="02010609030101010101" charset="-122"/>
            </a:endParaRPr>
          </a:p>
          <a:p>
            <a:pPr algn="ctr"/>
            <a:r>
              <a:rPr lang="zh-CN" altLang="en-US" sz="6400" b="1">
                <a:solidFill>
                  <a:schemeClr val="accent4"/>
                </a:solidFill>
                <a:effectLst/>
                <a:latin typeface="楷体_GB2312" panose="02010609030101010101" charset="-122"/>
                <a:ea typeface="楷体_GB2312" panose="02010609030101010101" charset="-122"/>
              </a:rPr>
              <a:t>生</a:t>
            </a:r>
            <a:endParaRPr lang="zh-CN" altLang="en-US" sz="6400" b="1">
              <a:solidFill>
                <a:schemeClr val="accent4"/>
              </a:solidFill>
              <a:effectLst/>
              <a:latin typeface="楷体_GB2312" panose="02010609030101010101" charset="-122"/>
              <a:ea typeface="楷体_GB2312" panose="02010609030101010101" charset="-122"/>
            </a:endParaRPr>
          </a:p>
        </p:txBody>
      </p:sp>
      <p:pic>
        <p:nvPicPr>
          <p:cNvPr id="3" name="图片 2" descr="图层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6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1357290" y="858078"/>
            <a:ext cx="7500990" cy="206210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32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</a:rPr>
              <a:t>桃子</a:t>
            </a: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</a:rPr>
              <a:t>是一种果实作为水果的植物，花可以观赏，果实多汁，可以生食或制成桃脯、罐头等。</a:t>
            </a:r>
            <a:r>
              <a:rPr lang="zh-CN" altLang="en-US" sz="3200" b="1" u="sng" dirty="0" smtClean="0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</a:rPr>
              <a:t>果肉有白色和黄色的，香甜多汁。</a:t>
            </a:r>
            <a:endParaRPr lang="zh-CN" altLang="en-US" sz="3200" b="1" dirty="0">
              <a:latin typeface="楷体" panose="02010609060101010101" pitchFamily="49" charset="-122"/>
              <a:ea typeface="楷体" panose="02010609060101010101" pitchFamily="49" charset="-122"/>
              <a:cs typeface="楷体_GB2312" panose="02010609030101010101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14282" y="761982"/>
            <a:ext cx="135732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dirty="0" smtClean="0"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桃子</a:t>
            </a:r>
            <a:endParaRPr lang="zh-CN" altLang="en-US" sz="4800" dirty="0"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</p:txBody>
      </p:sp>
      <p:pic>
        <p:nvPicPr>
          <p:cNvPr id="41988" name="Picture 4" descr="http://img.mp.itc.cn/upload/20170611/4af3b40fe7e64ee09cc6e913433dc430_th.jp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2209165" y="3165053"/>
            <a:ext cx="4308475" cy="332570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图片 2" descr="图层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6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>
            <a:off x="428565" y="952061"/>
            <a:ext cx="115853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dirty="0" smtClean="0">
                <a:latin typeface="黑体" panose="02010609060101010101" pitchFamily="2" charset="-122"/>
                <a:ea typeface="黑体" panose="02010609060101010101" pitchFamily="2" charset="-122"/>
              </a:rPr>
              <a:t>苹果</a:t>
            </a:r>
            <a:endParaRPr lang="zh-CN" altLang="en-US" sz="4800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571572" y="760714"/>
            <a:ext cx="757242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苹果</a:t>
            </a: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是落叶乔木，通常树木可高至</a:t>
            </a:r>
            <a:r>
              <a:rPr lang="en-US" altLang="zh-CN" sz="3200" b="1" dirty="0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15</a:t>
            </a: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米，但栽培树木一般只高</a:t>
            </a:r>
            <a:r>
              <a:rPr lang="en-US" altLang="zh-CN" sz="3200" b="1" dirty="0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3-5</a:t>
            </a: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米左右。</a:t>
            </a:r>
            <a:r>
              <a:rPr lang="zh-CN" altLang="en-US" sz="3200" b="1" u="sng" dirty="0" smtClean="0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苹果是异花授粉植物，大部分品种自花不能结成果实。</a:t>
            </a:r>
            <a:endParaRPr lang="zh-CN" altLang="en-US" sz="3200" b="1" u="sng" dirty="0">
              <a:solidFill>
                <a:srgbClr val="00B0F0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pic>
        <p:nvPicPr>
          <p:cNvPr id="40964" name="Picture 4" descr="http://pic17.nipic.com/20111019/7960243_212705324141_2.jp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2332356" y="2757594"/>
            <a:ext cx="4525645" cy="35272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图片 2" descr="图层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6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>
            <a:off x="1356973" y="801774"/>
            <a:ext cx="7286676" cy="15696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32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石榴</a:t>
            </a: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是落叶乔木或灌木，外种皮肉质半透明，多汁。</a:t>
            </a:r>
            <a:r>
              <a:rPr lang="zh-CN" altLang="en-US" sz="3200" b="1" u="sng" dirty="0" smtClean="0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性味甘、酸涩、温，具有杀虫、收敛、涩肠、止痢等功效。</a:t>
            </a:r>
            <a:endParaRPr lang="zh-CN" altLang="en-US" sz="3200" b="1" u="sng" dirty="0">
              <a:solidFill>
                <a:srgbClr val="00B0F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98427" y="706121"/>
            <a:ext cx="12588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dirty="0" smtClean="0"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石榴</a:t>
            </a:r>
            <a:endParaRPr lang="zh-CN" altLang="en-US" sz="4800" dirty="0"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</p:txBody>
      </p:sp>
      <p:pic>
        <p:nvPicPr>
          <p:cNvPr id="39938" name="Picture 2" descr="http://oss.huangye88.net/live/user/1978978/1539854310072099600-0.jp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2446021" y="2560320"/>
            <a:ext cx="4479290" cy="37007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图片 2" descr="图层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6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TextBox 1"/>
          <p:cNvSpPr txBox="1"/>
          <p:nvPr/>
        </p:nvSpPr>
        <p:spPr>
          <a:xfrm>
            <a:off x="785787" y="2285993"/>
            <a:ext cx="7996263" cy="175432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zh-CN" altLang="en-US" sz="36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半亩   居然   收获   便宜  爱慕</a:t>
            </a:r>
            <a:endParaRPr lang="en-US" altLang="zh-CN" sz="36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36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矮矮   体面   吩咐   榨油</a:t>
            </a:r>
            <a:r>
              <a:rPr lang="en-US" altLang="zh-CN" sz="36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r>
              <a:rPr lang="zh-CN" altLang="en-US" sz="36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石榴</a:t>
            </a:r>
            <a:endParaRPr lang="en-US" altLang="zh-CN" sz="36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505461" y="765388"/>
            <a:ext cx="2418714" cy="83099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 eaLnBrk="1" hangingPunct="1"/>
            <a:r>
              <a:rPr lang="zh-CN" altLang="en-US" sz="4800" b="1" u="dbl" dirty="0" smtClean="0">
                <a:solidFill>
                  <a:srgbClr val="92D050"/>
                </a:solidFill>
                <a:uFillTx/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会认字</a:t>
            </a:r>
            <a:endParaRPr lang="zh-CN" altLang="en-US" sz="4800" b="1" u="dbl" dirty="0" smtClean="0">
              <a:solidFill>
                <a:srgbClr val="92D050"/>
              </a:solidFill>
              <a:uFillTx/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</p:txBody>
      </p:sp>
      <p:sp>
        <p:nvSpPr>
          <p:cNvPr id="3" name="TextBox 1"/>
          <p:cNvSpPr txBox="1"/>
          <p:nvPr/>
        </p:nvSpPr>
        <p:spPr>
          <a:xfrm>
            <a:off x="785785" y="2285993"/>
            <a:ext cx="8375075" cy="175432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zh-CN" altLang="en-US" sz="36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半</a:t>
            </a:r>
            <a:r>
              <a:rPr lang="zh-CN" altLang="en-US" sz="3600" b="1" dirty="0" smtClean="0">
                <a:solidFill>
                  <a:srgbClr val="D60093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亩</a:t>
            </a:r>
            <a:r>
              <a:rPr lang="zh-CN" altLang="en-US" sz="36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居然   收获   </a:t>
            </a:r>
            <a:r>
              <a:rPr lang="zh-CN" altLang="en-US" sz="3600" b="1" dirty="0" smtClean="0">
                <a:solidFill>
                  <a:srgbClr val="D60093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便</a:t>
            </a:r>
            <a:r>
              <a:rPr lang="zh-CN" altLang="en-US" sz="36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宜  爱慕</a:t>
            </a:r>
            <a:endParaRPr lang="en-US" altLang="zh-CN" sz="3600" b="1" dirty="0">
              <a:solidFill>
                <a:srgbClr val="FF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3600" b="1" dirty="0" smtClean="0">
                <a:solidFill>
                  <a:srgbClr val="D60093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矮</a:t>
            </a:r>
            <a:r>
              <a:rPr lang="zh-CN" altLang="en-US" sz="36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矮   体面   </a:t>
            </a:r>
            <a:r>
              <a:rPr lang="zh-CN" altLang="en-US" sz="3600" b="1" dirty="0" smtClean="0">
                <a:solidFill>
                  <a:srgbClr val="D60093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吩</a:t>
            </a:r>
            <a:r>
              <a:rPr lang="zh-CN" altLang="en-US" sz="36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咐   </a:t>
            </a:r>
            <a:r>
              <a:rPr lang="zh-CN" altLang="en-US" sz="3600" b="1" dirty="0" smtClean="0">
                <a:solidFill>
                  <a:srgbClr val="D60093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榨</a:t>
            </a:r>
            <a:r>
              <a:rPr lang="zh-CN" altLang="en-US" sz="36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油</a:t>
            </a:r>
            <a:r>
              <a:rPr lang="en-US" altLang="zh-CN" sz="3600" b="1" dirty="0" smtClean="0">
                <a:solidFill>
                  <a:srgbClr val="FF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r>
              <a:rPr lang="zh-CN" altLang="en-US" sz="36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石</a:t>
            </a:r>
            <a:r>
              <a:rPr lang="zh-CN" altLang="en-US" sz="3600" b="1" dirty="0" smtClean="0">
                <a:solidFill>
                  <a:srgbClr val="D60093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榴</a:t>
            </a:r>
            <a:endParaRPr lang="en-US" altLang="zh-CN" sz="3600" b="1" dirty="0">
              <a:solidFill>
                <a:srgbClr val="D60093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1357290" y="1904990"/>
            <a:ext cx="7281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mǔ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5500695" y="1904990"/>
            <a:ext cx="9632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pián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785786" y="3047998"/>
            <a:ext cx="6611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ǎi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3929057" y="3047998"/>
            <a:ext cx="11101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fēn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7358082" y="3143249"/>
            <a:ext cx="10285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liú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5500694" y="3047998"/>
            <a:ext cx="80812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zhà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pic>
        <p:nvPicPr>
          <p:cNvPr id="2" name="图片 1" descr="图层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096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9" grpId="0"/>
      <p:bldP spid="19" grpId="1"/>
      <p:bldP spid="32" grpId="0"/>
      <p:bldP spid="32" grpId="1"/>
      <p:bldP spid="24" grpId="0"/>
      <p:bldP spid="24" grpId="1"/>
      <p:bldP spid="35" grpId="0"/>
      <p:bldP spid="35" grpId="1"/>
      <p:bldP spid="26" grpId="0"/>
      <p:bldP spid="26" grpId="1"/>
      <p:bldP spid="39" grpId="0"/>
      <p:bldP spid="39" grpId="1"/>
    </p:bld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TEMPLATE_THUMBS_INDEX" val="1"/>
  <p:tag name="KSO_WM_TEMPLATE_SUBCATEGORY" val="0"/>
  <p:tag name="KSO_WM_TAG_VERSION" val="1.0"/>
  <p:tag name="KSO_WM_BEAUTIFY_FLAG" val="#wm#"/>
  <p:tag name="KSO_WM_TEMPLATE_CATEGORY" val="custom"/>
  <p:tag name="KSO_WM_TEMPLATE_INDEX" val="20187308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第一PPT模板网-WWW.1PPT.COM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3110</Words>
  <Application>WPS 演示</Application>
  <PresentationFormat>全屏显示(4:3)</PresentationFormat>
  <Paragraphs>392</Paragraphs>
  <Slides>45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45</vt:i4>
      </vt:variant>
    </vt:vector>
  </HeadingPairs>
  <TitlesOfParts>
    <vt:vector size="59" baseType="lpstr">
      <vt:lpstr>Arial</vt:lpstr>
      <vt:lpstr>宋体</vt:lpstr>
      <vt:lpstr>Wingdings</vt:lpstr>
      <vt:lpstr>微软雅黑</vt:lpstr>
      <vt:lpstr>楷体_GB2312</vt:lpstr>
      <vt:lpstr>新宋体</vt:lpstr>
      <vt:lpstr>黑体</vt:lpstr>
      <vt:lpstr>楷体</vt:lpstr>
      <vt:lpstr>汉仪旗黑-55</vt:lpstr>
      <vt:lpstr>Arial Unicode MS</vt:lpstr>
      <vt:lpstr>Calibri</vt:lpstr>
      <vt:lpstr>Arial</vt:lpstr>
      <vt:lpstr>Calibri</vt:lpstr>
      <vt:lpstr>第一PPT模板网-WWW.1PPT.COM​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第一PPT模板网-WWW.1PPT.COM</dc:title>
  <dc:creator>第一PPT模板网-WWW.1PPT.COM</dc:creator>
  <cp:keywords>第一PPT模板网-WWW.1PPT.COM</cp:keywords>
  <dc:subject>第一PPT模板网-WWW.1PPT.COM</dc:subject>
  <cp:lastModifiedBy>清菡</cp:lastModifiedBy>
  <cp:revision>28</cp:revision>
  <dcterms:created xsi:type="dcterms:W3CDTF">2019-06-19T02:08:00Z</dcterms:created>
  <dcterms:modified xsi:type="dcterms:W3CDTF">2019-10-23T07:46:38Z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2052-11.1.0.9058</vt:lpwstr>
  </property>
</Properties>
</file>