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1303" r:id="rId3"/>
    <p:sldId id="1394" r:id="rId4"/>
    <p:sldId id="1395" r:id="rId5"/>
    <p:sldId id="1396" r:id="rId6"/>
    <p:sldId id="1397" r:id="rId7"/>
    <p:sldId id="1254" r:id="rId8"/>
    <p:sldId id="1398" r:id="rId9"/>
    <p:sldId id="1431" r:id="rId10"/>
    <p:sldId id="1205" r:id="rId11"/>
    <p:sldId id="1252" r:id="rId12"/>
    <p:sldId id="1299" r:id="rId13"/>
    <p:sldId id="1302" r:id="rId14"/>
    <p:sldId id="1300" r:id="rId15"/>
    <p:sldId id="1301" r:id="rId16"/>
    <p:sldId id="1253" r:id="rId17"/>
    <p:sldId id="1399" r:id="rId18"/>
    <p:sldId id="1356" r:id="rId19"/>
    <p:sldId id="1401" r:id="rId20"/>
    <p:sldId id="1408" r:id="rId21"/>
    <p:sldId id="1400" r:id="rId22"/>
    <p:sldId id="1402" r:id="rId23"/>
    <p:sldId id="1407" r:id="rId24"/>
    <p:sldId id="1403" r:id="rId25"/>
    <p:sldId id="1410" r:id="rId26"/>
    <p:sldId id="1406" r:id="rId27"/>
    <p:sldId id="1411" r:id="rId28"/>
    <p:sldId id="1413" r:id="rId29"/>
    <p:sldId id="1415" r:id="rId30"/>
    <p:sldId id="1414" r:id="rId31"/>
    <p:sldId id="1427" r:id="rId32"/>
    <p:sldId id="1416" r:id="rId33"/>
    <p:sldId id="1417" r:id="rId34"/>
    <p:sldId id="1425" r:id="rId35"/>
    <p:sldId id="1412" r:id="rId36"/>
    <p:sldId id="1422" r:id="rId37"/>
    <p:sldId id="1419" r:id="rId38"/>
    <p:sldId id="1424" r:id="rId39"/>
    <p:sldId id="1426" r:id="rId40"/>
    <p:sldId id="1381" r:id="rId41"/>
    <p:sldId id="1292" r:id="rId42"/>
    <p:sldId id="1344" r:id="rId43"/>
    <p:sldId id="1428" r:id="rId44"/>
    <p:sldId id="1429" r:id="rId45"/>
    <p:sldId id="1430" r:id="rId46"/>
    <p:sldId id="1384" r:id="rId47"/>
    <p:sldId id="1390" r:id="rId48"/>
    <p:sldId id="1331" r:id="rId4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佳琪 刘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D7FD"/>
    <a:srgbClr val="E9E6FE"/>
    <a:srgbClr val="F1B1E5"/>
    <a:srgbClr val="D9FAFB"/>
    <a:srgbClr val="E9FDFD"/>
    <a:srgbClr val="A2E1F0"/>
    <a:srgbClr val="0000FF"/>
    <a:srgbClr val="FD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74" autoAdjust="0"/>
  </p:normalViewPr>
  <p:slideViewPr>
    <p:cSldViewPr snapToGrid="0">
      <p:cViewPr>
        <p:scale>
          <a:sx n="100" d="100"/>
          <a:sy n="100" d="100"/>
        </p:scale>
        <p:origin x="-31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46D890C3-6E1B-4708-8B6A-50930F5BF338}" type="datetimeFigureOut">
              <a:rPr lang="zh-CN" altLang="en-US"/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AB3D2A9-C64E-4113-BF27-CFA00FFDCF1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28294-83D5-4A86-8404-67EA0CEBA3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EBF60-37E6-475B-8FBD-D8CCFEF7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06243-5B4A-4EC6-8F76-8B8A629444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25F6A-F4DE-496E-B3BF-40982DFCE2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833044" y="10316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4967F-B057-4F72-A814-5F1A99F581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51552-428F-479D-BB3B-002641A942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3D13-E940-424D-AC58-0B7461D2B8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9E7D1-DAE6-4687-93F3-490AA339E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3921E910-CEEF-4ACB-8F17-0EFB1AF6FC5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2D3D43-69B9-4950-B830-385982B219B9}" type="slidenum">
              <a:rPr lang="zh-CN" altLang="en-US"/>
            </a:fld>
            <a:endParaRPr lang="zh-CN" altLang="en-US"/>
          </a:p>
        </p:txBody>
      </p:sp>
      <p:pic>
        <p:nvPicPr>
          <p:cNvPr id="2" name="图片 1" descr="图层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6" descr="timg (1)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4" name="组合 15"/>
          <p:cNvGrpSpPr/>
          <p:nvPr/>
        </p:nvGrpSpPr>
        <p:grpSpPr bwMode="auto">
          <a:xfrm>
            <a:off x="706042" y="457200"/>
            <a:ext cx="8022431" cy="3251200"/>
            <a:chOff x="590843" y="534572"/>
            <a:chExt cx="11601157" cy="3506327"/>
          </a:xfrm>
        </p:grpSpPr>
        <p:pic>
          <p:nvPicPr>
            <p:cNvPr id="11" name="图片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0843" y="534572"/>
              <a:ext cx="11601157" cy="35063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标题 1"/>
            <p:cNvSpPr txBox="1">
              <a:spLocks noChangeArrowheads="1"/>
            </p:cNvSpPr>
            <p:nvPr/>
          </p:nvSpPr>
          <p:spPr bwMode="auto">
            <a:xfrm>
              <a:off x="3369025" y="1224201"/>
              <a:ext cx="6698888" cy="131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>
                <a:lnSpc>
                  <a:spcPct val="90000"/>
                </a:lnSpc>
              </a:pPr>
              <a:r>
                <a:rPr lang="zh-CN" altLang="en-US" sz="6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丁 香 结</a:t>
              </a:r>
              <a:endParaRPr lang="zh-CN" altLang="en-US" sz="6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1830504" y="2549683"/>
              <a:ext cx="8419361" cy="27393"/>
            </a:xfrm>
            <a:prstGeom prst="line">
              <a:avLst/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8" name="标题 1"/>
            <p:cNvSpPr txBox="1">
              <a:spLocks noChangeArrowheads="1"/>
            </p:cNvSpPr>
            <p:nvPr/>
          </p:nvSpPr>
          <p:spPr bwMode="auto">
            <a:xfrm>
              <a:off x="2424188" y="2328763"/>
              <a:ext cx="7483647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</a:t>
              </a:r>
              <a:r>
                <a:rPr lang="en-US" altLang="zh-CN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﹒</a:t>
              </a: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第一单元</a:t>
              </a:r>
              <a:endPara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071885" y="1407730"/>
              <a:ext cx="1167347" cy="1094016"/>
            </a:xfrm>
            <a:prstGeom prst="ellipse">
              <a:avLst/>
            </a:prstGeom>
            <a:solidFill>
              <a:srgbClr val="FFCCFF"/>
            </a:solidFill>
            <a:ln w="12700" cmpd="sng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sz="5000" b="1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50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3" descr="timg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609736" y="418403"/>
            <a:ext cx="2197754" cy="769441"/>
            <a:chOff x="4462124" y="1456379"/>
            <a:chExt cx="2930338" cy="7694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文本框 8"/>
            <p:cNvSpPr txBox="1"/>
            <p:nvPr/>
          </p:nvSpPr>
          <p:spPr>
            <a:xfrm>
              <a:off x="4462124" y="1456379"/>
              <a:ext cx="998564" cy="76944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fontAlgn="auto"/>
              <a:r>
                <a:rPr lang="zh-CN" altLang="en-US" sz="4400" noProof="1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词</a:t>
              </a:r>
              <a:endParaRPr lang="zh-CN" altLang="en-US" sz="4400" noProof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28011" y="1456379"/>
              <a:ext cx="998564" cy="76944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fontAlgn="auto"/>
              <a:r>
                <a:rPr lang="zh-CN" altLang="en-US" sz="4400" noProof="1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语</a:t>
              </a:r>
              <a:endParaRPr lang="zh-CN" altLang="en-US" sz="4400" noProof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393898" y="1456379"/>
              <a:ext cx="998564" cy="76944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fontAlgn="auto"/>
              <a:r>
                <a:rPr lang="zh-CN" altLang="en-US" sz="4400" noProof="1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</a:t>
              </a:r>
              <a:endParaRPr lang="zh-CN" altLang="en-US" sz="4400" noProof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309" y="909254"/>
            <a:ext cx="7096991" cy="5754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41873" y="2079625"/>
            <a:ext cx="5631656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宅院  幽雅  伏案  浑浊  笨拙  参差  眼帘  单薄  照耀  文思  梦想  迷蒙  妩媚  模糊  花苞 衣襟  恍然  愁怨  顺心  平淡</a:t>
            </a:r>
            <a:endParaRPr lang="zh-CN" altLang="en-US" sz="3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0563" y="1349375"/>
            <a:ext cx="8339137" cy="426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缀满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挂满。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56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窥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暗中察看。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  <a:p>
            <a:pPr>
              <a:lnSpc>
                <a:spcPts val="56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潇洒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（神情、举止、风貌等）自然大方，有韵致，不拘束。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  <a:p>
            <a:pPr>
              <a:lnSpc>
                <a:spcPts val="56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朦胧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不清楚；模糊。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  <a:p>
            <a:pPr>
              <a:lnSpc>
                <a:spcPts val="56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幽雅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幽静而雅致。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  <a:p>
            <a:pPr>
              <a:lnSpc>
                <a:spcPts val="56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伏案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上身靠在桌子上（读书、写字）。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</p:txBody>
      </p:sp>
      <p:grpSp>
        <p:nvGrpSpPr>
          <p:cNvPr id="13314" name="组合 11"/>
          <p:cNvGrpSpPr/>
          <p:nvPr/>
        </p:nvGrpSpPr>
        <p:grpSpPr bwMode="auto">
          <a:xfrm>
            <a:off x="770335" y="568325"/>
            <a:ext cx="1684734" cy="679450"/>
            <a:chOff x="1938544" y="2511380"/>
            <a:chExt cx="2245758" cy="679269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965524" y="2511380"/>
              <a:ext cx="1874376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975047" y="3190649"/>
              <a:ext cx="1875962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1938544" y="2543122"/>
              <a:ext cx="2245758" cy="46154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lang="zh-CN" altLang="en-US" sz="2400" b="1" spc="500" noProof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词语解释</a:t>
              </a:r>
              <a:endParaRPr lang="zh-CN" altLang="en-US" sz="2400" b="1" spc="500" noProof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831964" y="2511380"/>
              <a:ext cx="306312" cy="334874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849423" y="2828795"/>
              <a:ext cx="269808" cy="361854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21519" y="606425"/>
            <a:ext cx="7415213" cy="42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毫端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细毛的末端。比喻极细微。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笨拙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不聪明；不灵巧。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映入眼帘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某物进入视线之内。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单薄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瘦弱。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迷蒙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昏暗不分明。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恍然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形容忽然醒悟。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愁怨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charset="-122"/>
              </a:rPr>
              <a:t>忧愁怨恨。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41885" y="1922464"/>
            <a:ext cx="5863828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格外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特别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分辨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辨别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浑浊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污浊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笨拙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愚笨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参差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错落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单薄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薄弱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迷蒙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朦胧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平淡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平常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断断续续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时断时续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62" name="组合 12"/>
          <p:cNvGrpSpPr/>
          <p:nvPr/>
        </p:nvGrpSpPr>
        <p:grpSpPr bwMode="auto">
          <a:xfrm>
            <a:off x="25004" y="231776"/>
            <a:ext cx="2711053" cy="1154113"/>
            <a:chOff x="32960" y="231632"/>
            <a:chExt cx="3614520" cy="1154080"/>
          </a:xfrm>
        </p:grpSpPr>
        <p:pic>
          <p:nvPicPr>
            <p:cNvPr id="15363" name="图片 13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60" y="231632"/>
              <a:ext cx="1102179" cy="115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4" name="组合 14"/>
            <p:cNvGrpSpPr/>
            <p:nvPr/>
          </p:nvGrpSpPr>
          <p:grpSpPr bwMode="auto">
            <a:xfrm>
              <a:off x="971116" y="568172"/>
              <a:ext cx="2676364" cy="679431"/>
              <a:chOff x="1845026" y="2511952"/>
              <a:chExt cx="2676364" cy="67943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010116" y="2511952"/>
                <a:ext cx="198901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010116" y="3191383"/>
                <a:ext cx="199854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1845026" y="2551639"/>
                <a:ext cx="2676364" cy="4616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defRPr/>
                </a:pPr>
                <a:r>
                  <a:rPr lang="zh-CN" altLang="en-US" sz="2400" b="1" spc="40" noProof="1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词语对对碰</a:t>
                </a:r>
                <a:endParaRPr lang="zh-CN" altLang="en-US" sz="2400" b="1" spc="4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3991197" y="2511952"/>
                <a:ext cx="306370" cy="334954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4008659" y="2829443"/>
                <a:ext cx="269859" cy="36194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矩形 20"/>
          <p:cNvSpPr/>
          <p:nvPr/>
        </p:nvSpPr>
        <p:spPr>
          <a:xfrm>
            <a:off x="3319702" y="1171484"/>
            <a:ext cx="226696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 fontAlgn="auto"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noProof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近义词</a:t>
            </a:r>
            <a:endParaRPr lang="zh-CN" altLang="en-US" sz="3600" b="1" noProof="1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05402" y="1157629"/>
            <a:ext cx="226696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 fontAlgn="auto"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noProof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反义词</a:t>
            </a:r>
            <a:endParaRPr lang="zh-CN" altLang="en-US" sz="3600" b="1" noProof="1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00213" y="1922463"/>
            <a:ext cx="5709047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分辨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混淆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浑浊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清澈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笨拙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灵巧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单薄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厚实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模糊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清晰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平淡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离奇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断断续续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连续不断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8"/>
          <p:cNvSpPr txBox="1">
            <a:spLocks noChangeArrowheads="1"/>
          </p:cNvSpPr>
          <p:nvPr/>
        </p:nvSpPr>
        <p:spPr bwMode="auto">
          <a:xfrm>
            <a:off x="610791" y="1363663"/>
            <a:ext cx="77533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朗读课文，说说作者是从哪几个方面写丁香的。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410" name="组合 14"/>
          <p:cNvGrpSpPr/>
          <p:nvPr/>
        </p:nvGrpSpPr>
        <p:grpSpPr bwMode="auto">
          <a:xfrm>
            <a:off x="80963" y="263526"/>
            <a:ext cx="2420541" cy="1096963"/>
            <a:chOff x="108655" y="263109"/>
            <a:chExt cx="3226759" cy="1097974"/>
          </a:xfrm>
        </p:grpSpPr>
        <p:pic>
          <p:nvPicPr>
            <p:cNvPr id="17411" name="图片 17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08655" y="263109"/>
              <a:ext cx="1038000" cy="109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2" name="组合 18"/>
            <p:cNvGrpSpPr/>
            <p:nvPr/>
          </p:nvGrpSpPr>
          <p:grpSpPr bwMode="auto"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965410" y="2511364"/>
                <a:ext cx="187447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74933" y="3191440"/>
                <a:ext cx="187605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3"/>
              <p:cNvSpPr txBox="1">
                <a:spLocks noChangeArrowheads="1"/>
              </p:cNvSpPr>
              <p:nvPr/>
            </p:nvSpPr>
            <p:spPr bwMode="auto">
              <a:xfrm>
                <a:off x="1938427" y="2543143"/>
                <a:ext cx="2245875" cy="58473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lang="zh-CN" altLang="en-US" sz="3200" b="1" spc="500" noProof="1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课文</a:t>
                </a:r>
                <a:endParaRPr lang="zh-CN" altLang="en-US" sz="3200" b="1" spc="5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3831946" y="2511364"/>
                <a:ext cx="306327" cy="335271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3849404" y="2829156"/>
                <a:ext cx="269822" cy="362283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21505"/>
          <p:cNvSpPr txBox="1">
            <a:spLocks noChangeArrowheads="1"/>
          </p:cNvSpPr>
          <p:nvPr/>
        </p:nvSpPr>
        <p:spPr bwMode="auto">
          <a:xfrm>
            <a:off x="456010" y="2332038"/>
            <a:ext cx="8324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课文从</a:t>
            </a:r>
            <a:r>
              <a:rPr lang="zh-CN" altLang="en-US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两个方面进行描写丁香的。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466725" y="3481390"/>
            <a:ext cx="8323660" cy="3323987"/>
            <a:chOff x="622067" y="3843704"/>
            <a:chExt cx="11098878" cy="3324129"/>
          </a:xfrm>
        </p:grpSpPr>
        <p:sp>
          <p:nvSpPr>
            <p:cNvPr id="17420" name="文本框 21505"/>
            <p:cNvSpPr txBox="1">
              <a:spLocks noChangeArrowheads="1"/>
            </p:cNvSpPr>
            <p:nvPr/>
          </p:nvSpPr>
          <p:spPr bwMode="auto">
            <a:xfrm>
              <a:off x="622067" y="3843704"/>
              <a:ext cx="11098878" cy="332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在“赏花”中，作者从</a:t>
              </a: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三个角度描写了</a:t>
              </a: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三个地方的丁香花。在“悟花”中，作者从       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三个角度描写了丁香。</a:t>
              </a:r>
              <a:endPara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768203" y="4419991"/>
              <a:ext cx="145423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9601505" y="4959764"/>
              <a:ext cx="1662213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531651" y="5528113"/>
              <a:ext cx="1857486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20541" y="233997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赏花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39816" y="2354263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悟花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727972" y="348932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088856" y="348932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颜色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429500" y="3503613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气味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033712" y="4016376"/>
            <a:ext cx="1694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城里街旁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091112" y="4057651"/>
            <a:ext cx="1912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城外校园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177088" y="4038600"/>
            <a:ext cx="1579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斗室外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206854" y="4602163"/>
            <a:ext cx="1278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雨中的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200" y="5138738"/>
            <a:ext cx="976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538287" y="5114925"/>
            <a:ext cx="206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理解丁香结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719511" y="5133976"/>
            <a:ext cx="2005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感悟丁香结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5798344" y="2535238"/>
            <a:ext cx="41672" cy="27432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189685" y="2535238"/>
            <a:ext cx="41672" cy="274320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 bwMode="auto">
          <a:xfrm>
            <a:off x="3833812" y="304800"/>
            <a:ext cx="1329929" cy="1406555"/>
            <a:chOff x="6608617" y="304800"/>
            <a:chExt cx="1773382" cy="1406755"/>
          </a:xfrm>
        </p:grpSpPr>
        <p:sp>
          <p:nvSpPr>
            <p:cNvPr id="7" name="椭圆 6"/>
            <p:cNvSpPr/>
            <p:nvPr/>
          </p:nvSpPr>
          <p:spPr>
            <a:xfrm>
              <a:off x="6608617" y="304800"/>
              <a:ext cx="1773382" cy="1011382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8438" name="TextBox 8"/>
            <p:cNvSpPr txBox="1">
              <a:spLocks noChangeArrowheads="1"/>
            </p:cNvSpPr>
            <p:nvPr/>
          </p:nvSpPr>
          <p:spPr bwMode="auto">
            <a:xfrm>
              <a:off x="6899562" y="387928"/>
              <a:ext cx="1205345" cy="1323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丁香</a:t>
              </a:r>
              <a:endParaRPr lang="zh-CN" altLang="en-US" sz="4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8439" name="图片 10" descr="ef37269553536c984c824bcd1029ef70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044929" y="1174750"/>
            <a:ext cx="2331244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1" descr="ef37269553536c984c824bcd1029ef7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63129" y="1149350"/>
            <a:ext cx="234077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2556273" y="1550988"/>
            <a:ext cx="1329928" cy="1012826"/>
            <a:chOff x="6608617" y="304800"/>
            <a:chExt cx="1773382" cy="1011382"/>
          </a:xfrm>
        </p:grpSpPr>
        <p:sp>
          <p:nvSpPr>
            <p:cNvPr id="16" name="椭圆 15"/>
            <p:cNvSpPr/>
            <p:nvPr/>
          </p:nvSpPr>
          <p:spPr>
            <a:xfrm>
              <a:off x="6608617" y="304800"/>
              <a:ext cx="1773382" cy="1011382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8443" name="TextBox 16"/>
            <p:cNvSpPr txBox="1">
              <a:spLocks noChangeArrowheads="1"/>
            </p:cNvSpPr>
            <p:nvPr/>
          </p:nvSpPr>
          <p:spPr bwMode="auto">
            <a:xfrm>
              <a:off x="6899562" y="387928"/>
              <a:ext cx="1205345" cy="52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赏花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091112" y="1579564"/>
            <a:ext cx="1329929" cy="1011237"/>
            <a:chOff x="6608617" y="304800"/>
            <a:chExt cx="1773382" cy="1011382"/>
          </a:xfrm>
        </p:grpSpPr>
        <p:sp>
          <p:nvSpPr>
            <p:cNvPr id="19" name="椭圆 18"/>
            <p:cNvSpPr/>
            <p:nvPr/>
          </p:nvSpPr>
          <p:spPr>
            <a:xfrm>
              <a:off x="6608617" y="304800"/>
              <a:ext cx="1773382" cy="10113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8446" name="TextBox 19"/>
            <p:cNvSpPr txBox="1">
              <a:spLocks noChangeArrowheads="1"/>
            </p:cNvSpPr>
            <p:nvPr/>
          </p:nvSpPr>
          <p:spPr bwMode="auto">
            <a:xfrm>
              <a:off x="6899562" y="387928"/>
              <a:ext cx="1205345" cy="52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悟花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534841" y="2922589"/>
            <a:ext cx="1331119" cy="1012826"/>
            <a:chOff x="6608617" y="304800"/>
            <a:chExt cx="1773382" cy="1011382"/>
          </a:xfrm>
        </p:grpSpPr>
        <p:sp>
          <p:nvSpPr>
            <p:cNvPr id="22" name="椭圆 21"/>
            <p:cNvSpPr/>
            <p:nvPr/>
          </p:nvSpPr>
          <p:spPr>
            <a:xfrm>
              <a:off x="6608617" y="304800"/>
              <a:ext cx="1773382" cy="1011382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8449" name="TextBox 22"/>
            <p:cNvSpPr txBox="1">
              <a:spLocks noChangeArrowheads="1"/>
            </p:cNvSpPr>
            <p:nvPr/>
          </p:nvSpPr>
          <p:spPr bwMode="auto">
            <a:xfrm>
              <a:off x="6899562" y="387928"/>
              <a:ext cx="1205346" cy="52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形状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2556273" y="4129089"/>
            <a:ext cx="1329928" cy="1011237"/>
            <a:chOff x="6608617" y="304800"/>
            <a:chExt cx="1773382" cy="1011382"/>
          </a:xfrm>
        </p:grpSpPr>
        <p:sp>
          <p:nvSpPr>
            <p:cNvPr id="25" name="椭圆 24"/>
            <p:cNvSpPr/>
            <p:nvPr/>
          </p:nvSpPr>
          <p:spPr>
            <a:xfrm>
              <a:off x="6608617" y="304800"/>
              <a:ext cx="1773382" cy="1011382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8452" name="TextBox 25"/>
            <p:cNvSpPr txBox="1">
              <a:spLocks noChangeArrowheads="1"/>
            </p:cNvSpPr>
            <p:nvPr/>
          </p:nvSpPr>
          <p:spPr bwMode="auto">
            <a:xfrm>
              <a:off x="6899562" y="387928"/>
              <a:ext cx="1205345" cy="52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颜色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2576512" y="5278439"/>
            <a:ext cx="1329929" cy="1011237"/>
            <a:chOff x="6608617" y="304800"/>
            <a:chExt cx="1773382" cy="1011382"/>
          </a:xfrm>
        </p:grpSpPr>
        <p:sp>
          <p:nvSpPr>
            <p:cNvPr id="28" name="椭圆 27"/>
            <p:cNvSpPr/>
            <p:nvPr/>
          </p:nvSpPr>
          <p:spPr>
            <a:xfrm>
              <a:off x="6608617" y="304800"/>
              <a:ext cx="1773382" cy="1011382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8455" name="TextBox 28"/>
            <p:cNvSpPr txBox="1">
              <a:spLocks noChangeArrowheads="1"/>
            </p:cNvSpPr>
            <p:nvPr/>
          </p:nvSpPr>
          <p:spPr bwMode="auto">
            <a:xfrm>
              <a:off x="6899562" y="387928"/>
              <a:ext cx="1205345" cy="52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气味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717256" y="2936875"/>
            <a:ext cx="2255044" cy="1011238"/>
            <a:chOff x="6012873" y="304800"/>
            <a:chExt cx="2264760" cy="1011382"/>
          </a:xfrm>
        </p:grpSpPr>
        <p:sp>
          <p:nvSpPr>
            <p:cNvPr id="31" name="椭圆 30"/>
            <p:cNvSpPr/>
            <p:nvPr/>
          </p:nvSpPr>
          <p:spPr>
            <a:xfrm>
              <a:off x="6012873" y="304800"/>
              <a:ext cx="2264760" cy="101138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8458" name="TextBox 31"/>
            <p:cNvSpPr txBox="1">
              <a:spLocks noChangeArrowheads="1"/>
            </p:cNvSpPr>
            <p:nvPr/>
          </p:nvSpPr>
          <p:spPr bwMode="auto">
            <a:xfrm>
              <a:off x="6106374" y="401783"/>
              <a:ext cx="2139949" cy="52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雨中的丁香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6" name="下箭头 35"/>
          <p:cNvSpPr/>
          <p:nvPr/>
        </p:nvSpPr>
        <p:spPr>
          <a:xfrm rot="2064505">
            <a:off x="3696160" y="1141512"/>
            <a:ext cx="270164" cy="538923"/>
          </a:xfrm>
          <a:prstGeom prst="downArrow">
            <a:avLst/>
          </a:prstGeom>
          <a:solidFill>
            <a:srgbClr val="FF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200" noProof="1"/>
          </a:p>
        </p:txBody>
      </p:sp>
      <p:sp>
        <p:nvSpPr>
          <p:cNvPr id="37" name="下箭头 36"/>
          <p:cNvSpPr/>
          <p:nvPr/>
        </p:nvSpPr>
        <p:spPr>
          <a:xfrm rot="19535495" flipH="1">
            <a:off x="4995024" y="1183076"/>
            <a:ext cx="270164" cy="5389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200" noProof="1"/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4738687" y="4087814"/>
            <a:ext cx="2253854" cy="1011237"/>
            <a:chOff x="6012873" y="304800"/>
            <a:chExt cx="2264760" cy="1011382"/>
          </a:xfrm>
        </p:grpSpPr>
        <p:sp>
          <p:nvSpPr>
            <p:cNvPr id="39" name="椭圆 38"/>
            <p:cNvSpPr/>
            <p:nvPr/>
          </p:nvSpPr>
          <p:spPr>
            <a:xfrm>
              <a:off x="6012873" y="304800"/>
              <a:ext cx="2264760" cy="101138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8463" name="TextBox 39"/>
            <p:cNvSpPr txBox="1">
              <a:spLocks noChangeArrowheads="1"/>
            </p:cNvSpPr>
            <p:nvPr/>
          </p:nvSpPr>
          <p:spPr bwMode="auto">
            <a:xfrm>
              <a:off x="6106374" y="401783"/>
              <a:ext cx="2139949" cy="52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理解丁香结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748213" y="5251450"/>
            <a:ext cx="2255044" cy="1011238"/>
            <a:chOff x="6012873" y="304800"/>
            <a:chExt cx="2264760" cy="1011382"/>
          </a:xfrm>
        </p:grpSpPr>
        <p:sp>
          <p:nvSpPr>
            <p:cNvPr id="44" name="椭圆 43"/>
            <p:cNvSpPr/>
            <p:nvPr/>
          </p:nvSpPr>
          <p:spPr>
            <a:xfrm>
              <a:off x="6012873" y="304800"/>
              <a:ext cx="2264760" cy="101138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8466" name="TextBox 44"/>
            <p:cNvSpPr txBox="1">
              <a:spLocks noChangeArrowheads="1"/>
            </p:cNvSpPr>
            <p:nvPr/>
          </p:nvSpPr>
          <p:spPr bwMode="auto">
            <a:xfrm>
              <a:off x="6106374" y="401783"/>
              <a:ext cx="2139949" cy="52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感悟丁香结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1496617" y="2465388"/>
            <a:ext cx="1391840" cy="527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200" noProof="1"/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145256" y="193675"/>
            <a:ext cx="4232672" cy="1066800"/>
            <a:chOff x="1" y="166255"/>
            <a:chExt cx="4720551" cy="1149927"/>
          </a:xfrm>
        </p:grpSpPr>
        <p:sp>
          <p:nvSpPr>
            <p:cNvPr id="31" name="圆角矩形 30"/>
            <p:cNvSpPr/>
            <p:nvPr/>
          </p:nvSpPr>
          <p:spPr>
            <a:xfrm>
              <a:off x="1" y="166255"/>
              <a:ext cx="4716567" cy="1149927"/>
            </a:xfrm>
            <a:prstGeom prst="roundRect">
              <a:avLst/>
            </a:prstGeom>
            <a:solidFill>
              <a:srgbClr val="EC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pic>
          <p:nvPicPr>
            <p:cNvPr id="19461" name="图片 31" descr="d7e7215f2162f4ccd62b1c76a2b2aa6f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6355" y="193963"/>
              <a:ext cx="948102" cy="110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72838" y="304801"/>
              <a:ext cx="3847714" cy="696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/>
              <a:r>
                <a:rPr lang="zh-CN" altLang="en-US" sz="3600" b="1" noProof="1">
                  <a:solidFill>
                    <a:srgbClr val="9933FF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赏花：城里街旁</a:t>
              </a:r>
              <a:endParaRPr lang="zh-CN" altLang="en-US" sz="3600" b="1" noProof="1">
                <a:solidFill>
                  <a:srgbClr val="99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3824288" y="2479675"/>
            <a:ext cx="1963341" cy="527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200" noProof="1"/>
          </a:p>
        </p:txBody>
      </p:sp>
      <p:sp>
        <p:nvSpPr>
          <p:cNvPr id="35" name="圆角矩形 34"/>
          <p:cNvSpPr/>
          <p:nvPr/>
        </p:nvSpPr>
        <p:spPr>
          <a:xfrm>
            <a:off x="1173956" y="3505200"/>
            <a:ext cx="3325416" cy="527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200" noProof="1"/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221457" y="1644650"/>
            <a:ext cx="997744" cy="636588"/>
            <a:chOff x="10381129" y="2226840"/>
            <a:chExt cx="1331259" cy="636803"/>
          </a:xfrm>
        </p:grpSpPr>
        <p:sp>
          <p:nvSpPr>
            <p:cNvPr id="37" name="圆角矩形标注 36"/>
            <p:cNvSpPr/>
            <p:nvPr/>
          </p:nvSpPr>
          <p:spPr>
            <a:xfrm flipH="1" flipV="1">
              <a:off x="10381129" y="2258601"/>
              <a:ext cx="1331259" cy="605042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9467" name="矩形 37"/>
            <p:cNvSpPr>
              <a:spLocks noChangeArrowheads="1"/>
            </p:cNvSpPr>
            <p:nvPr/>
          </p:nvSpPr>
          <p:spPr bwMode="auto">
            <a:xfrm>
              <a:off x="10486423" y="2226840"/>
              <a:ext cx="1071985" cy="46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地点</a:t>
              </a:r>
              <a:endPara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4969669" y="1131887"/>
            <a:ext cx="998935" cy="636587"/>
            <a:chOff x="10381129" y="2226840"/>
            <a:chExt cx="1331259" cy="636803"/>
          </a:xfrm>
        </p:grpSpPr>
        <p:sp>
          <p:nvSpPr>
            <p:cNvPr id="40" name="圆角矩形标注 39"/>
            <p:cNvSpPr/>
            <p:nvPr/>
          </p:nvSpPr>
          <p:spPr>
            <a:xfrm flipV="1">
              <a:off x="10381129" y="2258601"/>
              <a:ext cx="1331259" cy="605042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9470" name="矩形 40"/>
            <p:cNvSpPr>
              <a:spLocks noChangeArrowheads="1"/>
            </p:cNvSpPr>
            <p:nvPr/>
          </p:nvSpPr>
          <p:spPr bwMode="auto">
            <a:xfrm>
              <a:off x="10487061" y="2226840"/>
              <a:ext cx="1070707" cy="46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4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颜色</a:t>
              </a:r>
              <a:endPara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3879057" y="4291012"/>
            <a:ext cx="997744" cy="636587"/>
            <a:chOff x="10381129" y="2226840"/>
            <a:chExt cx="1331259" cy="636803"/>
          </a:xfrm>
        </p:grpSpPr>
        <p:sp>
          <p:nvSpPr>
            <p:cNvPr id="43" name="圆角矩形标注 42"/>
            <p:cNvSpPr/>
            <p:nvPr/>
          </p:nvSpPr>
          <p:spPr>
            <a:xfrm>
              <a:off x="10381129" y="2258601"/>
              <a:ext cx="1331259" cy="605042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9473" name="矩形 43"/>
            <p:cNvSpPr>
              <a:spLocks noChangeArrowheads="1"/>
            </p:cNvSpPr>
            <p:nvPr/>
          </p:nvSpPr>
          <p:spPr bwMode="auto">
            <a:xfrm>
              <a:off x="10486423" y="2226840"/>
              <a:ext cx="1071985" cy="46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形状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1143000" y="3482975"/>
            <a:ext cx="1081088" cy="5905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200" noProof="1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723460" y="3006726"/>
            <a:ext cx="373856" cy="5254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200" noProof="1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756673" y="3519488"/>
            <a:ext cx="373856" cy="5254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200" noProof="1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591741" y="4683126"/>
            <a:ext cx="3055144" cy="1814513"/>
            <a:chOff x="1080654" y="4613565"/>
            <a:chExt cx="4419600" cy="1814945"/>
          </a:xfrm>
        </p:grpSpPr>
        <p:sp>
          <p:nvSpPr>
            <p:cNvPr id="51" name="流程图: 可选过程 50"/>
            <p:cNvSpPr/>
            <p:nvPr/>
          </p:nvSpPr>
          <p:spPr>
            <a:xfrm>
              <a:off x="1080654" y="4627419"/>
              <a:ext cx="4419600" cy="1801091"/>
            </a:xfrm>
            <a:prstGeom prst="flowChartAlternateProcess">
              <a:avLst/>
            </a:prstGeom>
            <a:solidFill>
              <a:srgbClr val="DAF9D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200" noProof="1"/>
            </a:p>
          </p:txBody>
        </p:sp>
        <p:sp>
          <p:nvSpPr>
            <p:cNvPr id="19479" name="TextBox 48"/>
            <p:cNvSpPr txBox="1">
              <a:spLocks noChangeArrowheads="1"/>
            </p:cNvSpPr>
            <p:nvPr/>
          </p:nvSpPr>
          <p:spPr bwMode="auto">
            <a:xfrm>
              <a:off x="1149926" y="4613565"/>
              <a:ext cx="4335294" cy="120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比喻：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形象地写出了丁香花小巧、繁密、耀眼 的特点。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5392341" y="4300539"/>
            <a:ext cx="3543300" cy="2390775"/>
            <a:chOff x="1080654" y="4918365"/>
            <a:chExt cx="4447310" cy="2391267"/>
          </a:xfrm>
        </p:grpSpPr>
        <p:sp>
          <p:nvSpPr>
            <p:cNvPr id="54" name="流程图: 可选过程 53"/>
            <p:cNvSpPr/>
            <p:nvPr/>
          </p:nvSpPr>
          <p:spPr>
            <a:xfrm>
              <a:off x="1080654" y="4954360"/>
              <a:ext cx="4419600" cy="2355272"/>
            </a:xfrm>
            <a:prstGeom prst="flowChartAlternateProcess">
              <a:avLst/>
            </a:prstGeom>
            <a:solidFill>
              <a:srgbClr val="FCFDC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200" noProof="1"/>
            </a:p>
          </p:txBody>
        </p:sp>
        <p:sp>
          <p:nvSpPr>
            <p:cNvPr id="19482" name="TextBox 54"/>
            <p:cNvSpPr txBox="1">
              <a:spLocks noChangeArrowheads="1"/>
            </p:cNvSpPr>
            <p:nvPr/>
          </p:nvSpPr>
          <p:spPr bwMode="auto">
            <a:xfrm>
              <a:off x="1122218" y="4918365"/>
              <a:ext cx="4405746" cy="1569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拟人：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“探”“窥”赋予丁香花人的情态，使丁香花更显俏皮活泼，生机勃勃。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8" name="文本框 1"/>
          <p:cNvSpPr txBox="1">
            <a:spLocks noChangeArrowheads="1"/>
          </p:cNvSpPr>
          <p:nvPr/>
        </p:nvSpPr>
        <p:spPr bwMode="auto">
          <a:xfrm>
            <a:off x="510779" y="1897064"/>
            <a:ext cx="7927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今年的丁香花似乎开得格外茂盛，城里城外，都是一样。城里街旁，忽然呈出两片雪白，顿使人眼前一亮，再仔细看，才知是两行丁香花。有的宅院里探出半树银妆，星星般的小花缀满枝头，从墙上窥着行人，惹得人走过了还要回头望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45" grpId="0" animBg="1"/>
      <p:bldP spid="46" grpId="0" animBg="1"/>
      <p:bldP spid="4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内容占位符 10" descr="001q3ndnzy79tJiWeZZab&amp;690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9" name="TextBox 8"/>
          <p:cNvSpPr txBox="1"/>
          <p:nvPr/>
        </p:nvSpPr>
        <p:spPr>
          <a:xfrm>
            <a:off x="3262746" y="6027004"/>
            <a:ext cx="2493818" cy="15696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fontAlgn="auto"/>
            <a:r>
              <a:rPr lang="zh-CN" altLang="en-US" sz="4800" b="1" noProof="1">
                <a:latin typeface="楷体" panose="02010609060101010101" pitchFamily="49" charset="-122"/>
                <a:ea typeface="楷体" panose="02010609060101010101" pitchFamily="49" charset="-122"/>
              </a:rPr>
              <a:t>街旁的丁香</a:t>
            </a:r>
            <a:endParaRPr lang="zh-CN" altLang="en-US" sz="48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7818" y="193963"/>
          <a:ext cx="8770145" cy="647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841"/>
                <a:gridCol w="2248071"/>
                <a:gridCol w="2244492"/>
                <a:gridCol w="3127741"/>
              </a:tblGrid>
              <a:tr h="100575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0" b="1" smtClean="0">
                          <a:solidFill>
                            <a:srgbClr val="9933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赏  花</a:t>
                      </a:r>
                      <a:endParaRPr lang="zh-CN" altLang="en-US" sz="6000" b="1" smtClean="0">
                        <a:solidFill>
                          <a:srgbClr val="9933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rgbClr val="ECDAFE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42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地点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1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形状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3200" b="1" kern="120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68582" marR="68582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366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颜色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3200" b="1" kern="120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10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气味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7572" y="1192213"/>
            <a:ext cx="1766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城里街旁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51360" y="2244725"/>
            <a:ext cx="23062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星星般的小花缀满枝头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19212" y="4294188"/>
            <a:ext cx="2338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呈出两片雪白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/>
          <p:nvPr/>
        </p:nvGrpSpPr>
        <p:grpSpPr bwMode="auto">
          <a:xfrm>
            <a:off x="770335" y="566738"/>
            <a:ext cx="1684734" cy="679450"/>
            <a:chOff x="1937742" y="2510421"/>
            <a:chExt cx="2246560" cy="67959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974258" y="2510421"/>
              <a:ext cx="1867106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974258" y="3190015"/>
              <a:ext cx="1875045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937742" y="2542178"/>
              <a:ext cx="2246560" cy="4617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defRPr/>
              </a:pPr>
              <a:r>
                <a:rPr lang="zh-CN" altLang="en-US" sz="2400" b="1" spc="5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新课导入</a:t>
              </a:r>
              <a:endParaRPr lang="zh-CN" altLang="en-US" sz="2400" b="1" spc="5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830251" y="2510421"/>
              <a:ext cx="309596" cy="335033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3849303" y="2827988"/>
              <a:ext cx="269905" cy="362027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0" name="文本框 23"/>
          <p:cNvSpPr txBox="1">
            <a:spLocks noChangeArrowheads="1"/>
          </p:cNvSpPr>
          <p:nvPr/>
        </p:nvSpPr>
        <p:spPr bwMode="auto">
          <a:xfrm>
            <a:off x="2707481" y="2724150"/>
            <a:ext cx="3427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代赠二首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其一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81" name="文本框 24"/>
          <p:cNvSpPr txBox="1">
            <a:spLocks noChangeArrowheads="1"/>
          </p:cNvSpPr>
          <p:nvPr/>
        </p:nvSpPr>
        <p:spPr bwMode="auto">
          <a:xfrm>
            <a:off x="3668316" y="3641726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李商隐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82" name="文本框 25"/>
          <p:cNvSpPr txBox="1">
            <a:spLocks noChangeArrowheads="1"/>
          </p:cNvSpPr>
          <p:nvPr/>
        </p:nvSpPr>
        <p:spPr bwMode="auto">
          <a:xfrm>
            <a:off x="2190750" y="4410075"/>
            <a:ext cx="481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楼上黄昏欲望休，玉梯横绝月中钩。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83" name="文本框 26"/>
          <p:cNvSpPr txBox="1">
            <a:spLocks noChangeArrowheads="1"/>
          </p:cNvSpPr>
          <p:nvPr/>
        </p:nvSpPr>
        <p:spPr bwMode="auto">
          <a:xfrm>
            <a:off x="2190750" y="5316538"/>
            <a:ext cx="481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芭蕉不展丁香结，同向春风各自愁。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46510" y="2466976"/>
            <a:ext cx="7686675" cy="3846513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085" name="文本框 31"/>
          <p:cNvSpPr txBox="1">
            <a:spLocks noChangeArrowheads="1"/>
          </p:cNvSpPr>
          <p:nvPr/>
        </p:nvSpPr>
        <p:spPr bwMode="auto">
          <a:xfrm>
            <a:off x="410766" y="1482725"/>
            <a:ext cx="8356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buClr>
                <a:srgbClr val="0000CC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读下面这首诗，说说诗中描写了哪些景物？表达了怎样的情感？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1173957" y="1954213"/>
            <a:ext cx="1393031" cy="525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  <p:sp>
        <p:nvSpPr>
          <p:cNvPr id="34" name="圆角矩形 33"/>
          <p:cNvSpPr/>
          <p:nvPr/>
        </p:nvSpPr>
        <p:spPr>
          <a:xfrm>
            <a:off x="6400800" y="2479675"/>
            <a:ext cx="1963341" cy="527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  <p:sp>
        <p:nvSpPr>
          <p:cNvPr id="35" name="圆角矩形 34"/>
          <p:cNvSpPr/>
          <p:nvPr/>
        </p:nvSpPr>
        <p:spPr>
          <a:xfrm>
            <a:off x="3470673" y="2992438"/>
            <a:ext cx="2649140" cy="527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  <p:grpSp>
        <p:nvGrpSpPr>
          <p:cNvPr id="3" name="组合 35"/>
          <p:cNvGrpSpPr/>
          <p:nvPr/>
        </p:nvGrpSpPr>
        <p:grpSpPr bwMode="auto">
          <a:xfrm>
            <a:off x="169069" y="1312862"/>
            <a:ext cx="998935" cy="636587"/>
            <a:chOff x="10381129" y="2226840"/>
            <a:chExt cx="1331259" cy="636803"/>
          </a:xfrm>
        </p:grpSpPr>
        <p:sp>
          <p:nvSpPr>
            <p:cNvPr id="37" name="圆角矩形标注 36"/>
            <p:cNvSpPr/>
            <p:nvPr/>
          </p:nvSpPr>
          <p:spPr>
            <a:xfrm flipH="1" flipV="1">
              <a:off x="10381129" y="2258601"/>
              <a:ext cx="1331259" cy="605042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2534" name="矩形 37"/>
            <p:cNvSpPr>
              <a:spLocks noChangeArrowheads="1"/>
            </p:cNvSpPr>
            <p:nvPr/>
          </p:nvSpPr>
          <p:spPr bwMode="auto">
            <a:xfrm>
              <a:off x="10418700" y="2226840"/>
              <a:ext cx="1207429" cy="52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地点</a:t>
              </a:r>
              <a:endPara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8"/>
          <p:cNvGrpSpPr/>
          <p:nvPr/>
        </p:nvGrpSpPr>
        <p:grpSpPr bwMode="auto">
          <a:xfrm>
            <a:off x="6778229" y="1119187"/>
            <a:ext cx="997744" cy="636587"/>
            <a:chOff x="10381129" y="2226840"/>
            <a:chExt cx="1331259" cy="636803"/>
          </a:xfrm>
        </p:grpSpPr>
        <p:sp>
          <p:nvSpPr>
            <p:cNvPr id="40" name="圆角矩形标注 39"/>
            <p:cNvSpPr/>
            <p:nvPr/>
          </p:nvSpPr>
          <p:spPr>
            <a:xfrm flipV="1">
              <a:off x="10381129" y="2258601"/>
              <a:ext cx="1331259" cy="605042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2537" name="矩形 40"/>
            <p:cNvSpPr>
              <a:spLocks noChangeArrowheads="1"/>
            </p:cNvSpPr>
            <p:nvPr/>
          </p:nvSpPr>
          <p:spPr bwMode="auto">
            <a:xfrm>
              <a:off x="10417980" y="2226840"/>
              <a:ext cx="1208871" cy="52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颜色</a:t>
              </a:r>
              <a:endParaRPr lang="zh-CN" altLang="en-US" sz="2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组合 41"/>
          <p:cNvGrpSpPr/>
          <p:nvPr/>
        </p:nvGrpSpPr>
        <p:grpSpPr bwMode="auto">
          <a:xfrm>
            <a:off x="6185305" y="3667126"/>
            <a:ext cx="998935" cy="638175"/>
            <a:chOff x="10381129" y="2226840"/>
            <a:chExt cx="1331259" cy="636826"/>
          </a:xfrm>
        </p:grpSpPr>
        <p:sp>
          <p:nvSpPr>
            <p:cNvPr id="43" name="圆角矩形标注 42"/>
            <p:cNvSpPr/>
            <p:nvPr/>
          </p:nvSpPr>
          <p:spPr>
            <a:xfrm>
              <a:off x="10381129" y="2258523"/>
              <a:ext cx="1331259" cy="605143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2540" name="矩形 43"/>
            <p:cNvSpPr>
              <a:spLocks noChangeArrowheads="1"/>
            </p:cNvSpPr>
            <p:nvPr/>
          </p:nvSpPr>
          <p:spPr bwMode="auto">
            <a:xfrm>
              <a:off x="10418698" y="2226840"/>
              <a:ext cx="1207430" cy="52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气味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560785" y="2978150"/>
            <a:ext cx="1964531" cy="527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613173" y="4572001"/>
            <a:ext cx="7840265" cy="1330325"/>
            <a:chOff x="1080654" y="4954360"/>
            <a:chExt cx="4419600" cy="1330036"/>
          </a:xfrm>
        </p:grpSpPr>
        <p:sp>
          <p:nvSpPr>
            <p:cNvPr id="17" name="流程图: 可选过程 16"/>
            <p:cNvSpPr/>
            <p:nvPr/>
          </p:nvSpPr>
          <p:spPr>
            <a:xfrm>
              <a:off x="1080654" y="4954360"/>
              <a:ext cx="4419600" cy="1330036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400" noProof="1"/>
            </a:p>
          </p:txBody>
        </p:sp>
        <p:sp>
          <p:nvSpPr>
            <p:cNvPr id="22544" name="TextBox 17"/>
            <p:cNvSpPr txBox="1">
              <a:spLocks noChangeArrowheads="1"/>
            </p:cNvSpPr>
            <p:nvPr/>
          </p:nvSpPr>
          <p:spPr bwMode="auto">
            <a:xfrm>
              <a:off x="1132442" y="5015347"/>
              <a:ext cx="4317883" cy="95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“白的潇洒，紫的朦胧”生动地描绘了丁香的颜色，突出了丁香灵动优雅的特点。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45257" y="193675"/>
            <a:ext cx="4250531" cy="1066800"/>
            <a:chOff x="1" y="166255"/>
            <a:chExt cx="4739744" cy="1149927"/>
          </a:xfrm>
        </p:grpSpPr>
        <p:sp>
          <p:nvSpPr>
            <p:cNvPr id="20" name="圆角矩形 19"/>
            <p:cNvSpPr/>
            <p:nvPr/>
          </p:nvSpPr>
          <p:spPr>
            <a:xfrm>
              <a:off x="1" y="166255"/>
              <a:ext cx="4739744" cy="1149927"/>
            </a:xfrm>
            <a:prstGeom prst="roundRect">
              <a:avLst/>
            </a:prstGeom>
            <a:solidFill>
              <a:srgbClr val="EC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pic>
          <p:nvPicPr>
            <p:cNvPr id="22547" name="图片 20" descr="d7e7215f2162f4ccd62b1c76a2b2aa6f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6355" y="193963"/>
              <a:ext cx="948102" cy="110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72837" y="304801"/>
              <a:ext cx="3866908" cy="696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/>
              <a:r>
                <a:rPr lang="zh-CN" altLang="en-US" sz="3600" b="1" noProof="1">
                  <a:solidFill>
                    <a:srgbClr val="9933FF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赏花：城外校园</a:t>
              </a:r>
              <a:endParaRPr lang="zh-CN" altLang="en-US" sz="3600" b="1" noProof="1">
                <a:solidFill>
                  <a:srgbClr val="99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8" name="文本框 1"/>
          <p:cNvSpPr txBox="1">
            <a:spLocks noChangeArrowheads="1"/>
          </p:cNvSpPr>
          <p:nvPr/>
        </p:nvSpPr>
        <p:spPr bwMode="auto">
          <a:xfrm>
            <a:off x="510779" y="1897064"/>
            <a:ext cx="792718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城外校园里丁香更多。最好的是图书馆北面的丁香三角地，那儿有十多棵白丁香和紫丁香。月光下白的潇洒，紫的朦胧。还有淡淡的幽雅的甜香，非桂非兰，在夜色中也能让人分辨出，这是丁香。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30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hMlWlyy5cmIfduWAAHutOCbCeUAAJcDgOXFuYAAe7M228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4789885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2" name="图片 11" descr="20111016135213-2090639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541" y="1"/>
            <a:ext cx="4437459" cy="62341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87337" y="6027004"/>
            <a:ext cx="207818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4800" b="1" noProof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白的潇洒</a:t>
            </a:r>
            <a:endParaRPr lang="zh-CN" altLang="en-US" sz="4800" b="1" noProof="1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0210" y="6027004"/>
            <a:ext cx="207818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4800" b="1" noProof="1">
                <a:solidFill>
                  <a:srgbClr val="99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紫的朦胧</a:t>
            </a:r>
            <a:endParaRPr lang="zh-CN" altLang="en-US" sz="4800" b="1" noProof="1">
              <a:solidFill>
                <a:srgbClr val="9933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973" y="1"/>
            <a:ext cx="289906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4800" b="1" noProof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月光下的丁香</a:t>
            </a:r>
            <a:endParaRPr lang="zh-CN" altLang="en-US" sz="4800" b="1" noProof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7818" y="193963"/>
          <a:ext cx="8770145" cy="647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841"/>
                <a:gridCol w="2248071"/>
                <a:gridCol w="2244492"/>
                <a:gridCol w="3127741"/>
              </a:tblGrid>
              <a:tr h="100575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0" b="1" smtClean="0">
                          <a:solidFill>
                            <a:srgbClr val="9933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赏  花</a:t>
                      </a:r>
                      <a:endParaRPr lang="zh-CN" altLang="en-US" sz="6000" b="1" smtClean="0">
                        <a:solidFill>
                          <a:srgbClr val="9933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rgbClr val="ECDAFE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42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地点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1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形状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3200" b="1" kern="120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68582" marR="68582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366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颜色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3200" b="1" kern="120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10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气味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1527572" y="1192213"/>
            <a:ext cx="1766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城里街旁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351360" y="2244725"/>
            <a:ext cx="23062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星星般的小花缀满枝头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1329928" y="4252913"/>
            <a:ext cx="2338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呈出两片雪白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33812" y="1204913"/>
            <a:ext cx="1663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城外校园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95688" y="4003675"/>
            <a:ext cx="18704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白的潇洒，紫的朦胧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95688" y="5445125"/>
            <a:ext cx="18704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淡淡的幽雅的甜香    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5860256" y="1412875"/>
            <a:ext cx="977504" cy="527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  <p:sp>
        <p:nvSpPr>
          <p:cNvPr id="34" name="圆角矩形 33"/>
          <p:cNvSpPr/>
          <p:nvPr/>
        </p:nvSpPr>
        <p:spPr>
          <a:xfrm>
            <a:off x="3211116" y="4516438"/>
            <a:ext cx="1672828" cy="5270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  <p:sp>
        <p:nvSpPr>
          <p:cNvPr id="35" name="圆角矩形 34"/>
          <p:cNvSpPr/>
          <p:nvPr/>
        </p:nvSpPr>
        <p:spPr>
          <a:xfrm>
            <a:off x="2545556" y="2424113"/>
            <a:ext cx="2015729" cy="527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  <p:grpSp>
        <p:nvGrpSpPr>
          <p:cNvPr id="2" name="组合 35"/>
          <p:cNvGrpSpPr/>
          <p:nvPr/>
        </p:nvGrpSpPr>
        <p:grpSpPr bwMode="auto">
          <a:xfrm>
            <a:off x="4886325" y="466726"/>
            <a:ext cx="998935" cy="638175"/>
            <a:chOff x="10381129" y="2226840"/>
            <a:chExt cx="1331259" cy="636826"/>
          </a:xfrm>
        </p:grpSpPr>
        <p:sp>
          <p:nvSpPr>
            <p:cNvPr id="37" name="圆角矩形标注 36"/>
            <p:cNvSpPr/>
            <p:nvPr/>
          </p:nvSpPr>
          <p:spPr>
            <a:xfrm flipH="1" flipV="1">
              <a:off x="10381129" y="2258523"/>
              <a:ext cx="1331259" cy="605143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5606" name="矩形 37"/>
            <p:cNvSpPr>
              <a:spLocks noChangeArrowheads="1"/>
            </p:cNvSpPr>
            <p:nvPr/>
          </p:nvSpPr>
          <p:spPr bwMode="auto">
            <a:xfrm>
              <a:off x="10418700" y="2226840"/>
              <a:ext cx="1207429" cy="52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地点</a:t>
              </a:r>
              <a:endPara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38"/>
          <p:cNvGrpSpPr/>
          <p:nvPr/>
        </p:nvGrpSpPr>
        <p:grpSpPr bwMode="auto">
          <a:xfrm>
            <a:off x="98679" y="3141664"/>
            <a:ext cx="906017" cy="623887"/>
            <a:chOff x="10512234" y="2240695"/>
            <a:chExt cx="1209213" cy="624098"/>
          </a:xfrm>
        </p:grpSpPr>
        <p:sp>
          <p:nvSpPr>
            <p:cNvPr id="40" name="圆角矩形标注 39"/>
            <p:cNvSpPr/>
            <p:nvPr/>
          </p:nvSpPr>
          <p:spPr>
            <a:xfrm flipH="1" flipV="1">
              <a:off x="10547383" y="2259751"/>
              <a:ext cx="1066262" cy="605042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5609" name="矩形 40"/>
            <p:cNvSpPr>
              <a:spLocks noChangeArrowheads="1"/>
            </p:cNvSpPr>
            <p:nvPr/>
          </p:nvSpPr>
          <p:spPr bwMode="auto">
            <a:xfrm>
              <a:off x="10512234" y="2240695"/>
              <a:ext cx="1209213" cy="52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颜色</a:t>
              </a:r>
              <a:endParaRPr lang="zh-CN" altLang="en-US" sz="2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41"/>
          <p:cNvGrpSpPr/>
          <p:nvPr/>
        </p:nvGrpSpPr>
        <p:grpSpPr bwMode="auto">
          <a:xfrm>
            <a:off x="28003" y="1811337"/>
            <a:ext cx="906017" cy="636587"/>
            <a:chOff x="10418429" y="2226840"/>
            <a:chExt cx="1207970" cy="636803"/>
          </a:xfrm>
        </p:grpSpPr>
        <p:sp>
          <p:nvSpPr>
            <p:cNvPr id="43" name="圆角矩形标注 42"/>
            <p:cNvSpPr/>
            <p:nvPr/>
          </p:nvSpPr>
          <p:spPr>
            <a:xfrm flipH="1" flipV="1">
              <a:off x="10547773" y="2258601"/>
              <a:ext cx="1025481" cy="605042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5612" name="矩形 43"/>
            <p:cNvSpPr>
              <a:spLocks noChangeArrowheads="1"/>
            </p:cNvSpPr>
            <p:nvPr/>
          </p:nvSpPr>
          <p:spPr bwMode="auto">
            <a:xfrm>
              <a:off x="10418429" y="2226840"/>
              <a:ext cx="1207970" cy="52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气味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1579960" y="3490913"/>
            <a:ext cx="1350169" cy="527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5000625" y="5815012"/>
            <a:ext cx="998935" cy="636587"/>
            <a:chOff x="10381129" y="2226840"/>
            <a:chExt cx="1331259" cy="636803"/>
          </a:xfrm>
        </p:grpSpPr>
        <p:sp>
          <p:nvSpPr>
            <p:cNvPr id="18" name="圆角矩形标注 17"/>
            <p:cNvSpPr/>
            <p:nvPr/>
          </p:nvSpPr>
          <p:spPr>
            <a:xfrm>
              <a:off x="10381129" y="2258601"/>
              <a:ext cx="1331259" cy="605042"/>
            </a:xfrm>
            <a:prstGeom prst="wedgeRoundRectCallout">
              <a:avLst>
                <a:gd name="adj1" fmla="val -38480"/>
                <a:gd name="adj2" fmla="val -86754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5616" name="矩形 18"/>
            <p:cNvSpPr>
              <a:spLocks noChangeArrowheads="1"/>
            </p:cNvSpPr>
            <p:nvPr/>
          </p:nvSpPr>
          <p:spPr bwMode="auto">
            <a:xfrm>
              <a:off x="10418700" y="2226840"/>
              <a:ext cx="1207429" cy="52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形状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8" name="文本框 1"/>
          <p:cNvSpPr txBox="1">
            <a:spLocks noChangeArrowheads="1"/>
          </p:cNvSpPr>
          <p:nvPr/>
        </p:nvSpPr>
        <p:spPr bwMode="auto">
          <a:xfrm>
            <a:off x="853679" y="1343025"/>
            <a:ext cx="766643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在我断断续续住了近三十年的斗室外，有三棵白丁香。每到春来，伏案时抬头便看见檐前积雪。雪色映进窗来，香气直透毫端。人也似乎轻灵得多，不那么浑浊笨拙了。从外面回来时，最先映入眼帘的，也是那一片莹白，白下面透出参差的绿，然后才见那两扇红窗。我经历过的春光，几乎都是和这几树丁香联系在一起的。那十字小白花，那样小，却不显得单薄。许多小花形成一簇，许多簇花开满一树，遮掩着我的窗，照耀着我的文思和梦想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45257" y="193675"/>
            <a:ext cx="3751660" cy="1451971"/>
            <a:chOff x="1" y="166255"/>
            <a:chExt cx="4183490" cy="1565111"/>
          </a:xfrm>
        </p:grpSpPr>
        <p:sp>
          <p:nvSpPr>
            <p:cNvPr id="21" name="圆角矩形 20"/>
            <p:cNvSpPr/>
            <p:nvPr/>
          </p:nvSpPr>
          <p:spPr>
            <a:xfrm>
              <a:off x="1" y="166255"/>
              <a:ext cx="4183490" cy="1149927"/>
            </a:xfrm>
            <a:prstGeom prst="roundRect">
              <a:avLst/>
            </a:prstGeom>
            <a:solidFill>
              <a:srgbClr val="EC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pic>
          <p:nvPicPr>
            <p:cNvPr id="25620" name="图片 21" descr="d7e7215f2162f4ccd62b1c76a2b2aa6f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6355" y="193963"/>
              <a:ext cx="948102" cy="110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72838" y="304802"/>
              <a:ext cx="3252711" cy="1426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4000" b="1" noProof="1">
                  <a:solidFill>
                    <a:srgbClr val="9933FF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赏花：斗室外</a:t>
              </a:r>
              <a:endParaRPr lang="zh-CN" altLang="en-US" sz="4000" b="1" noProof="1">
                <a:solidFill>
                  <a:srgbClr val="99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16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6626" name="Picture 2" descr="D:\360安全浏览器下载\4224370_072342312000_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email">
            <a:lum brigh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96490" y="-1"/>
            <a:ext cx="2899064" cy="15696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fontAlgn="auto"/>
            <a:r>
              <a:rPr lang="zh-CN" altLang="en-US" sz="4800" b="1" noProof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斗室外的丁香</a:t>
            </a:r>
            <a:endParaRPr lang="zh-CN" altLang="en-US" sz="4800" b="1" noProof="1">
              <a:effectLst>
                <a:glow rad="228600">
                  <a:schemeClr val="bg1"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7818" y="193963"/>
          <a:ext cx="8770144" cy="647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841"/>
                <a:gridCol w="2248071"/>
                <a:gridCol w="2140580"/>
                <a:gridCol w="3231652"/>
              </a:tblGrid>
              <a:tr h="100575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0" b="1" smtClean="0">
                          <a:solidFill>
                            <a:srgbClr val="9933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赏  花</a:t>
                      </a:r>
                      <a:endParaRPr lang="zh-CN" altLang="en-US" sz="6000" b="1" smtClean="0">
                        <a:solidFill>
                          <a:srgbClr val="9933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rgbClr val="ECDAFE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42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地点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1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形状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3200" b="1" kern="120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68582" marR="68582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366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颜色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3200" b="1" kern="120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10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气味</a:t>
                      </a:r>
                      <a:endParaRPr lang="zh-CN" altLang="en-US" sz="36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2" marR="68582" marT="45716" marB="45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68582" marR="68582" marT="45716" marB="4571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527572" y="1192213"/>
            <a:ext cx="1766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城里街旁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1351360" y="2244725"/>
            <a:ext cx="23062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星星般的小花缀满枝头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1351360" y="4240213"/>
            <a:ext cx="2337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呈出两片雪白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3833812" y="1204913"/>
            <a:ext cx="1663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城外校园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595688" y="4003675"/>
            <a:ext cx="18704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白的潇洒，紫的朦胧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3595688" y="5445125"/>
            <a:ext cx="18704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淡淡的幽雅的甜香   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05613" y="1204913"/>
            <a:ext cx="136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斗室外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6672" y="5749926"/>
            <a:ext cx="2338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香气直透毫端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56672" y="4197350"/>
            <a:ext cx="2338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一片莹白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1898650"/>
            <a:ext cx="32837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那十字小白花，那样小，却不显得单薄；许多小花形成一簇。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6"/>
          <p:cNvGrpSpPr/>
          <p:nvPr/>
        </p:nvGrpSpPr>
        <p:grpSpPr bwMode="auto">
          <a:xfrm>
            <a:off x="2933700" y="484189"/>
            <a:ext cx="3467100" cy="1106487"/>
            <a:chOff x="-637296" y="706221"/>
            <a:chExt cx="3184055" cy="1105085"/>
          </a:xfrm>
        </p:grpSpPr>
        <p:sp>
          <p:nvSpPr>
            <p:cNvPr id="2" name="矩形 1"/>
            <p:cNvSpPr/>
            <p:nvPr/>
          </p:nvSpPr>
          <p:spPr>
            <a:xfrm>
              <a:off x="-183364" y="833486"/>
              <a:ext cx="2730123" cy="7069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/>
              <a:r>
                <a:rPr lang="zh-CN" altLang="en-US" sz="4000" b="1" noProof="1">
                  <a:solidFill>
                    <a:srgbClr val="00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宋体" panose="02010600030101010101" pitchFamily="2" charset="-122"/>
                  <a:ea typeface="+mn-ea"/>
                  <a:cs typeface="+mj-ea"/>
                </a:rPr>
                <a:t>填一填</a:t>
              </a:r>
              <a:endParaRPr lang="zh-CN" altLang="en-US" sz="4000" b="1" noProof="1"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cs typeface="+mj-ea"/>
              </a:endParaRPr>
            </a:p>
          </p:txBody>
        </p:sp>
        <p:pic>
          <p:nvPicPr>
            <p:cNvPr id="28675" name="图片 5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37296" y="706221"/>
              <a:ext cx="798066" cy="110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框 17"/>
          <p:cNvSpPr txBox="1">
            <a:spLocks noChangeArrowheads="1"/>
          </p:cNvSpPr>
          <p:nvPr/>
        </p:nvSpPr>
        <p:spPr bwMode="auto">
          <a:xfrm>
            <a:off x="664369" y="2492375"/>
            <a:ext cx="324207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雪白，花开得多而密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7"/>
          <p:cNvSpPr txBox="1">
            <a:spLocks noChangeArrowheads="1"/>
          </p:cNvSpPr>
          <p:nvPr/>
        </p:nvSpPr>
        <p:spPr bwMode="auto">
          <a:xfrm>
            <a:off x="4873229" y="3282950"/>
            <a:ext cx="295155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花的香气非常浓郁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1746250"/>
            <a:ext cx="1277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丁香花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6805612" y="1703388"/>
            <a:ext cx="201572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丁香花颜色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467917" y="1585913"/>
            <a:ext cx="8374856" cy="3329758"/>
            <a:chOff x="623455" y="1585724"/>
            <a:chExt cx="11166763" cy="3329693"/>
          </a:xfrm>
        </p:grpSpPr>
        <p:sp>
          <p:nvSpPr>
            <p:cNvPr id="11" name="文本框 45"/>
            <p:cNvSpPr txBox="1"/>
            <p:nvPr/>
          </p:nvSpPr>
          <p:spPr>
            <a:xfrm>
              <a:off x="623455" y="1585724"/>
              <a:ext cx="11166763" cy="33296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r>
                <a:rPr lang="zh-CN" altLang="en-US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“檐前积雪”指的是</a:t>
              </a:r>
              <a:r>
                <a:rPr lang="zh-CN" altLang="en-US" sz="2400" u="sng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zh-CN" altLang="en-US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，写出了</a:t>
              </a:r>
              <a:endParaRPr lang="en-US" altLang="zh-CN" sz="24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</a:pPr>
              <a:endParaRPr lang="en-US" altLang="zh-CN" sz="24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</a:t>
              </a:r>
              <a:r>
                <a:rPr lang="zh-CN" altLang="en-US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“香气直透毫端”说明了</a:t>
              </a:r>
              <a:r>
                <a:rPr lang="zh-CN" altLang="en-US" sz="2400" u="sng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    </a:t>
              </a:r>
              <a:r>
                <a:rPr lang="zh-CN" altLang="en-US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sz="24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3.</a:t>
              </a:r>
              <a:r>
                <a:rPr lang="zh-CN" altLang="en-US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“照耀”一词既写出了丁香花的</a:t>
              </a:r>
              <a:r>
                <a:rPr lang="zh-CN" altLang="en-US" sz="2400" u="sng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  </a:t>
              </a:r>
              <a:r>
                <a:rPr lang="zh-CN" altLang="en-US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又映衬出作者</a:t>
              </a:r>
              <a:r>
                <a:rPr lang="zh-CN" altLang="en-US" sz="2400" u="sng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       </a:t>
              </a:r>
              <a:r>
                <a:rPr lang="zh-CN" altLang="en-US" sz="24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。这馨香的丁香花启发着作者的文思，使她浮想联翩，思如泉涌。</a:t>
              </a:r>
              <a:endParaRPr lang="zh-CN" altLang="en-US" sz="24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82" name="TextBox 12"/>
            <p:cNvSpPr txBox="1">
              <a:spLocks noChangeArrowheads="1"/>
            </p:cNvSpPr>
            <p:nvPr/>
          </p:nvSpPr>
          <p:spPr bwMode="auto">
            <a:xfrm>
              <a:off x="761999" y="2618510"/>
              <a:ext cx="8588960" cy="83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u="sng" dirty="0"/>
                <a:t>                                                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的特点。</a:t>
              </a:r>
              <a:endPara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9226339" y="2327072"/>
              <a:ext cx="22860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17"/>
          <p:cNvSpPr txBox="1">
            <a:spLocks noChangeArrowheads="1"/>
          </p:cNvSpPr>
          <p:nvPr/>
        </p:nvSpPr>
        <p:spPr bwMode="auto">
          <a:xfrm>
            <a:off x="5994797" y="4127500"/>
            <a:ext cx="2037159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雪白、香甜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7"/>
          <p:cNvSpPr txBox="1">
            <a:spLocks noChangeArrowheads="1"/>
          </p:cNvSpPr>
          <p:nvPr/>
        </p:nvSpPr>
        <p:spPr bwMode="auto">
          <a:xfrm>
            <a:off x="2347913" y="4930775"/>
            <a:ext cx="4136231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对美好理想的憧憬和追求 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0" grpId="0"/>
      <p:bldP spid="15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>
            <a:spLocks noChangeArrowheads="1"/>
          </p:cNvSpPr>
          <p:nvPr/>
        </p:nvSpPr>
        <p:spPr bwMode="auto">
          <a:xfrm>
            <a:off x="510779" y="1897064"/>
            <a:ext cx="792718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古人词云“芭蕉不展丁香结”“丁香空结雨中愁”。在细雨迷蒙中，着了水滴的丁香格外妩媚。花墙边两株紫色的，如同印象派的画，线条模糊了，直向窗前的莹白渗过来。让人觉得，丁香确实该和微雨连在一起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70572" y="2465388"/>
            <a:ext cx="5642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grpSp>
        <p:nvGrpSpPr>
          <p:cNvPr id="23" name="组合 22"/>
          <p:cNvGrpSpPr/>
          <p:nvPr/>
        </p:nvGrpSpPr>
        <p:grpSpPr bwMode="auto">
          <a:xfrm>
            <a:off x="145257" y="193675"/>
            <a:ext cx="5684044" cy="1066800"/>
            <a:chOff x="193964" y="193964"/>
            <a:chExt cx="7578435" cy="1066799"/>
          </a:xfrm>
        </p:grpSpPr>
        <p:grpSp>
          <p:nvGrpSpPr>
            <p:cNvPr id="29700" name="组合 18"/>
            <p:cNvGrpSpPr/>
            <p:nvPr/>
          </p:nvGrpSpPr>
          <p:grpSpPr bwMode="auto">
            <a:xfrm>
              <a:off x="193964" y="193964"/>
              <a:ext cx="7578435" cy="1066799"/>
              <a:chOff x="2" y="166255"/>
              <a:chExt cx="6338971" cy="1149927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" y="166255"/>
                <a:ext cx="5284689" cy="1149927"/>
              </a:xfrm>
              <a:prstGeom prst="roundRect">
                <a:avLst/>
              </a:prstGeom>
              <a:solidFill>
                <a:srgbClr val="DAF9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72836" y="304802"/>
                <a:ext cx="5466137" cy="7630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/>
                <a:r>
                  <a:rPr lang="zh-CN" altLang="en-US" sz="4000" b="1" noProof="1">
                    <a:solidFill>
                      <a:srgbClr val="9933FF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悟花：雨中的丁香</a:t>
                </a:r>
                <a:endParaRPr lang="zh-CN" altLang="en-US" sz="4000" b="1" noProof="1">
                  <a:solidFill>
                    <a:srgbClr val="9933FF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>
            <a:xfrm>
              <a:off x="235528" y="235528"/>
              <a:ext cx="1072811" cy="997526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3" descr="4242-fysqfnh304601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7"/>
          <p:cNvSpPr txBox="1">
            <a:spLocks noChangeArrowheads="1"/>
          </p:cNvSpPr>
          <p:nvPr/>
        </p:nvSpPr>
        <p:spPr bwMode="auto">
          <a:xfrm>
            <a:off x="1527573" y="4308476"/>
            <a:ext cx="6359128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“芭蕉不展丁香结”“丁香空结雨中愁”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13172" y="5181600"/>
            <a:ext cx="7939088" cy="1503045"/>
            <a:chOff x="1080654" y="4954360"/>
            <a:chExt cx="7412183" cy="1878989"/>
          </a:xfrm>
        </p:grpSpPr>
        <p:sp>
          <p:nvSpPr>
            <p:cNvPr id="7" name="流程图: 可选过程 6"/>
            <p:cNvSpPr/>
            <p:nvPr/>
          </p:nvSpPr>
          <p:spPr>
            <a:xfrm>
              <a:off x="1080654" y="4954360"/>
              <a:ext cx="7412183" cy="1835726"/>
            </a:xfrm>
            <a:prstGeom prst="flowChartAlternateProcess">
              <a:avLst/>
            </a:prstGeom>
            <a:solidFill>
              <a:srgbClr val="ECDAF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400" noProof="1"/>
            </a:p>
          </p:txBody>
        </p:sp>
        <p:sp>
          <p:nvSpPr>
            <p:cNvPr id="30725" name="TextBox 7"/>
            <p:cNvSpPr txBox="1">
              <a:spLocks noChangeArrowheads="1"/>
            </p:cNvSpPr>
            <p:nvPr/>
          </p:nvSpPr>
          <p:spPr bwMode="auto">
            <a:xfrm>
              <a:off x="1132441" y="5101937"/>
              <a:ext cx="7319500" cy="173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这两句诗中把花蕾丛生的丁香，喻人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愁心不解</a:t>
              </a: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，丁香在古人的眼中就是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惆怅的代表</a:t>
              </a: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愁思的象征</a:t>
              </a: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97682" y="2078038"/>
            <a:ext cx="7928372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文中引用其中关于丁香结的诗句，从另一角度展示了丁香结的形象，一方面丰富了丁香结的内涵，印证在古诗文中“丁香结”的形象确与“愁”分不开。同时为后文作者一反古人寄托在丁香结上的情感，以开阔的胸襟开拓“丁香结”的新境界做铺垫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表达了作者寄托于丁香花的理念和志趣。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560785" y="1204913"/>
            <a:ext cx="760214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说说文中引用古人关于丁香花的诗句的作用。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65534" y="277497"/>
            <a:ext cx="1489831" cy="1169551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fontAlgn="auto"/>
            <a:r>
              <a:rPr lang="zh-CN" altLang="en-US" sz="6000" b="1" noProof="1">
                <a:ln>
                  <a:solidFill>
                    <a:srgbClr val="BB01D0"/>
                  </a:solidFill>
                </a:ln>
                <a:solidFill>
                  <a:srgbClr val="BB01D0"/>
                </a:solidFill>
                <a:effectLst>
                  <a:reflection blurRad="6350" stA="55000" endA="300" endPos="455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译文</a:t>
            </a:r>
            <a:endParaRPr lang="zh-CN" altLang="en-US" sz="6000" b="1" noProof="1">
              <a:ln>
                <a:solidFill>
                  <a:srgbClr val="BB01D0"/>
                </a:solidFill>
              </a:ln>
              <a:solidFill>
                <a:srgbClr val="BB01D0"/>
              </a:solidFill>
              <a:effectLst>
                <a:reflection blurRad="6350" stA="55000" endA="300" endPos="45500" dir="5400000" sy="-10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11116" y="1528763"/>
            <a:ext cx="557926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黄昏时分，主人公独上高楼，想去望望远处，却又凄然而止。楼梯横断，一弯新月如钩。蕉心未展，丁香也郁结未解，它们同时向着春风各自忧愁。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158729" y="4371976"/>
            <a:ext cx="580786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这首诗描写了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________________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等景物。诗人用不展的芭蕉和固结的丁香来比喻愁绪，借景写情，表达了主人公的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__________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11116" y="4736168"/>
            <a:ext cx="308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缺月、芭蕉、丁香</a:t>
            </a:r>
            <a:endParaRPr lang="en-US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3252355" y="5996922"/>
            <a:ext cx="2175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孤寂与愁苦</a:t>
            </a:r>
            <a:endParaRPr lang="en-US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" y="0"/>
            <a:ext cx="32523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89708" y="420408"/>
          <a:ext cx="7585234" cy="611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10"/>
                <a:gridCol w="976729"/>
                <a:gridCol w="4488795"/>
              </a:tblGrid>
              <a:tr h="139167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400" b="1" kern="1200" dirty="0" smtClean="0">
                          <a:solidFill>
                            <a:srgbClr val="9933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悟  花</a:t>
                      </a:r>
                      <a:endParaRPr lang="zh-CN" altLang="en-US" sz="4400" dirty="0"/>
                    </a:p>
                  </a:txBody>
                  <a:tcPr marL="68579" marR="68579" marT="45719" marB="45719" anchor="ctr">
                    <a:solidFill>
                      <a:srgbClr val="DAF9D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36611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雨中的丁香</a:t>
                      </a:r>
                      <a:endParaRPr lang="zh-CN" altLang="en-US" sz="24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9" marR="68579" marT="45719" marB="45719" anchor="ctr">
                    <a:solidFill>
                      <a:srgbClr val="C9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古诗</a:t>
                      </a:r>
                      <a:endParaRPr lang="zh-CN" altLang="en-US" sz="24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DCD7F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4400"/>
                    </a:p>
                  </a:txBody>
                  <a:tcPr marL="68579" marR="68579" marT="45719" marB="45719">
                    <a:solidFill>
                      <a:srgbClr val="E9E6FE"/>
                    </a:solidFill>
                  </a:tcPr>
                </a:tc>
              </a:tr>
              <a:tr h="886680">
                <a:tc vMerge="1">
                  <a:tcPr anchor="ctr">
                    <a:solidFill>
                      <a:srgbClr val="A2E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现实</a:t>
                      </a:r>
                      <a:endParaRPr lang="zh-CN" altLang="en-US" sz="24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D9FA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 marL="68579" marR="68579" marT="45719" marB="45719">
                    <a:solidFill>
                      <a:srgbClr val="E9FDFD"/>
                    </a:solidFill>
                  </a:tcPr>
                </a:tc>
              </a:tr>
              <a:tr h="1468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理解丁香结</a:t>
                      </a:r>
                      <a:endParaRPr lang="zh-CN" altLang="en-US" sz="24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F0F0A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4400"/>
                    </a:p>
                  </a:txBody>
                  <a:tcPr marL="68579" marR="68579" marT="45719" marB="45719">
                    <a:solidFill>
                      <a:srgbClr val="FCFDCF"/>
                    </a:solidFill>
                  </a:tcPr>
                </a:tc>
                <a:tc hMerge="1">
                  <a:tcPr/>
                </a:tc>
              </a:tr>
              <a:tr h="1005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感悟丁香结</a:t>
                      </a:r>
                      <a:endParaRPr lang="zh-CN" altLang="en-US" sz="2400" kern="1200" dirty="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F1B1E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4400" dirty="0"/>
                    </a:p>
                  </a:txBody>
                  <a:tcPr marL="68579" marR="68579" marT="45719" marB="45719">
                    <a:solidFill>
                      <a:srgbClr val="FDDFF5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75485" y="1903413"/>
            <a:ext cx="3377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“芭蕉不展丁香结”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200" y="2520950"/>
            <a:ext cx="3439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“丁香空结雨中愁”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5237019" y="1"/>
            <a:ext cx="3906982" cy="49599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文本框 17"/>
          <p:cNvSpPr txBox="1">
            <a:spLocks noChangeArrowheads="1"/>
          </p:cNvSpPr>
          <p:nvPr/>
        </p:nvSpPr>
        <p:spPr bwMode="auto">
          <a:xfrm>
            <a:off x="301228" y="511176"/>
            <a:ext cx="5767388" cy="169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花墙边两株紫色的，如同印象派的画，线条模糊了，直向窗前的莹白渗过来。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353616" y="3048001"/>
            <a:ext cx="4893469" cy="3159125"/>
            <a:chOff x="1080654" y="4954360"/>
            <a:chExt cx="7412183" cy="1835726"/>
          </a:xfrm>
        </p:grpSpPr>
        <p:sp>
          <p:nvSpPr>
            <p:cNvPr id="7" name="流程图: 可选过程 6"/>
            <p:cNvSpPr/>
            <p:nvPr/>
          </p:nvSpPr>
          <p:spPr>
            <a:xfrm>
              <a:off x="1080654" y="4954360"/>
              <a:ext cx="7412183" cy="1835726"/>
            </a:xfrm>
            <a:prstGeom prst="flowChartAlternateProcess">
              <a:avLst/>
            </a:prstGeom>
            <a:solidFill>
              <a:srgbClr val="ECDAF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400" noProof="1"/>
            </a:p>
          </p:txBody>
        </p:sp>
        <p:sp>
          <p:nvSpPr>
            <p:cNvPr id="33798" name="TextBox 7"/>
            <p:cNvSpPr txBox="1">
              <a:spLocks noChangeArrowheads="1"/>
            </p:cNvSpPr>
            <p:nvPr/>
          </p:nvSpPr>
          <p:spPr bwMode="auto">
            <a:xfrm>
              <a:off x="1211127" y="5166349"/>
              <a:ext cx="7077128" cy="13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比喻：</a:t>
              </a: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把紫色的丁香比作印象派的画，表现了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雨中的丁香色彩仿佛流动一般</a:t>
              </a: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，紫色与白色自然交融，给人极美的感受。</a:t>
              </a:r>
              <a:endPara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文本框 17"/>
          <p:cNvSpPr txBox="1">
            <a:spLocks noChangeArrowheads="1"/>
          </p:cNvSpPr>
          <p:nvPr/>
        </p:nvSpPr>
        <p:spPr bwMode="auto">
          <a:xfrm>
            <a:off x="4083844" y="498476"/>
            <a:ext cx="1901429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印象派的画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9828" y="2728914"/>
            <a:ext cx="7814072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丁香的美丽、高洁、愁怨在雨中形神毕现，不禁让作者认同古人将丁香和微雨联系在一起的写法。作者实写丁香花的形象，虚写寄托于丁香花的理念、志趣，创造了一个深远的意境。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560785" y="1217614"/>
            <a:ext cx="7387828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说说作者为什么认为“丁香确实该和微雨连在一起”。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89708" y="420408"/>
          <a:ext cx="7585234" cy="611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10"/>
                <a:gridCol w="976729"/>
                <a:gridCol w="4488795"/>
              </a:tblGrid>
              <a:tr h="139167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kern="1200" dirty="0" smtClean="0">
                          <a:solidFill>
                            <a:srgbClr val="9933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悟  花</a:t>
                      </a:r>
                      <a:endParaRPr lang="zh-CN" altLang="en-US" sz="4800" dirty="0"/>
                    </a:p>
                  </a:txBody>
                  <a:tcPr marL="68579" marR="68579" marT="45719" marB="45719" anchor="ctr">
                    <a:solidFill>
                      <a:srgbClr val="DAF9D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36611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雨中的丁香</a:t>
                      </a:r>
                      <a:endParaRPr lang="zh-CN" altLang="en-US" sz="28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9" marR="68579" marT="45719" marB="45719" anchor="ctr">
                    <a:solidFill>
                      <a:srgbClr val="C9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古诗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DCD7F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4800"/>
                    </a:p>
                  </a:txBody>
                  <a:tcPr marL="68579" marR="68579" marT="45719" marB="45719">
                    <a:solidFill>
                      <a:srgbClr val="E9E6FE"/>
                    </a:solidFill>
                  </a:tcPr>
                </a:tc>
              </a:tr>
              <a:tr h="886680">
                <a:tc vMerge="1">
                  <a:tcPr anchor="ctr">
                    <a:solidFill>
                      <a:srgbClr val="A2E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现实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D9FA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9" marR="68579" marT="45719" marB="45719">
                    <a:solidFill>
                      <a:srgbClr val="E9FDFD"/>
                    </a:solidFill>
                  </a:tcPr>
                </a:tc>
              </a:tr>
              <a:tr h="1468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理解丁香结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F0F0A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4800"/>
                    </a:p>
                  </a:txBody>
                  <a:tcPr marL="68579" marR="68579" marT="45719" marB="45719">
                    <a:solidFill>
                      <a:srgbClr val="FCFDCF"/>
                    </a:solidFill>
                  </a:tcPr>
                </a:tc>
                <a:tc hMerge="1">
                  <a:tcPr/>
                </a:tc>
              </a:tr>
              <a:tr h="1005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感悟丁香结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F1B1E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4800" dirty="0"/>
                    </a:p>
                  </a:txBody>
                  <a:tcPr marL="68579" marR="68579" marT="45719" marB="45719">
                    <a:solidFill>
                      <a:srgbClr val="FDDFF5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75485" y="1903413"/>
            <a:ext cx="337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“芭蕉不展丁香结”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886200" y="2520950"/>
            <a:ext cx="343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“丁香空结雨中愁”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00501" y="3297238"/>
            <a:ext cx="3231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如同印象派的画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>
            <a:spLocks noChangeArrowheads="1"/>
          </p:cNvSpPr>
          <p:nvPr/>
        </p:nvSpPr>
        <p:spPr bwMode="auto">
          <a:xfrm>
            <a:off x="510779" y="1897064"/>
            <a:ext cx="792718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只是赏过这么多年的丁香，却一直不解，何以古人发明了丁香结的说法。今年一次春雨，久立窗前，望着斜伸过来的丁香枝条上一柄花蕾。小小的花苞圆圆的，鼓鼓的，恰如衣襟上的盘花扣。我才恍然，果然是丁香结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3740944" y="5292725"/>
            <a:ext cx="140255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1" cstate="email">
            <a:lum contrast="40000"/>
          </a:blip>
          <a:srcRect/>
          <a:stretch>
            <a:fillRect/>
          </a:stretch>
        </p:blipFill>
        <p:spPr>
          <a:xfrm>
            <a:off x="1776846" y="4186189"/>
            <a:ext cx="1859972" cy="2327366"/>
          </a:xfrm>
          <a:prstGeom prst="ellipse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95455" y="4209942"/>
            <a:ext cx="1870364" cy="2287840"/>
          </a:xfrm>
          <a:prstGeom prst="ellipse">
            <a:avLst/>
          </a:prstGeom>
        </p:spPr>
      </p:pic>
      <p:sp>
        <p:nvSpPr>
          <p:cNvPr id="53" name="文本框 17"/>
          <p:cNvSpPr txBox="1">
            <a:spLocks noChangeArrowheads="1"/>
          </p:cNvSpPr>
          <p:nvPr/>
        </p:nvSpPr>
        <p:spPr bwMode="auto">
          <a:xfrm>
            <a:off x="3896916" y="4446589"/>
            <a:ext cx="987028" cy="143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9730" y="4585854"/>
            <a:ext cx="615553" cy="1496291"/>
          </a:xfrm>
          <a:prstGeom prst="rect">
            <a:avLst/>
          </a:prstGeom>
          <a:solidFill>
            <a:srgbClr val="DAF9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eaVert">
            <a:spAutoFit/>
          </a:bodyPr>
          <a:lstStyle/>
          <a:p>
            <a:pPr fontAlgn="auto"/>
            <a:r>
              <a:rPr lang="zh-CN" altLang="en-US" sz="28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丁香结</a:t>
            </a:r>
            <a:endParaRPr lang="zh-CN" altLang="en-US" sz="2800" b="1" noProof="1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3720" y="4599708"/>
            <a:ext cx="615553" cy="1496291"/>
          </a:xfrm>
          <a:prstGeom prst="rect">
            <a:avLst/>
          </a:prstGeom>
          <a:solidFill>
            <a:srgbClr val="E6E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eaVert">
            <a:spAutoFit/>
          </a:bodyPr>
          <a:lstStyle/>
          <a:p>
            <a:pPr fontAlgn="auto"/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</a:rPr>
              <a:t>盘花扣</a:t>
            </a:r>
            <a:endParaRPr lang="zh-CN" altLang="en-US" sz="28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792141" y="3494089"/>
            <a:ext cx="1028700" cy="6191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145257" y="193675"/>
            <a:ext cx="5684044" cy="1066800"/>
            <a:chOff x="193964" y="193964"/>
            <a:chExt cx="7578435" cy="1066799"/>
          </a:xfrm>
        </p:grpSpPr>
        <p:sp>
          <p:nvSpPr>
            <p:cNvPr id="20" name="圆角矩形 19"/>
            <p:cNvSpPr/>
            <p:nvPr/>
          </p:nvSpPr>
          <p:spPr>
            <a:xfrm>
              <a:off x="193964" y="193964"/>
              <a:ext cx="6318008" cy="1066799"/>
            </a:xfrm>
            <a:prstGeom prst="roundRect">
              <a:avLst/>
            </a:prstGeom>
            <a:solidFill>
              <a:srgbClr val="DAF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37464" y="322495"/>
              <a:ext cx="6534935" cy="707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4000" b="1" noProof="1">
                  <a:solidFill>
                    <a:srgbClr val="9933FF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悟花：理解丁香结</a:t>
              </a:r>
              <a:endParaRPr lang="zh-CN" altLang="en-US" sz="4000" b="1" noProof="1">
                <a:solidFill>
                  <a:srgbClr val="99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35528" y="235528"/>
              <a:ext cx="1072811" cy="997526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3" grpId="0"/>
      <p:bldP spid="54" grpId="0" animBg="1"/>
      <p:bldP spid="55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89708" y="420408"/>
          <a:ext cx="7585234" cy="611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10"/>
                <a:gridCol w="976729"/>
                <a:gridCol w="4488795"/>
              </a:tblGrid>
              <a:tr h="139167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kern="1200" smtClean="0">
                          <a:solidFill>
                            <a:srgbClr val="9933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悟  花</a:t>
                      </a:r>
                      <a:endParaRPr lang="zh-CN" altLang="en-US" sz="4800"/>
                    </a:p>
                  </a:txBody>
                  <a:tcPr marL="68579" marR="68579" marT="45719" marB="45719" anchor="ctr">
                    <a:solidFill>
                      <a:srgbClr val="DAF9D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36611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雨中的丁香</a:t>
                      </a:r>
                      <a:endParaRPr lang="zh-CN" altLang="en-US" sz="28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9" marR="68579" marT="45719" marB="45719" anchor="ctr">
                    <a:solidFill>
                      <a:srgbClr val="C9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古诗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DCD7F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4800"/>
                    </a:p>
                  </a:txBody>
                  <a:tcPr marL="68579" marR="68579" marT="45719" marB="45719">
                    <a:solidFill>
                      <a:srgbClr val="E9E6FE"/>
                    </a:solidFill>
                  </a:tcPr>
                </a:tc>
              </a:tr>
              <a:tr h="886680">
                <a:tc vMerge="1">
                  <a:tcPr anchor="ctr">
                    <a:solidFill>
                      <a:srgbClr val="A2E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现实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D9FA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9" marR="68579" marT="45719" marB="45719">
                    <a:solidFill>
                      <a:srgbClr val="E9FDFD"/>
                    </a:solidFill>
                  </a:tcPr>
                </a:tc>
              </a:tr>
              <a:tr h="1468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理解丁香结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F0F0A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4800"/>
                    </a:p>
                  </a:txBody>
                  <a:tcPr marL="68579" marR="68579" marT="45719" marB="45719">
                    <a:solidFill>
                      <a:srgbClr val="FCFDCF"/>
                    </a:solidFill>
                  </a:tcPr>
                </a:tc>
                <a:tc hMerge="1">
                  <a:tcPr/>
                </a:tc>
              </a:tr>
              <a:tr h="1005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感悟丁香结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F1B1E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4800" dirty="0"/>
                    </a:p>
                  </a:txBody>
                  <a:tcPr marL="68579" marR="68579" marT="45719" marB="45719">
                    <a:solidFill>
                      <a:srgbClr val="FDDFF5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875485" y="1903413"/>
            <a:ext cx="337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“芭蕉不展丁香结”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3886200" y="2520950"/>
            <a:ext cx="343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“丁香空结雨中愁”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000501" y="3297238"/>
            <a:ext cx="3231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如同印象派的画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09888" y="419735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小小的花苞圆圆的，鼓鼓的，恰如衣襟上的盘花扣。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8"/>
          <p:cNvGrpSpPr/>
          <p:nvPr/>
        </p:nvGrpSpPr>
        <p:grpSpPr bwMode="auto">
          <a:xfrm>
            <a:off x="145257" y="193675"/>
            <a:ext cx="5684044" cy="1066800"/>
            <a:chOff x="2" y="166255"/>
            <a:chExt cx="6338971" cy="1149927"/>
          </a:xfrm>
        </p:grpSpPr>
        <p:sp>
          <p:nvSpPr>
            <p:cNvPr id="14" name="圆角矩形 13"/>
            <p:cNvSpPr/>
            <p:nvPr/>
          </p:nvSpPr>
          <p:spPr>
            <a:xfrm>
              <a:off x="2" y="166255"/>
              <a:ext cx="5284689" cy="1149927"/>
            </a:xfrm>
            <a:prstGeom prst="roundRect">
              <a:avLst/>
            </a:prstGeom>
            <a:solidFill>
              <a:srgbClr val="DAF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200" noProof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2836" y="304802"/>
              <a:ext cx="5466137" cy="696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3600" b="1" noProof="1">
                  <a:solidFill>
                    <a:srgbClr val="9933FF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悟花：感悟丁香结</a:t>
              </a:r>
              <a:endParaRPr lang="zh-CN" altLang="en-US" sz="3600" b="1" noProof="1">
                <a:solidFill>
                  <a:srgbClr val="99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8" name="文本框 1"/>
          <p:cNvSpPr txBox="1">
            <a:spLocks noChangeArrowheads="1"/>
          </p:cNvSpPr>
          <p:nvPr/>
        </p:nvSpPr>
        <p:spPr bwMode="auto">
          <a:xfrm>
            <a:off x="489348" y="2908301"/>
            <a:ext cx="7927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 丁香结，这三个字给人许多想象。再联想到那些诗句，真觉得它们负担着解不开的愁怨了。每个人一辈子都有许多不顺心的事，一件完了一件又来。所以丁香结年年都有。结，是解不完的；人生中的问题也是解不完的，不然，岂不是太平淡无味了么？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76647" y="235528"/>
            <a:ext cx="804608" cy="997526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</p:pic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560785" y="1328739"/>
            <a:ext cx="7939088" cy="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◆“丁香结”引发了“我”对人生怎样的思考？结合生活实际，谈谈你的理解。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8397" y="1217613"/>
            <a:ext cx="7815263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“我”看来，“每个人一辈子都有许多不顺心的事，一件完了一件又来。所以丁香结年年都有。结，是解不完的；人生中的问题也是解不完的，不然，岂不是太平淡无味了么？”我们在学习中会享受收获，同时也会遭遇挫折，我们应该笑对学习中遇到的“丁香结”，这也是人生经历中的组成部分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89708" y="420408"/>
          <a:ext cx="7585234" cy="611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10"/>
                <a:gridCol w="976729"/>
                <a:gridCol w="4488795"/>
              </a:tblGrid>
              <a:tr h="139167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kern="1200" dirty="0" smtClean="0">
                          <a:solidFill>
                            <a:srgbClr val="9933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悟  花</a:t>
                      </a:r>
                      <a:endParaRPr lang="zh-CN" altLang="en-US" sz="4800" dirty="0"/>
                    </a:p>
                  </a:txBody>
                  <a:tcPr marL="68579" marR="68579" marT="45719" marB="45719" anchor="ctr">
                    <a:solidFill>
                      <a:srgbClr val="DAF9D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36611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雨中的丁香</a:t>
                      </a:r>
                      <a:endParaRPr lang="zh-CN" altLang="en-US" sz="280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9" marR="68579" marT="45719" marB="45719" anchor="ctr">
                    <a:solidFill>
                      <a:srgbClr val="C9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古诗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DCD7F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4800"/>
                    </a:p>
                  </a:txBody>
                  <a:tcPr marL="68579" marR="68579" marT="45719" marB="45719">
                    <a:solidFill>
                      <a:srgbClr val="E9E6FE"/>
                    </a:solidFill>
                  </a:tcPr>
                </a:tc>
              </a:tr>
              <a:tr h="886680">
                <a:tc vMerge="1">
                  <a:tcPr anchor="ctr">
                    <a:solidFill>
                      <a:srgbClr val="A2E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现实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D9FA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9" marR="68579" marT="45719" marB="45719">
                    <a:solidFill>
                      <a:srgbClr val="E9FDFD"/>
                    </a:solidFill>
                  </a:tcPr>
                </a:tc>
              </a:tr>
              <a:tr h="1468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理解丁香结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F0F0A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4800"/>
                    </a:p>
                  </a:txBody>
                  <a:tcPr marL="68579" marR="68579" marT="45719" marB="45719">
                    <a:solidFill>
                      <a:srgbClr val="FCFDCF"/>
                    </a:solidFill>
                  </a:tcPr>
                </a:tc>
                <a:tc hMerge="1">
                  <a:tcPr/>
                </a:tc>
              </a:tr>
              <a:tr h="1005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感悟丁香结</a:t>
                      </a:r>
                      <a:endParaRPr lang="zh-CN" altLang="en-US" sz="2800" kern="1200" smtClean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79" marR="68579" marT="45719" marB="45719" anchor="ctr">
                    <a:solidFill>
                      <a:srgbClr val="F1B1E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4800" dirty="0"/>
                    </a:p>
                  </a:txBody>
                  <a:tcPr marL="68579" marR="68579" marT="45719" marB="45719">
                    <a:solidFill>
                      <a:srgbClr val="FDDFF5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3875485" y="1903413"/>
            <a:ext cx="337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“芭蕉不展丁香结”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886200" y="2520950"/>
            <a:ext cx="343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“丁香空结雨中愁”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4000501" y="3297238"/>
            <a:ext cx="3231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如同印象派的画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909888" y="419735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小小的花苞圆圆的，鼓鼓的，恰如衣襟上的盘花扣。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9173" y="5735638"/>
            <a:ext cx="442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“结”乃常态，坦然面对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41986" name="组合 3"/>
          <p:cNvGrpSpPr/>
          <p:nvPr/>
        </p:nvGrpSpPr>
        <p:grpSpPr bwMode="auto">
          <a:xfrm>
            <a:off x="9525" y="331788"/>
            <a:ext cx="2445544" cy="1098550"/>
            <a:chOff x="12038" y="331387"/>
            <a:chExt cx="3261030" cy="1098952"/>
          </a:xfrm>
        </p:grpSpPr>
        <p:grpSp>
          <p:nvGrpSpPr>
            <p:cNvPr id="41987" name="组合 18"/>
            <p:cNvGrpSpPr/>
            <p:nvPr/>
          </p:nvGrpSpPr>
          <p:grpSpPr bwMode="auto">
            <a:xfrm>
              <a:off x="1026546" y="568010"/>
              <a:ext cx="2246522" cy="678111"/>
              <a:chOff x="1937780" y="2511790"/>
              <a:chExt cx="2246522" cy="678111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964769" y="2511790"/>
                <a:ext cx="187501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974295" y="3189901"/>
                <a:ext cx="1876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3"/>
              <p:cNvSpPr txBox="1">
                <a:spLocks noChangeArrowheads="1"/>
              </p:cNvSpPr>
              <p:nvPr/>
            </p:nvSpPr>
            <p:spPr bwMode="auto">
              <a:xfrm>
                <a:off x="1937780" y="2543552"/>
                <a:ext cx="2246522" cy="400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lang="zh-CN" altLang="en-US" sz="2000" b="1" spc="500" noProof="1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层次梳理</a:t>
                </a:r>
                <a:endParaRPr lang="zh-CN" altLang="en-US" sz="2000" b="1" spc="500" noProof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3831844" y="2511790"/>
                <a:ext cx="306417" cy="335085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V="1">
                <a:off x="3849309" y="2827819"/>
                <a:ext cx="269900" cy="36208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993" name="图片 6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38" y="331387"/>
              <a:ext cx="1051489" cy="109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流程图: 准备 12"/>
          <p:cNvSpPr/>
          <p:nvPr/>
        </p:nvSpPr>
        <p:spPr>
          <a:xfrm>
            <a:off x="623888" y="2673351"/>
            <a:ext cx="1184672" cy="1731963"/>
          </a:xfrm>
          <a:prstGeom prst="flowChartPreparation">
            <a:avLst/>
          </a:prstGeom>
          <a:solidFill>
            <a:srgbClr val="DCD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0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丁香结</a:t>
            </a:r>
            <a:endParaRPr lang="zh-CN" altLang="en-US" sz="200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AutoShape 2496"/>
          <p:cNvSpPr/>
          <p:nvPr/>
        </p:nvSpPr>
        <p:spPr bwMode="auto">
          <a:xfrm>
            <a:off x="1888332" y="2274889"/>
            <a:ext cx="335756" cy="2517775"/>
          </a:xfrm>
          <a:prstGeom prst="leftBrace">
            <a:avLst>
              <a:gd name="adj1" fmla="val 50252"/>
              <a:gd name="adj2" fmla="val 50000"/>
            </a:avLst>
          </a:prstGeom>
          <a:noFill/>
          <a:ln w="38100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320529" y="1897063"/>
            <a:ext cx="803425" cy="461665"/>
          </a:xfrm>
          <a:prstGeom prst="rect">
            <a:avLst/>
          </a:prstGeom>
          <a:solidFill>
            <a:srgbClr val="FDDF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赏花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325292" y="4446588"/>
            <a:ext cx="803425" cy="461665"/>
          </a:xfrm>
          <a:prstGeom prst="rect">
            <a:avLst/>
          </a:prstGeom>
          <a:solidFill>
            <a:srgbClr val="FDDF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悟花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AutoShape 2496"/>
          <p:cNvSpPr/>
          <p:nvPr/>
        </p:nvSpPr>
        <p:spPr bwMode="auto">
          <a:xfrm>
            <a:off x="3199210" y="1335088"/>
            <a:ext cx="275034" cy="1962150"/>
          </a:xfrm>
          <a:prstGeom prst="leftBrace">
            <a:avLst>
              <a:gd name="adj1" fmla="val 50113"/>
              <a:gd name="adj2" fmla="val 50000"/>
            </a:avLst>
          </a:prstGeom>
          <a:noFill/>
          <a:ln w="38100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19" name="AutoShape 2496"/>
          <p:cNvSpPr/>
          <p:nvPr/>
        </p:nvSpPr>
        <p:spPr bwMode="auto">
          <a:xfrm>
            <a:off x="3200401" y="3906839"/>
            <a:ext cx="259556" cy="1887537"/>
          </a:xfrm>
          <a:prstGeom prst="leftBrace">
            <a:avLst>
              <a:gd name="adj1" fmla="val 90700"/>
              <a:gd name="adj2" fmla="val 50000"/>
            </a:avLst>
          </a:prstGeom>
          <a:noFill/>
          <a:ln w="38100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517107" y="113030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形状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513535" y="198596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颜色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520679" y="5318126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感悟丁香结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543301" y="3617913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雨中的丁香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526632" y="4460876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理解丁香结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499248" y="283210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气味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AutoShape 2496"/>
          <p:cNvSpPr/>
          <p:nvPr/>
        </p:nvSpPr>
        <p:spPr bwMode="auto">
          <a:xfrm flipH="1">
            <a:off x="5264944" y="1289050"/>
            <a:ext cx="282179" cy="4502150"/>
          </a:xfrm>
          <a:prstGeom prst="leftBrace">
            <a:avLst>
              <a:gd name="adj1" fmla="val 50081"/>
              <a:gd name="adj2" fmla="val 50000"/>
            </a:avLst>
          </a:prstGeom>
          <a:noFill/>
          <a:ln w="38100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42007" name="矩形 33"/>
          <p:cNvSpPr>
            <a:spLocks noChangeArrowheads="1"/>
          </p:cNvSpPr>
          <p:nvPr/>
        </p:nvSpPr>
        <p:spPr bwMode="auto">
          <a:xfrm>
            <a:off x="7927000" y="3094038"/>
            <a:ext cx="121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荷花香美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人花共舞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5" name="流程图: 准备 34"/>
          <p:cNvSpPr/>
          <p:nvPr/>
        </p:nvSpPr>
        <p:spPr>
          <a:xfrm>
            <a:off x="5617369" y="2482850"/>
            <a:ext cx="2357438" cy="2070100"/>
          </a:xfrm>
          <a:prstGeom prst="flowChartPreparation">
            <a:avLst/>
          </a:prstGeom>
          <a:solidFill>
            <a:srgbClr val="DCD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636419" y="2957513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“结”乃常态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056710" y="3652838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坦然面对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/>
      <p:bldP spid="21" grpId="0"/>
      <p:bldP spid="25" grpId="0"/>
      <p:bldP spid="26" grpId="0"/>
      <p:bldP spid="27" grpId="0"/>
      <p:bldP spid="28" grpId="0"/>
      <p:bldP spid="33" grpId="0" animBg="1"/>
      <p:bldP spid="35" grpId="0" animBg="1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1"/>
          <p:cNvGrpSpPr/>
          <p:nvPr/>
        </p:nvGrpSpPr>
        <p:grpSpPr bwMode="auto">
          <a:xfrm>
            <a:off x="33338" y="269875"/>
            <a:ext cx="2528887" cy="1169988"/>
            <a:chOff x="43703" y="270164"/>
            <a:chExt cx="3372437" cy="1169038"/>
          </a:xfrm>
        </p:grpSpPr>
        <p:grpSp>
          <p:nvGrpSpPr>
            <p:cNvPr id="5122" name="组合 2"/>
            <p:cNvGrpSpPr/>
            <p:nvPr/>
          </p:nvGrpSpPr>
          <p:grpSpPr bwMode="auto">
            <a:xfrm>
              <a:off x="1090047" y="638166"/>
              <a:ext cx="2326093" cy="670968"/>
              <a:chOff x="2157482" y="2510716"/>
              <a:chExt cx="2109489" cy="679824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74761" y="2510716"/>
                <a:ext cx="1665992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3"/>
              <p:cNvSpPr txBox="1">
                <a:spLocks noChangeArrowheads="1"/>
              </p:cNvSpPr>
              <p:nvPr/>
            </p:nvSpPr>
            <p:spPr bwMode="auto">
              <a:xfrm>
                <a:off x="2230918" y="2542859"/>
                <a:ext cx="2036053" cy="4673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lang="zh-CN" altLang="en-US" sz="2400" b="1" spc="1200" noProof="1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资料袋</a:t>
                </a:r>
                <a:endParaRPr lang="zh-CN" altLang="en-US" sz="2400" b="1" spc="12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3832114" y="2510716"/>
                <a:ext cx="306704" cy="335894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3849393" y="2828931"/>
                <a:ext cx="269266" cy="361609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2157482" y="3190540"/>
                <a:ext cx="169623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28" name="图片 3" descr="I}[T}BTX]QSYGQ]4X(2)ITE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3703" y="270164"/>
              <a:ext cx="1061279" cy="116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文本框 18"/>
          <p:cNvSpPr txBox="1"/>
          <p:nvPr/>
        </p:nvSpPr>
        <p:spPr>
          <a:xfrm>
            <a:off x="399407" y="1642622"/>
            <a:ext cx="3715395" cy="320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20000"/>
              </a:lnSpc>
            </a:pPr>
            <a:r>
              <a:rPr lang="zh-CN" altLang="en-US" sz="2800" noProof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紫丁香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是落叶灌木或小乔木。紫丁香原产于我国华北地区，已有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1000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多年的栽培历史。春季盛开时硕大而艳丽的花序布满全株，芳香四溢，观赏效果甚佳。</a:t>
            </a:r>
            <a:endParaRPr lang="en-US" altLang="zh-CN" sz="2000" b="1" noProof="1">
              <a:solidFill>
                <a:srgbClr val="1801FD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4800" y="1577617"/>
            <a:ext cx="4774438" cy="424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3" descr="e692f89a17c011e8528a6bc2c6afdb0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95838" y="-52705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26" descr="timg (9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77417">
            <a:off x="7965281" y="4092575"/>
            <a:ext cx="591741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流程图: 可选过程 10"/>
          <p:cNvSpPr/>
          <p:nvPr/>
        </p:nvSpPr>
        <p:spPr>
          <a:xfrm>
            <a:off x="546497" y="1989139"/>
            <a:ext cx="8092678" cy="3151187"/>
          </a:xfrm>
          <a:prstGeom prst="flowChartAlternateProcess">
            <a:avLst/>
          </a:prstGeom>
          <a:solidFill>
            <a:schemeClr val="bg1">
              <a:alpha val="64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43013" name="组合 13"/>
          <p:cNvGrpSpPr/>
          <p:nvPr/>
        </p:nvGrpSpPr>
        <p:grpSpPr bwMode="auto">
          <a:xfrm>
            <a:off x="157163" y="306389"/>
            <a:ext cx="2440781" cy="981075"/>
            <a:chOff x="18662" y="357049"/>
            <a:chExt cx="3254406" cy="980919"/>
          </a:xfrm>
        </p:grpSpPr>
        <p:grpSp>
          <p:nvGrpSpPr>
            <p:cNvPr id="43014" name="组合 14"/>
            <p:cNvGrpSpPr/>
            <p:nvPr/>
          </p:nvGrpSpPr>
          <p:grpSpPr bwMode="auto">
            <a:xfrm>
              <a:off x="1026735" y="568153"/>
              <a:ext cx="2246333" cy="679342"/>
              <a:chOff x="1937969" y="2511933"/>
              <a:chExt cx="2246333" cy="679342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964956" y="2511933"/>
                <a:ext cx="1874856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1974481" y="3191275"/>
                <a:ext cx="187644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3"/>
              <p:cNvSpPr txBox="1">
                <a:spLocks noChangeArrowheads="1"/>
              </p:cNvSpPr>
              <p:nvPr/>
            </p:nvSpPr>
            <p:spPr bwMode="auto">
              <a:xfrm>
                <a:off x="1937969" y="2543678"/>
                <a:ext cx="2246333" cy="4615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500" noProof="1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2400" b="1" spc="500" noProof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3831874" y="2511933"/>
                <a:ext cx="306391" cy="33491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V="1">
                <a:off x="3849337" y="2829382"/>
                <a:ext cx="269878" cy="36189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020" name="图片 1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62" y="357049"/>
              <a:ext cx="1090423" cy="98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21" name="内容占位符 2"/>
          <p:cNvSpPr>
            <a:spLocks noGrp="1" noChangeArrowheads="1"/>
          </p:cNvSpPr>
          <p:nvPr>
            <p:ph idx="1"/>
          </p:nvPr>
        </p:nvSpPr>
        <p:spPr>
          <a:xfrm>
            <a:off x="739379" y="2228851"/>
            <a:ext cx="7886700" cy="3230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丁香结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这篇文章主要写了作者看到的城外、城里和自己家中的丁香花，由古人诗词联想到丁香结并悟出丁香结的说法，最后发出了自己的感慨。显露了作者对世事的洞明和对人生的洒脱。</a:t>
            </a:r>
            <a:endParaRPr lang="zh-CN" altLang="en-US" sz="32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 descr="e20d5b2f3e5fa28ed19856d375d2619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135901">
            <a:off x="4927997" y="5084764"/>
            <a:ext cx="45124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 descr="timg (9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77417">
            <a:off x="3269456" y="5740400"/>
            <a:ext cx="590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 descr="e20d5b2f3e5fa28ed19856d375d2619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225837">
            <a:off x="7421166" y="5943601"/>
            <a:ext cx="4524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 descr="e20d5b2f3e5fa28ed19856d375d2619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067875">
            <a:off x="1582341" y="6373814"/>
            <a:ext cx="3762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 descr="e20d5b2f3e5fa28ed19856d375d2619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6087994">
            <a:off x="311745" y="4797228"/>
            <a:ext cx="601663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4085" y="2974975"/>
            <a:ext cx="1627584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云形标注 13"/>
          <p:cNvSpPr>
            <a:spLocks noChangeArrowheads="1"/>
          </p:cNvSpPr>
          <p:nvPr/>
        </p:nvSpPr>
        <p:spPr bwMode="auto">
          <a:xfrm>
            <a:off x="2659857" y="1035051"/>
            <a:ext cx="6188869" cy="3364494"/>
          </a:xfrm>
          <a:prstGeom prst="cloudCallout">
            <a:avLst>
              <a:gd name="adj1" fmla="val -65361"/>
              <a:gd name="adj2" fmla="val 31319"/>
            </a:avLst>
          </a:prstGeom>
          <a:noFill/>
          <a:ln w="476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学完了课文，你还知道哪些与丁香有关的诗句？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4035" name="组合 10"/>
          <p:cNvGrpSpPr/>
          <p:nvPr/>
        </p:nvGrpSpPr>
        <p:grpSpPr bwMode="auto">
          <a:xfrm>
            <a:off x="52388" y="173039"/>
            <a:ext cx="2401491" cy="1235075"/>
            <a:chOff x="70047" y="173893"/>
            <a:chExt cx="3203021" cy="1233082"/>
          </a:xfrm>
        </p:grpSpPr>
        <p:grpSp>
          <p:nvGrpSpPr>
            <p:cNvPr id="44036" name="组合 15"/>
            <p:cNvGrpSpPr/>
            <p:nvPr/>
          </p:nvGrpSpPr>
          <p:grpSpPr bwMode="auto">
            <a:xfrm>
              <a:off x="1027619" y="566958"/>
              <a:ext cx="2245449" cy="679938"/>
              <a:chOff x="1938853" y="2510738"/>
              <a:chExt cx="2245449" cy="679938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965849" y="2510738"/>
                <a:ext cx="187544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975377" y="3190676"/>
                <a:ext cx="1873854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3"/>
              <p:cNvSpPr txBox="1">
                <a:spLocks noChangeArrowheads="1"/>
              </p:cNvSpPr>
              <p:nvPr/>
            </p:nvSpPr>
            <p:spPr bwMode="auto">
              <a:xfrm>
                <a:off x="1938853" y="2542436"/>
                <a:ext cx="2245449" cy="4609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defRPr/>
                </a:pPr>
                <a:r>
                  <a:rPr lang="zh-CN" altLang="en-US" sz="2400" b="1" spc="500" noProof="1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拓展延伸</a:t>
                </a:r>
                <a:endParaRPr lang="zh-CN" altLang="en-US" sz="2400" b="1" spc="5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3830175" y="2510738"/>
                <a:ext cx="309663" cy="33442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3849231" y="2827725"/>
                <a:ext cx="269962" cy="362951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042" name="图片 1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47" y="173893"/>
              <a:ext cx="1042365" cy="123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>
            <a:spLocks noGrp="1" noChangeArrowheads="1"/>
          </p:cNvSpPr>
          <p:nvPr>
            <p:ph idx="1"/>
          </p:nvPr>
        </p:nvSpPr>
        <p:spPr>
          <a:xfrm>
            <a:off x="491729" y="1993901"/>
            <a:ext cx="8105775" cy="46974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芭蕉不展丁香结，同向春风各自愁。 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——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李商隐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代赠二首（其一）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译文：春天刚来不久，芭蕉叶还未完全展开，丁香花也未绽放，打着丁香结儿。在春风中它们都有着自己的忧愁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5058" name="组合 16"/>
          <p:cNvGrpSpPr/>
          <p:nvPr/>
        </p:nvGrpSpPr>
        <p:grpSpPr bwMode="auto">
          <a:xfrm>
            <a:off x="2787254" y="360363"/>
            <a:ext cx="3437334" cy="1223962"/>
            <a:chOff x="3951730" y="374073"/>
            <a:chExt cx="4582670" cy="1223359"/>
          </a:xfrm>
        </p:grpSpPr>
        <p:sp>
          <p:nvSpPr>
            <p:cNvPr id="14" name="矩形 13"/>
            <p:cNvSpPr/>
            <p:nvPr/>
          </p:nvSpPr>
          <p:spPr>
            <a:xfrm>
              <a:off x="4571200" y="612175"/>
              <a:ext cx="3963200" cy="707537"/>
            </a:xfrm>
            <a:prstGeom prst="rect">
              <a:avLst/>
            </a:prstGeom>
            <a:solidFill>
              <a:srgbClr val="FDDFF5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fontAlgn="auto"/>
              <a:r>
                <a:rPr lang="zh-CN" altLang="en-US" sz="4000" b="1" noProof="1">
                  <a:solidFill>
                    <a:srgbClr val="0000FF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宋体" panose="02010600030101010101" pitchFamily="2" charset="-122"/>
                  <a:ea typeface="+mn-ea"/>
                  <a:cs typeface="+mj-ea"/>
                </a:rPr>
                <a:t>阅读链接</a:t>
              </a:r>
              <a:endParaRPr lang="zh-CN" altLang="en-US" sz="4000" b="1" noProof="1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宋体" panose="02010600030101010101" pitchFamily="2" charset="-122"/>
                <a:cs typeface="+mj-ea"/>
              </a:endParaRPr>
            </a:p>
          </p:txBody>
        </p:sp>
        <p:pic>
          <p:nvPicPr>
            <p:cNvPr id="45060" name="图片 15" descr="e20d5b2f3e5fa28ed19856d375d26198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51730" y="374073"/>
              <a:ext cx="1265706" cy="122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>
            <a:spLocks noGrp="1" noChangeArrowheads="1"/>
          </p:cNvSpPr>
          <p:nvPr>
            <p:ph idx="1"/>
          </p:nvPr>
        </p:nvSpPr>
        <p:spPr>
          <a:xfrm>
            <a:off x="522685" y="787400"/>
            <a:ext cx="8105775" cy="57388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青鸟不传云外信，丁香空结雨中愁。 </a:t>
            </a:r>
            <a:endParaRPr lang="en-US" altLang="zh-CN" sz="24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——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李璟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摊破浣溪沙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4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译文：信使不曾捎来远方行人的音讯，雨中的丁香花让我想起凝结的忧愁。</a:t>
            </a:r>
            <a:endParaRPr lang="en-US" altLang="zh-CN" sz="2400" b="1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殷勤解却丁香结，纵放繁枝散诞春。</a:t>
            </a:r>
            <a:endParaRPr lang="en-US" altLang="zh-CN" sz="24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——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陆龟蒙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4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译文：如若谁能够发现并且解开丁香心中的那个结，他必然放纵地释放自己的情怀、自己的才能，飘香万里。</a:t>
            </a:r>
            <a:endParaRPr lang="en-US" altLang="zh-CN" sz="2400" b="1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>
            <a:spLocks noGrp="1" noChangeArrowheads="1"/>
          </p:cNvSpPr>
          <p:nvPr>
            <p:ph idx="1"/>
          </p:nvPr>
        </p:nvSpPr>
        <p:spPr>
          <a:xfrm>
            <a:off x="492919" y="1717675"/>
            <a:ext cx="8105775" cy="19827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霜树尽空枝，肠断丁香结。  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冯延巳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醉花间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译文：经霜的树木全都只剩下谢落的枝条，最让人伤心的就是一个又一个的丁香结。</a:t>
            </a:r>
            <a:endParaRPr lang="en-US" altLang="zh-CN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0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46485" y="3976688"/>
            <a:ext cx="8198644" cy="1814512"/>
            <a:chOff x="1080654" y="4954360"/>
            <a:chExt cx="7412183" cy="1054737"/>
          </a:xfrm>
        </p:grpSpPr>
        <p:sp>
          <p:nvSpPr>
            <p:cNvPr id="7" name="流程图: 可选过程 6"/>
            <p:cNvSpPr/>
            <p:nvPr/>
          </p:nvSpPr>
          <p:spPr>
            <a:xfrm>
              <a:off x="1080654" y="4954360"/>
              <a:ext cx="7412183" cy="1054737"/>
            </a:xfrm>
            <a:prstGeom prst="flowChartAlternateProcess">
              <a:avLst/>
            </a:prstGeom>
            <a:solidFill>
              <a:srgbClr val="ECDAF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400" noProof="1"/>
            </a:p>
          </p:txBody>
        </p:sp>
        <p:sp>
          <p:nvSpPr>
            <p:cNvPr id="47108" name="TextBox 7"/>
            <p:cNvSpPr txBox="1">
              <a:spLocks noChangeArrowheads="1"/>
            </p:cNvSpPr>
            <p:nvPr/>
          </p:nvSpPr>
          <p:spPr bwMode="auto">
            <a:xfrm>
              <a:off x="1211126" y="5077782"/>
              <a:ext cx="7077128" cy="91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这些诗句都与“丁香”有关，写的都是离愁，诗中萦绕着含愁不解的气息，情致宛转。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9" name="图片 8" descr="e20d5b2f3e5fa28ed19856d375d2619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3610" y="3836989"/>
            <a:ext cx="497681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566738" y="1806575"/>
            <a:ext cx="7998619" cy="30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朗读课文，理解丁香结的象征意义，体会作者寄寓在丁香结中的情感，领悟作者对生命的思考。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搜集与丁香有关的资料（丁香的种类、生长环境、作用等）。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8131" name="组合 6"/>
          <p:cNvGrpSpPr/>
          <p:nvPr/>
        </p:nvGrpSpPr>
        <p:grpSpPr bwMode="auto">
          <a:xfrm>
            <a:off x="54769" y="192088"/>
            <a:ext cx="2400300" cy="1117600"/>
            <a:chOff x="73041" y="192552"/>
            <a:chExt cx="3200027" cy="1116663"/>
          </a:xfrm>
        </p:grpSpPr>
        <p:grpSp>
          <p:nvGrpSpPr>
            <p:cNvPr id="48132" name="组合 45"/>
            <p:cNvGrpSpPr/>
            <p:nvPr/>
          </p:nvGrpSpPr>
          <p:grpSpPr bwMode="auto">
            <a:xfrm>
              <a:off x="1027018" y="566888"/>
              <a:ext cx="2246050" cy="680466"/>
              <a:chOff x="1938252" y="2510668"/>
              <a:chExt cx="2246050" cy="680466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965236" y="2510668"/>
                <a:ext cx="187461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974760" y="3191134"/>
                <a:ext cx="1876206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3"/>
              <p:cNvSpPr txBox="1">
                <a:spLocks noChangeArrowheads="1"/>
              </p:cNvSpPr>
              <p:nvPr/>
            </p:nvSpPr>
            <p:spPr bwMode="auto">
              <a:xfrm>
                <a:off x="1938252" y="2542391"/>
                <a:ext cx="2246050" cy="4612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lang="zh-CN" altLang="en-US" sz="2400" b="1" spc="500" noProof="1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2400" b="1" spc="500" noProof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3831918" y="2510668"/>
                <a:ext cx="306352" cy="336268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3849379" y="2827901"/>
                <a:ext cx="269844" cy="36323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8138" name="图片 10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3041" y="192552"/>
              <a:ext cx="976164" cy="111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9" descr="659755135275069268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18" y="1233056"/>
            <a:ext cx="8260774" cy="4308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403125" y="471523"/>
            <a:ext cx="2337561" cy="846057"/>
            <a:chOff x="1143136" y="388395"/>
            <a:chExt cx="3116748" cy="846057"/>
          </a:xfrm>
          <a:solidFill>
            <a:schemeClr val="accent6">
              <a:lumMod val="75000"/>
            </a:schemeClr>
          </a:solidFill>
        </p:grpSpPr>
        <p:sp>
          <p:nvSpPr>
            <p:cNvPr id="2" name="文本框 7"/>
            <p:cNvSpPr txBox="1"/>
            <p:nvPr/>
          </p:nvSpPr>
          <p:spPr>
            <a:xfrm>
              <a:off x="1143136" y="388395"/>
              <a:ext cx="1066959" cy="83099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fontAlgn="auto"/>
              <a:r>
                <a:rPr lang="zh-CN" altLang="en-US" sz="4800" noProof="1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结</a:t>
              </a:r>
              <a:endParaRPr lang="zh-CN" altLang="en-US" sz="4800" noProof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" name="文本框 8"/>
            <p:cNvSpPr txBox="1"/>
            <p:nvPr/>
          </p:nvSpPr>
          <p:spPr>
            <a:xfrm>
              <a:off x="2146007" y="388395"/>
              <a:ext cx="1066959" cy="83099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fontAlgn="auto"/>
              <a:r>
                <a:rPr lang="zh-CN" altLang="en-US" sz="4800" noProof="1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束</a:t>
              </a:r>
              <a:endParaRPr lang="zh-CN" altLang="en-US" sz="4800" noProof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3192925" y="403455"/>
              <a:ext cx="1066959" cy="83099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fontAlgn="auto"/>
              <a:r>
                <a:rPr lang="zh-CN" altLang="en-US" sz="4800" noProof="1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语</a:t>
              </a:r>
              <a:endParaRPr lang="zh-CN" altLang="en-US" sz="4800" noProof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4474" y="2002108"/>
            <a:ext cx="7640706" cy="2833148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800" b="1" noProof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每个人生活中都有许多不顺心的事，一件完了一件又来，正因如此，生活才不至平淡无趣，人生才多姿多彩。作者一反古人寄托在丁香结上的情感，以豁达和睿智向读者传递对待人生的积极态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  <a:r>
              <a:rPr lang="zh-CN" altLang="en-US" sz="28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sz="2800" b="1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5" descr="timg (1)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2124075" y="1690688"/>
            <a:ext cx="4306491" cy="236220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24150" y="2208214"/>
            <a:ext cx="3102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感谢观看！</a:t>
            </a:r>
            <a:endParaRPr lang="zh-CN" altLang="en-US" sz="54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8"/>
          <p:cNvSpPr txBox="1"/>
          <p:nvPr/>
        </p:nvSpPr>
        <p:spPr>
          <a:xfrm>
            <a:off x="5226628" y="1476367"/>
            <a:ext cx="3480954" cy="320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20000"/>
              </a:lnSpc>
            </a:pPr>
            <a:r>
              <a:rPr lang="zh-CN" altLang="en-US" sz="2800" noProof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白丁香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为紫丁香的变种，与紫丁香主要区别是叶片较小，基部通常为截形、圆楔形至近圆形，或近心形。花密而洁白、素雅而清香，常植于庭园观赏。</a:t>
            </a:r>
            <a:endParaRPr lang="en-US" altLang="zh-CN" sz="2000" b="1" noProof="1">
              <a:solidFill>
                <a:srgbClr val="1801FD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93567" y="1381529"/>
            <a:ext cx="4525241" cy="452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0395" y="1753459"/>
            <a:ext cx="4125515" cy="4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 latinLnBrk="1">
              <a:lnSpc>
                <a:spcPct val="120000"/>
              </a:lnSpc>
            </a:pPr>
            <a:r>
              <a:rPr lang="zh-CN" altLang="en-US" sz="3200" noProof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宗璞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原名冯钟璞，女，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1928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年出生，当代作家，著名哲学家冯友兰之女。她的小说刻意求新，语言明丽而含蓄；她的散文情深意长，隽永如水。代表作品有短篇小说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红豆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》《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弦上的梦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，系列长篇小说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野葫芦引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和散文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紫藤萝瀑布</a:t>
            </a:r>
            <a:r>
              <a:rPr lang="en-US" altLang="zh-CN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2400" b="1" noProof="1">
                <a:solidFill>
                  <a:srgbClr val="1801F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等。</a:t>
            </a:r>
            <a:endParaRPr lang="en-US" altLang="zh-CN" sz="2400" b="1" noProof="1">
              <a:solidFill>
                <a:srgbClr val="1801FD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65535" y="1611314"/>
            <a:ext cx="8229600" cy="4560887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7171" name="组合 4"/>
          <p:cNvGrpSpPr/>
          <p:nvPr/>
        </p:nvGrpSpPr>
        <p:grpSpPr bwMode="auto">
          <a:xfrm>
            <a:off x="33337" y="269875"/>
            <a:ext cx="2947988" cy="1169988"/>
            <a:chOff x="43703" y="270164"/>
            <a:chExt cx="3931687" cy="1169038"/>
          </a:xfrm>
        </p:grpSpPr>
        <p:grpSp>
          <p:nvGrpSpPr>
            <p:cNvPr id="7172" name="组合 5"/>
            <p:cNvGrpSpPr/>
            <p:nvPr/>
          </p:nvGrpSpPr>
          <p:grpSpPr bwMode="auto">
            <a:xfrm>
              <a:off x="1171125" y="623891"/>
              <a:ext cx="2804265" cy="670967"/>
              <a:chOff x="2231010" y="2496253"/>
              <a:chExt cx="2543134" cy="67982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2231010" y="2496253"/>
                <a:ext cx="198151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3"/>
              <p:cNvSpPr txBox="1">
                <a:spLocks noChangeArrowheads="1"/>
              </p:cNvSpPr>
              <p:nvPr/>
            </p:nvSpPr>
            <p:spPr bwMode="auto">
              <a:xfrm>
                <a:off x="2231010" y="2542859"/>
                <a:ext cx="2543134" cy="4673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lang="zh-CN" altLang="en-US" sz="2400" b="1" spc="1200" noProof="1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作者简介</a:t>
                </a:r>
                <a:endParaRPr lang="zh-CN" altLang="en-US" sz="2400" b="1" spc="1200" noProof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4203883" y="2496253"/>
                <a:ext cx="306732" cy="335893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4211084" y="2801611"/>
                <a:ext cx="289450" cy="374465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231010" y="3176075"/>
                <a:ext cx="1995914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78" name="图片 6" descr="I}[T}BTX]QSYGQ]4X(2)ITE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3703" y="270164"/>
              <a:ext cx="1061279" cy="116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281" y="2277339"/>
            <a:ext cx="3909116" cy="300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18"/>
          <p:cNvGrpSpPr/>
          <p:nvPr/>
        </p:nvGrpSpPr>
        <p:grpSpPr bwMode="auto">
          <a:xfrm>
            <a:off x="1469231" y="2270126"/>
            <a:ext cx="1014413" cy="1349375"/>
            <a:chOff x="1794458" y="2269846"/>
            <a:chExt cx="1352894" cy="1349671"/>
          </a:xfrm>
        </p:grpSpPr>
        <p:grpSp>
          <p:nvGrpSpPr>
            <p:cNvPr id="9218" name="组合 1"/>
            <p:cNvGrpSpPr>
              <a:grpSpLocks noChangeAspect="1"/>
            </p:cNvGrpSpPr>
            <p:nvPr/>
          </p:nvGrpSpPr>
          <p:grpSpPr bwMode="auto"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9219" name="矩形 2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20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9221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22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23" name="TextBox 31"/>
            <p:cNvSpPr txBox="1">
              <a:spLocks noChangeArrowheads="1"/>
            </p:cNvSpPr>
            <p:nvPr/>
          </p:nvSpPr>
          <p:spPr bwMode="auto">
            <a:xfrm>
              <a:off x="1868810" y="2282962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缀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24" name="组合 19"/>
          <p:cNvGrpSpPr/>
          <p:nvPr/>
        </p:nvGrpSpPr>
        <p:grpSpPr bwMode="auto">
          <a:xfrm>
            <a:off x="3089673" y="2270126"/>
            <a:ext cx="1015603" cy="1349375"/>
            <a:chOff x="3833605" y="2269846"/>
            <a:chExt cx="1352894" cy="1349671"/>
          </a:xfrm>
        </p:grpSpPr>
        <p:grpSp>
          <p:nvGrpSpPr>
            <p:cNvPr id="9225" name="组合 67"/>
            <p:cNvGrpSpPr>
              <a:grpSpLocks noChangeAspect="1"/>
            </p:cNvGrpSpPr>
            <p:nvPr/>
          </p:nvGrpSpPr>
          <p:grpSpPr bwMode="auto">
            <a:xfrm>
              <a:off x="3833605" y="2269846"/>
              <a:ext cx="1352894" cy="1349671"/>
              <a:chOff x="5000955" y="529393"/>
              <a:chExt cx="2176324" cy="2171141"/>
            </a:xfrm>
          </p:grpSpPr>
          <p:sp>
            <p:nvSpPr>
              <p:cNvPr id="9226" name="矩形 68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27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9228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29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30" name="TextBox 31"/>
            <p:cNvSpPr txBox="1">
              <a:spLocks noChangeArrowheads="1"/>
            </p:cNvSpPr>
            <p:nvPr/>
          </p:nvSpPr>
          <p:spPr bwMode="auto">
            <a:xfrm>
              <a:off x="3907957" y="2282962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幽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31" name="组合 20"/>
          <p:cNvGrpSpPr/>
          <p:nvPr/>
        </p:nvGrpSpPr>
        <p:grpSpPr bwMode="auto">
          <a:xfrm>
            <a:off x="4711303" y="2270126"/>
            <a:ext cx="1014413" cy="1349375"/>
            <a:chOff x="6020094" y="2269846"/>
            <a:chExt cx="1352894" cy="1349671"/>
          </a:xfrm>
        </p:grpSpPr>
        <p:grpSp>
          <p:nvGrpSpPr>
            <p:cNvPr id="9232" name="组合 73"/>
            <p:cNvGrpSpPr>
              <a:grpSpLocks noChangeAspect="1"/>
            </p:cNvGrpSpPr>
            <p:nvPr/>
          </p:nvGrpSpPr>
          <p:grpSpPr bwMode="auto">
            <a:xfrm>
              <a:off x="6020094" y="2269846"/>
              <a:ext cx="1352894" cy="1349671"/>
              <a:chOff x="5000955" y="529393"/>
              <a:chExt cx="2176324" cy="2171141"/>
            </a:xfrm>
          </p:grpSpPr>
          <p:sp>
            <p:nvSpPr>
              <p:cNvPr id="9233" name="矩形 74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34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9235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36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37" name="TextBox 31"/>
            <p:cNvSpPr txBox="1">
              <a:spLocks noChangeArrowheads="1"/>
            </p:cNvSpPr>
            <p:nvPr/>
          </p:nvSpPr>
          <p:spPr bwMode="auto">
            <a:xfrm>
              <a:off x="6094446" y="2282962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雅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38" name="组合 21"/>
          <p:cNvGrpSpPr/>
          <p:nvPr/>
        </p:nvGrpSpPr>
        <p:grpSpPr bwMode="auto">
          <a:xfrm>
            <a:off x="6331744" y="2270126"/>
            <a:ext cx="1014413" cy="1349375"/>
            <a:chOff x="8277712" y="2269846"/>
            <a:chExt cx="1352894" cy="1349671"/>
          </a:xfrm>
        </p:grpSpPr>
        <p:grpSp>
          <p:nvGrpSpPr>
            <p:cNvPr id="9239" name="组合 79"/>
            <p:cNvGrpSpPr>
              <a:grpSpLocks noChangeAspect="1"/>
            </p:cNvGrpSpPr>
            <p:nvPr/>
          </p:nvGrpSpPr>
          <p:grpSpPr bwMode="auto">
            <a:xfrm>
              <a:off x="8277712" y="2269846"/>
              <a:ext cx="1352894" cy="1349671"/>
              <a:chOff x="5000955" y="529393"/>
              <a:chExt cx="2176324" cy="2171141"/>
            </a:xfrm>
          </p:grpSpPr>
          <p:sp>
            <p:nvSpPr>
              <p:cNvPr id="9240" name="矩形 80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41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9242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3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44" name="TextBox 31"/>
            <p:cNvSpPr txBox="1">
              <a:spLocks noChangeArrowheads="1"/>
            </p:cNvSpPr>
            <p:nvPr/>
          </p:nvSpPr>
          <p:spPr bwMode="auto">
            <a:xfrm>
              <a:off x="8352064" y="2282962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案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45" name="组合 14"/>
          <p:cNvGrpSpPr/>
          <p:nvPr/>
        </p:nvGrpSpPr>
        <p:grpSpPr bwMode="auto">
          <a:xfrm>
            <a:off x="1469231" y="4573589"/>
            <a:ext cx="1014413" cy="1349375"/>
            <a:chOff x="1801042" y="4560048"/>
            <a:chExt cx="1352894" cy="1349671"/>
          </a:xfrm>
        </p:grpSpPr>
        <p:grpSp>
          <p:nvGrpSpPr>
            <p:cNvPr id="9246" name="组合 85"/>
            <p:cNvGrpSpPr>
              <a:grpSpLocks noChangeAspect="1"/>
            </p:cNvGrpSpPr>
            <p:nvPr/>
          </p:nvGrpSpPr>
          <p:grpSpPr bwMode="auto">
            <a:xfrm>
              <a:off x="1801042" y="4560048"/>
              <a:ext cx="1352894" cy="1349671"/>
              <a:chOff x="5000955" y="529393"/>
              <a:chExt cx="2176324" cy="2171141"/>
            </a:xfrm>
          </p:grpSpPr>
          <p:sp>
            <p:nvSpPr>
              <p:cNvPr id="9247" name="矩形 86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48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9249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0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51" name="TextBox 31"/>
            <p:cNvSpPr txBox="1">
              <a:spLocks noChangeArrowheads="1"/>
            </p:cNvSpPr>
            <p:nvPr/>
          </p:nvSpPr>
          <p:spPr bwMode="auto">
            <a:xfrm>
              <a:off x="1875394" y="4573164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拙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52" name="组合 15"/>
          <p:cNvGrpSpPr/>
          <p:nvPr/>
        </p:nvGrpSpPr>
        <p:grpSpPr bwMode="auto">
          <a:xfrm>
            <a:off x="3089673" y="4573589"/>
            <a:ext cx="1015603" cy="1349375"/>
            <a:chOff x="3830383" y="4573164"/>
            <a:chExt cx="1352894" cy="1349671"/>
          </a:xfrm>
        </p:grpSpPr>
        <p:grpSp>
          <p:nvGrpSpPr>
            <p:cNvPr id="9253" name="组合 91"/>
            <p:cNvGrpSpPr>
              <a:grpSpLocks noChangeAspect="1"/>
            </p:cNvGrpSpPr>
            <p:nvPr/>
          </p:nvGrpSpPr>
          <p:grpSpPr bwMode="auto">
            <a:xfrm>
              <a:off x="3830383" y="4573164"/>
              <a:ext cx="1352894" cy="1349671"/>
              <a:chOff x="5000955" y="529393"/>
              <a:chExt cx="2176324" cy="2171141"/>
            </a:xfrm>
          </p:grpSpPr>
          <p:sp>
            <p:nvSpPr>
              <p:cNvPr id="9254" name="矩形 92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55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9256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7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58" name="TextBox 31"/>
            <p:cNvSpPr txBox="1">
              <a:spLocks noChangeArrowheads="1"/>
            </p:cNvSpPr>
            <p:nvPr/>
          </p:nvSpPr>
          <p:spPr bwMode="auto">
            <a:xfrm>
              <a:off x="3904735" y="4586280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薄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59" name="组合 16"/>
          <p:cNvGrpSpPr/>
          <p:nvPr/>
        </p:nvGrpSpPr>
        <p:grpSpPr bwMode="auto">
          <a:xfrm>
            <a:off x="4711303" y="4573589"/>
            <a:ext cx="1014413" cy="1349375"/>
            <a:chOff x="6020094" y="4560048"/>
            <a:chExt cx="1352894" cy="1349671"/>
          </a:xfrm>
        </p:grpSpPr>
        <p:grpSp>
          <p:nvGrpSpPr>
            <p:cNvPr id="9260" name="组合 97"/>
            <p:cNvGrpSpPr>
              <a:grpSpLocks noChangeAspect="1"/>
            </p:cNvGrpSpPr>
            <p:nvPr/>
          </p:nvGrpSpPr>
          <p:grpSpPr bwMode="auto">
            <a:xfrm>
              <a:off x="6020094" y="4560048"/>
              <a:ext cx="1352894" cy="1349671"/>
              <a:chOff x="5000955" y="529393"/>
              <a:chExt cx="2176324" cy="2171141"/>
            </a:xfrm>
          </p:grpSpPr>
          <p:sp>
            <p:nvSpPr>
              <p:cNvPr id="9261" name="矩形 98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62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9263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4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65" name="TextBox 31"/>
            <p:cNvSpPr txBox="1">
              <a:spLocks noChangeArrowheads="1"/>
            </p:cNvSpPr>
            <p:nvPr/>
          </p:nvSpPr>
          <p:spPr bwMode="auto">
            <a:xfrm>
              <a:off x="6094446" y="4573164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妩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66" name="组合 17"/>
          <p:cNvGrpSpPr/>
          <p:nvPr/>
        </p:nvGrpSpPr>
        <p:grpSpPr bwMode="auto">
          <a:xfrm>
            <a:off x="6331744" y="4573589"/>
            <a:ext cx="1014413" cy="1349375"/>
            <a:chOff x="8277712" y="4560048"/>
            <a:chExt cx="1352894" cy="1349671"/>
          </a:xfrm>
        </p:grpSpPr>
        <p:grpSp>
          <p:nvGrpSpPr>
            <p:cNvPr id="9267" name="组合 103"/>
            <p:cNvGrpSpPr>
              <a:grpSpLocks noChangeAspect="1"/>
            </p:cNvGrpSpPr>
            <p:nvPr/>
          </p:nvGrpSpPr>
          <p:grpSpPr bwMode="auto">
            <a:xfrm>
              <a:off x="8277712" y="4560048"/>
              <a:ext cx="1352894" cy="1349671"/>
              <a:chOff x="5000955" y="529393"/>
              <a:chExt cx="2176324" cy="2171141"/>
            </a:xfrm>
          </p:grpSpPr>
          <p:sp>
            <p:nvSpPr>
              <p:cNvPr id="9268" name="矩形 104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69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9270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71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72" name="TextBox 31"/>
            <p:cNvSpPr txBox="1">
              <a:spLocks noChangeArrowheads="1"/>
            </p:cNvSpPr>
            <p:nvPr/>
          </p:nvSpPr>
          <p:spPr bwMode="auto">
            <a:xfrm>
              <a:off x="8352064" y="4573164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媚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2" name="文本框 121"/>
          <p:cNvSpPr txBox="1">
            <a:spLocks noChangeArrowheads="1"/>
          </p:cNvSpPr>
          <p:nvPr/>
        </p:nvSpPr>
        <p:spPr bwMode="auto">
          <a:xfrm>
            <a:off x="1463063" y="1600201"/>
            <a:ext cx="10374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zhuì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" name="文本框 122"/>
          <p:cNvSpPr txBox="1">
            <a:spLocks noChangeArrowheads="1"/>
          </p:cNvSpPr>
          <p:nvPr/>
        </p:nvSpPr>
        <p:spPr bwMode="auto">
          <a:xfrm>
            <a:off x="3142479" y="1600201"/>
            <a:ext cx="8242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yōu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4" name="文本框 123"/>
          <p:cNvSpPr txBox="1">
            <a:spLocks noChangeArrowheads="1"/>
          </p:cNvSpPr>
          <p:nvPr/>
        </p:nvSpPr>
        <p:spPr bwMode="auto">
          <a:xfrm>
            <a:off x="4908811" y="1600201"/>
            <a:ext cx="6110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yǎ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5" name="文本框 124"/>
          <p:cNvSpPr txBox="1">
            <a:spLocks noChangeArrowheads="1"/>
          </p:cNvSpPr>
          <p:nvPr/>
        </p:nvSpPr>
        <p:spPr bwMode="auto">
          <a:xfrm>
            <a:off x="6549492" y="1600201"/>
            <a:ext cx="6110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àn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6" name="文本框 125"/>
          <p:cNvSpPr txBox="1">
            <a:spLocks noChangeArrowheads="1"/>
          </p:cNvSpPr>
          <p:nvPr/>
        </p:nvSpPr>
        <p:spPr bwMode="auto">
          <a:xfrm>
            <a:off x="1457111" y="3890964"/>
            <a:ext cx="10374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zhuō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8" name="文本框 127"/>
          <p:cNvSpPr txBox="1">
            <a:spLocks noChangeArrowheads="1"/>
          </p:cNvSpPr>
          <p:nvPr/>
        </p:nvSpPr>
        <p:spPr bwMode="auto">
          <a:xfrm>
            <a:off x="3247888" y="3905251"/>
            <a:ext cx="6110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bó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9" name="文本框 128"/>
          <p:cNvSpPr txBox="1">
            <a:spLocks noChangeArrowheads="1"/>
          </p:cNvSpPr>
          <p:nvPr/>
        </p:nvSpPr>
        <p:spPr bwMode="auto">
          <a:xfrm>
            <a:off x="4899286" y="3890964"/>
            <a:ext cx="6110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wǔ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30" name="文本框 129"/>
          <p:cNvSpPr txBox="1">
            <a:spLocks noChangeArrowheads="1"/>
          </p:cNvSpPr>
          <p:nvPr/>
        </p:nvSpPr>
        <p:spPr bwMode="auto">
          <a:xfrm>
            <a:off x="6416698" y="3890964"/>
            <a:ext cx="8242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mèi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9281" name="组合 66"/>
          <p:cNvGrpSpPr/>
          <p:nvPr/>
        </p:nvGrpSpPr>
        <p:grpSpPr bwMode="auto">
          <a:xfrm>
            <a:off x="172641" y="225426"/>
            <a:ext cx="2350294" cy="1063625"/>
            <a:chOff x="398493" y="235133"/>
            <a:chExt cx="3133181" cy="1063729"/>
          </a:xfrm>
        </p:grpSpPr>
        <p:grpSp>
          <p:nvGrpSpPr>
            <p:cNvPr id="9282" name="组合 109"/>
            <p:cNvGrpSpPr/>
            <p:nvPr/>
          </p:nvGrpSpPr>
          <p:grpSpPr bwMode="auto"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112" name="直接连接符 111"/>
              <p:cNvCxnSpPr/>
              <p:nvPr/>
            </p:nvCxnSpPr>
            <p:spPr>
              <a:xfrm>
                <a:off x="2196985" y="2511160"/>
                <a:ext cx="164277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2196985" y="3190676"/>
                <a:ext cx="165388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3"/>
              <p:cNvSpPr txBox="1">
                <a:spLocks noChangeArrowheads="1"/>
              </p:cNvSpPr>
              <p:nvPr/>
            </p:nvSpPr>
            <p:spPr bwMode="auto">
              <a:xfrm>
                <a:off x="2196985" y="2536562"/>
                <a:ext cx="2245923" cy="584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lang="zh-CN" altLang="en-US" sz="3200" b="1" spc="500" noProof="1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3200" b="1" spc="5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15" name="直接连接符 114"/>
              <p:cNvCxnSpPr/>
              <p:nvPr/>
            </p:nvCxnSpPr>
            <p:spPr>
              <a:xfrm>
                <a:off x="3831826" y="2511160"/>
                <a:ext cx="306335" cy="33499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V="1">
                <a:off x="3849286" y="2828691"/>
                <a:ext cx="269828" cy="361985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288" name="图片 110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8493" y="235133"/>
              <a:ext cx="873825" cy="106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8" grpId="0"/>
      <p:bldP spid="129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18"/>
          <p:cNvGrpSpPr/>
          <p:nvPr/>
        </p:nvGrpSpPr>
        <p:grpSpPr bwMode="auto">
          <a:xfrm>
            <a:off x="1469231" y="2270126"/>
            <a:ext cx="1014413" cy="1349375"/>
            <a:chOff x="1794458" y="2269846"/>
            <a:chExt cx="1352894" cy="1349671"/>
          </a:xfrm>
        </p:grpSpPr>
        <p:grpSp>
          <p:nvGrpSpPr>
            <p:cNvPr id="10242" name="组合 1"/>
            <p:cNvGrpSpPr>
              <a:grpSpLocks noChangeAspect="1"/>
            </p:cNvGrpSpPr>
            <p:nvPr/>
          </p:nvGrpSpPr>
          <p:grpSpPr bwMode="auto"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10243" name="矩形 2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244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10245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46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0247" name="TextBox 31"/>
            <p:cNvSpPr txBox="1">
              <a:spLocks noChangeArrowheads="1"/>
            </p:cNvSpPr>
            <p:nvPr/>
          </p:nvSpPr>
          <p:spPr bwMode="auto">
            <a:xfrm>
              <a:off x="1868810" y="2282962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糊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248" name="组合 19"/>
          <p:cNvGrpSpPr/>
          <p:nvPr/>
        </p:nvGrpSpPr>
        <p:grpSpPr bwMode="auto">
          <a:xfrm>
            <a:off x="3089673" y="2270126"/>
            <a:ext cx="1015603" cy="1349375"/>
            <a:chOff x="3833605" y="2269846"/>
            <a:chExt cx="1352894" cy="1349671"/>
          </a:xfrm>
        </p:grpSpPr>
        <p:grpSp>
          <p:nvGrpSpPr>
            <p:cNvPr id="10249" name="组合 67"/>
            <p:cNvGrpSpPr>
              <a:grpSpLocks noChangeAspect="1"/>
            </p:cNvGrpSpPr>
            <p:nvPr/>
          </p:nvGrpSpPr>
          <p:grpSpPr bwMode="auto">
            <a:xfrm>
              <a:off x="3833605" y="2269846"/>
              <a:ext cx="1352894" cy="1349671"/>
              <a:chOff x="5000955" y="529393"/>
              <a:chExt cx="2176324" cy="2171141"/>
            </a:xfrm>
          </p:grpSpPr>
          <p:sp>
            <p:nvSpPr>
              <p:cNvPr id="10250" name="矩形 68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251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10252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53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0254" name="TextBox 31"/>
            <p:cNvSpPr txBox="1">
              <a:spLocks noChangeArrowheads="1"/>
            </p:cNvSpPr>
            <p:nvPr/>
          </p:nvSpPr>
          <p:spPr bwMode="auto">
            <a:xfrm>
              <a:off x="3907957" y="2282962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苞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255" name="组合 20"/>
          <p:cNvGrpSpPr/>
          <p:nvPr/>
        </p:nvGrpSpPr>
        <p:grpSpPr bwMode="auto">
          <a:xfrm>
            <a:off x="4711303" y="2270126"/>
            <a:ext cx="1014413" cy="1349375"/>
            <a:chOff x="6020094" y="2269846"/>
            <a:chExt cx="1352894" cy="1349671"/>
          </a:xfrm>
        </p:grpSpPr>
        <p:grpSp>
          <p:nvGrpSpPr>
            <p:cNvPr id="10256" name="组合 73"/>
            <p:cNvGrpSpPr>
              <a:grpSpLocks noChangeAspect="1"/>
            </p:cNvGrpSpPr>
            <p:nvPr/>
          </p:nvGrpSpPr>
          <p:grpSpPr bwMode="auto">
            <a:xfrm>
              <a:off x="6020094" y="2269846"/>
              <a:ext cx="1352894" cy="1349671"/>
              <a:chOff x="5000955" y="529393"/>
              <a:chExt cx="2176324" cy="2171141"/>
            </a:xfrm>
          </p:grpSpPr>
          <p:sp>
            <p:nvSpPr>
              <p:cNvPr id="10257" name="矩形 74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258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10259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60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0261" name="TextBox 31"/>
            <p:cNvSpPr txBox="1">
              <a:spLocks noChangeArrowheads="1"/>
            </p:cNvSpPr>
            <p:nvPr/>
          </p:nvSpPr>
          <p:spPr bwMode="auto">
            <a:xfrm>
              <a:off x="6094446" y="2282962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襟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262" name="组合 21"/>
          <p:cNvGrpSpPr/>
          <p:nvPr/>
        </p:nvGrpSpPr>
        <p:grpSpPr bwMode="auto">
          <a:xfrm>
            <a:off x="6331744" y="2270126"/>
            <a:ext cx="1014413" cy="1349375"/>
            <a:chOff x="8277712" y="2269846"/>
            <a:chExt cx="1352894" cy="1349671"/>
          </a:xfrm>
        </p:grpSpPr>
        <p:grpSp>
          <p:nvGrpSpPr>
            <p:cNvPr id="10263" name="组合 79"/>
            <p:cNvGrpSpPr>
              <a:grpSpLocks noChangeAspect="1"/>
            </p:cNvGrpSpPr>
            <p:nvPr/>
          </p:nvGrpSpPr>
          <p:grpSpPr bwMode="auto">
            <a:xfrm>
              <a:off x="8277712" y="2269846"/>
              <a:ext cx="1352894" cy="1349671"/>
              <a:chOff x="5000955" y="529393"/>
              <a:chExt cx="2176324" cy="2171141"/>
            </a:xfrm>
          </p:grpSpPr>
          <p:sp>
            <p:nvSpPr>
              <p:cNvPr id="10264" name="矩形 80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265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10266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67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0268" name="TextBox 31"/>
            <p:cNvSpPr txBox="1">
              <a:spLocks noChangeArrowheads="1"/>
            </p:cNvSpPr>
            <p:nvPr/>
          </p:nvSpPr>
          <p:spPr bwMode="auto">
            <a:xfrm>
              <a:off x="8352064" y="2282962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恍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269" name="组合 14"/>
          <p:cNvGrpSpPr/>
          <p:nvPr/>
        </p:nvGrpSpPr>
        <p:grpSpPr bwMode="auto">
          <a:xfrm>
            <a:off x="1469231" y="4573589"/>
            <a:ext cx="1014413" cy="1349375"/>
            <a:chOff x="1801042" y="4560048"/>
            <a:chExt cx="1352894" cy="1349671"/>
          </a:xfrm>
        </p:grpSpPr>
        <p:grpSp>
          <p:nvGrpSpPr>
            <p:cNvPr id="10270" name="组合 85"/>
            <p:cNvGrpSpPr>
              <a:grpSpLocks noChangeAspect="1"/>
            </p:cNvGrpSpPr>
            <p:nvPr/>
          </p:nvGrpSpPr>
          <p:grpSpPr bwMode="auto">
            <a:xfrm>
              <a:off x="1801042" y="4560048"/>
              <a:ext cx="1352894" cy="1349671"/>
              <a:chOff x="5000955" y="529393"/>
              <a:chExt cx="2176324" cy="2171141"/>
            </a:xfrm>
          </p:grpSpPr>
          <p:sp>
            <p:nvSpPr>
              <p:cNvPr id="10271" name="矩形 86"/>
              <p:cNvSpPr>
                <a:spLocks noChangeArrowheads="1"/>
              </p:cNvSpPr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>
                <a:solidFill>
                  <a:srgbClr val="70AD4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272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10273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74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0275" name="TextBox 31"/>
            <p:cNvSpPr txBox="1">
              <a:spLocks noChangeArrowheads="1"/>
            </p:cNvSpPr>
            <p:nvPr/>
          </p:nvSpPr>
          <p:spPr bwMode="auto">
            <a:xfrm>
              <a:off x="1875394" y="4573164"/>
              <a:ext cx="11312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怨</a:t>
              </a: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2" name="文本框 121"/>
          <p:cNvSpPr txBox="1">
            <a:spLocks noChangeArrowheads="1"/>
          </p:cNvSpPr>
          <p:nvPr/>
        </p:nvSpPr>
        <p:spPr bwMode="auto">
          <a:xfrm>
            <a:off x="1676263" y="1600201"/>
            <a:ext cx="6110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hú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3" name="文本框 122"/>
          <p:cNvSpPr txBox="1">
            <a:spLocks noChangeArrowheads="1"/>
          </p:cNvSpPr>
          <p:nvPr/>
        </p:nvSpPr>
        <p:spPr bwMode="auto">
          <a:xfrm>
            <a:off x="3142479" y="1600201"/>
            <a:ext cx="8242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bāo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4" name="文本框 123"/>
          <p:cNvSpPr txBox="1">
            <a:spLocks noChangeArrowheads="1"/>
          </p:cNvSpPr>
          <p:nvPr/>
        </p:nvSpPr>
        <p:spPr bwMode="auto">
          <a:xfrm>
            <a:off x="4802210" y="1600201"/>
            <a:ext cx="8242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jīn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5" name="文本框 124"/>
          <p:cNvSpPr txBox="1">
            <a:spLocks noChangeArrowheads="1"/>
          </p:cNvSpPr>
          <p:nvPr/>
        </p:nvSpPr>
        <p:spPr bwMode="auto">
          <a:xfrm>
            <a:off x="6229693" y="1600201"/>
            <a:ext cx="12506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huǎnɡ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6" name="文本框 125"/>
          <p:cNvSpPr txBox="1">
            <a:spLocks noChangeArrowheads="1"/>
          </p:cNvSpPr>
          <p:nvPr/>
        </p:nvSpPr>
        <p:spPr bwMode="auto">
          <a:xfrm>
            <a:off x="1457111" y="3890964"/>
            <a:ext cx="10374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300" b="1">
                <a:solidFill>
                  <a:srgbClr val="0000FF"/>
                </a:solidFill>
                <a:latin typeface="宋体" panose="02010600030101010101" pitchFamily="2" charset="-122"/>
              </a:rPr>
              <a:t>yuàn</a:t>
            </a:r>
            <a:endParaRPr lang="en-US" altLang="zh-CN" sz="3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566738" y="1897063"/>
            <a:ext cx="1321594" cy="13234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</a:t>
            </a:r>
            <a:endParaRPr lang="zh-CN" altLang="en-US" sz="8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86113" y="1074739"/>
            <a:ext cx="283606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44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参加</a:t>
            </a:r>
            <a:r>
              <a:rPr lang="zh-CN" altLang="en-US" sz="4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0323" y="4406901"/>
            <a:ext cx="797361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zh-CN" altLang="en-US" sz="32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：去北京</a:t>
            </a:r>
            <a:r>
              <a:rPr lang="zh-CN" altLang="en-US" sz="32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</a:t>
            </a:r>
            <a:r>
              <a:rPr lang="zh-CN" altLang="en-US" sz="36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</a:t>
            </a:r>
            <a:r>
              <a:rPr lang="zh-CN" altLang="en-US" sz="32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2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加人</a:t>
            </a:r>
            <a:r>
              <a:rPr lang="zh-CN" altLang="en-US" sz="32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</a:t>
            </a:r>
            <a:r>
              <a:rPr lang="zh-CN" altLang="en-US" sz="36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</a:t>
            </a:r>
            <a:r>
              <a:rPr lang="zh-CN" altLang="en-US" sz="32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2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博览会的爸爸，告诉我博览会上的产品质量也是</a:t>
            </a:r>
            <a:r>
              <a:rPr lang="zh-CN" altLang="en-US" sz="32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</a:t>
            </a:r>
            <a:r>
              <a:rPr lang="zh-CN" altLang="en-US" sz="36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</a:t>
            </a:r>
            <a:r>
              <a:rPr lang="zh-CN" altLang="en-US" sz="32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2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差不齐的。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530204" y="4421188"/>
            <a:ext cx="1353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c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n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74206" y="3338513"/>
            <a:ext cx="19919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（参差）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1704975" y="1538289"/>
            <a:ext cx="176213" cy="2562225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zh-CN" altLang="en-US" sz="1200" noProof="1">
              <a:solidFill>
                <a:prstClr val="black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10903" y="1052514"/>
            <a:ext cx="17752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4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72" name="组合 22"/>
          <p:cNvGrpSpPr/>
          <p:nvPr/>
        </p:nvGrpSpPr>
        <p:grpSpPr bwMode="auto">
          <a:xfrm>
            <a:off x="838200" y="495300"/>
            <a:ext cx="1684735" cy="679450"/>
            <a:chOff x="2197150" y="2511380"/>
            <a:chExt cx="2245758" cy="679269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197150" y="2511380"/>
              <a:ext cx="1642657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197150" y="3190649"/>
              <a:ext cx="1653766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2197150" y="2536773"/>
              <a:ext cx="2245758" cy="5840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lang="zh-CN" altLang="en-US" sz="3200" b="1" spc="5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多音字</a:t>
              </a:r>
              <a:endParaRPr lang="zh-CN" altLang="en-US" sz="3200" b="1" spc="5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3831871" y="2511380"/>
              <a:ext cx="306312" cy="334874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849330" y="2828795"/>
              <a:ext cx="269808" cy="361854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1727847" y="3522070"/>
            <a:ext cx="138949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cēn</a:t>
            </a:r>
            <a:endParaRPr lang="en-US" altLang="zh-CN" sz="36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625203" y="2368551"/>
            <a:ext cx="1775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shēn</a:t>
            </a:r>
            <a:endParaRPr lang="en-US" altLang="zh-CN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8"/>
          <p:cNvSpPr txBox="1"/>
          <p:nvPr/>
        </p:nvSpPr>
        <p:spPr>
          <a:xfrm>
            <a:off x="3164682" y="2247901"/>
            <a:ext cx="283606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（人参）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2"/>
          <p:cNvSpPr txBox="1">
            <a:spLocks noChangeArrowheads="1"/>
          </p:cNvSpPr>
          <p:nvPr/>
        </p:nvSpPr>
        <p:spPr bwMode="auto">
          <a:xfrm>
            <a:off x="2294335" y="5505450"/>
            <a:ext cx="1353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cēn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6730604" y="4519614"/>
            <a:ext cx="1353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shēn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  <p:bldP spid="5" grpId="0"/>
      <p:bldP spid="3" grpId="0"/>
      <p:bldP spid="12" grpId="0"/>
      <p:bldP spid="17" grpId="0" animBg="1"/>
      <p:bldP spid="20" grpId="0" bldLvl="0" animBg="1"/>
      <p:bldP spid="31" grpId="0"/>
      <p:bldP spid="21" grpId="0" bldLvl="0" animBg="1"/>
      <p:bldP spid="33" grpId="0"/>
      <p:bldP spid="32" grpId="0"/>
      <p:bldP spid="36" grpId="0"/>
    </p:bldLst>
  </p:timing>
</p:sld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4351</Words>
  <Application>WPS 演示</Application>
  <PresentationFormat>全屏显示(4:3)</PresentationFormat>
  <Paragraphs>583</Paragraphs>
  <Slides>47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9" baseType="lpstr">
      <vt:lpstr>Arial</vt:lpstr>
      <vt:lpstr>宋体</vt:lpstr>
      <vt:lpstr>Wingdings</vt:lpstr>
      <vt:lpstr>等线</vt:lpstr>
      <vt:lpstr>等线 Light</vt:lpstr>
      <vt:lpstr>Calibri</vt:lpstr>
      <vt:lpstr>黑体</vt:lpstr>
      <vt:lpstr>微软雅黑</vt:lpstr>
      <vt:lpstr>楷体</vt:lpstr>
      <vt:lpstr>Arial Unicode MS</vt:lpstr>
      <vt:lpstr>Arial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3</cp:revision>
  <dcterms:created xsi:type="dcterms:W3CDTF">2019-02-06T03:20:00Z</dcterms:created>
  <dcterms:modified xsi:type="dcterms:W3CDTF">2019-10-24T09:28:08Z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