
<file path=[Content_Types].xml><?xml version="1.0" encoding="utf-8"?>
<Types xmlns="http://schemas.openxmlformats.org/package/2006/content-types">
  <Default Extension="png" ContentType="image/png"/>
  <Default Extension="tiff" ContentType="image/tiff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3"/>
  </p:notesMasterIdLst>
  <p:sldIdLst>
    <p:sldId id="1645" r:id="rId3"/>
    <p:sldId id="1733" r:id="rId4"/>
    <p:sldId id="1646" r:id="rId5"/>
    <p:sldId id="1647" r:id="rId6"/>
    <p:sldId id="1648" r:id="rId7"/>
    <p:sldId id="1649" r:id="rId8"/>
    <p:sldId id="1653" r:id="rId9"/>
    <p:sldId id="1641" r:id="rId10"/>
    <p:sldId id="1654" r:id="rId11"/>
    <p:sldId id="1655" r:id="rId12"/>
    <p:sldId id="1656" r:id="rId13"/>
    <p:sldId id="1657" r:id="rId14"/>
    <p:sldId id="1597" r:id="rId15"/>
    <p:sldId id="1598" r:id="rId16"/>
    <p:sldId id="1662" r:id="rId17"/>
    <p:sldId id="1729" r:id="rId18"/>
    <p:sldId id="1660" r:id="rId19"/>
    <p:sldId id="1661" r:id="rId20"/>
    <p:sldId id="1545" r:id="rId21"/>
    <p:sldId id="1548" r:id="rId22"/>
    <p:sldId id="1543" r:id="rId23"/>
    <p:sldId id="1607" r:id="rId24"/>
    <p:sldId id="1603" r:id="rId25"/>
    <p:sldId id="1605" r:id="rId26"/>
    <p:sldId id="1663" r:id="rId27"/>
    <p:sldId id="1664" r:id="rId28"/>
    <p:sldId id="1667" r:id="rId29"/>
    <p:sldId id="1668" r:id="rId30"/>
    <p:sldId id="1669" r:id="rId31"/>
    <p:sldId id="1665" r:id="rId32"/>
    <p:sldId id="1672" r:id="rId33"/>
    <p:sldId id="1671" r:id="rId34"/>
    <p:sldId id="1673" r:id="rId35"/>
    <p:sldId id="1674" r:id="rId36"/>
    <p:sldId id="1675" r:id="rId37"/>
    <p:sldId id="1676" r:id="rId38"/>
    <p:sldId id="1684" r:id="rId39"/>
    <p:sldId id="1700" r:id="rId40"/>
    <p:sldId id="1677" r:id="rId41"/>
    <p:sldId id="1706" r:id="rId42"/>
    <p:sldId id="1678" r:id="rId43"/>
    <p:sldId id="1679" r:id="rId44"/>
    <p:sldId id="1680" r:id="rId45"/>
    <p:sldId id="1685" r:id="rId46"/>
    <p:sldId id="1686" r:id="rId47"/>
    <p:sldId id="1690" r:id="rId48"/>
    <p:sldId id="1691" r:id="rId49"/>
    <p:sldId id="1694" r:id="rId50"/>
    <p:sldId id="1695" r:id="rId51"/>
    <p:sldId id="1696" r:id="rId52"/>
    <p:sldId id="1697" r:id="rId53"/>
    <p:sldId id="1698" r:id="rId54"/>
    <p:sldId id="1699" r:id="rId55"/>
    <p:sldId id="1701" r:id="rId56"/>
    <p:sldId id="1702" r:id="rId57"/>
    <p:sldId id="1703" r:id="rId58"/>
    <p:sldId id="1705" r:id="rId59"/>
    <p:sldId id="1707" r:id="rId60"/>
    <p:sldId id="1710" r:id="rId61"/>
    <p:sldId id="1709" r:id="rId62"/>
    <p:sldId id="1711" r:id="rId63"/>
    <p:sldId id="1712" r:id="rId64"/>
    <p:sldId id="1721" r:id="rId65"/>
    <p:sldId id="1722" r:id="rId66"/>
    <p:sldId id="1723" r:id="rId67"/>
    <p:sldId id="1727" r:id="rId68"/>
    <p:sldId id="1724" r:id="rId69"/>
    <p:sldId id="1728" r:id="rId70"/>
    <p:sldId id="1651" r:id="rId71"/>
    <p:sldId id="1652" r:id="rId72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佳琪 刘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6ECA2"/>
    <a:srgbClr val="FF00FF"/>
    <a:srgbClr val="F9F6C3"/>
    <a:srgbClr val="9EE3EC"/>
    <a:srgbClr val="C2DDF0"/>
    <a:srgbClr val="C2D9E8"/>
    <a:srgbClr val="0000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6" autoAdjust="0"/>
    <p:restoredTop sz="94974" autoAdjust="0"/>
  </p:normalViewPr>
  <p:slideViewPr>
    <p:cSldViewPr snapToGrid="0">
      <p:cViewPr>
        <p:scale>
          <a:sx n="100" d="100"/>
          <a:sy n="100" d="100"/>
        </p:scale>
        <p:origin x="-318" y="-264"/>
      </p:cViewPr>
      <p:guideLst>
        <p:guide orient="horz" pos="2250"/>
        <p:guide pos="2855"/>
      </p:guideLst>
    </p:cSldViewPr>
  </p:slideViewPr>
  <p:outlineViewPr>
    <p:cViewPr>
      <p:scale>
        <a:sx n="33" d="100"/>
        <a:sy n="33" d="100"/>
      </p:scale>
      <p:origin x="0" y="13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2006" cy="72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7" Type="http://schemas.openxmlformats.org/officeDocument/2006/relationships/commentAuthors" Target="commentAuthors.xml"/><Relationship Id="rId76" Type="http://schemas.openxmlformats.org/officeDocument/2006/relationships/tableStyles" Target="tableStyles.xml"/><Relationship Id="rId75" Type="http://schemas.openxmlformats.org/officeDocument/2006/relationships/viewProps" Target="viewProps.xml"/><Relationship Id="rId74" Type="http://schemas.openxmlformats.org/officeDocument/2006/relationships/presProps" Target="presProps.xml"/><Relationship Id="rId73" Type="http://schemas.openxmlformats.org/officeDocument/2006/relationships/notesMaster" Target="notesMasters/notesMaster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defRPr sz="1200" noProof="1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defRPr sz="1200" noProof="1" smtClean="0">
                <a:latin typeface="+mn-lt"/>
                <a:ea typeface="+mn-ea"/>
              </a:defRPr>
            </a:lvl1pPr>
          </a:lstStyle>
          <a:p>
            <a:fld id="{46D890C3-6E1B-4708-8B6A-50930F5BF338}" type="datetimeFigureOut">
              <a:rPr lang="zh-CN" altLang="en-US"/>
            </a:fld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52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备注占位符 4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defRPr sz="1200" noProof="1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113D3EE5-B0DA-470E-8972-14E7D173FA04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 panose="02010600030101010101" charset="-122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 panose="02010600030101010101" charset="-122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 panose="02010600030101010101" charset="-122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 panose="02010600030101010101" charset="-122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 panose="0201060003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502412" y="2588282"/>
            <a:ext cx="8139178" cy="899167"/>
          </a:xfrm>
        </p:spPr>
        <p:txBody>
          <a:bodyPr rIns="25400" anchor="t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noProof="1"/>
              <a:t>单击此处编辑标题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502412" y="3566160"/>
            <a:ext cx="8139178" cy="950984"/>
          </a:xfrm>
        </p:spPr>
        <p:txBody>
          <a:bodyPr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单击此处编辑副标题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11B1AAF-DF7C-4D69-88B4-970BECC50E3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02448" y="952508"/>
            <a:ext cx="8139178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0B3B15F-90B4-46E2-AA08-7C5D2554357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02412" y="2588282"/>
            <a:ext cx="8139178" cy="899167"/>
          </a:xfrm>
        </p:spPr>
        <p:txBody>
          <a:bodyPr rIns="25400" rtlCol="0" anchor="t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noProof="1">
                <a:sym typeface="+mn-ea"/>
              </a:rPr>
              <a:t>单击此处编辑标题</a:t>
            </a:r>
            <a:endParaRPr noProof="1">
              <a:sym typeface="+mn-ea"/>
            </a:endParaRP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958C4C1-8EA3-403F-9493-4CB550E169E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432000"/>
            <a:ext cx="8139178" cy="648000"/>
          </a:xfrm>
        </p:spPr>
        <p:txBody>
          <a:bodyPr rtlCol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412" y="1296000"/>
            <a:ext cx="8139178" cy="5041355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noProof="1">
                <a:sym typeface="+mn-ea"/>
              </a:rPr>
              <a:t>单击此处编辑母版文本样式</a:t>
            </a:r>
            <a:endParaRPr noProof="1">
              <a:sym typeface="+mn-ea"/>
            </a:endParaRPr>
          </a:p>
          <a:p>
            <a:pPr lvl="1"/>
            <a:r>
              <a:rPr noProof="1">
                <a:sym typeface="+mn-ea"/>
              </a:rPr>
              <a:t>第二级</a:t>
            </a:r>
            <a:endParaRPr noProof="1">
              <a:sym typeface="+mn-ea"/>
            </a:endParaRPr>
          </a:p>
          <a:p>
            <a:pPr lvl="2"/>
            <a:r>
              <a:rPr noProof="1">
                <a:sym typeface="+mn-ea"/>
              </a:rPr>
              <a:t>第三级</a:t>
            </a:r>
            <a:endParaRPr noProof="1">
              <a:sym typeface="+mn-ea"/>
            </a:endParaRPr>
          </a:p>
          <a:p>
            <a:pPr lvl="3"/>
            <a:r>
              <a:rPr noProof="1">
                <a:sym typeface="+mn-ea"/>
              </a:rPr>
              <a:t>第四级</a:t>
            </a:r>
            <a:endParaRPr noProof="1">
              <a:sym typeface="+mn-ea"/>
            </a:endParaRPr>
          </a:p>
          <a:p>
            <a:pPr lvl="4"/>
            <a:r>
              <a:rPr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44139B8-06CA-4F17-AA3A-E34529A0C2E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48" y="3808731"/>
            <a:ext cx="8139178" cy="624845"/>
          </a:xfrm>
        </p:spPr>
        <p:txBody>
          <a:bodyPr rIns="63500" anchor="t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444" y="4511676"/>
            <a:ext cx="8139178" cy="1077985"/>
          </a:xfrm>
        </p:spPr>
        <p:txBody>
          <a:bodyPr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51EDD9C3-5018-49EF-ACBD-1B5FC45768E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432000"/>
            <a:ext cx="8139178" cy="648000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2447" y="1296000"/>
            <a:ext cx="3962432" cy="5040000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noProof="1">
                <a:sym typeface="+mn-ea"/>
              </a:rPr>
              <a:t>单击此处编辑母版文本样式</a:t>
            </a:r>
            <a:endParaRPr noProof="1">
              <a:sym typeface="+mn-ea"/>
            </a:endParaRPr>
          </a:p>
          <a:p>
            <a:pPr lvl="1"/>
            <a:r>
              <a:rPr noProof="1">
                <a:sym typeface="+mn-ea"/>
              </a:rPr>
              <a:t>第二级</a:t>
            </a:r>
            <a:endParaRPr noProof="1">
              <a:sym typeface="+mn-ea"/>
            </a:endParaRPr>
          </a:p>
          <a:p>
            <a:pPr lvl="2"/>
            <a:r>
              <a:rPr noProof="1">
                <a:sym typeface="+mn-ea"/>
              </a:rPr>
              <a:t>第三级</a:t>
            </a:r>
            <a:endParaRPr noProof="1">
              <a:sym typeface="+mn-ea"/>
            </a:endParaRPr>
          </a:p>
          <a:p>
            <a:pPr lvl="3"/>
            <a:r>
              <a:rPr noProof="1">
                <a:sym typeface="+mn-ea"/>
              </a:rPr>
              <a:t>第四级</a:t>
            </a:r>
            <a:endParaRPr noProof="1">
              <a:sym typeface="+mn-ea"/>
            </a:endParaRPr>
          </a:p>
          <a:p>
            <a:pPr lvl="4"/>
            <a:r>
              <a:rPr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79158" y="1296000"/>
            <a:ext cx="396243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B858FFD7-FAE3-44B3-A719-DD48460A024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5785544" y="1364979"/>
            <a:ext cx="735006" cy="241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      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      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论坛：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www.1ppt.cn                     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语文课件：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www.1ppt.com/kejian/yuwen/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数学课件：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www.1ppt.com/kejian/shuxue/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英语课件：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www.1ppt.com/kejian/yingyu/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美术课件：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www.1ppt.com/kejian/meishu/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科学课件：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www.1ppt.com/kejian/kexue/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物理课件：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www.1ppt.com/kejian/wuli/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化学课件：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www.1ppt.com/kejian/huaxue/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生物课件：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www.1ppt.com/kejian/shengwu/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地理课件：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www.1ppt.com/kejian/dili/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历史课件：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www.1ppt.com/kejian/lishi/       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432000"/>
            <a:ext cx="8139178" cy="648000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502447" y="1296001"/>
            <a:ext cx="3962432" cy="381003"/>
          </a:xfrm>
        </p:spPr>
        <p:txBody>
          <a:bodyPr tIns="38100" rIns="76200" bIns="3810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单击此处编辑文本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444" y="1789043"/>
            <a:ext cx="3962400" cy="4552234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noProof="1">
                <a:sym typeface="+mn-ea"/>
              </a:rPr>
              <a:t>单击此处编辑母版文本样式</a:t>
            </a:r>
            <a:endParaRPr noProof="1">
              <a:sym typeface="+mn-ea"/>
            </a:endParaRPr>
          </a:p>
          <a:p>
            <a:pPr lvl="1"/>
            <a:r>
              <a:rPr noProof="1">
                <a:sym typeface="+mn-ea"/>
              </a:rPr>
              <a:t>第二级</a:t>
            </a:r>
            <a:endParaRPr noProof="1">
              <a:sym typeface="+mn-ea"/>
            </a:endParaRPr>
          </a:p>
          <a:p>
            <a:pPr lvl="2"/>
            <a:r>
              <a:rPr noProof="1">
                <a:sym typeface="+mn-ea"/>
              </a:rPr>
              <a:t>第三级</a:t>
            </a:r>
            <a:endParaRPr noProof="1">
              <a:sym typeface="+mn-ea"/>
            </a:endParaRPr>
          </a:p>
          <a:p>
            <a:pPr lvl="3"/>
            <a:r>
              <a:rPr noProof="1">
                <a:sym typeface="+mn-ea"/>
              </a:rPr>
              <a:t>第四级</a:t>
            </a:r>
            <a:endParaRPr noProof="1">
              <a:sym typeface="+mn-ea"/>
            </a:endParaRPr>
          </a:p>
          <a:p>
            <a:pPr lvl="4"/>
            <a:r>
              <a:rPr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76812" y="1296001"/>
            <a:ext cx="3962432" cy="381003"/>
          </a:xfrm>
        </p:spPr>
        <p:txBody>
          <a:bodyPr tIns="38100" rIns="76200" bIns="3810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noProof="1">
                <a:sym typeface="+mn-ea"/>
              </a:rPr>
              <a:t>单击此处编辑文本</a:t>
            </a:r>
            <a:endParaRPr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76812" y="1789043"/>
            <a:ext cx="3962432" cy="4552234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noProof="1">
                <a:sym typeface="+mn-ea"/>
              </a:rPr>
              <a:t>单击此处编辑母版文本样式</a:t>
            </a:r>
            <a:endParaRPr noProof="1">
              <a:sym typeface="+mn-ea"/>
            </a:endParaRPr>
          </a:p>
          <a:p>
            <a:pPr lvl="1"/>
            <a:r>
              <a:rPr noProof="1">
                <a:sym typeface="+mn-ea"/>
              </a:rPr>
              <a:t>第二级</a:t>
            </a:r>
            <a:endParaRPr noProof="1">
              <a:sym typeface="+mn-ea"/>
            </a:endParaRPr>
          </a:p>
          <a:p>
            <a:pPr lvl="2"/>
            <a:r>
              <a:rPr noProof="1">
                <a:sym typeface="+mn-ea"/>
              </a:rPr>
              <a:t>第三级</a:t>
            </a:r>
            <a:endParaRPr noProof="1">
              <a:sym typeface="+mn-ea"/>
            </a:endParaRPr>
          </a:p>
          <a:p>
            <a:pPr lvl="3"/>
            <a:r>
              <a:rPr noProof="1">
                <a:sym typeface="+mn-ea"/>
              </a:rPr>
              <a:t>第四级</a:t>
            </a:r>
            <a:endParaRPr noProof="1">
              <a:sym typeface="+mn-ea"/>
            </a:endParaRPr>
          </a:p>
          <a:p>
            <a:pPr lvl="4"/>
            <a:r>
              <a:rPr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865E0AD5-708F-4DD4-AC6D-F706073C5B4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6A2E30C-06B9-4A4C-8B7C-B88AD0EBF4F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A9F7D4A-4172-4213-B0FD-EDAAD2A1135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02447" y="1296000"/>
            <a:ext cx="3962432" cy="5040000"/>
          </a:xfrm>
        </p:spPr>
        <p:txBody>
          <a:bodyPr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79194" y="1296000"/>
            <a:ext cx="3962432" cy="5040000"/>
          </a:xfrm>
        </p:spPr>
        <p:txBody>
          <a:bodyPr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 noProof="1">
                <a:sym typeface="+mn-ea"/>
              </a:rPr>
              <a:t>单击此处编辑母版文本样式</a:t>
            </a:r>
            <a:endParaRPr noProof="1">
              <a:sym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53920175-7E28-4167-94AC-9B058B117A2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928351" y="952509"/>
            <a:ext cx="713238" cy="5388907"/>
          </a:xfrm>
        </p:spPr>
        <p:txBody>
          <a:bodyPr vert="eaVert"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02444" y="952501"/>
            <a:ext cx="7371076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55E017A2-60C9-48F7-9EA4-0774E4EB721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1.png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  <p:custDataLst>
              <p:tags r:id="rId12"/>
            </p:custDataLst>
          </p:nvPr>
        </p:nvSpPr>
        <p:spPr bwMode="auto">
          <a:xfrm>
            <a:off x="502444" y="431800"/>
            <a:ext cx="81391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00" tIns="38100" rIns="76200" bIns="3810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  <p:custDataLst>
              <p:tags r:id="rId13"/>
            </p:custDataLst>
          </p:nvPr>
        </p:nvSpPr>
        <p:spPr bwMode="auto">
          <a:xfrm>
            <a:off x="502444" y="1295401"/>
            <a:ext cx="8139113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00" tIns="0" rIns="82550" bIns="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59606" y="6350001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defRPr sz="1200" noProof="1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87291" y="6350001"/>
            <a:ext cx="2969419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defRPr sz="1200" noProof="1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457950" y="6350001"/>
            <a:ext cx="2025254" cy="3159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BDBDC24-890B-4739-B186-759E0930B40F}" type="slidenum">
              <a:rPr lang="zh-CN" altLang="en-US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2" name="图片 1" descr="图层1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965" y="6461125"/>
            <a:ext cx="1343660" cy="3505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800" b="1" kern="1200" spc="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1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1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4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50.jpeg"/><Relationship Id="rId1" Type="http://schemas.openxmlformats.org/officeDocument/2006/relationships/image" Target="../media/image3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4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5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1" Type="http://schemas.openxmlformats.org/officeDocument/2006/relationships/image" Target="../media/image5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1" Type="http://schemas.openxmlformats.org/officeDocument/2006/relationships/image" Target="../media/image5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.pn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email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15"/>
          <p:cNvGrpSpPr/>
          <p:nvPr/>
        </p:nvGrpSpPr>
        <p:grpSpPr bwMode="auto">
          <a:xfrm>
            <a:off x="76200" y="3001963"/>
            <a:ext cx="7605713" cy="3249612"/>
            <a:chOff x="590843" y="534572"/>
            <a:chExt cx="11601157" cy="3506327"/>
          </a:xfrm>
        </p:grpSpPr>
        <p:pic>
          <p:nvPicPr>
            <p:cNvPr id="11" name="图片 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0843" y="534572"/>
              <a:ext cx="11601157" cy="35063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0" name="标题 1"/>
            <p:cNvSpPr txBox="1">
              <a:spLocks noChangeArrowheads="1"/>
            </p:cNvSpPr>
            <p:nvPr/>
          </p:nvSpPr>
          <p:spPr bwMode="auto">
            <a:xfrm>
              <a:off x="3369025" y="1224201"/>
              <a:ext cx="6698888" cy="1312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algn="ctr">
                <a:lnSpc>
                  <a:spcPct val="90000"/>
                </a:lnSpc>
              </a:pPr>
              <a:r>
                <a:rPr lang="zh-CN" altLang="en-US" sz="66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古诗词三首</a:t>
              </a:r>
              <a:endParaRPr lang="zh-CN" altLang="en-US" sz="6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 flipV="1">
              <a:off x="1831230" y="2548955"/>
              <a:ext cx="8417558" cy="27407"/>
            </a:xfrm>
            <a:prstGeom prst="line">
              <a:avLst/>
            </a:prstGeom>
            <a:ln w="5715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2" name="标题 1"/>
            <p:cNvSpPr txBox="1">
              <a:spLocks noChangeArrowheads="1"/>
            </p:cNvSpPr>
            <p:nvPr/>
          </p:nvSpPr>
          <p:spPr bwMode="auto">
            <a:xfrm>
              <a:off x="2424188" y="2328763"/>
              <a:ext cx="7483647" cy="132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r>
                <a:rPr lang="zh-CN" altLang="en-US" sz="24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六年级上册</a:t>
              </a:r>
              <a:r>
                <a:rPr lang="en-US" altLang="zh-CN" sz="24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﹒</a:t>
              </a:r>
              <a:r>
                <a:rPr lang="zh-CN" altLang="en-US" sz="24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第一单元</a:t>
              </a:r>
              <a:endPara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690273" y="1550327"/>
              <a:ext cx="1167743" cy="98641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sng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r>
                <a:rPr lang="en-US" altLang="zh-CN" sz="5000" b="1" noProof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en-US" altLang="zh-CN" sz="5000" b="1" noProof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9" name="组合 27"/>
          <p:cNvGrpSpPr/>
          <p:nvPr/>
        </p:nvGrpSpPr>
        <p:grpSpPr bwMode="auto">
          <a:xfrm>
            <a:off x="261937" y="207964"/>
            <a:ext cx="2490788" cy="858837"/>
            <a:chOff x="2704718" y="461698"/>
            <a:chExt cx="2381472" cy="569122"/>
          </a:xfrm>
        </p:grpSpPr>
        <p:sp>
          <p:nvSpPr>
            <p:cNvPr id="19" name="矩形: 圆角 28"/>
            <p:cNvSpPr/>
            <p:nvPr/>
          </p:nvSpPr>
          <p:spPr bwMode="auto">
            <a:xfrm rot="20564279">
              <a:off x="2704718" y="560584"/>
              <a:ext cx="564632" cy="47023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9999">
                  <a:alpha val="30196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4800" b="1" noProof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诗</a:t>
              </a:r>
              <a:endParaRPr lang="zh-CN" altLang="en-US" sz="4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" name="矩形: 圆角 29"/>
            <p:cNvSpPr/>
            <p:nvPr/>
          </p:nvSpPr>
          <p:spPr bwMode="auto">
            <a:xfrm rot="21407871">
              <a:off x="3297810" y="466958"/>
              <a:ext cx="564632" cy="470236"/>
            </a:xfrm>
            <a:prstGeom prst="roundRect">
              <a:avLst/>
            </a:prstGeom>
            <a:solidFill>
              <a:srgbClr val="CCFFCC"/>
            </a:solidFill>
            <a:ln>
              <a:solidFill>
                <a:srgbClr val="99FF99">
                  <a:alpha val="20000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4800" b="1" noProof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词</a:t>
              </a:r>
              <a:endParaRPr lang="zh-CN" altLang="en-US" sz="4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" name="矩形: 圆角 30"/>
            <p:cNvSpPr/>
            <p:nvPr/>
          </p:nvSpPr>
          <p:spPr bwMode="auto">
            <a:xfrm rot="214308">
              <a:off x="3907976" y="461698"/>
              <a:ext cx="565770" cy="472340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CC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4800" b="1" noProof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解</a:t>
              </a:r>
              <a:endParaRPr lang="zh-CN" altLang="en-US" sz="4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" name="矩形: 圆角 30"/>
            <p:cNvSpPr/>
            <p:nvPr/>
          </p:nvSpPr>
          <p:spPr bwMode="auto">
            <a:xfrm rot="936082">
              <a:off x="4520420" y="555324"/>
              <a:ext cx="565770" cy="471288"/>
            </a:xfrm>
            <a:prstGeom prst="roundRect">
              <a:avLst/>
            </a:prstGeom>
            <a:solidFill>
              <a:srgbClr val="CCFF66">
                <a:alpha val="69804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4800" b="1" noProof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读</a:t>
              </a:r>
              <a:endParaRPr lang="zh-CN" altLang="en-US" sz="4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 bwMode="auto">
          <a:xfrm>
            <a:off x="440532" y="2501899"/>
            <a:ext cx="2322910" cy="492438"/>
            <a:chOff x="588095" y="2502542"/>
            <a:chExt cx="3097217" cy="491887"/>
          </a:xfrm>
        </p:grpSpPr>
        <p:cxnSp>
          <p:nvCxnSpPr>
            <p:cNvPr id="47" name="直接连接符 46"/>
            <p:cNvCxnSpPr/>
            <p:nvPr/>
          </p:nvCxnSpPr>
          <p:spPr>
            <a:xfrm flipH="1">
              <a:off x="2577236" y="2881530"/>
              <a:ext cx="1108076" cy="0"/>
            </a:xfrm>
            <a:prstGeom prst="line">
              <a:avLst/>
            </a:prstGeom>
            <a:ln w="38100">
              <a:solidFill>
                <a:srgbClr val="A6EC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96" name="矩形 23"/>
            <p:cNvSpPr>
              <a:spLocks noChangeArrowheads="1"/>
            </p:cNvSpPr>
            <p:nvPr/>
          </p:nvSpPr>
          <p:spPr bwMode="auto">
            <a:xfrm>
              <a:off x="588095" y="2502542"/>
              <a:ext cx="2099686" cy="491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/>
            <a:p>
              <a:r>
                <a:rPr lang="zh-CN" altLang="en-US" sz="2400" b="1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划动小船</a:t>
              </a:r>
              <a:endParaRPr lang="zh-CN" altLang="en-US" sz="2400" b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 bwMode="auto">
          <a:xfrm>
            <a:off x="3375423" y="1387476"/>
            <a:ext cx="1668065" cy="1730375"/>
            <a:chOff x="4500040" y="1387149"/>
            <a:chExt cx="2224585" cy="1730124"/>
          </a:xfrm>
        </p:grpSpPr>
        <p:cxnSp>
          <p:nvCxnSpPr>
            <p:cNvPr id="69" name="直接连接符 68"/>
            <p:cNvCxnSpPr/>
            <p:nvPr/>
          </p:nvCxnSpPr>
          <p:spPr>
            <a:xfrm rot="16200000" flipH="1">
              <a:off x="4905147" y="2563316"/>
              <a:ext cx="1107914" cy="0"/>
            </a:xfrm>
            <a:prstGeom prst="line">
              <a:avLst/>
            </a:prstGeom>
            <a:ln w="38100">
              <a:solidFill>
                <a:srgbClr val="A6EC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99" name="矩形 25"/>
            <p:cNvSpPr>
              <a:spLocks noChangeArrowheads="1"/>
            </p:cNvSpPr>
            <p:nvPr/>
          </p:nvSpPr>
          <p:spPr bwMode="auto">
            <a:xfrm>
              <a:off x="4500040" y="1387149"/>
              <a:ext cx="2224585" cy="492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/>
            <a:p>
              <a:r>
                <a:rPr lang="zh-CN" altLang="en-US" sz="2400" b="1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停船靠岸</a:t>
              </a:r>
              <a:endParaRPr lang="zh-CN" altLang="en-US" sz="2400" b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 bwMode="auto">
          <a:xfrm>
            <a:off x="3445669" y="3921124"/>
            <a:ext cx="1572816" cy="791794"/>
            <a:chOff x="4593711" y="3920836"/>
            <a:chExt cx="2097208" cy="791967"/>
          </a:xfrm>
        </p:grpSpPr>
        <p:cxnSp>
          <p:nvCxnSpPr>
            <p:cNvPr id="82" name="直接连接符 81"/>
            <p:cNvCxnSpPr/>
            <p:nvPr/>
          </p:nvCxnSpPr>
          <p:spPr>
            <a:xfrm>
              <a:off x="5527214" y="3920836"/>
              <a:ext cx="0" cy="443010"/>
            </a:xfrm>
            <a:prstGeom prst="line">
              <a:avLst/>
            </a:prstGeom>
            <a:ln w="38100">
              <a:solidFill>
                <a:srgbClr val="A6EC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02" name="矩形 64"/>
            <p:cNvSpPr>
              <a:spLocks noChangeArrowheads="1"/>
            </p:cNvSpPr>
            <p:nvPr/>
          </p:nvSpPr>
          <p:spPr bwMode="auto">
            <a:xfrm>
              <a:off x="4593711" y="4220258"/>
              <a:ext cx="2097208" cy="492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/>
            <a:p>
              <a:r>
                <a:rPr lang="zh-CN" altLang="en-US" sz="2400" b="1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诗人自指</a:t>
              </a:r>
              <a:endParaRPr lang="zh-CN" altLang="en-US" sz="2400" b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" name="组合 69"/>
          <p:cNvGrpSpPr/>
          <p:nvPr/>
        </p:nvGrpSpPr>
        <p:grpSpPr bwMode="auto">
          <a:xfrm>
            <a:off x="560785" y="4968876"/>
            <a:ext cx="7959328" cy="1630363"/>
            <a:chOff x="-400042" y="4529014"/>
            <a:chExt cx="9466749" cy="1629958"/>
          </a:xfrm>
        </p:grpSpPr>
        <p:sp>
          <p:nvSpPr>
            <p:cNvPr id="71" name="波形 70"/>
            <p:cNvSpPr/>
            <p:nvPr/>
          </p:nvSpPr>
          <p:spPr>
            <a:xfrm>
              <a:off x="-400042" y="4529014"/>
              <a:ext cx="9466749" cy="1629958"/>
            </a:xfrm>
            <a:prstGeom prst="wave">
              <a:avLst>
                <a:gd name="adj1" fmla="val 5208"/>
                <a:gd name="adj2" fmla="val 0"/>
              </a:avLst>
            </a:prstGeom>
            <a:solidFill>
              <a:srgbClr val="F9F6C3"/>
            </a:solidFill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sz="1200" noProof="1"/>
            </a:p>
          </p:txBody>
        </p:sp>
        <p:sp>
          <p:nvSpPr>
            <p:cNvPr id="12305" name="矩形 18"/>
            <p:cNvSpPr>
              <a:spLocks noChangeArrowheads="1"/>
            </p:cNvSpPr>
            <p:nvPr/>
          </p:nvSpPr>
          <p:spPr bwMode="auto">
            <a:xfrm>
              <a:off x="-303695" y="4597544"/>
              <a:ext cx="9345686" cy="919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spcBef>
                  <a:spcPts val="1200"/>
                </a:spcBef>
              </a:pPr>
              <a:r>
                <a:rPr lang="zh-CN" altLang="en-US" sz="2400" b="1">
                  <a:solidFill>
                    <a:srgbClr val="FF00FF"/>
                  </a:solidFill>
                  <a:latin typeface="宋体" panose="02010600030101010101" pitchFamily="2" charset="-122"/>
                </a:rPr>
                <a:t>诗意：</a:t>
              </a:r>
              <a:r>
                <a:rPr lang="zh-CN" altLang="en-US" sz="24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（我的）行船停靠在江中一个烟雾朦胧的小洲边，夕阳西下，（我）心里更增添了新的愁绪。</a:t>
              </a:r>
              <a:endParaRPr lang="zh-CN" altLang="en-US" sz="2800" b="1">
                <a:latin typeface="宋体" panose="02010600030101010101" pitchFamily="2" charset="-122"/>
              </a:endParaRPr>
            </a:p>
          </p:txBody>
        </p:sp>
      </p:grpSp>
      <p:sp>
        <p:nvSpPr>
          <p:cNvPr id="36" name="圆角矩形 35"/>
          <p:cNvSpPr/>
          <p:nvPr/>
        </p:nvSpPr>
        <p:spPr>
          <a:xfrm>
            <a:off x="2701528" y="2563814"/>
            <a:ext cx="1070372" cy="636587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37" name="圆角矩形 36"/>
          <p:cNvSpPr/>
          <p:nvPr/>
        </p:nvSpPr>
        <p:spPr>
          <a:xfrm>
            <a:off x="3906441" y="2535239"/>
            <a:ext cx="540544" cy="638175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38" name="圆角矩形 37"/>
          <p:cNvSpPr/>
          <p:nvPr/>
        </p:nvSpPr>
        <p:spPr>
          <a:xfrm>
            <a:off x="4551760" y="2549525"/>
            <a:ext cx="1069181" cy="636588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39" name="圆角矩形 38"/>
          <p:cNvSpPr/>
          <p:nvPr/>
        </p:nvSpPr>
        <p:spPr>
          <a:xfrm>
            <a:off x="2690813" y="3408363"/>
            <a:ext cx="1070372" cy="636587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41" name="圆角矩形 40"/>
          <p:cNvSpPr/>
          <p:nvPr/>
        </p:nvSpPr>
        <p:spPr>
          <a:xfrm>
            <a:off x="3906441" y="3408363"/>
            <a:ext cx="540544" cy="636587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43" name="圆角矩形 42"/>
          <p:cNvSpPr/>
          <p:nvPr/>
        </p:nvSpPr>
        <p:spPr>
          <a:xfrm>
            <a:off x="4572001" y="3394076"/>
            <a:ext cx="1070372" cy="638175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grpSp>
        <p:nvGrpSpPr>
          <p:cNvPr id="31" name="组合 30"/>
          <p:cNvGrpSpPr/>
          <p:nvPr/>
        </p:nvGrpSpPr>
        <p:grpSpPr bwMode="auto">
          <a:xfrm>
            <a:off x="5589985" y="1938336"/>
            <a:ext cx="3309938" cy="830997"/>
            <a:chOff x="7453746" y="1938492"/>
            <a:chExt cx="4413599" cy="831122"/>
          </a:xfrm>
        </p:grpSpPr>
        <p:sp>
          <p:nvSpPr>
            <p:cNvPr id="12313" name="矩形 24"/>
            <p:cNvSpPr>
              <a:spLocks noChangeArrowheads="1"/>
            </p:cNvSpPr>
            <p:nvPr/>
          </p:nvSpPr>
          <p:spPr bwMode="auto">
            <a:xfrm>
              <a:off x="8575964" y="1938492"/>
              <a:ext cx="3291381" cy="83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zh-CN" sz="2400" b="1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江中雾气笼罩的</a:t>
              </a:r>
              <a:r>
                <a:rPr lang="zh-CN" altLang="en-US" sz="2400" b="1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小洲</a:t>
              </a:r>
              <a:endParaRPr lang="zh-CN" altLang="en-US" sz="2400" b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60" name="直接连接符 59"/>
            <p:cNvCxnSpPr/>
            <p:nvPr/>
          </p:nvCxnSpPr>
          <p:spPr>
            <a:xfrm flipH="1">
              <a:off x="7453746" y="2549770"/>
              <a:ext cx="1108163" cy="152423"/>
            </a:xfrm>
            <a:prstGeom prst="line">
              <a:avLst/>
            </a:prstGeom>
            <a:ln w="38100">
              <a:solidFill>
                <a:srgbClr val="A6EC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/>
          <p:cNvGrpSpPr/>
          <p:nvPr/>
        </p:nvGrpSpPr>
        <p:grpSpPr bwMode="auto">
          <a:xfrm>
            <a:off x="1106091" y="3416304"/>
            <a:ext cx="1657350" cy="492438"/>
            <a:chOff x="1474578" y="3415869"/>
            <a:chExt cx="2210734" cy="493041"/>
          </a:xfrm>
        </p:grpSpPr>
        <p:sp>
          <p:nvSpPr>
            <p:cNvPr id="12316" name="矩形 60"/>
            <p:cNvSpPr>
              <a:spLocks noChangeArrowheads="1"/>
            </p:cNvSpPr>
            <p:nvPr/>
          </p:nvSpPr>
          <p:spPr bwMode="auto">
            <a:xfrm>
              <a:off x="1474578" y="3415869"/>
              <a:ext cx="1268621" cy="493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/>
            <a:p>
              <a:r>
                <a:rPr lang="zh-CN" altLang="en-US" sz="2400" b="1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傍晚</a:t>
              </a:r>
              <a:endParaRPr lang="zh-CN" altLang="en-US" sz="2400" b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68" name="直接连接符 67"/>
            <p:cNvCxnSpPr/>
            <p:nvPr/>
          </p:nvCxnSpPr>
          <p:spPr>
            <a:xfrm flipH="1">
              <a:off x="2576769" y="3768726"/>
              <a:ext cx="1108543" cy="0"/>
            </a:xfrm>
            <a:prstGeom prst="line">
              <a:avLst/>
            </a:prstGeom>
            <a:ln w="38100">
              <a:solidFill>
                <a:srgbClr val="A6EC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/>
        </p:nvGrpSpPr>
        <p:grpSpPr bwMode="auto">
          <a:xfrm>
            <a:off x="5620942" y="3352798"/>
            <a:ext cx="2516981" cy="492438"/>
            <a:chOff x="7495309" y="3352841"/>
            <a:chExt cx="3354868" cy="491887"/>
          </a:xfrm>
        </p:grpSpPr>
        <p:sp>
          <p:nvSpPr>
            <p:cNvPr id="12319" name="矩形 63"/>
            <p:cNvSpPr>
              <a:spLocks noChangeArrowheads="1"/>
            </p:cNvSpPr>
            <p:nvPr/>
          </p:nvSpPr>
          <p:spPr bwMode="auto">
            <a:xfrm>
              <a:off x="8625592" y="3352841"/>
              <a:ext cx="2224585" cy="491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/>
            <a:p>
              <a:r>
                <a:rPr lang="zh-CN" altLang="en-US" sz="2400" b="1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新的哀愁</a:t>
              </a:r>
              <a:endParaRPr lang="zh-CN" altLang="en-US" sz="2400" b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70" name="直接连接符 69"/>
            <p:cNvCxnSpPr/>
            <p:nvPr/>
          </p:nvCxnSpPr>
          <p:spPr>
            <a:xfrm flipH="1">
              <a:off x="7495309" y="3685843"/>
              <a:ext cx="1150557" cy="12686"/>
            </a:xfrm>
            <a:prstGeom prst="line">
              <a:avLst/>
            </a:prstGeom>
            <a:ln w="38100">
              <a:solidFill>
                <a:srgbClr val="A6EC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603898" y="2403475"/>
            <a:ext cx="3345656" cy="164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66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移 舟 泊 烟 渚，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66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日 暮 客 愁 新。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1" grpId="0" animBg="1"/>
      <p:bldP spid="43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5" descr="11508482_214919148031_2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3190875" y="3524251"/>
            <a:ext cx="2981325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移舟泊烟渚，</a:t>
            </a:r>
            <a:endParaRPr lang="zh-CN" altLang="en-US" sz="40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82316" y="4867275"/>
            <a:ext cx="6119813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/>
            <a:r>
              <a:rPr lang="zh-CN" altLang="en-US" sz="2400" b="1" noProof="1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</a:t>
            </a:r>
            <a:r>
              <a:rPr lang="zh-CN" altLang="en-US" sz="24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句诗介绍了诗人观赏</a:t>
            </a:r>
            <a:r>
              <a:rPr lang="zh-CN" altLang="en-US" sz="24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景物的</a:t>
            </a:r>
            <a:r>
              <a:rPr lang="zh-CN" altLang="en-US" sz="24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地点</a:t>
            </a:r>
            <a:r>
              <a:rPr lang="zh-CN" altLang="en-US" sz="24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为下文</a:t>
            </a:r>
            <a:r>
              <a:rPr lang="zh-CN" altLang="en-US" sz="24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的写景作铺垫</a:t>
            </a:r>
            <a:r>
              <a:rPr lang="zh-CN" altLang="en-US" sz="24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000" b="1" noProof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4744640" y="3524251"/>
            <a:ext cx="14275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烟渚</a:t>
            </a:r>
            <a:endParaRPr lang="zh-CN" altLang="en-US" sz="4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图片 8" descr="timg (2)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AutoShape 2" descr="http://img3.imgtn.bdimg.com/it/u=3817506821,3734276312&amp;fm=26&amp;gp=0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930492" y="1468472"/>
            <a:ext cx="3220927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fontAlgn="auto"/>
            <a:r>
              <a:rPr lang="zh-CN" altLang="en-US" sz="4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日暮客</a:t>
            </a:r>
            <a:r>
              <a:rPr lang="zh-CN" altLang="en-US" sz="4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愁新。</a:t>
            </a:r>
            <a:endParaRPr lang="zh-CN" altLang="en-US" sz="4400" b="1" noProof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706541" y="1565275"/>
            <a:ext cx="623888" cy="87312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lIns="121917" tIns="60958" rIns="121917" bIns="60958" anchor="ctr"/>
          <a:lstStyle/>
          <a:p>
            <a:pPr algn="ctr" fontAlgn="auto">
              <a:defRPr/>
            </a:pPr>
            <a:endParaRPr lang="zh-CN" altLang="en-US" sz="1200" noProof="1"/>
          </a:p>
        </p:txBody>
      </p:sp>
      <p:sp>
        <p:nvSpPr>
          <p:cNvPr id="10" name="下箭头 9"/>
          <p:cNvSpPr/>
          <p:nvPr/>
        </p:nvSpPr>
        <p:spPr>
          <a:xfrm>
            <a:off x="4894118" y="2535382"/>
            <a:ext cx="270164" cy="4572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11" name="TextBox 10"/>
          <p:cNvSpPr txBox="1"/>
          <p:nvPr/>
        </p:nvSpPr>
        <p:spPr>
          <a:xfrm>
            <a:off x="4551219" y="3034143"/>
            <a:ext cx="945572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fontAlgn="auto"/>
            <a:r>
              <a:rPr lang="zh-CN" altLang="en-US" sz="28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诗眼</a:t>
            </a:r>
            <a:endParaRPr lang="zh-CN" altLang="en-US" sz="2800" b="1" noProof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83227" y="4866566"/>
            <a:ext cx="764771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/>
            <a:r>
              <a:rPr lang="zh-CN" altLang="en-US" sz="24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“</a:t>
            </a:r>
            <a:r>
              <a:rPr lang="zh-CN" altLang="en-US" sz="24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愁</a:t>
            </a:r>
            <a:r>
              <a:rPr lang="zh-CN" altLang="en-US" sz="24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”字是全诗的</a:t>
            </a:r>
            <a:r>
              <a:rPr lang="zh-CN" altLang="en-US" sz="24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诗眼</a:t>
            </a:r>
            <a:r>
              <a:rPr lang="zh-CN" altLang="en-US" sz="24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。诗人的小船停靠在烟雾迷蒙的小洲边，眼见又是日落黄昏时，诗人</a:t>
            </a:r>
            <a:r>
              <a:rPr lang="zh-CN" altLang="en-US" sz="24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触景生情</a:t>
            </a:r>
            <a:r>
              <a:rPr lang="zh-CN" altLang="en-US" sz="24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，一段新的忧愁油然而生。</a:t>
            </a:r>
            <a:endParaRPr lang="zh-CN" altLang="en-US" sz="2000" b="1" noProof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375047" y="441751"/>
            <a:ext cx="800219" cy="830997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fontAlgn="auto"/>
            <a:r>
              <a:rPr lang="zh-CN" altLang="en-US" sz="4800" noProof="1">
                <a:latin typeface="黑体" panose="02010609060101010101" pitchFamily="49" charset="-122"/>
                <a:ea typeface="黑体" panose="02010609060101010101" pitchFamily="49" charset="-122"/>
              </a:rPr>
              <a:t>思</a:t>
            </a:r>
            <a:endParaRPr lang="zh-CN" altLang="en-US" sz="4800" noProof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10866" y="441751"/>
            <a:ext cx="800219" cy="830997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fontAlgn="auto"/>
            <a:r>
              <a:rPr lang="zh-CN" altLang="en-US" sz="4800" noProof="1">
                <a:latin typeface="黑体" panose="02010609060101010101" pitchFamily="49" charset="-122"/>
                <a:ea typeface="黑体" panose="02010609060101010101" pitchFamily="49" charset="-122"/>
              </a:rPr>
              <a:t>考</a:t>
            </a:r>
            <a:endParaRPr lang="zh-CN" altLang="en-US" sz="4800" noProof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2753916" y="2017713"/>
            <a:ext cx="382785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    “日暮客愁新”中的“新”字有什么特殊的内涵？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 bwMode="auto">
          <a:xfrm>
            <a:off x="2216944" y="642938"/>
            <a:ext cx="5014913" cy="5924550"/>
            <a:chOff x="2956513" y="642615"/>
            <a:chExt cx="6686249" cy="5924439"/>
          </a:xfrm>
        </p:grpSpPr>
        <p:pic>
          <p:nvPicPr>
            <p:cNvPr id="15365" name="图片 6" descr="timg (4).jpg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3098055">
              <a:off x="2992720" y="606406"/>
              <a:ext cx="5836503" cy="5908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6" name="图片 7" descr="timg (1).jpg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606145" y="3726872"/>
              <a:ext cx="2036617" cy="2840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987028" y="2259014"/>
            <a:ext cx="7253288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一个“新”字，让人觉得原来诗人本有无尽的旧愁，今日在此停泊，又生出更浓的新愁。</a:t>
            </a:r>
            <a:endParaRPr lang="zh-CN" altLang="en-US" sz="36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组合 27"/>
          <p:cNvGrpSpPr/>
          <p:nvPr/>
        </p:nvGrpSpPr>
        <p:grpSpPr bwMode="auto">
          <a:xfrm>
            <a:off x="261937" y="207964"/>
            <a:ext cx="2490788" cy="858837"/>
            <a:chOff x="2704718" y="461698"/>
            <a:chExt cx="2381472" cy="569122"/>
          </a:xfrm>
        </p:grpSpPr>
        <p:sp>
          <p:nvSpPr>
            <p:cNvPr id="19" name="矩形: 圆角 28"/>
            <p:cNvSpPr/>
            <p:nvPr/>
          </p:nvSpPr>
          <p:spPr bwMode="auto">
            <a:xfrm rot="20564279">
              <a:off x="2704718" y="560584"/>
              <a:ext cx="564632" cy="47023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9999">
                  <a:alpha val="30196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4800" b="1" noProof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诗</a:t>
              </a:r>
              <a:endParaRPr lang="zh-CN" altLang="en-US" sz="4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" name="矩形: 圆角 29"/>
            <p:cNvSpPr/>
            <p:nvPr/>
          </p:nvSpPr>
          <p:spPr bwMode="auto">
            <a:xfrm rot="21407871">
              <a:off x="3297810" y="466958"/>
              <a:ext cx="564632" cy="470236"/>
            </a:xfrm>
            <a:prstGeom prst="roundRect">
              <a:avLst/>
            </a:prstGeom>
            <a:solidFill>
              <a:srgbClr val="CCFFCC"/>
            </a:solidFill>
            <a:ln>
              <a:solidFill>
                <a:srgbClr val="99FF99">
                  <a:alpha val="20000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4800" b="1" noProof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词</a:t>
              </a:r>
              <a:endParaRPr lang="zh-CN" altLang="en-US" sz="4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" name="矩形: 圆角 30"/>
            <p:cNvSpPr/>
            <p:nvPr/>
          </p:nvSpPr>
          <p:spPr bwMode="auto">
            <a:xfrm rot="214308">
              <a:off x="3907976" y="461698"/>
              <a:ext cx="565770" cy="472340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CC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4800" b="1" noProof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解</a:t>
              </a:r>
              <a:endParaRPr lang="zh-CN" altLang="en-US" sz="4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" name="矩形: 圆角 30"/>
            <p:cNvSpPr/>
            <p:nvPr/>
          </p:nvSpPr>
          <p:spPr bwMode="auto">
            <a:xfrm rot="936082">
              <a:off x="4520420" y="555324"/>
              <a:ext cx="565770" cy="471288"/>
            </a:xfrm>
            <a:prstGeom prst="roundRect">
              <a:avLst/>
            </a:prstGeom>
            <a:solidFill>
              <a:srgbClr val="CCFF66">
                <a:alpha val="69804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4800" b="1" noProof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读</a:t>
              </a:r>
              <a:endParaRPr lang="zh-CN" altLang="en-US" sz="4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 bwMode="auto">
          <a:xfrm>
            <a:off x="1106091" y="2516184"/>
            <a:ext cx="1657350" cy="492438"/>
            <a:chOff x="1474786" y="2516397"/>
            <a:chExt cx="2210526" cy="491888"/>
          </a:xfrm>
        </p:grpSpPr>
        <p:cxnSp>
          <p:nvCxnSpPr>
            <p:cNvPr id="47" name="直接连接符 46"/>
            <p:cNvCxnSpPr/>
            <p:nvPr/>
          </p:nvCxnSpPr>
          <p:spPr>
            <a:xfrm flipH="1">
              <a:off x="2576873" y="2881114"/>
              <a:ext cx="1108439" cy="0"/>
            </a:xfrm>
            <a:prstGeom prst="line">
              <a:avLst/>
            </a:prstGeom>
            <a:ln w="38100">
              <a:solidFill>
                <a:srgbClr val="A6EC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16" name="矩形 23"/>
            <p:cNvSpPr>
              <a:spLocks noChangeArrowheads="1"/>
            </p:cNvSpPr>
            <p:nvPr/>
          </p:nvSpPr>
          <p:spPr bwMode="auto">
            <a:xfrm>
              <a:off x="1474786" y="2516397"/>
              <a:ext cx="1185287" cy="49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/>
            <a:p>
              <a:r>
                <a:rPr lang="zh-CN" altLang="en-US" sz="2400" b="1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原野</a:t>
              </a:r>
              <a:endParaRPr lang="zh-CN" altLang="en-US" sz="2400" b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 bwMode="auto">
          <a:xfrm>
            <a:off x="2896792" y="1373188"/>
            <a:ext cx="1669256" cy="1744662"/>
            <a:chOff x="3862731" y="1373295"/>
            <a:chExt cx="2224585" cy="1743979"/>
          </a:xfrm>
        </p:grpSpPr>
        <p:cxnSp>
          <p:nvCxnSpPr>
            <p:cNvPr id="69" name="直接连接符 68"/>
            <p:cNvCxnSpPr/>
            <p:nvPr/>
          </p:nvCxnSpPr>
          <p:spPr>
            <a:xfrm rot="16200000" flipH="1">
              <a:off x="4073710" y="2563454"/>
              <a:ext cx="1107641" cy="0"/>
            </a:xfrm>
            <a:prstGeom prst="line">
              <a:avLst/>
            </a:prstGeom>
            <a:ln w="38100">
              <a:solidFill>
                <a:srgbClr val="A6EC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19" name="矩形 25"/>
            <p:cNvSpPr>
              <a:spLocks noChangeArrowheads="1"/>
            </p:cNvSpPr>
            <p:nvPr/>
          </p:nvSpPr>
          <p:spPr bwMode="auto">
            <a:xfrm>
              <a:off x="3862731" y="1373295"/>
              <a:ext cx="2224585" cy="492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/>
            <a:p>
              <a:r>
                <a:rPr lang="zh-CN" altLang="en-US" sz="2400" b="1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空旷远大</a:t>
              </a:r>
              <a:endParaRPr lang="zh-CN" altLang="en-US" sz="2400" b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" name="组合 69"/>
          <p:cNvGrpSpPr/>
          <p:nvPr/>
        </p:nvGrpSpPr>
        <p:grpSpPr bwMode="auto">
          <a:xfrm>
            <a:off x="322660" y="4497389"/>
            <a:ext cx="8280797" cy="2198687"/>
            <a:chOff x="-400042" y="4529014"/>
            <a:chExt cx="9466749" cy="1629958"/>
          </a:xfrm>
        </p:grpSpPr>
        <p:sp>
          <p:nvSpPr>
            <p:cNvPr id="71" name="波形 70"/>
            <p:cNvSpPr/>
            <p:nvPr/>
          </p:nvSpPr>
          <p:spPr>
            <a:xfrm>
              <a:off x="-400042" y="4529014"/>
              <a:ext cx="9466749" cy="1629958"/>
            </a:xfrm>
            <a:prstGeom prst="wave">
              <a:avLst>
                <a:gd name="adj1" fmla="val 5208"/>
                <a:gd name="adj2" fmla="val 0"/>
              </a:avLst>
            </a:prstGeom>
            <a:solidFill>
              <a:srgbClr val="F9F6C3"/>
            </a:solidFill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sz="1200" noProof="1"/>
            </a:p>
          </p:txBody>
        </p:sp>
        <p:sp>
          <p:nvSpPr>
            <p:cNvPr id="17422" name="矩形 18"/>
            <p:cNvSpPr>
              <a:spLocks noChangeArrowheads="1"/>
            </p:cNvSpPr>
            <p:nvPr/>
          </p:nvSpPr>
          <p:spPr bwMode="auto">
            <a:xfrm>
              <a:off x="-303696" y="4710592"/>
              <a:ext cx="9345686" cy="889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zh-CN" altLang="en-US" sz="2400" b="1">
                  <a:solidFill>
                    <a:srgbClr val="FF00FF"/>
                  </a:solidFill>
                  <a:latin typeface="宋体" panose="02010600030101010101" pitchFamily="2" charset="-122"/>
                </a:rPr>
                <a:t>诗意：</a:t>
              </a:r>
              <a:r>
                <a:rPr lang="zh-CN" altLang="en-US" sz="24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放眼四望，原野是那么空旷，远处的天边显得比近处的树木还要低矮；夜幕垂下，一轮明月倒映在清澈的江水中，与舟中人离得那么近，好像就在身边。</a:t>
              </a:r>
              <a:endParaRPr lang="zh-CN" altLang="en-US" sz="2800" b="1">
                <a:latin typeface="宋体" panose="02010600030101010101" pitchFamily="2" charset="-122"/>
              </a:endParaRPr>
            </a:p>
          </p:txBody>
        </p:sp>
      </p:grpSp>
      <p:sp>
        <p:nvSpPr>
          <p:cNvPr id="36" name="圆角矩形 35"/>
          <p:cNvSpPr/>
          <p:nvPr/>
        </p:nvSpPr>
        <p:spPr>
          <a:xfrm>
            <a:off x="2618185" y="2535239"/>
            <a:ext cx="540544" cy="638175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38" name="圆角矩形 37"/>
          <p:cNvSpPr/>
          <p:nvPr/>
        </p:nvSpPr>
        <p:spPr>
          <a:xfrm>
            <a:off x="3927873" y="2549525"/>
            <a:ext cx="1693069" cy="636588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43" name="圆角矩形 42"/>
          <p:cNvSpPr/>
          <p:nvPr/>
        </p:nvSpPr>
        <p:spPr>
          <a:xfrm>
            <a:off x="3927872" y="3394076"/>
            <a:ext cx="1714500" cy="638175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grpSp>
        <p:nvGrpSpPr>
          <p:cNvPr id="28" name="组合 27"/>
          <p:cNvGrpSpPr/>
          <p:nvPr/>
        </p:nvGrpSpPr>
        <p:grpSpPr bwMode="auto">
          <a:xfrm>
            <a:off x="5600700" y="1231900"/>
            <a:ext cx="3153965" cy="1511299"/>
            <a:chOff x="7467601" y="1231909"/>
            <a:chExt cx="4205779" cy="1511290"/>
          </a:xfrm>
        </p:grpSpPr>
        <p:sp>
          <p:nvSpPr>
            <p:cNvPr id="17427" name="矩形 24"/>
            <p:cNvSpPr>
              <a:spLocks noChangeArrowheads="1"/>
            </p:cNvSpPr>
            <p:nvPr/>
          </p:nvSpPr>
          <p:spPr bwMode="auto">
            <a:xfrm>
              <a:off x="8381999" y="1231909"/>
              <a:ext cx="3291381" cy="830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400" b="1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天幕低垂，好像和树木相连</a:t>
              </a:r>
              <a:endParaRPr lang="zh-CN" altLang="en-US" sz="2400" b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60" name="直接连接符 59"/>
            <p:cNvCxnSpPr>
              <a:stCxn id="17427" idx="1"/>
            </p:cNvCxnSpPr>
            <p:nvPr/>
          </p:nvCxnSpPr>
          <p:spPr>
            <a:xfrm flipH="1">
              <a:off x="7467601" y="1647406"/>
              <a:ext cx="914398" cy="1095793"/>
            </a:xfrm>
            <a:prstGeom prst="line">
              <a:avLst/>
            </a:prstGeom>
            <a:ln w="38100">
              <a:solidFill>
                <a:srgbClr val="A6EC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 bwMode="auto">
          <a:xfrm>
            <a:off x="5620941" y="1647399"/>
            <a:ext cx="3118246" cy="2051476"/>
            <a:chOff x="7495310" y="1648377"/>
            <a:chExt cx="4156363" cy="2050515"/>
          </a:xfrm>
        </p:grpSpPr>
        <p:sp>
          <p:nvSpPr>
            <p:cNvPr id="17430" name="矩形 63"/>
            <p:cNvSpPr>
              <a:spLocks noChangeArrowheads="1"/>
            </p:cNvSpPr>
            <p:nvPr/>
          </p:nvSpPr>
          <p:spPr bwMode="auto">
            <a:xfrm>
              <a:off x="8459338" y="2729386"/>
              <a:ext cx="3192335" cy="861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/>
            <a:p>
              <a:r>
                <a:rPr lang="zh-CN" altLang="en-US" sz="2400" b="1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倒映在水中的月亮好像来靠近人</a:t>
              </a:r>
              <a:endParaRPr lang="zh-CN" altLang="en-US" sz="2400" b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70" name="直接连接符 69"/>
            <p:cNvCxnSpPr>
              <a:stCxn id="17427" idx="1"/>
            </p:cNvCxnSpPr>
            <p:nvPr/>
          </p:nvCxnSpPr>
          <p:spPr>
            <a:xfrm flipH="1">
              <a:off x="7495310" y="1648377"/>
              <a:ext cx="887024" cy="2050515"/>
            </a:xfrm>
            <a:prstGeom prst="line">
              <a:avLst/>
            </a:prstGeom>
            <a:ln w="38100">
              <a:solidFill>
                <a:srgbClr val="A6EC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圆角矩形 28"/>
          <p:cNvSpPr/>
          <p:nvPr/>
        </p:nvSpPr>
        <p:spPr>
          <a:xfrm>
            <a:off x="3231357" y="2535239"/>
            <a:ext cx="540544" cy="638175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603898" y="2403475"/>
            <a:ext cx="3345656" cy="164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66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野 旷 天 低 树，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66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江 清 月 近 人。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3" grpId="0" animBg="1"/>
      <p:bldP spid="29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C2D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655383" y="1759419"/>
            <a:ext cx="3210536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fontAlgn="auto"/>
            <a:r>
              <a:rPr lang="zh-CN" altLang="en-US" sz="4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野旷天</a:t>
            </a:r>
            <a:r>
              <a:rPr lang="zh-CN" altLang="en-US" sz="4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低树，</a:t>
            </a:r>
            <a:endParaRPr lang="zh-CN" altLang="en-US" sz="4400" b="1" noProof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8435" name="组合 13"/>
          <p:cNvGrpSpPr/>
          <p:nvPr/>
        </p:nvGrpSpPr>
        <p:grpSpPr bwMode="auto">
          <a:xfrm>
            <a:off x="0" y="3352800"/>
            <a:ext cx="9144000" cy="3505200"/>
            <a:chOff x="0" y="3352800"/>
            <a:chExt cx="12192000" cy="3505200"/>
          </a:xfrm>
        </p:grpSpPr>
        <p:pic>
          <p:nvPicPr>
            <p:cNvPr id="18436" name="图片 11" descr="timg (12).jpg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2986797" y="4973782"/>
              <a:ext cx="9205203" cy="1884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7" name="图片 10" descr="630.png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5180" r="4974" b="49654"/>
            <a:stretch>
              <a:fillRect/>
            </a:stretch>
          </p:blipFill>
          <p:spPr bwMode="auto">
            <a:xfrm flipH="1">
              <a:off x="0" y="4959927"/>
              <a:ext cx="8964446" cy="1898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8" name="图片 12" descr="timg (10).jp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84843" y="4876801"/>
              <a:ext cx="9007157" cy="96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9" name="图片 8" descr="timg (8).jpg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1672" y="3352800"/>
              <a:ext cx="4243546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3221182" y="1898071"/>
            <a:ext cx="945572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fontAlgn="auto"/>
            <a:r>
              <a:rPr lang="zh-CN" altLang="en-US" sz="28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远景</a:t>
            </a:r>
            <a:endParaRPr lang="zh-CN" altLang="en-US" sz="2800" b="1" noProof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4" descr="974d54f5a40db1bac529b97639db9a38.jpg"/>
          <p:cNvPicPr>
            <a:picLocks noChangeAspect="1" noChangeArrowheads="1"/>
          </p:cNvPicPr>
          <p:nvPr/>
        </p:nvPicPr>
        <p:blipFill>
          <a:blip r:embed="rId1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481691" y="684968"/>
            <a:ext cx="3246673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fontAlgn="auto"/>
            <a:r>
              <a:rPr lang="zh-CN" altLang="en-US" sz="4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江清月</a:t>
            </a:r>
            <a:r>
              <a:rPr lang="zh-CN" altLang="en-US" sz="4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近人。</a:t>
            </a:r>
            <a:endParaRPr lang="zh-CN" altLang="en-US" sz="4400" b="1" noProof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4964" y="858979"/>
            <a:ext cx="945572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fontAlgn="auto"/>
            <a:r>
              <a:rPr lang="zh-CN" altLang="en-US" sz="28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近景</a:t>
            </a:r>
            <a:endParaRPr lang="zh-CN" altLang="en-US" sz="2800" b="1" noProof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>
            <a:spLocks noChangeArrowheads="1"/>
          </p:cNvSpPr>
          <p:nvPr/>
        </p:nvSpPr>
        <p:spPr bwMode="auto">
          <a:xfrm>
            <a:off x="3034903" y="1071564"/>
            <a:ext cx="2918222" cy="170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lnSpc>
                <a:spcPct val="150000"/>
              </a:lnSpc>
              <a:spcBef>
                <a:spcPts val="800"/>
              </a:spcBef>
              <a:defRPr/>
            </a:pPr>
            <a:r>
              <a:rPr lang="zh-CN" altLang="en-US" sz="3200" b="1" spc="800" noProof="1" smtClean="0">
                <a:latin typeface="楷体" panose="02010609060101010101" pitchFamily="49" charset="-122"/>
                <a:ea typeface="楷体" panose="02010609060101010101" pitchFamily="49" charset="-122"/>
              </a:rPr>
              <a:t>野旷天低树，</a:t>
            </a:r>
            <a:endParaRPr lang="en-US" altLang="zh-CN" sz="3200" b="1" spc="800" noProof="1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800"/>
              </a:spcBef>
              <a:defRPr/>
            </a:pPr>
            <a:r>
              <a:rPr lang="zh-CN" altLang="en-US" sz="3200" b="1" spc="800" noProof="1" smtClean="0">
                <a:latin typeface="楷体" panose="02010609060101010101" pitchFamily="49" charset="-122"/>
                <a:ea typeface="楷体" panose="02010609060101010101" pitchFamily="49" charset="-122"/>
              </a:rPr>
              <a:t>江清月近人。</a:t>
            </a:r>
            <a:endParaRPr lang="zh-CN" altLang="en-US" sz="3200" b="1" spc="800" noProof="1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530329" y="1219200"/>
            <a:ext cx="551259" cy="6921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lIns="121917" tIns="60958" rIns="121917" bIns="60958" anchor="ctr"/>
          <a:lstStyle/>
          <a:p>
            <a:pPr algn="ctr" fontAlgn="auto">
              <a:defRPr/>
            </a:pPr>
            <a:endParaRPr lang="zh-CN" altLang="en-US" sz="1200" noProof="1"/>
          </a:p>
        </p:txBody>
      </p:sp>
      <p:sp>
        <p:nvSpPr>
          <p:cNvPr id="10" name="椭圆 9"/>
          <p:cNvSpPr/>
          <p:nvPr/>
        </p:nvSpPr>
        <p:spPr>
          <a:xfrm>
            <a:off x="4541044" y="2174875"/>
            <a:ext cx="550069" cy="69373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lIns="121917" tIns="60958" rIns="121917" bIns="60958" anchor="ctr"/>
          <a:lstStyle/>
          <a:p>
            <a:pPr algn="ctr" fontAlgn="auto">
              <a:defRPr/>
            </a:pPr>
            <a:endParaRPr lang="zh-CN" altLang="en-US" sz="1200" noProof="1"/>
          </a:p>
        </p:txBody>
      </p:sp>
      <p:sp>
        <p:nvSpPr>
          <p:cNvPr id="11" name="矩形 10"/>
          <p:cNvSpPr/>
          <p:nvPr/>
        </p:nvSpPr>
        <p:spPr>
          <a:xfrm>
            <a:off x="904008" y="4010424"/>
            <a:ext cx="7647710" cy="46166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/>
            <a:r>
              <a:rPr lang="zh-CN" altLang="en-US" sz="24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“低”“近”用得极妙，烘托出了作者</a:t>
            </a:r>
            <a:r>
              <a:rPr lang="zh-CN" altLang="en-US" sz="24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孤寂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的心情。</a:t>
            </a:r>
            <a:endParaRPr lang="zh-CN" altLang="en-US" sz="2000" b="1" noProof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2609" y="1620979"/>
            <a:ext cx="1724891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spAutoFit/>
          </a:bodyPr>
          <a:lstStyle/>
          <a:p>
            <a:pPr fontAlgn="auto"/>
            <a:r>
              <a:rPr lang="zh-CN" altLang="en-US" sz="28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借景抒情</a:t>
            </a:r>
            <a:endParaRPr lang="zh-CN" altLang="en-US" sz="2800" b="1" noProof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图片 7" descr="1-1PZ415323L58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3533293" y="330680"/>
            <a:ext cx="1454343" cy="830997"/>
            <a:chOff x="4711057" y="330679"/>
            <a:chExt cx="1939124" cy="830997"/>
          </a:xfrm>
          <a:solidFill>
            <a:schemeClr val="accent1">
              <a:lumMod val="75000"/>
            </a:schemeClr>
          </a:solidFill>
        </p:grpSpPr>
        <p:sp>
          <p:nvSpPr>
            <p:cNvPr id="4" name="文本框 12"/>
            <p:cNvSpPr txBox="1"/>
            <p:nvPr/>
          </p:nvSpPr>
          <p:spPr>
            <a:xfrm>
              <a:off x="4711057" y="330679"/>
              <a:ext cx="844616" cy="830997"/>
            </a:xfrm>
            <a:prstGeom prst="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fontAlgn="auto"/>
              <a:r>
                <a:rPr lang="zh-CN" altLang="en-US" sz="4800" noProof="1">
                  <a:latin typeface="黑体" panose="02010609060101010101" pitchFamily="49" charset="-122"/>
                  <a:ea typeface="黑体" panose="02010609060101010101" pitchFamily="49" charset="-122"/>
                </a:rPr>
                <a:t>赏</a:t>
              </a:r>
              <a:endParaRPr lang="zh-CN" altLang="en-US" sz="4800" noProof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" name="文本框 12"/>
            <p:cNvSpPr txBox="1"/>
            <p:nvPr/>
          </p:nvSpPr>
          <p:spPr>
            <a:xfrm>
              <a:off x="5805565" y="330679"/>
              <a:ext cx="844616" cy="830997"/>
            </a:xfrm>
            <a:prstGeom prst="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fontAlgn="auto"/>
              <a:r>
                <a:rPr lang="zh-CN" altLang="en-US" sz="4800" noProof="1">
                  <a:latin typeface="黑体" panose="02010609060101010101" pitchFamily="49" charset="-122"/>
                  <a:ea typeface="黑体" panose="02010609060101010101" pitchFamily="49" charset="-122"/>
                </a:rPr>
                <a:t>析</a:t>
              </a:r>
              <a:endParaRPr lang="zh-CN" altLang="en-US" sz="4800" noProof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9" name="图片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399" y="1842656"/>
            <a:ext cx="7263246" cy="4710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"/>
          <p:cNvSpPr txBox="1">
            <a:spLocks noChangeArrowheads="1"/>
          </p:cNvSpPr>
          <p:nvPr/>
        </p:nvSpPr>
        <p:spPr bwMode="auto">
          <a:xfrm>
            <a:off x="1465660" y="2195514"/>
            <a:ext cx="6296025" cy="383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诗人以舟泊暮宿为背景，先写羁旅夜泊，再叙日暮添愁；然后写到旷野广袤宁静，明月伴人更亲。一隐一现，虚实相间，两相映衬，互为补充，构成一个特殊的意境。诗中虽只有一个“愁”字，却把诗人内心的忧愁写得淋漓尽致。</a:t>
            </a:r>
            <a:endParaRPr lang="zh-CN" altLang="en-US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11" descr="timg (2)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4" name="组合 2"/>
          <p:cNvGrpSpPr/>
          <p:nvPr/>
        </p:nvGrpSpPr>
        <p:grpSpPr bwMode="auto">
          <a:xfrm>
            <a:off x="101204" y="206376"/>
            <a:ext cx="2353865" cy="1469332"/>
            <a:chOff x="135082" y="206733"/>
            <a:chExt cx="3137986" cy="1468942"/>
          </a:xfrm>
        </p:grpSpPr>
        <p:grpSp>
          <p:nvGrpSpPr>
            <p:cNvPr id="3075" name="组合 34"/>
            <p:cNvGrpSpPr/>
            <p:nvPr/>
          </p:nvGrpSpPr>
          <p:grpSpPr bwMode="auto">
            <a:xfrm>
              <a:off x="1027115" y="567000"/>
              <a:ext cx="2245953" cy="1108675"/>
              <a:chOff x="1938349" y="2510780"/>
              <a:chExt cx="2245953" cy="1108675"/>
            </a:xfrm>
          </p:grpSpPr>
          <p:cxnSp>
            <p:nvCxnSpPr>
              <p:cNvPr id="6" name="直接连接符 5"/>
              <p:cNvCxnSpPr/>
              <p:nvPr/>
            </p:nvCxnSpPr>
            <p:spPr>
              <a:xfrm>
                <a:off x="1965332" y="2510780"/>
                <a:ext cx="1874538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>
              <a:xfrm>
                <a:off x="1974855" y="3190050"/>
                <a:ext cx="1876125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3"/>
              <p:cNvSpPr txBox="1">
                <a:spLocks noChangeArrowheads="1"/>
              </p:cNvSpPr>
              <p:nvPr/>
            </p:nvSpPr>
            <p:spPr bwMode="auto">
              <a:xfrm>
                <a:off x="1938349" y="2542522"/>
                <a:ext cx="2245953" cy="10769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/>
                <a:r>
                  <a:rPr lang="zh-CN" altLang="en-US" sz="3200" b="1" spc="500" noProof="1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新课导入</a:t>
                </a:r>
                <a:endParaRPr lang="zh-CN" altLang="en-US" sz="3200" b="1" spc="500" noProof="1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9" name="直接连接符 8"/>
              <p:cNvCxnSpPr/>
              <p:nvPr/>
            </p:nvCxnSpPr>
            <p:spPr>
              <a:xfrm>
                <a:off x="3831933" y="2510780"/>
                <a:ext cx="306339" cy="334873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flipV="1">
                <a:off x="3849394" y="2828196"/>
                <a:ext cx="269832" cy="361854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81" name="图片 4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5082" y="206733"/>
              <a:ext cx="900074" cy="1115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图片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2836" y="1898072"/>
            <a:ext cx="7606145" cy="3251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79639" y="2439027"/>
            <a:ext cx="7640706" cy="2850460"/>
          </a:xfrm>
          <a:prstGeom prst="rect">
            <a:avLst/>
          </a:prstGeom>
          <a:noFill/>
          <a:ln w="9525">
            <a:noFill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anchor="ctr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CN" sz="3600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zh-CN" sz="3600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日月星辰，风云雷电，山川树木，花鸟虫鱼……大自然是一幅多姿多彩的画卷，是一本读不完的“书”，今天我们将跟随几位诗人，走进大自然，亲近大自然，感受大自然的乐</a:t>
            </a:r>
            <a:r>
              <a:rPr lang="zh-CN" altLang="zh-CN" sz="3600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趣</a:t>
            </a:r>
            <a:r>
              <a:rPr lang="zh-CN" altLang="zh-CN" sz="3600" noProof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600" noProof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组合 11"/>
          <p:cNvGrpSpPr/>
          <p:nvPr/>
        </p:nvGrpSpPr>
        <p:grpSpPr bwMode="auto">
          <a:xfrm>
            <a:off x="9525" y="331788"/>
            <a:ext cx="2444354" cy="1098550"/>
            <a:chOff x="12038" y="331387"/>
            <a:chExt cx="3261030" cy="1098952"/>
          </a:xfrm>
        </p:grpSpPr>
        <p:grpSp>
          <p:nvGrpSpPr>
            <p:cNvPr id="22530" name="组合 55"/>
            <p:cNvGrpSpPr/>
            <p:nvPr/>
          </p:nvGrpSpPr>
          <p:grpSpPr bwMode="auto">
            <a:xfrm>
              <a:off x="1027038" y="568540"/>
              <a:ext cx="2246030" cy="677582"/>
              <a:chOff x="1938272" y="2512320"/>
              <a:chExt cx="2246030" cy="677582"/>
            </a:xfrm>
          </p:grpSpPr>
          <p:cxnSp>
            <p:nvCxnSpPr>
              <p:cNvPr id="22531" name="直接连接符 6"/>
              <p:cNvCxnSpPr>
                <a:cxnSpLocks noChangeShapeType="1"/>
              </p:cNvCxnSpPr>
              <p:nvPr/>
            </p:nvCxnSpPr>
            <p:spPr bwMode="auto">
              <a:xfrm>
                <a:off x="1965107" y="2512320"/>
                <a:ext cx="1876151" cy="0"/>
              </a:xfrm>
              <a:prstGeom prst="line">
                <a:avLst/>
              </a:prstGeom>
              <a:noFill/>
              <a:ln w="31750">
                <a:solidFill>
                  <a:srgbClr val="92D05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532" name="直接连接符 7"/>
              <p:cNvCxnSpPr>
                <a:cxnSpLocks noChangeShapeType="1"/>
              </p:cNvCxnSpPr>
              <p:nvPr/>
            </p:nvCxnSpPr>
            <p:spPr bwMode="auto">
              <a:xfrm>
                <a:off x="1973577" y="3189902"/>
                <a:ext cx="1876151" cy="0"/>
              </a:xfrm>
              <a:prstGeom prst="line">
                <a:avLst/>
              </a:prstGeom>
              <a:noFill/>
              <a:ln w="31750">
                <a:solidFill>
                  <a:srgbClr val="92D05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" name="TextBox 3"/>
              <p:cNvSpPr txBox="1">
                <a:spLocks noChangeArrowheads="1"/>
              </p:cNvSpPr>
              <p:nvPr/>
            </p:nvSpPr>
            <p:spPr bwMode="auto">
              <a:xfrm>
                <a:off x="1938272" y="2543552"/>
                <a:ext cx="2246030" cy="461834"/>
              </a:xfrm>
              <a:prstGeom prst="rect">
                <a:avLst/>
              </a:prstGeom>
              <a:noFill/>
              <a:ln w="9525">
                <a:solidFill>
                  <a:sysClr val="window" lastClr="FFFFFF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defRPr/>
                </a:pPr>
                <a:r>
                  <a:rPr lang="zh-CN" altLang="en-US" sz="2400" b="1" kern="0" spc="50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层次梳理</a:t>
                </a:r>
                <a:endParaRPr lang="zh-CN" altLang="en-US" sz="2400" b="1" kern="0" spc="5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22534" name="直接连接符 9"/>
              <p:cNvCxnSpPr>
                <a:cxnSpLocks noChangeShapeType="1"/>
              </p:cNvCxnSpPr>
              <p:nvPr/>
            </p:nvCxnSpPr>
            <p:spPr bwMode="auto">
              <a:xfrm>
                <a:off x="3830671" y="2512320"/>
                <a:ext cx="309163" cy="334556"/>
              </a:xfrm>
              <a:prstGeom prst="line">
                <a:avLst/>
              </a:prstGeom>
              <a:noFill/>
              <a:ln w="31750">
                <a:solidFill>
                  <a:srgbClr val="92D05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535" name="直接连接符 10"/>
              <p:cNvCxnSpPr>
                <a:cxnSpLocks noChangeShapeType="1"/>
              </p:cNvCxnSpPr>
              <p:nvPr/>
            </p:nvCxnSpPr>
            <p:spPr bwMode="auto">
              <a:xfrm flipV="1">
                <a:off x="3849729" y="2827819"/>
                <a:ext cx="268930" cy="362083"/>
              </a:xfrm>
              <a:prstGeom prst="line">
                <a:avLst/>
              </a:prstGeom>
              <a:noFill/>
              <a:ln w="31750">
                <a:solidFill>
                  <a:srgbClr val="92D05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22536" name="图片 10"/>
            <p:cNvPicPr>
              <a:picLocks noChangeAspect="1" noChangeArrowheads="1"/>
            </p:cNvPicPr>
            <p:nvPr/>
          </p:nvPicPr>
          <p:blipFill>
            <a:blip r:embed="rId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038" y="331387"/>
              <a:ext cx="1051489" cy="1098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左大括号 13"/>
          <p:cNvSpPr/>
          <p:nvPr/>
        </p:nvSpPr>
        <p:spPr>
          <a:xfrm>
            <a:off x="2327673" y="2341563"/>
            <a:ext cx="248840" cy="2203450"/>
          </a:xfrm>
          <a:prstGeom prst="leftBrace">
            <a:avLst>
              <a:gd name="adj1" fmla="val 95833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1400" noProof="1"/>
          </a:p>
        </p:txBody>
      </p:sp>
      <p:sp>
        <p:nvSpPr>
          <p:cNvPr id="27" name="TextBox 26"/>
          <p:cNvSpPr txBox="1"/>
          <p:nvPr/>
        </p:nvSpPr>
        <p:spPr>
          <a:xfrm>
            <a:off x="1550194" y="2251075"/>
            <a:ext cx="548879" cy="206210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/>
            <a:r>
              <a:rPr lang="zh-CN" altLang="en-US" sz="32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宿</a:t>
            </a:r>
            <a:endParaRPr lang="en-US" altLang="zh-CN" sz="3200" b="1" noProof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/>
            <a:r>
              <a:rPr lang="zh-CN" altLang="en-US" sz="32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建</a:t>
            </a:r>
            <a:endParaRPr lang="en-US" altLang="zh-CN" sz="3200" b="1" noProof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/>
            <a:r>
              <a:rPr lang="zh-CN" altLang="en-US" sz="32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德</a:t>
            </a:r>
            <a:endParaRPr lang="en-US" altLang="zh-CN" sz="3200" b="1" noProof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/>
            <a:r>
              <a:rPr lang="zh-CN" altLang="en-US" sz="32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江</a:t>
            </a:r>
            <a:endParaRPr lang="zh-CN" altLang="en-US" sz="3200" b="1" noProof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05613" y="3275014"/>
            <a:ext cx="561975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/>
            <a:r>
              <a:rPr lang="zh-CN" altLang="en-US" sz="32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愁</a:t>
            </a:r>
            <a:endParaRPr lang="zh-CN" altLang="en-US" sz="3200" b="1" noProof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2611041" y="2085976"/>
            <a:ext cx="1587103" cy="461665"/>
          </a:xfrm>
          <a:prstGeom prst="rect">
            <a:avLst/>
          </a:prstGeom>
          <a:solidFill>
            <a:srgbClr val="9EE3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触景生情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541" name="文本框 18"/>
          <p:cNvSpPr txBox="1">
            <a:spLocks noChangeArrowheads="1"/>
          </p:cNvSpPr>
          <p:nvPr/>
        </p:nvSpPr>
        <p:spPr bwMode="auto">
          <a:xfrm>
            <a:off x="5745956" y="2459038"/>
            <a:ext cx="6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1400"/>
          </a:p>
        </p:txBody>
      </p:sp>
      <p:sp>
        <p:nvSpPr>
          <p:cNvPr id="20" name="左大括号 19"/>
          <p:cNvSpPr/>
          <p:nvPr/>
        </p:nvSpPr>
        <p:spPr>
          <a:xfrm>
            <a:off x="4332685" y="1843089"/>
            <a:ext cx="104775" cy="1093787"/>
          </a:xfrm>
          <a:prstGeom prst="leftBrace">
            <a:avLst>
              <a:gd name="adj1" fmla="val 95833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1400" noProof="1"/>
          </a:p>
        </p:txBody>
      </p:sp>
      <p:sp>
        <p:nvSpPr>
          <p:cNvPr id="21" name="文本框 15"/>
          <p:cNvSpPr txBox="1">
            <a:spLocks noChangeArrowheads="1"/>
          </p:cNvSpPr>
          <p:nvPr/>
        </p:nvSpPr>
        <p:spPr bwMode="auto">
          <a:xfrm>
            <a:off x="4461272" y="1546226"/>
            <a:ext cx="11703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烟渚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文本框 15"/>
          <p:cNvSpPr txBox="1">
            <a:spLocks noChangeArrowheads="1"/>
          </p:cNvSpPr>
          <p:nvPr/>
        </p:nvSpPr>
        <p:spPr bwMode="auto">
          <a:xfrm>
            <a:off x="4429126" y="2460626"/>
            <a:ext cx="9846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日暮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文本框 15"/>
          <p:cNvSpPr txBox="1">
            <a:spLocks noChangeArrowheads="1"/>
          </p:cNvSpPr>
          <p:nvPr/>
        </p:nvSpPr>
        <p:spPr bwMode="auto">
          <a:xfrm>
            <a:off x="2600325" y="4219576"/>
            <a:ext cx="1525191" cy="461665"/>
          </a:xfrm>
          <a:prstGeom prst="rect">
            <a:avLst/>
          </a:prstGeom>
          <a:solidFill>
            <a:srgbClr val="9EE3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借景抒情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546" name="文本框 18"/>
          <p:cNvSpPr txBox="1">
            <a:spLocks noChangeArrowheads="1"/>
          </p:cNvSpPr>
          <p:nvPr/>
        </p:nvSpPr>
        <p:spPr bwMode="auto">
          <a:xfrm>
            <a:off x="5797154" y="4606926"/>
            <a:ext cx="6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1400"/>
          </a:p>
        </p:txBody>
      </p:sp>
      <p:sp>
        <p:nvSpPr>
          <p:cNvPr id="31" name="左大括号 30"/>
          <p:cNvSpPr/>
          <p:nvPr/>
        </p:nvSpPr>
        <p:spPr>
          <a:xfrm>
            <a:off x="4312444" y="3532189"/>
            <a:ext cx="114300" cy="2232025"/>
          </a:xfrm>
          <a:prstGeom prst="leftBrace">
            <a:avLst>
              <a:gd name="adj1" fmla="val 95833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1400" noProof="1"/>
          </a:p>
        </p:txBody>
      </p:sp>
      <p:sp>
        <p:nvSpPr>
          <p:cNvPr id="32" name="文本框 15"/>
          <p:cNvSpPr txBox="1">
            <a:spLocks noChangeArrowheads="1"/>
          </p:cNvSpPr>
          <p:nvPr/>
        </p:nvSpPr>
        <p:spPr bwMode="auto">
          <a:xfrm>
            <a:off x="4450557" y="3319463"/>
            <a:ext cx="16180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野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旷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文本框 15"/>
          <p:cNvSpPr txBox="1">
            <a:spLocks noChangeArrowheads="1"/>
          </p:cNvSpPr>
          <p:nvPr/>
        </p:nvSpPr>
        <p:spPr bwMode="auto">
          <a:xfrm>
            <a:off x="4429125" y="3970338"/>
            <a:ext cx="1743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天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低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左大括号 34"/>
          <p:cNvSpPr/>
          <p:nvPr/>
        </p:nvSpPr>
        <p:spPr>
          <a:xfrm flipH="1">
            <a:off x="6453187" y="1843088"/>
            <a:ext cx="176213" cy="3795712"/>
          </a:xfrm>
          <a:prstGeom prst="leftBrace">
            <a:avLst>
              <a:gd name="adj1" fmla="val 95833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1400" noProof="1"/>
          </a:p>
        </p:txBody>
      </p:sp>
      <p:sp>
        <p:nvSpPr>
          <p:cNvPr id="36" name="文本框 15"/>
          <p:cNvSpPr txBox="1">
            <a:spLocks noChangeArrowheads="1"/>
          </p:cNvSpPr>
          <p:nvPr/>
        </p:nvSpPr>
        <p:spPr bwMode="auto">
          <a:xfrm>
            <a:off x="4419600" y="4635501"/>
            <a:ext cx="17418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江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清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文本框 15"/>
          <p:cNvSpPr txBox="1">
            <a:spLocks noChangeArrowheads="1"/>
          </p:cNvSpPr>
          <p:nvPr/>
        </p:nvSpPr>
        <p:spPr bwMode="auto">
          <a:xfrm>
            <a:off x="4398169" y="5286376"/>
            <a:ext cx="21371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近人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  <p:bldP spid="29" grpId="0" animBg="1"/>
      <p:bldP spid="16" grpId="0" animBg="1"/>
      <p:bldP spid="20" grpId="0" animBg="1"/>
      <p:bldP spid="21" grpId="0"/>
      <p:bldP spid="22" grpId="0"/>
      <p:bldP spid="26" grpId="0" animBg="1"/>
      <p:bldP spid="31" grpId="0" animBg="1"/>
      <p:bldP spid="32" grpId="0"/>
      <p:bldP spid="33" grpId="0"/>
      <p:bldP spid="35" grpId="0" animBg="1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图片 12" descr="1-1PZ415323L58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流程图: 可选过程 10"/>
          <p:cNvSpPr/>
          <p:nvPr/>
        </p:nvSpPr>
        <p:spPr>
          <a:xfrm>
            <a:off x="536972" y="1831976"/>
            <a:ext cx="8091488" cy="2919413"/>
          </a:xfrm>
          <a:prstGeom prst="flowChartAlternateProcess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400" noProof="1">
              <a:solidFill>
                <a:prstClr val="white"/>
              </a:solidFill>
            </a:endParaRPr>
          </a:p>
        </p:txBody>
      </p:sp>
      <p:grpSp>
        <p:nvGrpSpPr>
          <p:cNvPr id="24579" name="组合 13"/>
          <p:cNvGrpSpPr/>
          <p:nvPr/>
        </p:nvGrpSpPr>
        <p:grpSpPr bwMode="auto">
          <a:xfrm>
            <a:off x="157163" y="306389"/>
            <a:ext cx="2440781" cy="1196995"/>
            <a:chOff x="18662" y="357049"/>
            <a:chExt cx="3254406" cy="1196805"/>
          </a:xfrm>
        </p:grpSpPr>
        <p:grpSp>
          <p:nvGrpSpPr>
            <p:cNvPr id="24580" name="组合 14"/>
            <p:cNvGrpSpPr/>
            <p:nvPr/>
          </p:nvGrpSpPr>
          <p:grpSpPr bwMode="auto">
            <a:xfrm>
              <a:off x="1026735" y="568153"/>
              <a:ext cx="2246333" cy="985701"/>
              <a:chOff x="1937969" y="2511933"/>
              <a:chExt cx="2246333" cy="985701"/>
            </a:xfrm>
          </p:grpSpPr>
          <p:cxnSp>
            <p:nvCxnSpPr>
              <p:cNvPr id="17" name="直接连接符 16"/>
              <p:cNvCxnSpPr/>
              <p:nvPr/>
            </p:nvCxnSpPr>
            <p:spPr>
              <a:xfrm>
                <a:off x="1964956" y="2511933"/>
                <a:ext cx="1874856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1974481" y="3191275"/>
                <a:ext cx="1876443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3"/>
              <p:cNvSpPr txBox="1">
                <a:spLocks noChangeArrowheads="1"/>
              </p:cNvSpPr>
              <p:nvPr/>
            </p:nvSpPr>
            <p:spPr bwMode="auto">
              <a:xfrm>
                <a:off x="1937969" y="2543678"/>
                <a:ext cx="2246333" cy="95395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2800" b="1" spc="500" noProof="1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主旨归纳</a:t>
                </a:r>
                <a:endParaRPr lang="zh-CN" altLang="en-US" sz="2800" b="1" spc="500" noProof="1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20" name="直接连接符 19"/>
              <p:cNvCxnSpPr/>
              <p:nvPr/>
            </p:nvCxnSpPr>
            <p:spPr>
              <a:xfrm>
                <a:off x="3831874" y="2511933"/>
                <a:ext cx="306391" cy="33491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flipV="1">
                <a:off x="3849337" y="2829382"/>
                <a:ext cx="269878" cy="36189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4586" name="图片 15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662" y="357049"/>
              <a:ext cx="1090423" cy="98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87" name="内容占位符 2"/>
          <p:cNvSpPr>
            <a:spLocks noGrp="1" noChangeArrowheads="1"/>
          </p:cNvSpPr>
          <p:nvPr>
            <p:ph idx="1"/>
          </p:nvPr>
        </p:nvSpPr>
        <p:spPr>
          <a:xfrm>
            <a:off x="698897" y="2225676"/>
            <a:ext cx="7886700" cy="2651125"/>
          </a:xfrm>
        </p:spPr>
        <p:txBody>
          <a:bodyPr/>
          <a:lstStyle/>
          <a:p>
            <a:pPr marL="0" indent="0" fontAlgn="base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    《</a:t>
            </a:r>
            <a:r>
              <a:rPr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宿建德江</a:t>
            </a:r>
            <a:r>
              <a:rPr lang="en-US" altLang="zh-CN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》</a:t>
            </a:r>
            <a:r>
              <a:rPr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通过描写夜宿江边沙洲，旷野里孤月相伴的情景，表达了作者在旅途中的忧愁及对故乡的思念。</a:t>
            </a:r>
            <a:endParaRPr sz="28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363099" y="1575689"/>
            <a:ext cx="6425513" cy="3224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图片 3" descr="2505-11011Q42049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794" y="249238"/>
            <a:ext cx="800219" cy="63309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eaVert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zh-CN" altLang="en-US" sz="4000" b="1" spc="500" noProof="1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  <a:sym typeface="+mn-ea"/>
              </a:rPr>
              <a:t>六月二十七日望湖楼醉书</a:t>
            </a:r>
            <a:endParaRPr lang="zh-CN" altLang="en-US" sz="4000" b="1" spc="500" noProof="1">
              <a:latin typeface="楷体" panose="02010609060101010101" pitchFamily="49" charset="-122"/>
              <a:ea typeface="楷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组合 16"/>
          <p:cNvGrpSpPr/>
          <p:nvPr/>
        </p:nvGrpSpPr>
        <p:grpSpPr bwMode="auto">
          <a:xfrm>
            <a:off x="33338" y="269875"/>
            <a:ext cx="2586037" cy="1231048"/>
            <a:chOff x="43703" y="270164"/>
            <a:chExt cx="3231125" cy="1230048"/>
          </a:xfrm>
        </p:grpSpPr>
        <p:grpSp>
          <p:nvGrpSpPr>
            <p:cNvPr id="26626" name="组合 5"/>
            <p:cNvGrpSpPr/>
            <p:nvPr/>
          </p:nvGrpSpPr>
          <p:grpSpPr bwMode="auto">
            <a:xfrm>
              <a:off x="1090047" y="638166"/>
              <a:ext cx="2184781" cy="862046"/>
              <a:chOff x="2157482" y="2510716"/>
              <a:chExt cx="1981336" cy="873424"/>
            </a:xfrm>
          </p:grpSpPr>
          <p:cxnSp>
            <p:nvCxnSpPr>
              <p:cNvPr id="20" name="直接连接符 19"/>
              <p:cNvCxnSpPr/>
              <p:nvPr/>
            </p:nvCxnSpPr>
            <p:spPr>
              <a:xfrm>
                <a:off x="2174761" y="2510716"/>
                <a:ext cx="1665992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3"/>
              <p:cNvSpPr txBox="1">
                <a:spLocks noChangeArrowheads="1"/>
              </p:cNvSpPr>
              <p:nvPr/>
            </p:nvSpPr>
            <p:spPr bwMode="auto">
              <a:xfrm>
                <a:off x="2230918" y="2542859"/>
                <a:ext cx="1884861" cy="84128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/>
                <a:r>
                  <a:rPr lang="zh-CN" altLang="en-US" sz="2400" b="1" spc="1200" noProof="1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资料袋</a:t>
                </a:r>
                <a:endParaRPr lang="zh-CN" altLang="en-US" sz="2400" b="1" spc="1200" noProof="1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3832114" y="2510716"/>
                <a:ext cx="306704" cy="335894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flipV="1">
                <a:off x="3849393" y="2828931"/>
                <a:ext cx="269266" cy="361609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2157482" y="3190540"/>
                <a:ext cx="1696231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632" name="图片 18" descr="I}[T}BTX]QSYGQ]4X(2)ITE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43703" y="270164"/>
              <a:ext cx="1061279" cy="1169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4147860" y="1754909"/>
            <a:ext cx="4603883" cy="3856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文本框 18"/>
          <p:cNvSpPr txBox="1"/>
          <p:nvPr/>
        </p:nvSpPr>
        <p:spPr>
          <a:xfrm>
            <a:off x="622927" y="1626652"/>
            <a:ext cx="3325619" cy="36529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 latinLnBrk="1">
              <a:lnSpc>
                <a:spcPct val="120000"/>
              </a:lnSpc>
            </a:pPr>
            <a:r>
              <a:rPr lang="zh-CN" altLang="en-US" sz="2800" noProof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望湖楼</a:t>
            </a:r>
            <a:r>
              <a:rPr lang="zh-CN" altLang="en-US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在今浙江杭州西湖边，北宋乾德二年（</a:t>
            </a:r>
            <a:r>
              <a:rPr lang="en-US" altLang="zh-CN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964</a:t>
            </a:r>
            <a:r>
              <a:rPr lang="zh-CN" altLang="en-US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），吴越王钱弘俶所建，原在昭庆寺前。今楼为</a:t>
            </a:r>
            <a:r>
              <a:rPr lang="en-US" altLang="zh-CN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1985</a:t>
            </a:r>
            <a:r>
              <a:rPr lang="zh-CN" altLang="en-US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年按清代旧式择地重建。楼台依山临湖，登楼纵览西湖风光，颇富雅趣。</a:t>
            </a:r>
            <a:endParaRPr lang="en-US" altLang="zh-CN" sz="2000" b="1" noProof="1">
              <a:solidFill>
                <a:srgbClr val="1801FD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778790" y="1751345"/>
            <a:ext cx="5040119" cy="4169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 latinLnBrk="1">
              <a:lnSpc>
                <a:spcPct val="120000"/>
              </a:lnSpc>
            </a:pPr>
            <a:r>
              <a:rPr lang="zh-CN" altLang="en-US" sz="3200" noProof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苏轼</a:t>
            </a:r>
            <a:r>
              <a:rPr lang="zh-CN" altLang="en-US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（</a:t>
            </a:r>
            <a:r>
              <a:rPr lang="en-US" altLang="zh-CN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1037—1101</a:t>
            </a:r>
            <a:r>
              <a:rPr lang="zh-CN" altLang="en-US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，字子瞻，号东坡居士，眉州眉山（今属四川省眉山市）人。北宋著名的文学家、书法家、画家。与父苏洵、弟苏辙合称“三苏”，“唐宋八大家”之一。其诗题材广阔，清新豪健，善用夸张、比喻，独具风格；其词开豪放一派。诗文有</a:t>
            </a:r>
            <a:r>
              <a:rPr lang="en-US" altLang="zh-CN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《</a:t>
            </a:r>
            <a:r>
              <a:rPr lang="zh-CN" altLang="en-US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东坡七集</a:t>
            </a:r>
            <a:r>
              <a:rPr lang="en-US" altLang="zh-CN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》</a:t>
            </a:r>
            <a:r>
              <a:rPr lang="zh-CN" altLang="en-US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等，词有</a:t>
            </a:r>
            <a:r>
              <a:rPr lang="en-US" altLang="zh-CN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《</a:t>
            </a:r>
            <a:r>
              <a:rPr lang="zh-CN" altLang="en-US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东坡乐府</a:t>
            </a:r>
            <a:r>
              <a:rPr lang="en-US" altLang="zh-CN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》</a:t>
            </a:r>
            <a:r>
              <a:rPr lang="zh-CN" altLang="en-US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endParaRPr lang="en-US" altLang="zh-CN" sz="2400" b="1" noProof="1">
              <a:solidFill>
                <a:srgbClr val="1801FD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465535" y="1611314"/>
            <a:ext cx="8229600" cy="4695825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27651" name="组合 14"/>
          <p:cNvGrpSpPr/>
          <p:nvPr/>
        </p:nvGrpSpPr>
        <p:grpSpPr bwMode="auto">
          <a:xfrm>
            <a:off x="25004" y="231776"/>
            <a:ext cx="2711053" cy="1154113"/>
            <a:chOff x="32960" y="231632"/>
            <a:chExt cx="3614520" cy="1154080"/>
          </a:xfrm>
        </p:grpSpPr>
        <p:pic>
          <p:nvPicPr>
            <p:cNvPr id="27652" name="图片 15"/>
            <p:cNvPicPr>
              <a:picLocks noChangeAspect="1" noChangeArrowheads="1"/>
            </p:cNvPicPr>
            <p:nvPr/>
          </p:nvPicPr>
          <p:blipFill>
            <a:blip r:embed="rId1" cstate="email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960" y="231632"/>
              <a:ext cx="1102179" cy="1154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653" name="组合 14"/>
            <p:cNvGrpSpPr/>
            <p:nvPr/>
          </p:nvGrpSpPr>
          <p:grpSpPr bwMode="auto">
            <a:xfrm>
              <a:off x="971116" y="568172"/>
              <a:ext cx="2676364" cy="679431"/>
              <a:chOff x="1845026" y="2511952"/>
              <a:chExt cx="2676364" cy="679431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2010116" y="2511952"/>
                <a:ext cx="1989018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2010116" y="3191383"/>
                <a:ext cx="1998543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3"/>
              <p:cNvSpPr txBox="1">
                <a:spLocks noChangeArrowheads="1"/>
              </p:cNvSpPr>
              <p:nvPr/>
            </p:nvSpPr>
            <p:spPr bwMode="auto">
              <a:xfrm>
                <a:off x="1845026" y="2551639"/>
                <a:ext cx="2676364" cy="461652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>
                  <a:defRPr/>
                </a:pPr>
                <a:r>
                  <a:rPr lang="zh-CN" altLang="en-US" sz="2400" b="1" spc="40" noProof="1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作者介绍</a:t>
                </a:r>
                <a:endParaRPr lang="zh-CN" altLang="en-US" sz="2400" b="1" spc="40" noProof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3991197" y="2511952"/>
                <a:ext cx="306370" cy="334954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flipV="1">
                <a:off x="4008659" y="2829443"/>
                <a:ext cx="269859" cy="36194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52968" y="2019249"/>
            <a:ext cx="2274059" cy="3818173"/>
          </a:xfrm>
          <a:prstGeom prst="ellips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组合 14"/>
          <p:cNvPicPr>
            <a:picLocks noGrp="1"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80962" y="263526"/>
            <a:ext cx="2424113" cy="109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文本框 12"/>
          <p:cNvSpPr txBox="1">
            <a:spLocks noChangeArrowheads="1"/>
          </p:cNvSpPr>
          <p:nvPr/>
        </p:nvSpPr>
        <p:spPr bwMode="auto">
          <a:xfrm>
            <a:off x="1908572" y="1217613"/>
            <a:ext cx="5368528" cy="405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600" b="1" dirty="0">
                <a:sym typeface="微软雅黑" panose="020B0503020204020204" pitchFamily="34" charset="-122"/>
              </a:rPr>
              <a:t>六月二十七日望湖楼醉书  </a:t>
            </a:r>
            <a:endParaRPr lang="en-US" altLang="zh-CN" sz="3600" b="1" dirty="0">
              <a:sym typeface="微软雅黑" panose="020B0503020204020204" pitchFamily="34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［宋］苏  轼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黑云</a:t>
            </a: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/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翻墨</a:t>
            </a: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/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未遮山，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白雨</a:t>
            </a: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/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跳珠</a:t>
            </a: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/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乱入船。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卷地风来</a:t>
            </a: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/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忽</a:t>
            </a: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/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吹散，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望湖楼下</a:t>
            </a: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/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水</a:t>
            </a: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/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如天。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495550" y="1999089"/>
            <a:ext cx="35385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endParaRPr lang="en-US" altLang="zh-CN" sz="4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1306116" y="1876425"/>
            <a:ext cx="640912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六月二十七日望湖楼醉书</a:t>
            </a:r>
            <a:endParaRPr lang="zh-CN" altLang="en-US" sz="4400">
              <a:solidFill>
                <a:srgbClr val="FF0000"/>
              </a:solidFill>
            </a:endParaRPr>
          </a:p>
        </p:txBody>
      </p:sp>
      <p:grpSp>
        <p:nvGrpSpPr>
          <p:cNvPr id="29699" name="组合 20"/>
          <p:cNvGrpSpPr/>
          <p:nvPr/>
        </p:nvGrpSpPr>
        <p:grpSpPr bwMode="auto">
          <a:xfrm>
            <a:off x="80963" y="263526"/>
            <a:ext cx="2420541" cy="1382017"/>
            <a:chOff x="108655" y="263109"/>
            <a:chExt cx="3226759" cy="1383291"/>
          </a:xfrm>
        </p:grpSpPr>
        <p:pic>
          <p:nvPicPr>
            <p:cNvPr id="29700" name="图片 21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108655" y="263109"/>
              <a:ext cx="1038000" cy="1097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01" name="组合 18"/>
            <p:cNvGrpSpPr/>
            <p:nvPr/>
          </p:nvGrpSpPr>
          <p:grpSpPr bwMode="auto">
            <a:xfrm>
              <a:off x="1089539" y="536411"/>
              <a:ext cx="2245875" cy="1109989"/>
              <a:chOff x="1938427" y="2511364"/>
              <a:chExt cx="2245875" cy="1109989"/>
            </a:xfrm>
          </p:grpSpPr>
          <p:cxnSp>
            <p:nvCxnSpPr>
              <p:cNvPr id="25" name="直接连接符 24"/>
              <p:cNvCxnSpPr/>
              <p:nvPr/>
            </p:nvCxnSpPr>
            <p:spPr>
              <a:xfrm>
                <a:off x="1965410" y="2511364"/>
                <a:ext cx="1874471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1974933" y="3191440"/>
                <a:ext cx="1876059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3"/>
              <p:cNvSpPr txBox="1">
                <a:spLocks noChangeArrowheads="1"/>
              </p:cNvSpPr>
              <p:nvPr/>
            </p:nvSpPr>
            <p:spPr bwMode="auto">
              <a:xfrm>
                <a:off x="1938427" y="2543143"/>
                <a:ext cx="2245875" cy="107821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3200" b="1" spc="500" noProof="1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妙解课文</a:t>
                </a:r>
                <a:endParaRPr lang="zh-CN" altLang="en-US" sz="3200" b="1" spc="500" noProof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29" name="直接连接符 28"/>
              <p:cNvCxnSpPr/>
              <p:nvPr/>
            </p:nvCxnSpPr>
            <p:spPr>
              <a:xfrm>
                <a:off x="3831946" y="2511364"/>
                <a:ext cx="306327" cy="335271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 flipV="1">
                <a:off x="3849404" y="2829156"/>
                <a:ext cx="269822" cy="362283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文本框 1"/>
          <p:cNvSpPr txBox="1">
            <a:spLocks noChangeArrowheads="1"/>
          </p:cNvSpPr>
          <p:nvPr/>
        </p:nvSpPr>
        <p:spPr bwMode="auto">
          <a:xfrm>
            <a:off x="489347" y="3101975"/>
            <a:ext cx="1266825" cy="66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题解：</a:t>
            </a:r>
            <a:endParaRPr lang="en-US" altLang="zh-CN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下箭头 33"/>
          <p:cNvSpPr/>
          <p:nvPr/>
        </p:nvSpPr>
        <p:spPr>
          <a:xfrm>
            <a:off x="2712244" y="2895600"/>
            <a:ext cx="270272" cy="4572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452688" y="3379788"/>
            <a:ext cx="831056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时间</a:t>
            </a:r>
            <a:endParaRPr lang="zh-CN" altLang="en-US" sz="24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下箭头 35"/>
          <p:cNvSpPr/>
          <p:nvPr/>
        </p:nvSpPr>
        <p:spPr>
          <a:xfrm>
            <a:off x="5559028" y="2881313"/>
            <a:ext cx="270272" cy="4572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cxnSp>
        <p:nvCxnSpPr>
          <p:cNvPr id="20" name="直接连接符 19"/>
          <p:cNvCxnSpPr/>
          <p:nvPr/>
        </p:nvCxnSpPr>
        <p:spPr>
          <a:xfrm>
            <a:off x="1413273" y="2770188"/>
            <a:ext cx="32932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4852988" y="2770188"/>
            <a:ext cx="16418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278041" y="3379788"/>
            <a:ext cx="832247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地点</a:t>
            </a:r>
            <a:endParaRPr lang="zh-CN" altLang="en-US" sz="24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6598444" y="2770188"/>
            <a:ext cx="10596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41" name="下箭头 40"/>
          <p:cNvSpPr/>
          <p:nvPr/>
        </p:nvSpPr>
        <p:spPr>
          <a:xfrm>
            <a:off x="7003257" y="2881313"/>
            <a:ext cx="270272" cy="4572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6754417" y="3379788"/>
            <a:ext cx="831056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事件</a:t>
            </a:r>
            <a:endParaRPr lang="zh-CN" altLang="en-US" sz="24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3" grpId="0"/>
      <p:bldP spid="34" grpId="0" animBg="1"/>
      <p:bldP spid="35" grpId="0" animBg="1"/>
      <p:bldP spid="36" grpId="0" animBg="1"/>
      <p:bldP spid="26" grpId="0" animBg="1"/>
      <p:bldP spid="41" grpId="0" animBg="1"/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375047" y="441751"/>
            <a:ext cx="800219" cy="830997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fontAlgn="auto"/>
            <a:r>
              <a:rPr lang="zh-CN" altLang="en-US" sz="4800" noProof="1">
                <a:latin typeface="黑体" panose="02010609060101010101" pitchFamily="49" charset="-122"/>
                <a:ea typeface="黑体" panose="02010609060101010101" pitchFamily="49" charset="-122"/>
              </a:rPr>
              <a:t>思</a:t>
            </a:r>
            <a:endParaRPr lang="zh-CN" altLang="en-US" sz="4800" noProof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10866" y="441751"/>
            <a:ext cx="800219" cy="830997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fontAlgn="auto"/>
            <a:r>
              <a:rPr lang="zh-CN" altLang="en-US" sz="4800" noProof="1">
                <a:latin typeface="黑体" panose="02010609060101010101" pitchFamily="49" charset="-122"/>
                <a:ea typeface="黑体" panose="02010609060101010101" pitchFamily="49" charset="-122"/>
              </a:rPr>
              <a:t>考</a:t>
            </a:r>
            <a:endParaRPr lang="zh-CN" altLang="en-US" sz="4800" noProof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2784873" y="2017713"/>
            <a:ext cx="321111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zh-CN" altLang="en-US" sz="4800" b="1">
                <a:latin typeface="楷体" panose="02010609060101010101" pitchFamily="49" charset="-122"/>
                <a:ea typeface="楷体" panose="02010609060101010101" pitchFamily="49" charset="-122"/>
              </a:rPr>
              <a:t>    诗中描写了那些景物？这些景物有什么特点？</a:t>
            </a:r>
            <a:endParaRPr lang="zh-CN" altLang="en-US" sz="4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 bwMode="auto">
          <a:xfrm>
            <a:off x="2144316" y="504825"/>
            <a:ext cx="5045869" cy="5951538"/>
            <a:chOff x="2859530" y="504069"/>
            <a:chExt cx="6727813" cy="5952149"/>
          </a:xfrm>
        </p:grpSpPr>
        <p:pic>
          <p:nvPicPr>
            <p:cNvPr id="30725" name="图片 6" descr="timg (4).jpg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3098055">
              <a:off x="2895737" y="467860"/>
              <a:ext cx="5836503" cy="5908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6" name="图片 7" descr="timg (1).jpg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50726" y="3616036"/>
              <a:ext cx="2036617" cy="2840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图片 6" descr="timg (14).jpg"/>
          <p:cNvPicPr>
            <a:picLocks noChangeAspect="1" noChangeArrowheads="1"/>
          </p:cNvPicPr>
          <p:nvPr/>
        </p:nvPicPr>
        <p:blipFill>
          <a:blip r:embed="rId1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379519" y="1072895"/>
            <a:ext cx="4583256" cy="8309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fontAlgn="auto"/>
            <a:r>
              <a:rPr lang="zh-CN" altLang="en-US" sz="4800" b="1" noProof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黑云翻墨未遮山，</a:t>
            </a:r>
            <a:endParaRPr lang="zh-CN" altLang="en-US" sz="4800" b="1" noProof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732809" y="2687779"/>
            <a:ext cx="1153391" cy="1011384"/>
            <a:chOff x="2673927" y="2854034"/>
            <a:chExt cx="1537855" cy="1011384"/>
          </a:xfrm>
        </p:grpSpPr>
        <p:sp>
          <p:nvSpPr>
            <p:cNvPr id="8" name="云形 7"/>
            <p:cNvSpPr/>
            <p:nvPr/>
          </p:nvSpPr>
          <p:spPr>
            <a:xfrm>
              <a:off x="2673927" y="2867891"/>
              <a:ext cx="1537855" cy="997527"/>
            </a:xfrm>
            <a:prstGeom prst="cloud">
              <a:avLst/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20288" y="2854034"/>
              <a:ext cx="803566" cy="76944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>
              <a:spAutoFit/>
            </a:bodyPr>
            <a:lstStyle/>
            <a:p>
              <a:pPr fontAlgn="auto"/>
              <a:r>
                <a:rPr lang="zh-CN" altLang="en-US" sz="4400" b="1" noProof="1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云</a:t>
              </a:r>
              <a:endParaRPr lang="zh-CN" altLang="en-US" sz="4400" b="1" noProof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0" name="下箭头 9"/>
          <p:cNvSpPr/>
          <p:nvPr/>
        </p:nvSpPr>
        <p:spPr>
          <a:xfrm rot="16200000">
            <a:off x="4279901" y="2854722"/>
            <a:ext cx="360362" cy="48339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400" noProof="1"/>
          </a:p>
        </p:txBody>
      </p:sp>
      <p:grpSp>
        <p:nvGrpSpPr>
          <p:cNvPr id="11" name="组合 10"/>
          <p:cNvGrpSpPr/>
          <p:nvPr/>
        </p:nvGrpSpPr>
        <p:grpSpPr>
          <a:xfrm>
            <a:off x="5060372" y="2687780"/>
            <a:ext cx="1153391" cy="1025238"/>
            <a:chOff x="2673927" y="2840180"/>
            <a:chExt cx="1537855" cy="1025238"/>
          </a:xfrm>
        </p:grpSpPr>
        <p:sp>
          <p:nvSpPr>
            <p:cNvPr id="12" name="云形 11"/>
            <p:cNvSpPr/>
            <p:nvPr/>
          </p:nvSpPr>
          <p:spPr>
            <a:xfrm>
              <a:off x="2673927" y="2867891"/>
              <a:ext cx="1537855" cy="997527"/>
            </a:xfrm>
            <a:prstGeom prst="cloud">
              <a:avLst/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92580" y="2840180"/>
              <a:ext cx="803566" cy="76944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>
              <a:spAutoFit/>
            </a:bodyPr>
            <a:lstStyle/>
            <a:p>
              <a:pPr fontAlgn="auto"/>
              <a:r>
                <a:rPr lang="zh-CN" altLang="en-US" sz="4400" b="1" noProof="1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黑</a:t>
              </a:r>
              <a:endParaRPr lang="zh-CN" altLang="en-US" sz="4400" b="1" noProof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图片 17" descr="timg (15)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1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296392" y="1072895"/>
            <a:ext cx="4637808" cy="8309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fontAlgn="auto"/>
            <a:r>
              <a:rPr lang="zh-CN" altLang="en-US" sz="4800" b="1" noProof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白雨跳珠乱入船。</a:t>
            </a:r>
            <a:endParaRPr lang="zh-CN" altLang="en-US" sz="4800" b="1" noProof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902856" y="2715488"/>
            <a:ext cx="807769" cy="1041707"/>
            <a:chOff x="3870474" y="2715487"/>
            <a:chExt cx="1077025" cy="1041707"/>
          </a:xfrm>
        </p:grpSpPr>
        <p:sp>
          <p:nvSpPr>
            <p:cNvPr id="19" name="泪滴形 18"/>
            <p:cNvSpPr/>
            <p:nvPr/>
          </p:nvSpPr>
          <p:spPr>
            <a:xfrm rot="18757254">
              <a:off x="3894118" y="2703812"/>
              <a:ext cx="1029738" cy="1077025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62397" y="2715487"/>
              <a:ext cx="803565" cy="76944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>
              <a:spAutoFit/>
            </a:bodyPr>
            <a:lstStyle/>
            <a:p>
              <a:pPr fontAlgn="auto"/>
              <a:r>
                <a:rPr lang="zh-CN" altLang="en-US" sz="4400" b="1" noProof="1">
                  <a:latin typeface="楷体" panose="02010609060101010101" pitchFamily="49" charset="-122"/>
                  <a:ea typeface="楷体" panose="02010609060101010101" pitchFamily="49" charset="-122"/>
                </a:rPr>
                <a:t>雨</a:t>
              </a:r>
              <a:endParaRPr lang="zh-CN" altLang="en-US" sz="4400" b="1" noProof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0" name="下箭头 9"/>
          <p:cNvSpPr/>
          <p:nvPr/>
        </p:nvSpPr>
        <p:spPr>
          <a:xfrm rot="16200000">
            <a:off x="4196557" y="2840435"/>
            <a:ext cx="360363" cy="48339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400" noProof="1"/>
          </a:p>
        </p:txBody>
      </p:sp>
      <p:grpSp>
        <p:nvGrpSpPr>
          <p:cNvPr id="21" name="组合 20"/>
          <p:cNvGrpSpPr/>
          <p:nvPr/>
        </p:nvGrpSpPr>
        <p:grpSpPr>
          <a:xfrm>
            <a:off x="4960256" y="2727456"/>
            <a:ext cx="807769" cy="1029738"/>
            <a:chOff x="3870474" y="2727456"/>
            <a:chExt cx="1077025" cy="1029738"/>
          </a:xfrm>
        </p:grpSpPr>
        <p:sp>
          <p:nvSpPr>
            <p:cNvPr id="22" name="泪滴形 21"/>
            <p:cNvSpPr/>
            <p:nvPr/>
          </p:nvSpPr>
          <p:spPr>
            <a:xfrm rot="18757254">
              <a:off x="3894118" y="2703812"/>
              <a:ext cx="1029738" cy="1077025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76253" y="2729342"/>
              <a:ext cx="803565" cy="76944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>
              <a:spAutoFit/>
            </a:bodyPr>
            <a:lstStyle/>
            <a:p>
              <a:pPr fontAlgn="auto"/>
              <a:r>
                <a:rPr lang="zh-CN" altLang="en-US" sz="4400" b="1" noProof="1">
                  <a:latin typeface="楷体" panose="02010609060101010101" pitchFamily="49" charset="-122"/>
                  <a:ea typeface="楷体" panose="02010609060101010101" pitchFamily="49" charset="-122"/>
                </a:rPr>
                <a:t>急</a:t>
              </a:r>
              <a:endParaRPr lang="zh-CN" altLang="en-US" sz="4400" b="1" noProof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组合 19"/>
          <p:cNvGrpSpPr/>
          <p:nvPr/>
        </p:nvGrpSpPr>
        <p:grpSpPr bwMode="auto">
          <a:xfrm>
            <a:off x="1738312" y="2968626"/>
            <a:ext cx="1015604" cy="1349375"/>
            <a:chOff x="3833605" y="2269846"/>
            <a:chExt cx="1352894" cy="1349671"/>
          </a:xfrm>
        </p:grpSpPr>
        <p:grpSp>
          <p:nvGrpSpPr>
            <p:cNvPr id="5122" name="组合 67"/>
            <p:cNvGrpSpPr>
              <a:grpSpLocks noChangeAspect="1"/>
            </p:cNvGrpSpPr>
            <p:nvPr/>
          </p:nvGrpSpPr>
          <p:grpSpPr bwMode="auto">
            <a:xfrm>
              <a:off x="3833605" y="2269846"/>
              <a:ext cx="1352894" cy="1349671"/>
              <a:chOff x="5000955" y="529393"/>
              <a:chExt cx="2176324" cy="2171141"/>
            </a:xfrm>
          </p:grpSpPr>
          <p:sp>
            <p:nvSpPr>
              <p:cNvPr id="5123" name="矩形 68"/>
              <p:cNvSpPr>
                <a:spLocks noChangeArrowheads="1"/>
              </p:cNvSpPr>
              <p:nvPr/>
            </p:nvSpPr>
            <p:spPr bwMode="auto">
              <a:xfrm>
                <a:off x="5000955" y="529393"/>
                <a:ext cx="2171141" cy="2171141"/>
              </a:xfrm>
              <a:prstGeom prst="rect">
                <a:avLst/>
              </a:prstGeom>
              <a:noFill/>
              <a:ln w="19050">
                <a:solidFill>
                  <a:srgbClr val="70AD47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124" name="组合 63"/>
              <p:cNvGrpSpPr/>
              <p:nvPr/>
            </p:nvGrpSpPr>
            <p:grpSpPr bwMode="auto">
              <a:xfrm>
                <a:off x="5000957" y="529395"/>
                <a:ext cx="2176322" cy="2171139"/>
                <a:chOff x="2965248" y="4797909"/>
                <a:chExt cx="1428079" cy="1428079"/>
              </a:xfrm>
            </p:grpSpPr>
            <p:cxnSp>
              <p:nvCxnSpPr>
                <p:cNvPr id="5125" name="直接连接符 64"/>
                <p:cNvCxnSpPr>
                  <a:cxnSpLocks noChangeShapeType="1"/>
                </p:cNvCxnSpPr>
                <p:nvPr/>
              </p:nvCxnSpPr>
              <p:spPr bwMode="auto">
                <a:xfrm>
                  <a:off x="2965248" y="5511949"/>
                  <a:ext cx="1428079" cy="0"/>
                </a:xfrm>
                <a:prstGeom prst="line">
                  <a:avLst/>
                </a:prstGeom>
                <a:noFill/>
                <a:ln w="19050">
                  <a:solidFill>
                    <a:srgbClr val="70AD47"/>
                  </a:solidFill>
                  <a:prstDash val="dash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126" name="直接连接符 65"/>
                <p:cNvCxnSpPr>
                  <a:cxnSpLocks noChangeShapeType="1"/>
                </p:cNvCxnSpPr>
                <p:nvPr/>
              </p:nvCxnSpPr>
              <p:spPr bwMode="auto">
                <a:xfrm>
                  <a:off x="3679287" y="4797909"/>
                  <a:ext cx="0" cy="1428079"/>
                </a:xfrm>
                <a:prstGeom prst="line">
                  <a:avLst/>
                </a:prstGeom>
                <a:noFill/>
                <a:ln w="19050">
                  <a:solidFill>
                    <a:srgbClr val="70AD47"/>
                  </a:solidFill>
                  <a:prstDash val="dash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5127" name="TextBox 31"/>
            <p:cNvSpPr txBox="1">
              <a:spLocks noChangeArrowheads="1"/>
            </p:cNvSpPr>
            <p:nvPr/>
          </p:nvSpPr>
          <p:spPr bwMode="auto">
            <a:xfrm>
              <a:off x="3907957" y="2282962"/>
              <a:ext cx="1131201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80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德</a:t>
              </a:r>
              <a:endParaRPr lang="zh-CN" altLang="en-US" sz="8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128" name="组合 20"/>
          <p:cNvGrpSpPr/>
          <p:nvPr/>
        </p:nvGrpSpPr>
        <p:grpSpPr bwMode="auto">
          <a:xfrm>
            <a:off x="3931444" y="2973389"/>
            <a:ext cx="1014413" cy="1349375"/>
            <a:chOff x="6020094" y="2269846"/>
            <a:chExt cx="1352894" cy="1349671"/>
          </a:xfrm>
        </p:grpSpPr>
        <p:grpSp>
          <p:nvGrpSpPr>
            <p:cNvPr id="5129" name="组合 73"/>
            <p:cNvGrpSpPr>
              <a:grpSpLocks noChangeAspect="1"/>
            </p:cNvGrpSpPr>
            <p:nvPr/>
          </p:nvGrpSpPr>
          <p:grpSpPr bwMode="auto">
            <a:xfrm>
              <a:off x="6020094" y="2269846"/>
              <a:ext cx="1352894" cy="1349671"/>
              <a:chOff x="5000955" y="529393"/>
              <a:chExt cx="2176324" cy="2171141"/>
            </a:xfrm>
          </p:grpSpPr>
          <p:sp>
            <p:nvSpPr>
              <p:cNvPr id="5130" name="矩形 74"/>
              <p:cNvSpPr>
                <a:spLocks noChangeArrowheads="1"/>
              </p:cNvSpPr>
              <p:nvPr/>
            </p:nvSpPr>
            <p:spPr bwMode="auto">
              <a:xfrm>
                <a:off x="5000955" y="529393"/>
                <a:ext cx="2171141" cy="2171141"/>
              </a:xfrm>
              <a:prstGeom prst="rect">
                <a:avLst/>
              </a:prstGeom>
              <a:noFill/>
              <a:ln w="19050">
                <a:solidFill>
                  <a:srgbClr val="70AD47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131" name="组合 63"/>
              <p:cNvGrpSpPr/>
              <p:nvPr/>
            </p:nvGrpSpPr>
            <p:grpSpPr bwMode="auto">
              <a:xfrm>
                <a:off x="5000957" y="529395"/>
                <a:ext cx="2176322" cy="2171139"/>
                <a:chOff x="2965248" y="4797909"/>
                <a:chExt cx="1428079" cy="1428079"/>
              </a:xfrm>
            </p:grpSpPr>
            <p:cxnSp>
              <p:nvCxnSpPr>
                <p:cNvPr id="5132" name="直接连接符 64"/>
                <p:cNvCxnSpPr>
                  <a:cxnSpLocks noChangeShapeType="1"/>
                </p:cNvCxnSpPr>
                <p:nvPr/>
              </p:nvCxnSpPr>
              <p:spPr bwMode="auto">
                <a:xfrm>
                  <a:off x="2965248" y="5511949"/>
                  <a:ext cx="1428079" cy="0"/>
                </a:xfrm>
                <a:prstGeom prst="line">
                  <a:avLst/>
                </a:prstGeom>
                <a:noFill/>
                <a:ln w="19050">
                  <a:solidFill>
                    <a:srgbClr val="70AD47"/>
                  </a:solidFill>
                  <a:prstDash val="dash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133" name="直接连接符 65"/>
                <p:cNvCxnSpPr>
                  <a:cxnSpLocks noChangeShapeType="1"/>
                </p:cNvCxnSpPr>
                <p:nvPr/>
              </p:nvCxnSpPr>
              <p:spPr bwMode="auto">
                <a:xfrm>
                  <a:off x="3679287" y="4797909"/>
                  <a:ext cx="0" cy="1428079"/>
                </a:xfrm>
                <a:prstGeom prst="line">
                  <a:avLst/>
                </a:prstGeom>
                <a:noFill/>
                <a:ln w="19050">
                  <a:solidFill>
                    <a:srgbClr val="70AD47"/>
                  </a:solidFill>
                  <a:prstDash val="dash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5134" name="TextBox 31"/>
            <p:cNvSpPr txBox="1">
              <a:spLocks noChangeArrowheads="1"/>
            </p:cNvSpPr>
            <p:nvPr/>
          </p:nvSpPr>
          <p:spPr bwMode="auto">
            <a:xfrm>
              <a:off x="6094446" y="2282962"/>
              <a:ext cx="1131201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80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鹊</a:t>
              </a:r>
              <a:endParaRPr lang="zh-CN" altLang="en-US" sz="8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135" name="组合 21"/>
          <p:cNvGrpSpPr/>
          <p:nvPr/>
        </p:nvGrpSpPr>
        <p:grpSpPr bwMode="auto">
          <a:xfrm>
            <a:off x="6015037" y="2967038"/>
            <a:ext cx="1014413" cy="1350962"/>
            <a:chOff x="8277712" y="2269846"/>
            <a:chExt cx="1352894" cy="1349671"/>
          </a:xfrm>
        </p:grpSpPr>
        <p:grpSp>
          <p:nvGrpSpPr>
            <p:cNvPr id="5136" name="组合 79"/>
            <p:cNvGrpSpPr>
              <a:grpSpLocks noChangeAspect="1"/>
            </p:cNvGrpSpPr>
            <p:nvPr/>
          </p:nvGrpSpPr>
          <p:grpSpPr bwMode="auto">
            <a:xfrm>
              <a:off x="8277712" y="2269846"/>
              <a:ext cx="1352894" cy="1349671"/>
              <a:chOff x="5000955" y="529393"/>
              <a:chExt cx="2176324" cy="2171141"/>
            </a:xfrm>
          </p:grpSpPr>
          <p:sp>
            <p:nvSpPr>
              <p:cNvPr id="5137" name="矩形 80"/>
              <p:cNvSpPr>
                <a:spLocks noChangeArrowheads="1"/>
              </p:cNvSpPr>
              <p:nvPr/>
            </p:nvSpPr>
            <p:spPr bwMode="auto">
              <a:xfrm>
                <a:off x="5000955" y="529393"/>
                <a:ext cx="2171141" cy="2171141"/>
              </a:xfrm>
              <a:prstGeom prst="rect">
                <a:avLst/>
              </a:prstGeom>
              <a:noFill/>
              <a:ln w="19050">
                <a:solidFill>
                  <a:srgbClr val="70AD47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138" name="组合 63"/>
              <p:cNvGrpSpPr/>
              <p:nvPr/>
            </p:nvGrpSpPr>
            <p:grpSpPr bwMode="auto">
              <a:xfrm>
                <a:off x="5000957" y="529395"/>
                <a:ext cx="2176322" cy="2171139"/>
                <a:chOff x="2965248" y="4797909"/>
                <a:chExt cx="1428079" cy="1428079"/>
              </a:xfrm>
            </p:grpSpPr>
            <p:cxnSp>
              <p:nvCxnSpPr>
                <p:cNvPr id="5139" name="直接连接符 64"/>
                <p:cNvCxnSpPr>
                  <a:cxnSpLocks noChangeShapeType="1"/>
                </p:cNvCxnSpPr>
                <p:nvPr/>
              </p:nvCxnSpPr>
              <p:spPr bwMode="auto">
                <a:xfrm>
                  <a:off x="2965248" y="5511949"/>
                  <a:ext cx="1428079" cy="0"/>
                </a:xfrm>
                <a:prstGeom prst="line">
                  <a:avLst/>
                </a:prstGeom>
                <a:noFill/>
                <a:ln w="19050">
                  <a:solidFill>
                    <a:srgbClr val="70AD47"/>
                  </a:solidFill>
                  <a:prstDash val="dash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140" name="直接连接符 65"/>
                <p:cNvCxnSpPr>
                  <a:cxnSpLocks noChangeShapeType="1"/>
                </p:cNvCxnSpPr>
                <p:nvPr/>
              </p:nvCxnSpPr>
              <p:spPr bwMode="auto">
                <a:xfrm>
                  <a:off x="3679287" y="4797909"/>
                  <a:ext cx="0" cy="1428079"/>
                </a:xfrm>
                <a:prstGeom prst="line">
                  <a:avLst/>
                </a:prstGeom>
                <a:noFill/>
                <a:ln w="19050">
                  <a:solidFill>
                    <a:srgbClr val="70AD47"/>
                  </a:solidFill>
                  <a:prstDash val="dash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5141" name="TextBox 31"/>
            <p:cNvSpPr txBox="1">
              <a:spLocks noChangeArrowheads="1"/>
            </p:cNvSpPr>
            <p:nvPr/>
          </p:nvSpPr>
          <p:spPr bwMode="auto">
            <a:xfrm>
              <a:off x="8352064" y="2282962"/>
              <a:ext cx="1131201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80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蝉</a:t>
              </a:r>
              <a:endParaRPr lang="zh-CN" altLang="en-US" sz="8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23" name="文本框 122"/>
          <p:cNvSpPr txBox="1">
            <a:spLocks noChangeArrowheads="1"/>
          </p:cNvSpPr>
          <p:nvPr/>
        </p:nvSpPr>
        <p:spPr bwMode="auto">
          <a:xfrm>
            <a:off x="1920936" y="2352676"/>
            <a:ext cx="61106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zh-CN" sz="3300" b="1">
                <a:solidFill>
                  <a:srgbClr val="0000FF"/>
                </a:solidFill>
                <a:latin typeface="宋体" panose="02010600030101010101" pitchFamily="2" charset="-122"/>
              </a:rPr>
              <a:t>dé</a:t>
            </a:r>
            <a:endParaRPr lang="en-US" altLang="zh-CN" sz="3300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124" name="文本框 123"/>
          <p:cNvSpPr txBox="1">
            <a:spLocks noChangeArrowheads="1"/>
          </p:cNvSpPr>
          <p:nvPr/>
        </p:nvSpPr>
        <p:spPr bwMode="auto">
          <a:xfrm>
            <a:off x="4015207" y="2378076"/>
            <a:ext cx="82426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zh-CN" sz="3300" b="1">
                <a:solidFill>
                  <a:srgbClr val="0000FF"/>
                </a:solidFill>
                <a:latin typeface="宋体" panose="02010600030101010101" pitchFamily="2" charset="-122"/>
              </a:rPr>
              <a:t>què</a:t>
            </a:r>
            <a:endParaRPr lang="en-US" altLang="zh-CN" sz="3300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125" name="文本框 124"/>
          <p:cNvSpPr txBox="1">
            <a:spLocks noChangeArrowheads="1"/>
          </p:cNvSpPr>
          <p:nvPr/>
        </p:nvSpPr>
        <p:spPr bwMode="auto">
          <a:xfrm>
            <a:off x="5962436" y="2362201"/>
            <a:ext cx="103746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zh-CN" sz="3300" b="1">
                <a:solidFill>
                  <a:srgbClr val="0000FF"/>
                </a:solidFill>
                <a:latin typeface="宋体" panose="02010600030101010101" pitchFamily="2" charset="-122"/>
              </a:rPr>
              <a:t>chán</a:t>
            </a:r>
            <a:endParaRPr lang="en-US" altLang="zh-CN" sz="3300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grpSp>
        <p:nvGrpSpPr>
          <p:cNvPr id="5145" name="组合 66"/>
          <p:cNvGrpSpPr/>
          <p:nvPr/>
        </p:nvGrpSpPr>
        <p:grpSpPr bwMode="auto">
          <a:xfrm>
            <a:off x="172641" y="225426"/>
            <a:ext cx="2350294" cy="1063625"/>
            <a:chOff x="398493" y="235133"/>
            <a:chExt cx="3133181" cy="1063729"/>
          </a:xfrm>
        </p:grpSpPr>
        <p:grpSp>
          <p:nvGrpSpPr>
            <p:cNvPr id="5146" name="组合 109"/>
            <p:cNvGrpSpPr/>
            <p:nvPr/>
          </p:nvGrpSpPr>
          <p:grpSpPr bwMode="auto">
            <a:xfrm>
              <a:off x="1285916" y="505254"/>
              <a:ext cx="2245758" cy="679269"/>
              <a:chOff x="2197150" y="2511380"/>
              <a:chExt cx="2245758" cy="679269"/>
            </a:xfrm>
          </p:grpSpPr>
          <p:cxnSp>
            <p:nvCxnSpPr>
              <p:cNvPr id="112" name="直接连接符 111"/>
              <p:cNvCxnSpPr/>
              <p:nvPr/>
            </p:nvCxnSpPr>
            <p:spPr>
              <a:xfrm>
                <a:off x="2196985" y="2511160"/>
                <a:ext cx="1642778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>
                <a:off x="2196985" y="3190676"/>
                <a:ext cx="1653888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3"/>
              <p:cNvSpPr txBox="1">
                <a:spLocks noChangeArrowheads="1"/>
              </p:cNvSpPr>
              <p:nvPr/>
            </p:nvSpPr>
            <p:spPr bwMode="auto">
              <a:xfrm>
                <a:off x="2196985" y="2536562"/>
                <a:ext cx="2245923" cy="584257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/>
                <a:r>
                  <a:rPr lang="zh-CN" altLang="en-US" sz="3200" b="1" spc="500" noProof="1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我会写</a:t>
                </a:r>
                <a:endParaRPr lang="zh-CN" altLang="en-US" sz="3200" b="1" spc="500" noProof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115" name="直接连接符 114"/>
              <p:cNvCxnSpPr/>
              <p:nvPr/>
            </p:nvCxnSpPr>
            <p:spPr>
              <a:xfrm>
                <a:off x="3831826" y="2511160"/>
                <a:ext cx="306335" cy="33499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/>
            </p:nvCxnSpPr>
            <p:spPr>
              <a:xfrm flipV="1">
                <a:off x="3849286" y="2828691"/>
                <a:ext cx="269828" cy="361985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152" name="图片 110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398493" y="235133"/>
              <a:ext cx="873825" cy="1063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4" grpId="0"/>
      <p:bldP spid="1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组合 27"/>
          <p:cNvGrpSpPr/>
          <p:nvPr/>
        </p:nvGrpSpPr>
        <p:grpSpPr bwMode="auto">
          <a:xfrm>
            <a:off x="261937" y="207964"/>
            <a:ext cx="2490788" cy="858837"/>
            <a:chOff x="2704718" y="461698"/>
            <a:chExt cx="2381472" cy="569122"/>
          </a:xfrm>
        </p:grpSpPr>
        <p:sp>
          <p:nvSpPr>
            <p:cNvPr id="19" name="矩形: 圆角 28"/>
            <p:cNvSpPr/>
            <p:nvPr/>
          </p:nvSpPr>
          <p:spPr bwMode="auto">
            <a:xfrm rot="20564279">
              <a:off x="2704718" y="560584"/>
              <a:ext cx="564632" cy="47023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9999">
                  <a:alpha val="30196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4800" b="1" noProof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诗</a:t>
              </a:r>
              <a:endParaRPr lang="zh-CN" altLang="en-US" sz="4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" name="矩形: 圆角 29"/>
            <p:cNvSpPr/>
            <p:nvPr/>
          </p:nvSpPr>
          <p:spPr bwMode="auto">
            <a:xfrm rot="21407871">
              <a:off x="3297810" y="466958"/>
              <a:ext cx="564632" cy="470236"/>
            </a:xfrm>
            <a:prstGeom prst="roundRect">
              <a:avLst/>
            </a:prstGeom>
            <a:solidFill>
              <a:srgbClr val="CCFFCC"/>
            </a:solidFill>
            <a:ln>
              <a:solidFill>
                <a:srgbClr val="99FF99">
                  <a:alpha val="20000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4800" b="1" noProof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词</a:t>
              </a:r>
              <a:endParaRPr lang="zh-CN" altLang="en-US" sz="4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" name="矩形: 圆角 30"/>
            <p:cNvSpPr/>
            <p:nvPr/>
          </p:nvSpPr>
          <p:spPr bwMode="auto">
            <a:xfrm rot="214308">
              <a:off x="3907976" y="461698"/>
              <a:ext cx="565770" cy="472340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CC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4800" b="1" noProof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解</a:t>
              </a:r>
              <a:endParaRPr lang="zh-CN" altLang="en-US" sz="4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" name="矩形: 圆角 30"/>
            <p:cNvSpPr/>
            <p:nvPr/>
          </p:nvSpPr>
          <p:spPr bwMode="auto">
            <a:xfrm rot="936082">
              <a:off x="4520420" y="555324"/>
              <a:ext cx="565770" cy="471288"/>
            </a:xfrm>
            <a:prstGeom prst="roundRect">
              <a:avLst/>
            </a:prstGeom>
            <a:solidFill>
              <a:srgbClr val="CCFF66">
                <a:alpha val="69804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4800" b="1" noProof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读</a:t>
              </a:r>
              <a:endParaRPr lang="zh-CN" altLang="en-US" sz="4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358379" y="2959101"/>
            <a:ext cx="1574006" cy="4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r>
              <a:rPr lang="zh-CN" altLang="en-US" sz="2400" b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鲜明对比</a:t>
            </a:r>
            <a:endParaRPr lang="zh-CN" altLang="en-US" sz="2400" b="1">
              <a:solidFill>
                <a:srgbClr val="FF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3" name="组合 22"/>
          <p:cNvGrpSpPr/>
          <p:nvPr/>
        </p:nvGrpSpPr>
        <p:grpSpPr bwMode="auto">
          <a:xfrm>
            <a:off x="2722960" y="804863"/>
            <a:ext cx="3739753" cy="2298701"/>
            <a:chOff x="3629893" y="805258"/>
            <a:chExt cx="4987636" cy="2298163"/>
          </a:xfrm>
        </p:grpSpPr>
        <p:cxnSp>
          <p:nvCxnSpPr>
            <p:cNvPr id="69" name="直接连接符 68"/>
            <p:cNvCxnSpPr/>
            <p:nvPr/>
          </p:nvCxnSpPr>
          <p:spPr>
            <a:xfrm rot="16200000" flipH="1">
              <a:off x="4711536" y="2549513"/>
              <a:ext cx="1107816" cy="0"/>
            </a:xfrm>
            <a:prstGeom prst="line">
              <a:avLst/>
            </a:prstGeom>
            <a:ln w="38100">
              <a:solidFill>
                <a:srgbClr val="A6EC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01" name="矩形 25"/>
            <p:cNvSpPr>
              <a:spLocks noChangeArrowheads="1"/>
            </p:cNvSpPr>
            <p:nvPr/>
          </p:nvSpPr>
          <p:spPr bwMode="auto">
            <a:xfrm>
              <a:off x="3629893" y="805258"/>
              <a:ext cx="4987636" cy="861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/>
            <a:p>
              <a:r>
                <a:rPr lang="zh-CN" altLang="en-US" sz="2400" b="1" dirty="0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打翻的墨汁。这里形容黑云翻滚，好像浓墨。</a:t>
              </a:r>
              <a:endParaRPr lang="zh-CN" altLang="en-US" sz="2400" b="1" dirty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 bwMode="auto">
          <a:xfrm>
            <a:off x="2597944" y="3879851"/>
            <a:ext cx="3325416" cy="1244141"/>
            <a:chOff x="3463638" y="3879272"/>
            <a:chExt cx="4433454" cy="1244719"/>
          </a:xfrm>
        </p:grpSpPr>
        <p:cxnSp>
          <p:nvCxnSpPr>
            <p:cNvPr id="82" name="直接连接符 81"/>
            <p:cNvCxnSpPr/>
            <p:nvPr/>
          </p:nvCxnSpPr>
          <p:spPr>
            <a:xfrm>
              <a:off x="5236702" y="3879272"/>
              <a:ext cx="0" cy="443119"/>
            </a:xfrm>
            <a:prstGeom prst="line">
              <a:avLst/>
            </a:prstGeom>
            <a:ln w="38100">
              <a:solidFill>
                <a:srgbClr val="A6EC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04" name="矩形 64"/>
            <p:cNvSpPr>
              <a:spLocks noChangeArrowheads="1"/>
            </p:cNvSpPr>
            <p:nvPr/>
          </p:nvSpPr>
          <p:spPr bwMode="auto">
            <a:xfrm>
              <a:off x="3463638" y="4261820"/>
              <a:ext cx="4433454" cy="862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/>
            <a:p>
              <a:r>
                <a:rPr lang="zh-CN" altLang="en-US" sz="2400" b="1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跳动的珍珠。这里形容雨点大，杂乱无序。</a:t>
              </a:r>
              <a:endParaRPr lang="zh-CN" altLang="en-US" sz="2400" b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36" name="圆角矩形 35"/>
          <p:cNvSpPr/>
          <p:nvPr/>
        </p:nvSpPr>
        <p:spPr>
          <a:xfrm>
            <a:off x="3367088" y="2549525"/>
            <a:ext cx="1132285" cy="636588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39" name="圆角矩形 38"/>
          <p:cNvSpPr/>
          <p:nvPr/>
        </p:nvSpPr>
        <p:spPr>
          <a:xfrm>
            <a:off x="3387329" y="3367089"/>
            <a:ext cx="1143000" cy="636587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41" name="圆角矩形 40"/>
          <p:cNvSpPr/>
          <p:nvPr/>
        </p:nvSpPr>
        <p:spPr>
          <a:xfrm>
            <a:off x="2088356" y="2549525"/>
            <a:ext cx="1148954" cy="636588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29" name="圆角矩形 28"/>
          <p:cNvSpPr/>
          <p:nvPr/>
        </p:nvSpPr>
        <p:spPr>
          <a:xfrm>
            <a:off x="2088357" y="3408363"/>
            <a:ext cx="1156097" cy="636587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30" name="左大括号 29"/>
          <p:cNvSpPr/>
          <p:nvPr/>
        </p:nvSpPr>
        <p:spPr>
          <a:xfrm>
            <a:off x="1943100" y="2770189"/>
            <a:ext cx="103585" cy="1095375"/>
          </a:xfrm>
          <a:prstGeom prst="leftBrace">
            <a:avLst>
              <a:gd name="adj1" fmla="val 95833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6504709" y="180110"/>
            <a:ext cx="2379518" cy="3029117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6535882" y="3556242"/>
            <a:ext cx="2379518" cy="306136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068116" y="2403475"/>
            <a:ext cx="4436269" cy="164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66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黑 云 翻 墨 未 遮 山，白 雨 跳 珠 乱 入 船。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6" grpId="0" animBg="1"/>
      <p:bldP spid="39" grpId="0" animBg="1"/>
      <p:bldP spid="41" grpId="0" animBg="1"/>
      <p:bldP spid="29" grpId="0" animBg="1"/>
      <p:bldP spid="30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9"/>
          <p:cNvGrpSpPr/>
          <p:nvPr/>
        </p:nvGrpSpPr>
        <p:grpSpPr bwMode="auto">
          <a:xfrm>
            <a:off x="519112" y="3181350"/>
            <a:ext cx="7959329" cy="1630363"/>
            <a:chOff x="-400042" y="4529014"/>
            <a:chExt cx="9466749" cy="1629958"/>
          </a:xfrm>
        </p:grpSpPr>
        <p:sp>
          <p:nvSpPr>
            <p:cNvPr id="5" name="波形 4"/>
            <p:cNvSpPr/>
            <p:nvPr/>
          </p:nvSpPr>
          <p:spPr>
            <a:xfrm>
              <a:off x="-400042" y="4529014"/>
              <a:ext cx="9466749" cy="1629958"/>
            </a:xfrm>
            <a:prstGeom prst="wave">
              <a:avLst>
                <a:gd name="adj1" fmla="val 5208"/>
                <a:gd name="adj2" fmla="val 0"/>
              </a:avLst>
            </a:prstGeom>
            <a:solidFill>
              <a:srgbClr val="F9F6C3"/>
            </a:solidFill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sz="1400" noProof="1"/>
            </a:p>
          </p:txBody>
        </p:sp>
        <p:sp>
          <p:nvSpPr>
            <p:cNvPr id="34819" name="矩形 18"/>
            <p:cNvSpPr>
              <a:spLocks noChangeArrowheads="1"/>
            </p:cNvSpPr>
            <p:nvPr/>
          </p:nvSpPr>
          <p:spPr bwMode="auto">
            <a:xfrm>
              <a:off x="-303695" y="4597544"/>
              <a:ext cx="9345686" cy="1057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spcBef>
                  <a:spcPts val="1200"/>
                </a:spcBef>
              </a:pPr>
              <a:r>
                <a:rPr lang="zh-CN" altLang="en-US" sz="2800" b="1">
                  <a:solidFill>
                    <a:srgbClr val="FF00FF"/>
                  </a:solidFill>
                  <a:latin typeface="宋体" panose="02010600030101010101" pitchFamily="2" charset="-122"/>
                </a:rPr>
                <a:t>诗意：</a:t>
              </a:r>
              <a:r>
                <a:rPr lang="zh-CN" altLang="en-US" sz="28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乌云翻滚像泼洒的墨汁尚未遮住山，白色的雨点就像跳动的珍珠一样，杂乱地落入船中。</a:t>
              </a:r>
              <a:endParaRPr lang="zh-CN" altLang="en-US" sz="3200" b="1">
                <a:latin typeface="宋体" panose="02010600030101010101" pitchFamily="2" charset="-122"/>
              </a:endParaRPr>
            </a:p>
          </p:txBody>
        </p:sp>
      </p:grpSp>
      <p:sp>
        <p:nvSpPr>
          <p:cNvPr id="34820" name="矩形 7"/>
          <p:cNvSpPr>
            <a:spLocks noChangeArrowheads="1"/>
          </p:cNvSpPr>
          <p:nvPr/>
        </p:nvSpPr>
        <p:spPr bwMode="auto">
          <a:xfrm>
            <a:off x="1506141" y="1447801"/>
            <a:ext cx="6561534" cy="81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56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黑云翻墨未遮山，白雨跳珠乱入船。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50107" y="2303773"/>
            <a:ext cx="7608094" cy="403956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just">
              <a:lnSpc>
                <a:spcPts val="4500"/>
              </a:lnSpc>
            </a:pPr>
            <a:r>
              <a:rPr lang="en-US" altLang="zh-CN" sz="2000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这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两句诗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运用了</a:t>
            </a:r>
            <a:r>
              <a:rPr lang="zh-CN" altLang="en-US" sz="2400" b="1" u="sng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比喻 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修辞手法。诗句中把骤起的“乌云”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比喻成</a:t>
            </a:r>
            <a:r>
              <a:rPr lang="zh-CN" altLang="en-US" sz="2400" b="1" u="sng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翻墨 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用乌云翻涌的气势渲染暴雨即将来临的气氛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。用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“跳珠”形容  </a:t>
            </a:r>
            <a:r>
              <a:rPr lang="zh-CN" altLang="en-US" sz="2400" b="1" u="sng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雨点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描绘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出</a:t>
            </a:r>
            <a:r>
              <a:rPr lang="zh-CN" altLang="zh-CN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雨点飞溅的情态，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有声有色。诗句中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一个</a:t>
            </a:r>
            <a:r>
              <a:rPr lang="zh-CN" altLang="en-US" sz="2400" b="1" u="sng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“未” 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字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，突出了天气变化之</a:t>
            </a:r>
            <a:r>
              <a:rPr lang="zh-CN" altLang="en-US" sz="2400" b="1" u="sng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快 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一个</a:t>
            </a:r>
            <a:r>
              <a:rPr lang="en-US" altLang="zh-CN" sz="2400" b="1" u="sng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en-US" sz="2400" b="1" u="sng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跳</a:t>
            </a:r>
            <a:r>
              <a:rPr lang="en-US" altLang="zh-CN" sz="2400" b="1" u="sng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字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一个</a:t>
            </a:r>
            <a:r>
              <a:rPr lang="en-US" altLang="zh-CN" sz="2400" b="1" u="sng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en-US" sz="2400" b="1" u="sng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乱</a:t>
            </a:r>
            <a:r>
              <a:rPr lang="en-US" altLang="zh-CN" sz="2400" b="1" u="sng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字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，写出了暴雨之</a:t>
            </a:r>
            <a:r>
              <a:rPr lang="zh-CN" altLang="en-US" sz="2400" b="1" u="sng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大 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，雨点之</a:t>
            </a:r>
            <a:r>
              <a:rPr lang="zh-CN" altLang="en-US" sz="2400" b="1" u="sng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急 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zh-CN" altLang="zh-CN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阴云压近湖面、急雨骤降的壮阔，给我们展现的是</a:t>
            </a:r>
            <a:r>
              <a:rPr lang="zh-CN" altLang="zh-CN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一幅</a:t>
            </a:r>
            <a:r>
              <a:rPr lang="en-US" altLang="zh-CN" sz="2400" b="1" u="sng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r>
              <a:rPr lang="zh-CN" altLang="zh-CN" sz="2400" b="1" u="sng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西湖骤雨图</a:t>
            </a:r>
            <a:r>
              <a:rPr lang="en-US" altLang="zh-CN" sz="2400" b="1" u="sng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2400" noProof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842" name="矩形 9"/>
          <p:cNvSpPr>
            <a:spLocks noChangeArrowheads="1"/>
          </p:cNvSpPr>
          <p:nvPr/>
        </p:nvSpPr>
        <p:spPr bwMode="auto">
          <a:xfrm>
            <a:off x="800100" y="477838"/>
            <a:ext cx="7875985" cy="141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56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“黑云翻墨未遮山，白雨跳珠乱入船”运用了什么修辞手法？有什么好处？</a:t>
            </a:r>
            <a:endParaRPr lang="en-US" altLang="zh-CN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图片 10" descr="timg (20)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1594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348346" y="1183732"/>
            <a:ext cx="4384963" cy="76944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>
            <a:spAutoFit/>
          </a:bodyPr>
          <a:lstStyle/>
          <a:p>
            <a:pPr fontAlgn="auto"/>
            <a:r>
              <a:rPr lang="zh-CN" altLang="en-US" sz="4400" b="1" noProof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卷地风来忽吹散，</a:t>
            </a:r>
            <a:endParaRPr lang="zh-CN" altLang="en-US" sz="4400" b="1" noProof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867891" y="2618508"/>
            <a:ext cx="966354" cy="1011385"/>
            <a:chOff x="3823854" y="2618507"/>
            <a:chExt cx="1288472" cy="1011385"/>
          </a:xfrm>
        </p:grpSpPr>
        <p:sp>
          <p:nvSpPr>
            <p:cNvPr id="14" name="椭圆 13"/>
            <p:cNvSpPr/>
            <p:nvPr/>
          </p:nvSpPr>
          <p:spPr>
            <a:xfrm>
              <a:off x="3823854" y="2660074"/>
              <a:ext cx="1288472" cy="96981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200" noProof="1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031670" y="2618507"/>
              <a:ext cx="803565" cy="707886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>
              <a:spAutoFit/>
            </a:bodyPr>
            <a:lstStyle/>
            <a:p>
              <a:pPr fontAlgn="auto"/>
              <a:r>
                <a:rPr lang="zh-CN" altLang="en-US" sz="4000" b="1" noProof="1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风</a:t>
              </a:r>
              <a:endParaRPr lang="zh-CN" altLang="en-US" sz="4000" b="1" noProof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0" name="下箭头 9"/>
          <p:cNvSpPr/>
          <p:nvPr/>
        </p:nvSpPr>
        <p:spPr>
          <a:xfrm rot="16200000">
            <a:off x="4301332" y="2937272"/>
            <a:ext cx="360362" cy="48339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grpSp>
        <p:nvGrpSpPr>
          <p:cNvPr id="17" name="组合 16"/>
          <p:cNvGrpSpPr/>
          <p:nvPr/>
        </p:nvGrpSpPr>
        <p:grpSpPr>
          <a:xfrm>
            <a:off x="5008418" y="2604654"/>
            <a:ext cx="966354" cy="1011385"/>
            <a:chOff x="3823854" y="2618507"/>
            <a:chExt cx="1288472" cy="1011385"/>
          </a:xfrm>
        </p:grpSpPr>
        <p:sp>
          <p:nvSpPr>
            <p:cNvPr id="18" name="椭圆 17"/>
            <p:cNvSpPr/>
            <p:nvPr/>
          </p:nvSpPr>
          <p:spPr>
            <a:xfrm>
              <a:off x="3823854" y="2660074"/>
              <a:ext cx="1288472" cy="96981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200" noProof="1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31670" y="2618507"/>
              <a:ext cx="803565" cy="707886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>
              <a:spAutoFit/>
            </a:bodyPr>
            <a:lstStyle/>
            <a:p>
              <a:pPr fontAlgn="auto"/>
              <a:r>
                <a:rPr lang="zh-CN" altLang="en-US" sz="4000" b="1" noProof="1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大</a:t>
              </a:r>
              <a:endParaRPr lang="zh-CN" altLang="en-US" sz="4000" b="1" noProof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图片 13" descr="timg (22)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379519" y="1072895"/>
            <a:ext cx="4374572" cy="76944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>
            <a:spAutoFit/>
          </a:bodyPr>
          <a:lstStyle/>
          <a:p>
            <a:pPr fontAlgn="auto"/>
            <a:r>
              <a:rPr lang="zh-CN" altLang="en-US" sz="4400" b="1" noProof="1">
                <a:latin typeface="楷体" panose="02010609060101010101" pitchFamily="49" charset="-122"/>
                <a:ea typeface="楷体" panose="02010609060101010101" pitchFamily="49" charset="-122"/>
              </a:rPr>
              <a:t>望湖楼下水如天。</a:t>
            </a:r>
            <a:endParaRPr lang="zh-CN" altLang="en-US" sz="4400" b="1" noProof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847109" y="4184072"/>
            <a:ext cx="966354" cy="1011385"/>
            <a:chOff x="3823854" y="2618507"/>
            <a:chExt cx="1288472" cy="1011385"/>
          </a:xfrm>
        </p:grpSpPr>
        <p:sp>
          <p:nvSpPr>
            <p:cNvPr id="18" name="椭圆 17"/>
            <p:cNvSpPr/>
            <p:nvPr/>
          </p:nvSpPr>
          <p:spPr>
            <a:xfrm>
              <a:off x="3823854" y="2660074"/>
              <a:ext cx="1288472" cy="9698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200" noProof="1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31670" y="2618507"/>
              <a:ext cx="803565" cy="707886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>
              <a:spAutoFit/>
            </a:bodyPr>
            <a:lstStyle/>
            <a:p>
              <a:pPr fontAlgn="auto"/>
              <a:r>
                <a:rPr lang="zh-CN" altLang="en-US" sz="4000" b="1" noProof="1">
                  <a:latin typeface="楷体" panose="02010609060101010101" pitchFamily="49" charset="-122"/>
                  <a:ea typeface="楷体" panose="02010609060101010101" pitchFamily="49" charset="-122"/>
                </a:rPr>
                <a:t>水</a:t>
              </a:r>
              <a:endParaRPr lang="zh-CN" altLang="en-US" sz="4000" b="1" noProof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0" name="下箭头 19"/>
          <p:cNvSpPr/>
          <p:nvPr/>
        </p:nvSpPr>
        <p:spPr>
          <a:xfrm rot="16200000">
            <a:off x="4342408" y="4517430"/>
            <a:ext cx="360363" cy="48220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grpSp>
        <p:nvGrpSpPr>
          <p:cNvPr id="21" name="组合 20"/>
          <p:cNvGrpSpPr/>
          <p:nvPr/>
        </p:nvGrpSpPr>
        <p:grpSpPr>
          <a:xfrm>
            <a:off x="5081153" y="4156363"/>
            <a:ext cx="966354" cy="1011385"/>
            <a:chOff x="3823854" y="2618507"/>
            <a:chExt cx="1288472" cy="1011385"/>
          </a:xfrm>
        </p:grpSpPr>
        <p:sp>
          <p:nvSpPr>
            <p:cNvPr id="22" name="椭圆 21"/>
            <p:cNvSpPr/>
            <p:nvPr/>
          </p:nvSpPr>
          <p:spPr>
            <a:xfrm>
              <a:off x="3823854" y="2660074"/>
              <a:ext cx="1288472" cy="9698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200" noProof="1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31670" y="2618507"/>
              <a:ext cx="803565" cy="707886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>
              <a:spAutoFit/>
            </a:bodyPr>
            <a:lstStyle/>
            <a:p>
              <a:pPr fontAlgn="auto"/>
              <a:r>
                <a:rPr lang="zh-CN" altLang="en-US" sz="4000" b="1" noProof="1">
                  <a:latin typeface="楷体" panose="02010609060101010101" pitchFamily="49" charset="-122"/>
                  <a:ea typeface="楷体" panose="02010609060101010101" pitchFamily="49" charset="-122"/>
                </a:rPr>
                <a:t>静</a:t>
              </a:r>
              <a:endParaRPr lang="zh-CN" altLang="en-US" sz="4000" b="1" noProof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组合 27"/>
          <p:cNvGrpSpPr/>
          <p:nvPr/>
        </p:nvGrpSpPr>
        <p:grpSpPr bwMode="auto">
          <a:xfrm>
            <a:off x="261937" y="207964"/>
            <a:ext cx="2490788" cy="858837"/>
            <a:chOff x="2704718" y="461698"/>
            <a:chExt cx="2381472" cy="569122"/>
          </a:xfrm>
        </p:grpSpPr>
        <p:sp>
          <p:nvSpPr>
            <p:cNvPr id="19" name="矩形: 圆角 28"/>
            <p:cNvSpPr/>
            <p:nvPr/>
          </p:nvSpPr>
          <p:spPr bwMode="auto">
            <a:xfrm rot="20564279">
              <a:off x="2704718" y="560584"/>
              <a:ext cx="564632" cy="47023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9999">
                  <a:alpha val="30196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4800" b="1" noProof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诗</a:t>
              </a:r>
              <a:endParaRPr lang="zh-CN" altLang="en-US" sz="4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" name="矩形: 圆角 29"/>
            <p:cNvSpPr/>
            <p:nvPr/>
          </p:nvSpPr>
          <p:spPr bwMode="auto">
            <a:xfrm rot="21407871">
              <a:off x="3297810" y="466958"/>
              <a:ext cx="564632" cy="470236"/>
            </a:xfrm>
            <a:prstGeom prst="roundRect">
              <a:avLst/>
            </a:prstGeom>
            <a:solidFill>
              <a:srgbClr val="CCFFCC"/>
            </a:solidFill>
            <a:ln>
              <a:solidFill>
                <a:srgbClr val="99FF99">
                  <a:alpha val="20000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4800" b="1" noProof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词</a:t>
              </a:r>
              <a:endParaRPr lang="zh-CN" altLang="en-US" sz="4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" name="矩形: 圆角 30"/>
            <p:cNvSpPr/>
            <p:nvPr/>
          </p:nvSpPr>
          <p:spPr bwMode="auto">
            <a:xfrm rot="214308">
              <a:off x="3907976" y="461698"/>
              <a:ext cx="565770" cy="472340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CC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4800" b="1" noProof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解</a:t>
              </a:r>
              <a:endParaRPr lang="zh-CN" altLang="en-US" sz="4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" name="矩形: 圆角 30"/>
            <p:cNvSpPr/>
            <p:nvPr/>
          </p:nvSpPr>
          <p:spPr bwMode="auto">
            <a:xfrm rot="936082">
              <a:off x="4520420" y="555324"/>
              <a:ext cx="565770" cy="471288"/>
            </a:xfrm>
            <a:prstGeom prst="roundRect">
              <a:avLst/>
            </a:prstGeom>
            <a:solidFill>
              <a:srgbClr val="CCFF66">
                <a:alpha val="69804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4800" b="1" noProof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读</a:t>
              </a:r>
              <a:endParaRPr lang="zh-CN" altLang="en-US" sz="4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 bwMode="auto">
          <a:xfrm>
            <a:off x="222647" y="2197100"/>
            <a:ext cx="2302669" cy="861770"/>
            <a:chOff x="297149" y="2197743"/>
            <a:chExt cx="3069509" cy="861212"/>
          </a:xfrm>
        </p:grpSpPr>
        <p:cxnSp>
          <p:nvCxnSpPr>
            <p:cNvPr id="23" name="直接连接符 22"/>
            <p:cNvCxnSpPr/>
            <p:nvPr/>
          </p:nvCxnSpPr>
          <p:spPr>
            <a:xfrm flipH="1">
              <a:off x="2258841" y="2825986"/>
              <a:ext cx="1107817" cy="0"/>
            </a:xfrm>
            <a:prstGeom prst="line">
              <a:avLst/>
            </a:prstGeom>
            <a:ln w="38100">
              <a:solidFill>
                <a:srgbClr val="A6EC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920" name="矩形 23"/>
            <p:cNvSpPr>
              <a:spLocks noChangeArrowheads="1"/>
            </p:cNvSpPr>
            <p:nvPr/>
          </p:nvSpPr>
          <p:spPr bwMode="auto">
            <a:xfrm>
              <a:off x="297149" y="2197743"/>
              <a:ext cx="2099687" cy="86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/>
            <a:p>
              <a:r>
                <a:rPr lang="zh-CN" altLang="en-US" sz="2400" b="1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贴着地面吹来的风</a:t>
              </a:r>
              <a:endParaRPr lang="zh-CN" altLang="en-US" sz="2400" b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39" name="圆角矩形 38"/>
          <p:cNvSpPr/>
          <p:nvPr/>
        </p:nvSpPr>
        <p:spPr>
          <a:xfrm>
            <a:off x="4644628" y="3379789"/>
            <a:ext cx="1756172" cy="638175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41" name="圆角矩形 40"/>
          <p:cNvSpPr/>
          <p:nvPr/>
        </p:nvSpPr>
        <p:spPr>
          <a:xfrm>
            <a:off x="2088357" y="2549525"/>
            <a:ext cx="1797844" cy="636588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grpSp>
        <p:nvGrpSpPr>
          <p:cNvPr id="28" name="组合 27"/>
          <p:cNvGrpSpPr/>
          <p:nvPr/>
        </p:nvGrpSpPr>
        <p:grpSpPr bwMode="auto">
          <a:xfrm>
            <a:off x="5943600" y="2252664"/>
            <a:ext cx="2732485" cy="1600434"/>
            <a:chOff x="7924800" y="2252910"/>
            <a:chExt cx="3643746" cy="1599834"/>
          </a:xfrm>
        </p:grpSpPr>
        <p:sp>
          <p:nvSpPr>
            <p:cNvPr id="38924" name="矩形 64"/>
            <p:cNvSpPr>
              <a:spLocks noChangeArrowheads="1"/>
            </p:cNvSpPr>
            <p:nvPr/>
          </p:nvSpPr>
          <p:spPr bwMode="auto">
            <a:xfrm>
              <a:off x="8977746" y="2252910"/>
              <a:ext cx="2590800" cy="1599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比喻：</a:t>
              </a:r>
              <a:r>
                <a:rPr lang="zh-CN" altLang="en-US" sz="2400" b="1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形容湖面像天空一般开阔而且平静</a:t>
              </a:r>
              <a:endParaRPr lang="zh-CN" altLang="en-US" sz="2400" b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 flipH="1">
              <a:off x="7924800" y="3671603"/>
              <a:ext cx="1108207" cy="0"/>
            </a:xfrm>
            <a:prstGeom prst="line">
              <a:avLst/>
            </a:prstGeom>
            <a:ln w="38100">
              <a:solidFill>
                <a:srgbClr val="A6EC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圆角矩形 32"/>
          <p:cNvSpPr/>
          <p:nvPr/>
        </p:nvSpPr>
        <p:spPr>
          <a:xfrm>
            <a:off x="4613673" y="2535239"/>
            <a:ext cx="540544" cy="638175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grpSp>
        <p:nvGrpSpPr>
          <p:cNvPr id="26" name="组合 25"/>
          <p:cNvGrpSpPr/>
          <p:nvPr/>
        </p:nvGrpSpPr>
        <p:grpSpPr bwMode="auto">
          <a:xfrm>
            <a:off x="3152775" y="728663"/>
            <a:ext cx="3445669" cy="2374901"/>
            <a:chOff x="4204131" y="729161"/>
            <a:chExt cx="4593505" cy="2374260"/>
          </a:xfrm>
        </p:grpSpPr>
        <p:cxnSp>
          <p:nvCxnSpPr>
            <p:cNvPr id="34" name="直接连接符 33"/>
            <p:cNvCxnSpPr/>
            <p:nvPr/>
          </p:nvCxnSpPr>
          <p:spPr>
            <a:xfrm rot="16200000" flipH="1">
              <a:off x="5916837" y="2549533"/>
              <a:ext cx="1107776" cy="0"/>
            </a:xfrm>
            <a:prstGeom prst="line">
              <a:avLst/>
            </a:prstGeom>
            <a:ln w="38100">
              <a:solidFill>
                <a:srgbClr val="A6EC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929" name="矩形 34"/>
            <p:cNvSpPr>
              <a:spLocks noChangeArrowheads="1"/>
            </p:cNvSpPr>
            <p:nvPr/>
          </p:nvSpPr>
          <p:spPr bwMode="auto">
            <a:xfrm>
              <a:off x="4204131" y="729161"/>
              <a:ext cx="4593505" cy="861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/>
            <a:p>
              <a:r>
                <a:rPr lang="zh-CN" altLang="en-US" sz="2400" b="1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突出了天气变化之快，以及风的巨大威力</a:t>
              </a:r>
              <a:endParaRPr lang="zh-CN" altLang="en-US" sz="2400" b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8" name="组合 69"/>
          <p:cNvGrpSpPr/>
          <p:nvPr/>
        </p:nvGrpSpPr>
        <p:grpSpPr bwMode="auto">
          <a:xfrm>
            <a:off x="488156" y="4433888"/>
            <a:ext cx="7939088" cy="2189162"/>
            <a:chOff x="-400041" y="4529014"/>
            <a:chExt cx="9442031" cy="1808696"/>
          </a:xfrm>
        </p:grpSpPr>
        <p:sp>
          <p:nvSpPr>
            <p:cNvPr id="40" name="波形 39"/>
            <p:cNvSpPr/>
            <p:nvPr/>
          </p:nvSpPr>
          <p:spPr>
            <a:xfrm>
              <a:off x="-400041" y="4529014"/>
              <a:ext cx="9392471" cy="1808696"/>
            </a:xfrm>
            <a:prstGeom prst="wave">
              <a:avLst>
                <a:gd name="adj1" fmla="val 5208"/>
                <a:gd name="adj2" fmla="val 0"/>
              </a:avLst>
            </a:prstGeom>
            <a:solidFill>
              <a:srgbClr val="F9F6C3"/>
            </a:solidFill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sz="1200" noProof="1"/>
            </a:p>
          </p:txBody>
        </p:sp>
        <p:sp>
          <p:nvSpPr>
            <p:cNvPr id="38932" name="矩形 18"/>
            <p:cNvSpPr>
              <a:spLocks noChangeArrowheads="1"/>
            </p:cNvSpPr>
            <p:nvPr/>
          </p:nvSpPr>
          <p:spPr bwMode="auto">
            <a:xfrm>
              <a:off x="-303696" y="4597543"/>
              <a:ext cx="9345686" cy="759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spcBef>
                  <a:spcPts val="1200"/>
                </a:spcBef>
              </a:pPr>
              <a:r>
                <a:rPr lang="zh-CN" altLang="en-US" sz="2400" b="1">
                  <a:solidFill>
                    <a:srgbClr val="FF00FF"/>
                  </a:solidFill>
                  <a:latin typeface="宋体" panose="02010600030101010101" pitchFamily="2" charset="-122"/>
                </a:rPr>
                <a:t>诗意：</a:t>
              </a:r>
              <a:r>
                <a:rPr lang="zh-CN" altLang="en-US" sz="24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忽然一阵卷地而来的大风把云和雨都吹散了，此时从望湖楼上往下看，一片汪洋，湖水就像天空那样广阔。</a:t>
              </a:r>
              <a:endParaRPr lang="zh-CN" altLang="en-US" sz="2800" b="1">
                <a:latin typeface="宋体" panose="02010600030101010101" pitchFamily="2" charset="-122"/>
              </a:endParaRPr>
            </a:p>
          </p:txBody>
        </p:sp>
      </p:grp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068116" y="2403475"/>
            <a:ext cx="4436269" cy="164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66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卷 地 风 来 忽 吹 散，望 湖 楼 下 水 如 天。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33" grpId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39391" y="2992079"/>
            <a:ext cx="7608094" cy="17485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just">
              <a:lnSpc>
                <a:spcPts val="4500"/>
              </a:lnSpc>
            </a:pPr>
            <a:r>
              <a:rPr lang="zh-CN" altLang="en-US" sz="28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雨过天晴，风平浪静，湖面上天入水，水映天，水色和天光相辉映，一样的明净，一样的蔚蓝。</a:t>
            </a:r>
            <a:endParaRPr lang="zh-CN" altLang="en-US" sz="3200" b="1" noProof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810816" y="1725614"/>
            <a:ext cx="7875984" cy="69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5600"/>
              </a:lnSpc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“望湖楼下水如天”一句中水和天有什么特点？</a:t>
            </a:r>
            <a:endParaRPr lang="en-US" altLang="zh-CN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375047" y="441751"/>
            <a:ext cx="800219" cy="830997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fontAlgn="auto"/>
            <a:r>
              <a:rPr lang="zh-CN" altLang="en-US" sz="4800" noProof="1">
                <a:latin typeface="黑体" panose="02010609060101010101" pitchFamily="49" charset="-122"/>
                <a:ea typeface="黑体" panose="02010609060101010101" pitchFamily="49" charset="-122"/>
              </a:rPr>
              <a:t>思</a:t>
            </a:r>
            <a:endParaRPr lang="zh-CN" altLang="en-US" sz="4800" noProof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10866" y="441751"/>
            <a:ext cx="800219" cy="830997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fontAlgn="auto"/>
            <a:r>
              <a:rPr lang="zh-CN" altLang="en-US" sz="4800" noProof="1">
                <a:latin typeface="黑体" panose="02010609060101010101" pitchFamily="49" charset="-122"/>
                <a:ea typeface="黑体" panose="02010609060101010101" pitchFamily="49" charset="-122"/>
              </a:rPr>
              <a:t>考</a:t>
            </a:r>
            <a:endParaRPr lang="zh-CN" altLang="en-US" sz="4800" noProof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2784873" y="2308226"/>
            <a:ext cx="321111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zh-CN" altLang="en-US" sz="4800" b="1">
                <a:latin typeface="楷体" panose="02010609060101010101" pitchFamily="49" charset="-122"/>
                <a:ea typeface="楷体" panose="02010609060101010101" pitchFamily="49" charset="-122"/>
              </a:rPr>
              <a:t>    诗人按照什么顺序描写西湖雨景的？</a:t>
            </a:r>
            <a:endParaRPr lang="zh-CN" altLang="en-US" sz="4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 bwMode="auto">
          <a:xfrm>
            <a:off x="2144316" y="504825"/>
            <a:ext cx="5045869" cy="5951538"/>
            <a:chOff x="2859530" y="504069"/>
            <a:chExt cx="6727813" cy="5952149"/>
          </a:xfrm>
        </p:grpSpPr>
        <p:pic>
          <p:nvPicPr>
            <p:cNvPr id="40965" name="图片 6" descr="timg (4).jpg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3098055">
              <a:off x="2895737" y="467860"/>
              <a:ext cx="5836503" cy="5908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6" name="图片 7" descr="timg (1).jpg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50726" y="3616036"/>
              <a:ext cx="2036617" cy="2840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 bwMode="auto">
          <a:xfrm>
            <a:off x="826294" y="5440365"/>
            <a:ext cx="7468791" cy="1410705"/>
            <a:chOff x="1101330" y="5440906"/>
            <a:chExt cx="9958320" cy="1409976"/>
          </a:xfrm>
        </p:grpSpPr>
        <p:sp>
          <p:nvSpPr>
            <p:cNvPr id="9" name="流程图: 可选过程 8"/>
            <p:cNvSpPr/>
            <p:nvPr/>
          </p:nvSpPr>
          <p:spPr>
            <a:xfrm>
              <a:off x="1127389" y="5440906"/>
              <a:ext cx="9931020" cy="1232850"/>
            </a:xfrm>
            <a:prstGeom prst="flowChartAlternateProcess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/>
            </a:p>
          </p:txBody>
        </p:sp>
        <p:sp>
          <p:nvSpPr>
            <p:cNvPr id="41987" name="矩形 3"/>
            <p:cNvSpPr>
              <a:spLocks noChangeArrowheads="1"/>
            </p:cNvSpPr>
            <p:nvPr/>
          </p:nvSpPr>
          <p:spPr bwMode="auto">
            <a:xfrm>
              <a:off x="1101330" y="5466602"/>
              <a:ext cx="9958320" cy="1384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800" b="1">
                  <a:solidFill>
                    <a:srgbClr val="FF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从</a:t>
              </a:r>
              <a:r>
                <a:rPr lang="zh-CN" altLang="zh-CN" sz="2800" b="1">
                  <a:solidFill>
                    <a:srgbClr val="FF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阴云压近湖面、急雨骤降的壮阔，</a:t>
              </a:r>
              <a:r>
                <a:rPr lang="zh-CN" altLang="en-US" sz="2800" b="1">
                  <a:solidFill>
                    <a:srgbClr val="FF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到烟消云散，雨过天晴，天气变化的神速，使人目不暇接。</a:t>
              </a:r>
              <a:endParaRPr lang="zh-CN" altLang="en-US" sz="2800">
                <a:solidFill>
                  <a:srgbClr val="FF00FF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 bwMode="auto">
          <a:xfrm>
            <a:off x="714375" y="277814"/>
            <a:ext cx="3494485" cy="2505075"/>
            <a:chOff x="952499" y="277091"/>
            <a:chExt cx="4658591" cy="2505363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email"/>
            <a:stretch>
              <a:fillRect/>
            </a:stretch>
          </p:blipFill>
          <p:spPr>
            <a:xfrm>
              <a:off x="952499" y="277091"/>
              <a:ext cx="4658591" cy="25053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1990" name="TextBox 14"/>
            <p:cNvSpPr txBox="1">
              <a:spLocks noChangeArrowheads="1"/>
            </p:cNvSpPr>
            <p:nvPr/>
          </p:nvSpPr>
          <p:spPr bwMode="auto">
            <a:xfrm>
              <a:off x="1108364" y="415636"/>
              <a:ext cx="146858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3600" b="1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雨前</a:t>
              </a:r>
              <a:endParaRPr lang="zh-CN" altLang="en-US" sz="3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 bwMode="auto">
          <a:xfrm>
            <a:off x="5091112" y="295276"/>
            <a:ext cx="3492104" cy="2474913"/>
            <a:chOff x="6788726" y="294985"/>
            <a:chExt cx="4655127" cy="247592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>
            <a:xfrm>
              <a:off x="6788726" y="294985"/>
              <a:ext cx="4655127" cy="24759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1993" name="TextBox 15"/>
            <p:cNvSpPr txBox="1">
              <a:spLocks noChangeArrowheads="1"/>
            </p:cNvSpPr>
            <p:nvPr/>
          </p:nvSpPr>
          <p:spPr bwMode="auto">
            <a:xfrm>
              <a:off x="6871855" y="415636"/>
              <a:ext cx="146858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3600" b="1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雨中</a:t>
              </a:r>
              <a:endParaRPr lang="zh-CN" altLang="en-US" sz="3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 bwMode="auto">
          <a:xfrm>
            <a:off x="5097067" y="2897188"/>
            <a:ext cx="3506390" cy="2519362"/>
            <a:chOff x="6796453" y="2897792"/>
            <a:chExt cx="4675109" cy="251933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>
            <a:xfrm>
              <a:off x="6796453" y="2897792"/>
              <a:ext cx="4675109" cy="25193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1996" name="TextBox 16"/>
            <p:cNvSpPr txBox="1">
              <a:spLocks noChangeArrowheads="1"/>
            </p:cNvSpPr>
            <p:nvPr/>
          </p:nvSpPr>
          <p:spPr bwMode="auto">
            <a:xfrm>
              <a:off x="6941128" y="2978728"/>
              <a:ext cx="146858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3600" b="1">
                  <a:latin typeface="楷体" panose="02010609060101010101" pitchFamily="49" charset="-122"/>
                  <a:ea typeface="楷体" panose="02010609060101010101" pitchFamily="49" charset="-122"/>
                </a:rPr>
                <a:t>雨后</a:t>
              </a:r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 bwMode="auto">
          <a:xfrm>
            <a:off x="729854" y="2881313"/>
            <a:ext cx="3468290" cy="2508250"/>
            <a:chOff x="973283" y="2881744"/>
            <a:chExt cx="4623953" cy="250767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>
            <a:xfrm>
              <a:off x="973283" y="2881744"/>
              <a:ext cx="4623953" cy="25076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1999" name="TextBox 13"/>
            <p:cNvSpPr txBox="1">
              <a:spLocks noChangeArrowheads="1"/>
            </p:cNvSpPr>
            <p:nvPr/>
          </p:nvSpPr>
          <p:spPr bwMode="auto">
            <a:xfrm>
              <a:off x="1066801" y="2951019"/>
              <a:ext cx="146858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3600" b="1">
                  <a:latin typeface="楷体" panose="02010609060101010101" pitchFamily="49" charset="-122"/>
                  <a:ea typeface="楷体" panose="02010609060101010101" pitchFamily="49" charset="-122"/>
                </a:rPr>
                <a:t>转变</a:t>
              </a:r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图片 11" descr="timg (24)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6"/>
          <p:cNvGrpSpPr/>
          <p:nvPr/>
        </p:nvGrpSpPr>
        <p:grpSpPr>
          <a:xfrm>
            <a:off x="3533293" y="330680"/>
            <a:ext cx="1454343" cy="830997"/>
            <a:chOff x="4711057" y="330679"/>
            <a:chExt cx="1939124" cy="830997"/>
          </a:xfrm>
          <a:solidFill>
            <a:schemeClr val="accent1">
              <a:lumMod val="75000"/>
            </a:schemeClr>
          </a:solidFill>
        </p:grpSpPr>
        <p:sp>
          <p:nvSpPr>
            <p:cNvPr id="4" name="文本框 12"/>
            <p:cNvSpPr txBox="1"/>
            <p:nvPr/>
          </p:nvSpPr>
          <p:spPr>
            <a:xfrm>
              <a:off x="4711057" y="330679"/>
              <a:ext cx="844616" cy="830997"/>
            </a:xfrm>
            <a:prstGeom prst="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fontAlgn="auto"/>
              <a:r>
                <a:rPr lang="zh-CN" altLang="en-US" sz="4800" noProof="1">
                  <a:latin typeface="黑体" panose="02010609060101010101" pitchFamily="49" charset="-122"/>
                  <a:ea typeface="黑体" panose="02010609060101010101" pitchFamily="49" charset="-122"/>
                </a:rPr>
                <a:t>赏</a:t>
              </a:r>
              <a:endParaRPr lang="zh-CN" altLang="en-US" sz="4800" noProof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" name="文本框 12"/>
            <p:cNvSpPr txBox="1"/>
            <p:nvPr/>
          </p:nvSpPr>
          <p:spPr>
            <a:xfrm>
              <a:off x="5805565" y="330679"/>
              <a:ext cx="844616" cy="830997"/>
            </a:xfrm>
            <a:prstGeom prst="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fontAlgn="auto"/>
              <a:r>
                <a:rPr lang="zh-CN" altLang="en-US" sz="4800" noProof="1">
                  <a:latin typeface="黑体" panose="02010609060101010101" pitchFamily="49" charset="-122"/>
                  <a:ea typeface="黑体" panose="02010609060101010101" pitchFamily="49" charset="-122"/>
                </a:rPr>
                <a:t>析</a:t>
              </a:r>
              <a:endParaRPr lang="zh-CN" altLang="en-US" sz="4800" noProof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9" name="图片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1" y="1364902"/>
            <a:ext cx="7772399" cy="5188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"/>
          <p:cNvSpPr txBox="1">
            <a:spLocks noChangeArrowheads="1"/>
          </p:cNvSpPr>
          <p:nvPr/>
        </p:nvSpPr>
        <p:spPr bwMode="auto">
          <a:xfrm>
            <a:off x="1246585" y="1530351"/>
            <a:ext cx="6536531" cy="512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本诗描绘了西湖的美丽雨景。 “黑云翻墨”和“白雨跳珠”形成强烈的色彩对比，用“翻墨”写云的来势，用“跳珠”描绘雨点飞溅的情态，比喻运用得灵活生动却不露痕迹。而“卷地风来忽吹散，望湖楼下水如天”又把天气由骤雨到晴朗前转变之快描绘得令人心清气爽。</a:t>
            </a:r>
            <a:endParaRPr lang="zh-CN" altLang="en-US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566738" y="1897063"/>
            <a:ext cx="1321594" cy="1323439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8000" b="1" noProof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宿</a:t>
            </a:r>
            <a:endParaRPr lang="zh-CN" altLang="en-US" sz="8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186113" y="1004889"/>
            <a:ext cx="2836069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4400" b="1" noProof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宿舍</a:t>
            </a:r>
            <a:r>
              <a:rPr lang="zh-CN" altLang="en-US" sz="4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sz="4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1754" y="4643438"/>
            <a:ext cx="7485459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例</a:t>
            </a:r>
            <a:r>
              <a:rPr lang="zh-CN" altLang="en-US" sz="3200" b="1" noProof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：妈妈昨天工作到很晚，只好在公司</a:t>
            </a:r>
            <a:r>
              <a:rPr lang="zh-CN" altLang="en-US" sz="3200" b="1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宿</a:t>
            </a:r>
            <a:r>
              <a:rPr lang="zh-CN" altLang="en-US" sz="3200" b="1" noProof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      ）舍住了一</a:t>
            </a:r>
            <a:r>
              <a:rPr lang="zh-CN" altLang="en-US" sz="3200" b="1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宿</a:t>
            </a:r>
            <a:r>
              <a:rPr lang="zh-CN" altLang="en-US" sz="3200" b="1" noProof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      ）。</a:t>
            </a:r>
            <a:endParaRPr lang="zh-CN" altLang="en-US" sz="32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1514475" y="5376864"/>
            <a:ext cx="13537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sù</a:t>
            </a:r>
            <a:endParaRPr lang="en-US" altLang="zh-CN" sz="2800">
              <a:solidFill>
                <a:srgbClr val="FF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3174206" y="3435351"/>
            <a:ext cx="199191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（一宿）</a:t>
            </a:r>
            <a:endParaRPr lang="zh-CN" altLang="en-US" sz="4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左大括号 16"/>
          <p:cNvSpPr/>
          <p:nvPr/>
        </p:nvSpPr>
        <p:spPr>
          <a:xfrm>
            <a:off x="1704975" y="1538289"/>
            <a:ext cx="176213" cy="2562225"/>
          </a:xfrm>
          <a:prstGeom prst="leftBrac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1200" noProof="1">
              <a:solidFill>
                <a:prstClr val="black"/>
              </a:solidFill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1614488" y="1122364"/>
            <a:ext cx="17752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zh-CN" sz="3600">
                <a:solidFill>
                  <a:srgbClr val="000000"/>
                </a:solidFill>
                <a:latin typeface="微软雅黑" panose="020B0503020204020204" pitchFamily="34" charset="-122"/>
              </a:rPr>
              <a:t>sù</a:t>
            </a:r>
            <a:endParaRPr lang="en-US" altLang="zh-CN" sz="3600">
              <a:solidFill>
                <a:srgbClr val="000000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6152" name="组合 21"/>
          <p:cNvGrpSpPr/>
          <p:nvPr/>
        </p:nvGrpSpPr>
        <p:grpSpPr bwMode="auto">
          <a:xfrm>
            <a:off x="73819" y="41275"/>
            <a:ext cx="2449116" cy="1498600"/>
            <a:chOff x="98820" y="40860"/>
            <a:chExt cx="3264410" cy="1498483"/>
          </a:xfrm>
        </p:grpSpPr>
        <p:grpSp>
          <p:nvGrpSpPr>
            <p:cNvPr id="6153" name="组合 22"/>
            <p:cNvGrpSpPr/>
            <p:nvPr/>
          </p:nvGrpSpPr>
          <p:grpSpPr bwMode="auto">
            <a:xfrm>
              <a:off x="1117472" y="495408"/>
              <a:ext cx="2245758" cy="679269"/>
              <a:chOff x="2197150" y="2511380"/>
              <a:chExt cx="2245758" cy="679269"/>
            </a:xfrm>
          </p:grpSpPr>
          <p:cxnSp>
            <p:nvCxnSpPr>
              <p:cNvPr id="25" name="直接连接符 24"/>
              <p:cNvCxnSpPr/>
              <p:nvPr/>
            </p:nvCxnSpPr>
            <p:spPr>
              <a:xfrm>
                <a:off x="2197337" y="2510822"/>
                <a:ext cx="164252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197337" y="3190219"/>
                <a:ext cx="1653629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3"/>
              <p:cNvSpPr txBox="1">
                <a:spLocks noChangeArrowheads="1"/>
              </p:cNvSpPr>
              <p:nvPr/>
            </p:nvSpPr>
            <p:spPr bwMode="auto">
              <a:xfrm>
                <a:off x="2197337" y="2536220"/>
                <a:ext cx="2245571" cy="584154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/>
                <a:r>
                  <a:rPr lang="zh-CN" altLang="en-US" sz="3200" b="1" spc="500" noProof="1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多音字</a:t>
                </a:r>
                <a:endParaRPr lang="zh-CN" altLang="en-US" sz="3200" b="1" spc="500" noProof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29" name="直接连接符 28"/>
              <p:cNvCxnSpPr/>
              <p:nvPr/>
            </p:nvCxnSpPr>
            <p:spPr>
              <a:xfrm>
                <a:off x="3831922" y="2510822"/>
                <a:ext cx="306287" cy="334937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 flipV="1">
                <a:off x="3849379" y="2828297"/>
                <a:ext cx="269786" cy="36192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159" name="图片 23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98820" y="40860"/>
              <a:ext cx="998989" cy="1498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文本框 30"/>
          <p:cNvSpPr txBox="1"/>
          <p:nvPr/>
        </p:nvSpPr>
        <p:spPr>
          <a:xfrm>
            <a:off x="1831755" y="3563634"/>
            <a:ext cx="138949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600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xiǔ</a:t>
            </a:r>
            <a:endParaRPr lang="en-US" altLang="zh-CN" sz="3600" noProof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2"/>
          <p:cNvSpPr txBox="1">
            <a:spLocks noChangeArrowheads="1"/>
          </p:cNvSpPr>
          <p:nvPr/>
        </p:nvSpPr>
        <p:spPr bwMode="auto">
          <a:xfrm>
            <a:off x="5712619" y="5364164"/>
            <a:ext cx="13537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</a:rPr>
              <a:t>xiǔ</a:t>
            </a:r>
            <a:endParaRPr lang="en-US" altLang="zh-CN" sz="2800">
              <a:solidFill>
                <a:srgbClr val="FF0000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9" grpId="0"/>
      <p:bldP spid="5" grpId="0"/>
      <p:bldP spid="3" grpId="0"/>
      <p:bldP spid="12" grpId="0"/>
      <p:bldP spid="17" grpId="0" animBg="1"/>
      <p:bldP spid="20" grpId="0" bldLvl="0" animBg="1"/>
      <p:bldP spid="31" grpId="0"/>
      <p:bldP spid="3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组合 6"/>
          <p:cNvGrpSpPr/>
          <p:nvPr/>
        </p:nvGrpSpPr>
        <p:grpSpPr bwMode="auto">
          <a:xfrm>
            <a:off x="159544" y="252414"/>
            <a:ext cx="3069431" cy="1265237"/>
            <a:chOff x="225760" y="163382"/>
            <a:chExt cx="3354245" cy="1266623"/>
          </a:xfrm>
        </p:grpSpPr>
        <p:grpSp>
          <p:nvGrpSpPr>
            <p:cNvPr id="44034" name="组合 26"/>
            <p:cNvGrpSpPr/>
            <p:nvPr/>
          </p:nvGrpSpPr>
          <p:grpSpPr bwMode="auto">
            <a:xfrm>
              <a:off x="1158651" y="567048"/>
              <a:ext cx="2421354" cy="680194"/>
              <a:chOff x="1965975" y="2510828"/>
              <a:chExt cx="2421354" cy="680194"/>
            </a:xfrm>
          </p:grpSpPr>
          <p:cxnSp>
            <p:nvCxnSpPr>
              <p:cNvPr id="11" name="直接连接符 10"/>
              <p:cNvCxnSpPr/>
              <p:nvPr/>
            </p:nvCxnSpPr>
            <p:spPr>
              <a:xfrm>
                <a:off x="1965975" y="2510828"/>
                <a:ext cx="187489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3"/>
              <p:cNvSpPr txBox="1">
                <a:spLocks noChangeArrowheads="1"/>
              </p:cNvSpPr>
              <p:nvPr/>
            </p:nvSpPr>
            <p:spPr bwMode="auto">
              <a:xfrm>
                <a:off x="2058353" y="2542613"/>
                <a:ext cx="2328976" cy="46217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/>
                <a:r>
                  <a:rPr lang="zh-CN" altLang="en-US" sz="2400" b="1" spc="1200" noProof="1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诗词小结</a:t>
                </a:r>
                <a:endParaRPr lang="zh-CN" altLang="en-US" sz="2400" b="1" spc="1200" noProof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3831758" y="2510828"/>
                <a:ext cx="307060" cy="335329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V="1">
                <a:off x="3848672" y="2828676"/>
                <a:ext cx="270630" cy="36234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1965975" y="3191022"/>
                <a:ext cx="1904816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040" name="图片 9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225760" y="163382"/>
              <a:ext cx="1065668" cy="1266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475060" y="1516063"/>
            <a:ext cx="469939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这首诗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描绘的是</a:t>
            </a:r>
            <a:r>
              <a:rPr lang="zh-CN" altLang="en-US" sz="2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望湖楼美丽的雨景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。本诗的灵感可谓突现于一个</a:t>
            </a:r>
            <a:r>
              <a:rPr lang="zh-CN" altLang="en-US" sz="2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“醉”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字上</a:t>
            </a:r>
            <a:r>
              <a:rPr lang="zh-CN" altLang="zh-CN" sz="2800" b="1" dirty="0">
                <a:solidFill>
                  <a:srgbClr val="22222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dirty="0">
                <a:solidFill>
                  <a:srgbClr val="22222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诗人</a:t>
            </a:r>
            <a:r>
              <a:rPr lang="zh-CN" altLang="zh-CN" sz="2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醉于酒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sz="2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更醉于雨景之美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，进而激情澎湃，才赋成即景佳作。才思敏捷的诗人用诗句捕捉到西子湖这一番别具风味的</a:t>
            </a:r>
            <a:r>
              <a:rPr lang="zh-CN" altLang="zh-CN" sz="2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“即兴表演”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，绘成一幅</a:t>
            </a:r>
            <a:r>
              <a:rPr lang="zh-CN" altLang="zh-CN" sz="2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“西湖骤雨图”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155532" y="1510146"/>
            <a:ext cx="3711984" cy="4447308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组合 11"/>
          <p:cNvGrpSpPr/>
          <p:nvPr/>
        </p:nvGrpSpPr>
        <p:grpSpPr bwMode="auto">
          <a:xfrm>
            <a:off x="9525" y="331788"/>
            <a:ext cx="2444354" cy="1098550"/>
            <a:chOff x="12038" y="331387"/>
            <a:chExt cx="3261030" cy="1098952"/>
          </a:xfrm>
        </p:grpSpPr>
        <p:grpSp>
          <p:nvGrpSpPr>
            <p:cNvPr id="45058" name="组合 55"/>
            <p:cNvGrpSpPr/>
            <p:nvPr/>
          </p:nvGrpSpPr>
          <p:grpSpPr bwMode="auto">
            <a:xfrm>
              <a:off x="1027038" y="568540"/>
              <a:ext cx="2246030" cy="677582"/>
              <a:chOff x="1938272" y="2512320"/>
              <a:chExt cx="2246030" cy="677582"/>
            </a:xfrm>
          </p:grpSpPr>
          <p:cxnSp>
            <p:nvCxnSpPr>
              <p:cNvPr id="45059" name="直接连接符 6"/>
              <p:cNvCxnSpPr>
                <a:cxnSpLocks noChangeShapeType="1"/>
              </p:cNvCxnSpPr>
              <p:nvPr/>
            </p:nvCxnSpPr>
            <p:spPr bwMode="auto">
              <a:xfrm>
                <a:off x="1965107" y="2512320"/>
                <a:ext cx="1876151" cy="0"/>
              </a:xfrm>
              <a:prstGeom prst="line">
                <a:avLst/>
              </a:prstGeom>
              <a:noFill/>
              <a:ln w="31750">
                <a:solidFill>
                  <a:srgbClr val="92D05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060" name="直接连接符 7"/>
              <p:cNvCxnSpPr>
                <a:cxnSpLocks noChangeShapeType="1"/>
              </p:cNvCxnSpPr>
              <p:nvPr/>
            </p:nvCxnSpPr>
            <p:spPr bwMode="auto">
              <a:xfrm>
                <a:off x="1973577" y="3189902"/>
                <a:ext cx="1876151" cy="0"/>
              </a:xfrm>
              <a:prstGeom prst="line">
                <a:avLst/>
              </a:prstGeom>
              <a:noFill/>
              <a:ln w="31750">
                <a:solidFill>
                  <a:srgbClr val="92D05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" name="TextBox 3"/>
              <p:cNvSpPr txBox="1">
                <a:spLocks noChangeArrowheads="1"/>
              </p:cNvSpPr>
              <p:nvPr/>
            </p:nvSpPr>
            <p:spPr bwMode="auto">
              <a:xfrm>
                <a:off x="1938272" y="2543552"/>
                <a:ext cx="2246030" cy="461834"/>
              </a:xfrm>
              <a:prstGeom prst="rect">
                <a:avLst/>
              </a:prstGeom>
              <a:noFill/>
              <a:ln w="9525">
                <a:solidFill>
                  <a:sysClr val="window" lastClr="FFFFFF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defRPr/>
                </a:pPr>
                <a:r>
                  <a:rPr lang="zh-CN" altLang="en-US" sz="2400" b="1" kern="0" spc="500" dirty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层次梳理</a:t>
                </a:r>
                <a:endParaRPr lang="zh-CN" altLang="en-US" sz="2400" b="1" kern="0" spc="5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45062" name="直接连接符 9"/>
              <p:cNvCxnSpPr>
                <a:cxnSpLocks noChangeShapeType="1"/>
              </p:cNvCxnSpPr>
              <p:nvPr/>
            </p:nvCxnSpPr>
            <p:spPr bwMode="auto">
              <a:xfrm>
                <a:off x="3830671" y="2512320"/>
                <a:ext cx="309163" cy="334556"/>
              </a:xfrm>
              <a:prstGeom prst="line">
                <a:avLst/>
              </a:prstGeom>
              <a:noFill/>
              <a:ln w="31750">
                <a:solidFill>
                  <a:srgbClr val="92D05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063" name="直接连接符 10"/>
              <p:cNvCxnSpPr>
                <a:cxnSpLocks noChangeShapeType="1"/>
              </p:cNvCxnSpPr>
              <p:nvPr/>
            </p:nvCxnSpPr>
            <p:spPr bwMode="auto">
              <a:xfrm flipV="1">
                <a:off x="3849729" y="2827819"/>
                <a:ext cx="268930" cy="362083"/>
              </a:xfrm>
              <a:prstGeom prst="line">
                <a:avLst/>
              </a:prstGeom>
              <a:noFill/>
              <a:ln w="31750">
                <a:solidFill>
                  <a:srgbClr val="92D05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45064" name="图片 10"/>
            <p:cNvPicPr>
              <a:picLocks noChangeAspect="1" noChangeArrowheads="1"/>
            </p:cNvPicPr>
            <p:nvPr/>
          </p:nvPicPr>
          <p:blipFill>
            <a:blip r:embed="rId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038" y="331387"/>
              <a:ext cx="1051489" cy="1098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左大括号 13"/>
          <p:cNvSpPr/>
          <p:nvPr/>
        </p:nvSpPr>
        <p:spPr>
          <a:xfrm>
            <a:off x="2888457" y="2605088"/>
            <a:ext cx="250031" cy="2201862"/>
          </a:xfrm>
          <a:prstGeom prst="leftBrace">
            <a:avLst>
              <a:gd name="adj1" fmla="val 95833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390085" y="3303588"/>
            <a:ext cx="17776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急来急去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3162300" y="2224088"/>
            <a:ext cx="848916" cy="461665"/>
          </a:xfrm>
          <a:prstGeom prst="rect">
            <a:avLst/>
          </a:prstGeom>
          <a:solidFill>
            <a:srgbClr val="9EE3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雨前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5068" name="文本框 18"/>
          <p:cNvSpPr txBox="1">
            <a:spLocks noChangeArrowheads="1"/>
          </p:cNvSpPr>
          <p:nvPr/>
        </p:nvSpPr>
        <p:spPr bwMode="auto">
          <a:xfrm>
            <a:off x="5537597" y="2708276"/>
            <a:ext cx="6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1200"/>
          </a:p>
        </p:txBody>
      </p:sp>
      <p:sp>
        <p:nvSpPr>
          <p:cNvPr id="45069" name="文本框 18"/>
          <p:cNvSpPr txBox="1">
            <a:spLocks noChangeArrowheads="1"/>
          </p:cNvSpPr>
          <p:nvPr/>
        </p:nvSpPr>
        <p:spPr bwMode="auto">
          <a:xfrm>
            <a:off x="5589985" y="4856163"/>
            <a:ext cx="6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1200"/>
          </a:p>
        </p:txBody>
      </p:sp>
      <p:sp>
        <p:nvSpPr>
          <p:cNvPr id="35" name="左大括号 34"/>
          <p:cNvSpPr/>
          <p:nvPr/>
        </p:nvSpPr>
        <p:spPr>
          <a:xfrm flipH="1">
            <a:off x="6068617" y="2400300"/>
            <a:ext cx="145256" cy="2573338"/>
          </a:xfrm>
          <a:prstGeom prst="leftBrace">
            <a:avLst>
              <a:gd name="adj1" fmla="val 95833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4573" y="2916238"/>
            <a:ext cx="24312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六月二十七日望湖楼醉书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文本框 15"/>
          <p:cNvSpPr txBox="1">
            <a:spLocks noChangeArrowheads="1"/>
          </p:cNvSpPr>
          <p:nvPr/>
        </p:nvSpPr>
        <p:spPr bwMode="auto">
          <a:xfrm>
            <a:off x="4263628" y="2211388"/>
            <a:ext cx="1565672" cy="461665"/>
          </a:xfrm>
          <a:prstGeom prst="rect">
            <a:avLst/>
          </a:prstGeom>
          <a:solidFill>
            <a:srgbClr val="F9F6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黑云翻墨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文本框 15"/>
          <p:cNvSpPr txBox="1">
            <a:spLocks noChangeArrowheads="1"/>
          </p:cNvSpPr>
          <p:nvPr/>
        </p:nvSpPr>
        <p:spPr bwMode="auto">
          <a:xfrm>
            <a:off x="3171825" y="3387725"/>
            <a:ext cx="848916" cy="461665"/>
          </a:xfrm>
          <a:prstGeom prst="rect">
            <a:avLst/>
          </a:prstGeom>
          <a:solidFill>
            <a:srgbClr val="9EE3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雨中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" name="文本框 15"/>
          <p:cNvSpPr txBox="1">
            <a:spLocks noChangeArrowheads="1"/>
          </p:cNvSpPr>
          <p:nvPr/>
        </p:nvSpPr>
        <p:spPr bwMode="auto">
          <a:xfrm>
            <a:off x="4263628" y="3375025"/>
            <a:ext cx="1565672" cy="461665"/>
          </a:xfrm>
          <a:prstGeom prst="rect">
            <a:avLst/>
          </a:prstGeom>
          <a:solidFill>
            <a:srgbClr val="F9F6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白雨跳珠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0" name="文本框 15"/>
          <p:cNvSpPr txBox="1">
            <a:spLocks noChangeArrowheads="1"/>
          </p:cNvSpPr>
          <p:nvPr/>
        </p:nvSpPr>
        <p:spPr bwMode="auto">
          <a:xfrm>
            <a:off x="3182542" y="4468813"/>
            <a:ext cx="848915" cy="461665"/>
          </a:xfrm>
          <a:prstGeom prst="rect">
            <a:avLst/>
          </a:prstGeom>
          <a:solidFill>
            <a:srgbClr val="9EE3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雨后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1" name="文本框 15"/>
          <p:cNvSpPr txBox="1">
            <a:spLocks noChangeArrowheads="1"/>
          </p:cNvSpPr>
          <p:nvPr/>
        </p:nvSpPr>
        <p:spPr bwMode="auto">
          <a:xfrm>
            <a:off x="4274344" y="4483101"/>
            <a:ext cx="1565672" cy="461665"/>
          </a:xfrm>
          <a:prstGeom prst="rect">
            <a:avLst/>
          </a:prstGeom>
          <a:solidFill>
            <a:srgbClr val="F9F6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水天一色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/>
      <p:bldP spid="16" grpId="0" animBg="1"/>
      <p:bldP spid="35" grpId="0" animBg="1"/>
      <p:bldP spid="28" grpId="0"/>
      <p:bldP spid="34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图片 13" descr="timg (24)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流程图: 可选过程 10"/>
          <p:cNvSpPr/>
          <p:nvPr/>
        </p:nvSpPr>
        <p:spPr>
          <a:xfrm>
            <a:off x="536972" y="1831976"/>
            <a:ext cx="8091488" cy="2919413"/>
          </a:xfrm>
          <a:prstGeom prst="flowChartAlternateProcess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400" noProof="1">
              <a:solidFill>
                <a:prstClr val="white"/>
              </a:solidFill>
            </a:endParaRPr>
          </a:p>
        </p:txBody>
      </p:sp>
      <p:grpSp>
        <p:nvGrpSpPr>
          <p:cNvPr id="47107" name="组合 13"/>
          <p:cNvGrpSpPr/>
          <p:nvPr/>
        </p:nvGrpSpPr>
        <p:grpSpPr bwMode="auto">
          <a:xfrm>
            <a:off x="157163" y="306389"/>
            <a:ext cx="2440781" cy="981075"/>
            <a:chOff x="18662" y="357049"/>
            <a:chExt cx="3254406" cy="980919"/>
          </a:xfrm>
        </p:grpSpPr>
        <p:grpSp>
          <p:nvGrpSpPr>
            <p:cNvPr id="47108" name="组合 14"/>
            <p:cNvGrpSpPr/>
            <p:nvPr/>
          </p:nvGrpSpPr>
          <p:grpSpPr bwMode="auto">
            <a:xfrm>
              <a:off x="1026735" y="568153"/>
              <a:ext cx="2246333" cy="679342"/>
              <a:chOff x="1937969" y="2511933"/>
              <a:chExt cx="2246333" cy="679342"/>
            </a:xfrm>
          </p:grpSpPr>
          <p:cxnSp>
            <p:nvCxnSpPr>
              <p:cNvPr id="17" name="直接连接符 16"/>
              <p:cNvCxnSpPr/>
              <p:nvPr/>
            </p:nvCxnSpPr>
            <p:spPr>
              <a:xfrm>
                <a:off x="1964956" y="2511933"/>
                <a:ext cx="1874856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1974481" y="3191275"/>
                <a:ext cx="1876443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3"/>
              <p:cNvSpPr txBox="1">
                <a:spLocks noChangeArrowheads="1"/>
              </p:cNvSpPr>
              <p:nvPr/>
            </p:nvSpPr>
            <p:spPr bwMode="auto">
              <a:xfrm>
                <a:off x="1937969" y="2543678"/>
                <a:ext cx="2246333" cy="46159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2400" b="1" spc="500" noProof="1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主旨归纳</a:t>
                </a:r>
                <a:endParaRPr lang="zh-CN" altLang="en-US" sz="2400" b="1" spc="500" noProof="1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20" name="直接连接符 19"/>
              <p:cNvCxnSpPr/>
              <p:nvPr/>
            </p:nvCxnSpPr>
            <p:spPr>
              <a:xfrm>
                <a:off x="3831874" y="2511933"/>
                <a:ext cx="306391" cy="33491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flipV="1">
                <a:off x="3849337" y="2829382"/>
                <a:ext cx="269878" cy="36189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7114" name="图片 15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662" y="357049"/>
              <a:ext cx="1090423" cy="98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15" name="内容占位符 2"/>
          <p:cNvSpPr>
            <a:spLocks noGrp="1" noChangeArrowheads="1"/>
          </p:cNvSpPr>
          <p:nvPr>
            <p:ph idx="1"/>
          </p:nvPr>
        </p:nvSpPr>
        <p:spPr>
          <a:xfrm>
            <a:off x="698897" y="2225676"/>
            <a:ext cx="7886700" cy="2651125"/>
          </a:xfrm>
        </p:spPr>
        <p:txBody>
          <a:bodyPr/>
          <a:lstStyle/>
          <a:p>
            <a:pPr marL="0" indent="0" fontAlgn="base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    《</a:t>
            </a:r>
            <a:r>
              <a:rPr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六月二十七日望湖楼醉书</a:t>
            </a:r>
            <a:r>
              <a:rPr lang="en-US" altLang="zh-CN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》</a:t>
            </a:r>
            <a:r>
              <a:rPr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通过描写疾雨急来急去的变幻景色，表现了西湖奇特的景色和作者对自然变化的赞叹。</a:t>
            </a:r>
            <a:endParaRPr sz="28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图片 5" descr="544467_20161224080706600016_1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/>
        </p:nvGrpSpPr>
        <p:grpSpPr bwMode="auto">
          <a:xfrm>
            <a:off x="1016794" y="2008189"/>
            <a:ext cx="7421166" cy="2224087"/>
            <a:chOff x="1356349" y="2008908"/>
            <a:chExt cx="9893541" cy="2223885"/>
          </a:xfrm>
        </p:grpSpPr>
        <p:pic>
          <p:nvPicPr>
            <p:cNvPr id="9" name="图片 11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1356349" y="2008908"/>
              <a:ext cx="9893541" cy="22238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标题 28"/>
            <p:cNvSpPr txBox="1"/>
            <p:nvPr/>
          </p:nvSpPr>
          <p:spPr>
            <a:xfrm>
              <a:off x="1829360" y="2240662"/>
              <a:ext cx="8782442" cy="1325442"/>
            </a:xfrm>
            <a:prstGeom prst="rect">
              <a:avLst/>
            </a:prstGeom>
          </p:spPr>
          <p:txBody>
            <a:bodyPr anchor="b"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</a:pPr>
              <a:r>
                <a:rPr lang="zh-CN" altLang="en-US" b="1" spc="500" noProof="1" smtClean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rPr>
                <a:t>西江月</a:t>
              </a:r>
              <a:r>
                <a:rPr lang="zh-CN" altLang="en-US" b="1" spc="500" noProof="1" smtClean="0">
                  <a:solidFill>
                    <a:sysClr val="windowText" lastClr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rPr>
                <a:t>˙</a:t>
              </a:r>
              <a:r>
                <a:rPr lang="zh-CN" altLang="en-US" b="1" spc="500" noProof="1" smtClean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rPr>
                <a:t>夜行黄沙道中</a:t>
              </a:r>
              <a:endParaRPr lang="zh-CN" altLang="en-US" b="1" spc="500" noProof="1">
                <a:solidFill>
                  <a:sysClr val="windowText" lastClr="000000"/>
                </a:solidFill>
                <a:latin typeface="Century Gothic" panose="020B0502020202020204" pitchFamily="34" charset="0"/>
                <a:ea typeface="黑体" panose="02010609060101010101" pitchFamily="49" charset="-122"/>
                <a:cs typeface="黑体" panose="02010609060101010101" pitchFamily="49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3" name="组合 16"/>
          <p:cNvGrpSpPr/>
          <p:nvPr/>
        </p:nvGrpSpPr>
        <p:grpSpPr bwMode="auto">
          <a:xfrm>
            <a:off x="33338" y="269875"/>
            <a:ext cx="2444630" cy="1169988"/>
            <a:chOff x="43703" y="270164"/>
            <a:chExt cx="3260076" cy="1169038"/>
          </a:xfrm>
        </p:grpSpPr>
        <p:grpSp>
          <p:nvGrpSpPr>
            <p:cNvPr id="49154" name="组合 5"/>
            <p:cNvGrpSpPr/>
            <p:nvPr/>
          </p:nvGrpSpPr>
          <p:grpSpPr bwMode="auto">
            <a:xfrm>
              <a:off x="1090047" y="638166"/>
              <a:ext cx="2213732" cy="670968"/>
              <a:chOff x="2157482" y="2510716"/>
              <a:chExt cx="2007591" cy="679824"/>
            </a:xfrm>
          </p:grpSpPr>
          <p:cxnSp>
            <p:nvCxnSpPr>
              <p:cNvPr id="20" name="直接连接符 19"/>
              <p:cNvCxnSpPr/>
              <p:nvPr/>
            </p:nvCxnSpPr>
            <p:spPr>
              <a:xfrm>
                <a:off x="2174761" y="2510716"/>
                <a:ext cx="1665992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3"/>
              <p:cNvSpPr txBox="1">
                <a:spLocks noChangeArrowheads="1"/>
              </p:cNvSpPr>
              <p:nvPr/>
            </p:nvSpPr>
            <p:spPr bwMode="auto">
              <a:xfrm>
                <a:off x="2230918" y="2542859"/>
                <a:ext cx="1934155" cy="46737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/>
                <a:r>
                  <a:rPr lang="zh-CN" altLang="en-US" sz="2400" b="1" spc="1200" noProof="1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资料袋</a:t>
                </a:r>
                <a:endParaRPr lang="zh-CN" altLang="en-US" sz="2400" b="1" spc="1200" noProof="1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3832114" y="2510716"/>
                <a:ext cx="306704" cy="335894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flipV="1">
                <a:off x="3849393" y="2828931"/>
                <a:ext cx="269266" cy="361609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2157482" y="3190540"/>
                <a:ext cx="1696231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9160" name="图片 18" descr="I}[T}BTX]QSYGQ]4X(2)ITE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43703" y="270164"/>
              <a:ext cx="1061279" cy="1169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文本框 18"/>
          <p:cNvSpPr txBox="1"/>
          <p:nvPr/>
        </p:nvSpPr>
        <p:spPr>
          <a:xfrm>
            <a:off x="487846" y="1709780"/>
            <a:ext cx="3980246" cy="36529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 latinLnBrk="1">
              <a:lnSpc>
                <a:spcPct val="120000"/>
              </a:lnSpc>
            </a:pPr>
            <a:r>
              <a:rPr lang="zh-CN" altLang="en-US" sz="2800" noProof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黄沙岭</a:t>
            </a:r>
            <a:r>
              <a:rPr lang="zh-CN" altLang="en-US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位于江西上饶境内黄沙岭乡，属丘陵山区，山多田少。农业主产水稻、红薯，盛产薯粉、茶叶。辛弃疾在黄沙岭有读书堂。他闲居带湖时常常往来其间。写下</a:t>
            </a:r>
            <a:r>
              <a:rPr lang="en-US" altLang="zh-CN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《</a:t>
            </a:r>
            <a:r>
              <a:rPr lang="zh-CN" altLang="en-US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西江月</a:t>
            </a:r>
            <a:r>
              <a:rPr lang="en-US" altLang="zh-CN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· </a:t>
            </a:r>
            <a:r>
              <a:rPr lang="zh-CN" altLang="en-US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夜行黄沙道中</a:t>
            </a:r>
            <a:r>
              <a:rPr lang="en-US" altLang="zh-CN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》</a:t>
            </a:r>
            <a:r>
              <a:rPr lang="zh-CN" altLang="en-US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等著名词作。</a:t>
            </a:r>
            <a:endParaRPr lang="en-US" altLang="zh-CN" sz="2400" b="1" noProof="1">
              <a:solidFill>
                <a:srgbClr val="1801FD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597113" y="1805248"/>
            <a:ext cx="4358985" cy="3487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778790" y="1751345"/>
            <a:ext cx="4697219" cy="4169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 latinLnBrk="1">
              <a:lnSpc>
                <a:spcPct val="120000"/>
              </a:lnSpc>
            </a:pPr>
            <a:r>
              <a:rPr lang="zh-CN" altLang="en-US" sz="3200" noProof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辛弃疾</a:t>
            </a:r>
            <a:r>
              <a:rPr lang="zh-CN" altLang="en-US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（</a:t>
            </a:r>
            <a:r>
              <a:rPr lang="en-US" altLang="zh-CN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1140—1207</a:t>
            </a:r>
            <a:r>
              <a:rPr lang="zh-CN" altLang="en-US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，字幼安，号稼轩，历城（今山东济南）人。南宋词人，是宋代豪放派词人的杰出代表，在词坛与苏轼并称为“苏辛”。其词题材广阔，主要抒写力图恢复国家统一的爱国热情，倾诉壮志难酬的悲愤，也有不少吟咏祖国河山的作品。著有</a:t>
            </a:r>
            <a:r>
              <a:rPr lang="en-US" altLang="zh-CN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《</a:t>
            </a:r>
            <a:r>
              <a:rPr lang="zh-CN" altLang="en-US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稼轩长短句</a:t>
            </a:r>
            <a:r>
              <a:rPr lang="en-US" altLang="zh-CN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》</a:t>
            </a:r>
            <a:r>
              <a:rPr lang="zh-CN" altLang="en-US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endParaRPr lang="en-US" altLang="zh-CN" sz="2400" b="1" noProof="1">
              <a:solidFill>
                <a:srgbClr val="1801FD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465535" y="1611314"/>
            <a:ext cx="8229600" cy="4695825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50179" name="组合 14"/>
          <p:cNvGrpSpPr/>
          <p:nvPr/>
        </p:nvGrpSpPr>
        <p:grpSpPr bwMode="auto">
          <a:xfrm>
            <a:off x="25004" y="231776"/>
            <a:ext cx="2711053" cy="1154113"/>
            <a:chOff x="32960" y="231632"/>
            <a:chExt cx="3614520" cy="1154080"/>
          </a:xfrm>
        </p:grpSpPr>
        <p:pic>
          <p:nvPicPr>
            <p:cNvPr id="50180" name="图片 15"/>
            <p:cNvPicPr>
              <a:picLocks noChangeAspect="1" noChangeArrowheads="1"/>
            </p:cNvPicPr>
            <p:nvPr/>
          </p:nvPicPr>
          <p:blipFill>
            <a:blip r:embed="rId1" cstate="email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960" y="231632"/>
              <a:ext cx="1102179" cy="1154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181" name="组合 14"/>
            <p:cNvGrpSpPr/>
            <p:nvPr/>
          </p:nvGrpSpPr>
          <p:grpSpPr bwMode="auto">
            <a:xfrm>
              <a:off x="970537" y="567600"/>
              <a:ext cx="2676943" cy="679269"/>
              <a:chOff x="1844447" y="2511380"/>
              <a:chExt cx="2676943" cy="679269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2010116" y="2511952"/>
                <a:ext cx="1989018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2010116" y="3191383"/>
                <a:ext cx="1998543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3"/>
              <p:cNvSpPr txBox="1">
                <a:spLocks noChangeArrowheads="1"/>
              </p:cNvSpPr>
              <p:nvPr/>
            </p:nvSpPr>
            <p:spPr bwMode="auto">
              <a:xfrm>
                <a:off x="1845026" y="2551639"/>
                <a:ext cx="2676364" cy="584184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>
                  <a:defRPr/>
                </a:pPr>
                <a:r>
                  <a:rPr lang="zh-CN" altLang="en-US" sz="3200" b="1" spc="40" noProof="1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作者介绍</a:t>
                </a:r>
                <a:endParaRPr lang="zh-CN" altLang="en-US" sz="3200" b="1" spc="40" noProof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3991197" y="2511952"/>
                <a:ext cx="306370" cy="334954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flipV="1">
                <a:off x="4008659" y="2829443"/>
                <a:ext cx="269859" cy="36194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585115" y="1974272"/>
            <a:ext cx="2883477" cy="3844636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713185" y="1673225"/>
            <a:ext cx="7608094" cy="390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ts val="51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辛弃疾在南宋做到封疆大吏，但他英伟磊落的议论和果断干练的作风，特别是力主抗战恢复的政治主张，却遭到同僚的嫉恨和最高统治阶层的打击。宋孝宗淳熙八年（</a:t>
            </a:r>
            <a:r>
              <a:rPr lang="en-US" altLang="zh-CN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1181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年），他被弹劾罢官，回到带湖家居，过着投闲置散的退隐生活。辛弃疾一直重视农业生产和同情民间疾苦，这首词作于辛弃疾闲居上饶带湖期间。</a:t>
            </a:r>
            <a:endParaRPr lang="zh-CN" altLang="zh-CN" sz="2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1202" name="组合 14"/>
          <p:cNvGrpSpPr/>
          <p:nvPr/>
        </p:nvGrpSpPr>
        <p:grpSpPr bwMode="auto">
          <a:xfrm>
            <a:off x="25004" y="231776"/>
            <a:ext cx="2711053" cy="1154113"/>
            <a:chOff x="32960" y="231632"/>
            <a:chExt cx="3614520" cy="1154080"/>
          </a:xfrm>
        </p:grpSpPr>
        <p:pic>
          <p:nvPicPr>
            <p:cNvPr id="51203" name="图片 7"/>
            <p:cNvPicPr>
              <a:picLocks noChangeAspect="1" noChangeArrowheads="1"/>
            </p:cNvPicPr>
            <p:nvPr/>
          </p:nvPicPr>
          <p:blipFill>
            <a:blip r:embed="rId1" cstate="email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960" y="231632"/>
              <a:ext cx="1102179" cy="1154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204" name="组合 14"/>
            <p:cNvGrpSpPr/>
            <p:nvPr/>
          </p:nvGrpSpPr>
          <p:grpSpPr bwMode="auto">
            <a:xfrm>
              <a:off x="971116" y="568172"/>
              <a:ext cx="2676364" cy="679431"/>
              <a:chOff x="1845026" y="2511952"/>
              <a:chExt cx="2676364" cy="679431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2010116" y="2511952"/>
                <a:ext cx="1989018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2010116" y="3191383"/>
                <a:ext cx="1998543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3"/>
              <p:cNvSpPr txBox="1">
                <a:spLocks noChangeArrowheads="1"/>
              </p:cNvSpPr>
              <p:nvPr/>
            </p:nvSpPr>
            <p:spPr bwMode="auto">
              <a:xfrm>
                <a:off x="1845026" y="2551639"/>
                <a:ext cx="2676364" cy="52320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>
                  <a:defRPr/>
                </a:pPr>
                <a:r>
                  <a:rPr lang="zh-CN" altLang="en-US" sz="2800" b="1" spc="40" noProof="1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创作背景</a:t>
                </a:r>
                <a:endParaRPr lang="zh-CN" altLang="en-US" sz="2800" b="1" spc="40" noProof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17" name="直接连接符 16"/>
              <p:cNvCxnSpPr/>
              <p:nvPr/>
            </p:nvCxnSpPr>
            <p:spPr>
              <a:xfrm>
                <a:off x="3991197" y="2511952"/>
                <a:ext cx="306370" cy="334954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flipV="1">
                <a:off x="4008659" y="2829443"/>
                <a:ext cx="269859" cy="36194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2563416" y="1712822"/>
            <a:ext cx="435054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304800"/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西江月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夜行黄沙道中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indent="304800"/>
            <a:endParaRPr lang="zh-CN" altLang="en-US" sz="1600" b="1">
              <a:ea typeface="宋体" panose="02010600030101010101" pitchFamily="2" charset="-122"/>
            </a:endParaRPr>
          </a:p>
          <a:p>
            <a:pPr indent="304800" eaLnBrk="0" hangingPunct="0"/>
            <a:r>
              <a:rPr lang="zh-CN" altLang="en-US" sz="2800" b="1">
                <a:latin typeface="仿宋" panose="02010609060101010101" pitchFamily="49" charset="-122"/>
                <a:ea typeface="仿宋" panose="02010609060101010101" pitchFamily="49" charset="-122"/>
              </a:rPr>
              <a:t>   ［宋］ 辛弃疾</a:t>
            </a:r>
            <a:endParaRPr lang="en-US" altLang="zh-CN" sz="2800" b="1">
              <a:ea typeface="宋体" panose="02010600030101010101" pitchFamily="2" charset="-122"/>
            </a:endParaRPr>
          </a:p>
        </p:txBody>
      </p:sp>
      <p:sp>
        <p:nvSpPr>
          <p:cNvPr id="52226" name="矩形 10"/>
          <p:cNvSpPr>
            <a:spLocks noChangeArrowheads="1"/>
          </p:cNvSpPr>
          <p:nvPr/>
        </p:nvSpPr>
        <p:spPr bwMode="auto">
          <a:xfrm>
            <a:off x="984648" y="3173414"/>
            <a:ext cx="7264003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304800" eaLnBrk="0" hangingPunct="0">
              <a:lnSpc>
                <a:spcPts val="6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明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月别枝惊鹊，清风半夜鸣蝉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稻花香里说丰年，听取蛙声一片。   七八个星天外，两三点雨山前。旧时茅店社林边，路转溪桥忽见。 </a:t>
            </a:r>
            <a:endParaRPr lang="zh-CN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13"/>
          <p:cNvSpPr>
            <a:spLocks noChangeArrowheads="1"/>
          </p:cNvSpPr>
          <p:nvPr/>
        </p:nvSpPr>
        <p:spPr bwMode="auto">
          <a:xfrm>
            <a:off x="2626519" y="400050"/>
            <a:ext cx="5441156" cy="76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自读诗词，为诗词划分节奏。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2561035" y="3176588"/>
            <a:ext cx="111919" cy="8207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3318273" y="3190875"/>
            <a:ext cx="111919" cy="8207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5282804" y="3162301"/>
            <a:ext cx="113109" cy="822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6031707" y="3135314"/>
            <a:ext cx="113110" cy="8207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1772841" y="3927475"/>
            <a:ext cx="111919" cy="8207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4792266" y="3968750"/>
            <a:ext cx="111919" cy="8207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7678341" y="3940176"/>
            <a:ext cx="113109" cy="822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3327797" y="4705350"/>
            <a:ext cx="113109" cy="8207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6317457" y="4691064"/>
            <a:ext cx="111919" cy="822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2561035" y="5414964"/>
            <a:ext cx="113109" cy="8207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组合 14"/>
          <p:cNvPicPr>
            <a:picLocks noGrp="1"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80962" y="263526"/>
            <a:ext cx="2424113" cy="109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4811316" y="2455864"/>
            <a:ext cx="860822" cy="95567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lIns="121917" tIns="60958" rIns="121917" bIns="60958" anchor="ctr"/>
          <a:lstStyle/>
          <a:p>
            <a:pPr algn="ctr" fontAlgn="auto">
              <a:defRPr/>
            </a:pPr>
            <a:endParaRPr lang="zh-CN" altLang="en-US" sz="1200" noProof="1"/>
          </a:p>
        </p:txBody>
      </p:sp>
      <p:sp>
        <p:nvSpPr>
          <p:cNvPr id="5" name="下箭头 4"/>
          <p:cNvSpPr/>
          <p:nvPr/>
        </p:nvSpPr>
        <p:spPr>
          <a:xfrm>
            <a:off x="2764631" y="3505200"/>
            <a:ext cx="290513" cy="56356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defRPr/>
            </a:pPr>
            <a:endParaRPr lang="zh-CN" altLang="en-US" sz="1200" noProof="1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95526" y="4219576"/>
            <a:ext cx="1289447" cy="6842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词牌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名</a:t>
            </a:r>
            <a:endParaRPr lang="en-US" altLang="zh-CN" sz="24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下箭头 6"/>
          <p:cNvSpPr/>
          <p:nvPr/>
        </p:nvSpPr>
        <p:spPr>
          <a:xfrm>
            <a:off x="5273279" y="3532188"/>
            <a:ext cx="244078" cy="56515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defRPr/>
            </a:pPr>
            <a:endParaRPr lang="zh-CN" altLang="en-US" sz="1200" noProof="1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911328" y="4192588"/>
            <a:ext cx="928688" cy="6842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题目</a:t>
            </a:r>
            <a:endParaRPr lang="en-US" altLang="zh-CN" sz="28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181225" y="2486026"/>
            <a:ext cx="1453754" cy="95567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lIns="121917" tIns="60958" rIns="121917" bIns="60958" anchor="ctr"/>
          <a:lstStyle/>
          <a:p>
            <a:pPr algn="ctr" fontAlgn="auto">
              <a:defRPr/>
            </a:pPr>
            <a:endParaRPr lang="zh-CN" altLang="en-US" sz="1200" noProof="1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689747" y="747713"/>
            <a:ext cx="2961084" cy="10541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即</a:t>
            </a:r>
            <a:r>
              <a:rPr lang="zh-CN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黄沙岭，在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今</a:t>
            </a:r>
            <a:r>
              <a:rPr lang="zh-CN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江西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省</a:t>
            </a:r>
            <a:r>
              <a:rPr lang="zh-CN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上饶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市</a:t>
            </a:r>
            <a:r>
              <a:rPr lang="zh-CN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的西面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4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下箭头 12"/>
          <p:cNvSpPr/>
          <p:nvPr/>
        </p:nvSpPr>
        <p:spPr>
          <a:xfrm flipV="1">
            <a:off x="5128023" y="1843089"/>
            <a:ext cx="234553" cy="52863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defRPr/>
            </a:pPr>
            <a:endParaRPr lang="zh-CN" altLang="en-US" sz="1200" noProof="1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85963" y="2621470"/>
            <a:ext cx="49434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304800"/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西江月</a:t>
            </a: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夜行黄沙道中</a:t>
            </a:r>
            <a:endParaRPr lang="en-US" altLang="zh-CN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989785" y="3435350"/>
            <a:ext cx="25253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sp>
        <p:nvSpPr>
          <p:cNvPr id="17" name="文本框 1"/>
          <p:cNvSpPr txBox="1">
            <a:spLocks noChangeArrowheads="1"/>
          </p:cNvSpPr>
          <p:nvPr/>
        </p:nvSpPr>
        <p:spPr bwMode="auto">
          <a:xfrm>
            <a:off x="334566" y="2352676"/>
            <a:ext cx="1265634" cy="66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题解：</a:t>
            </a:r>
            <a:endParaRPr lang="en-US" altLang="zh-CN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3260" name="组合 20"/>
          <p:cNvGrpSpPr/>
          <p:nvPr/>
        </p:nvGrpSpPr>
        <p:grpSpPr bwMode="auto">
          <a:xfrm>
            <a:off x="80963" y="263526"/>
            <a:ext cx="2420541" cy="1382017"/>
            <a:chOff x="108655" y="263109"/>
            <a:chExt cx="3226759" cy="1383291"/>
          </a:xfrm>
        </p:grpSpPr>
        <p:pic>
          <p:nvPicPr>
            <p:cNvPr id="53261" name="图片 18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108655" y="263109"/>
              <a:ext cx="1038000" cy="1097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3262" name="组合 18"/>
            <p:cNvGrpSpPr/>
            <p:nvPr/>
          </p:nvGrpSpPr>
          <p:grpSpPr bwMode="auto">
            <a:xfrm>
              <a:off x="1089539" y="536411"/>
              <a:ext cx="2245875" cy="1109989"/>
              <a:chOff x="1938427" y="2511364"/>
              <a:chExt cx="2245875" cy="1109989"/>
            </a:xfrm>
          </p:grpSpPr>
          <p:cxnSp>
            <p:nvCxnSpPr>
              <p:cNvPr id="21" name="直接连接符 20"/>
              <p:cNvCxnSpPr/>
              <p:nvPr/>
            </p:nvCxnSpPr>
            <p:spPr>
              <a:xfrm>
                <a:off x="1965410" y="2511364"/>
                <a:ext cx="1874471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1974933" y="3191440"/>
                <a:ext cx="1876059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3"/>
              <p:cNvSpPr txBox="1">
                <a:spLocks noChangeArrowheads="1"/>
              </p:cNvSpPr>
              <p:nvPr/>
            </p:nvSpPr>
            <p:spPr bwMode="auto">
              <a:xfrm>
                <a:off x="1938427" y="2543143"/>
                <a:ext cx="2245875" cy="107821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3200" b="1" spc="500" noProof="1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妙解课文</a:t>
                </a:r>
                <a:endParaRPr lang="zh-CN" altLang="en-US" sz="3200" b="1" spc="500" noProof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24" name="直接连接符 23"/>
              <p:cNvCxnSpPr/>
              <p:nvPr/>
            </p:nvCxnSpPr>
            <p:spPr>
              <a:xfrm>
                <a:off x="3831946" y="2511364"/>
                <a:ext cx="306327" cy="335271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 flipV="1">
                <a:off x="3849404" y="2829156"/>
                <a:ext cx="269822" cy="362283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3" grpId="0"/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图片 5" descr="258099-15111309444393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442939" y="563694"/>
            <a:ext cx="6339852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fontAlgn="auto"/>
            <a:r>
              <a:rPr lang="zh-CN" altLang="en-US" sz="3600" b="1" noProof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明月别枝惊鹊，清风半夜鸣蝉。</a:t>
            </a:r>
            <a:endParaRPr lang="zh-CN" altLang="en-US" sz="3600" b="1" noProof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04486" y="4829296"/>
            <a:ext cx="7816757" cy="163121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fontAlgn="auto"/>
            <a:r>
              <a:rPr lang="zh-CN" altLang="en-US" sz="3600" b="1" noProof="1">
                <a:solidFill>
                  <a:srgbClr val="FF00FF"/>
                </a:solidFill>
                <a:latin typeface="宋体" panose="02010600030101010101" pitchFamily="2" charset="-122"/>
                <a:ea typeface="+mn-ea"/>
              </a:rPr>
              <a:t>词意：</a:t>
            </a:r>
            <a:r>
              <a:rPr lang="zh-CN" altLang="zh-CN" sz="3200" b="1" noProof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明月升上树梢</a:t>
            </a:r>
            <a:r>
              <a:rPr lang="zh-CN" altLang="zh-CN" sz="3200" b="1" noProof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，惊飞了栖息在枝头的喜鹊。清凉的</a:t>
            </a:r>
            <a:r>
              <a:rPr lang="zh-CN" altLang="zh-CN" sz="3200" b="1" noProof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晚风仿佛</a:t>
            </a:r>
            <a:r>
              <a:rPr lang="zh-CN" altLang="en-US" sz="3200" b="1" noProof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吹</a:t>
            </a:r>
            <a:r>
              <a:rPr lang="zh-CN" altLang="zh-CN" sz="3200" b="1" noProof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来</a:t>
            </a:r>
            <a:r>
              <a:rPr lang="zh-CN" altLang="zh-CN" sz="3200" b="1" noProof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了远处的蝉叫声。</a:t>
            </a:r>
            <a:endParaRPr lang="zh-CN" altLang="en-US" sz="2800" b="1" noProof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5" descr="2517-11011Q40P061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3099" y="1575689"/>
            <a:ext cx="6425513" cy="3224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标题 28"/>
          <p:cNvSpPr txBox="1"/>
          <p:nvPr/>
        </p:nvSpPr>
        <p:spPr>
          <a:xfrm>
            <a:off x="2020491" y="2268538"/>
            <a:ext cx="4699397" cy="13255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 b="1" spc="500" noProof="1" smtClean="0">
                <a:solidFill>
                  <a:sysClr val="windowText" lastClr="000000"/>
                </a:solidFill>
                <a:latin typeface="Century Gothic" panose="020B0502020202020204" pitchFamily="34" charset="0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宿建德江</a:t>
            </a:r>
            <a:endParaRPr lang="zh-CN" altLang="en-US" b="1" spc="500" noProof="1">
              <a:solidFill>
                <a:sysClr val="windowText" lastClr="000000"/>
              </a:solidFill>
              <a:latin typeface="Century Gothic" panose="020B0502020202020204" pitchFamily="34" charset="0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7" name="组合 27"/>
          <p:cNvGrpSpPr/>
          <p:nvPr/>
        </p:nvGrpSpPr>
        <p:grpSpPr bwMode="auto">
          <a:xfrm>
            <a:off x="261937" y="207964"/>
            <a:ext cx="2490788" cy="858837"/>
            <a:chOff x="2704718" y="461698"/>
            <a:chExt cx="2381472" cy="569122"/>
          </a:xfrm>
        </p:grpSpPr>
        <p:sp>
          <p:nvSpPr>
            <p:cNvPr id="19" name="矩形: 圆角 28"/>
            <p:cNvSpPr/>
            <p:nvPr/>
          </p:nvSpPr>
          <p:spPr bwMode="auto">
            <a:xfrm rot="20564279">
              <a:off x="2704718" y="560584"/>
              <a:ext cx="564632" cy="47023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9999">
                  <a:alpha val="30196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4800" b="1" noProof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诗</a:t>
              </a:r>
              <a:endParaRPr lang="zh-CN" altLang="en-US" sz="4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" name="矩形: 圆角 29"/>
            <p:cNvSpPr/>
            <p:nvPr/>
          </p:nvSpPr>
          <p:spPr bwMode="auto">
            <a:xfrm rot="21407871">
              <a:off x="3297810" y="466958"/>
              <a:ext cx="564632" cy="470236"/>
            </a:xfrm>
            <a:prstGeom prst="roundRect">
              <a:avLst/>
            </a:prstGeom>
            <a:solidFill>
              <a:srgbClr val="CCFFCC"/>
            </a:solidFill>
            <a:ln>
              <a:solidFill>
                <a:srgbClr val="99FF99">
                  <a:alpha val="20000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4800" b="1" noProof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词</a:t>
              </a:r>
              <a:endParaRPr lang="zh-CN" altLang="en-US" sz="4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" name="矩形: 圆角 30"/>
            <p:cNvSpPr/>
            <p:nvPr/>
          </p:nvSpPr>
          <p:spPr bwMode="auto">
            <a:xfrm rot="214308">
              <a:off x="3907976" y="461698"/>
              <a:ext cx="565770" cy="472340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CC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4800" b="1" noProof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解</a:t>
              </a:r>
              <a:endParaRPr lang="zh-CN" altLang="en-US" sz="4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" name="矩形: 圆角 30"/>
            <p:cNvSpPr/>
            <p:nvPr/>
          </p:nvSpPr>
          <p:spPr bwMode="auto">
            <a:xfrm rot="936082">
              <a:off x="4520420" y="555324"/>
              <a:ext cx="565770" cy="471288"/>
            </a:xfrm>
            <a:prstGeom prst="roundRect">
              <a:avLst/>
            </a:prstGeom>
            <a:solidFill>
              <a:srgbClr val="CCFF66">
                <a:alpha val="69804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4800" b="1" noProof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读</a:t>
              </a:r>
              <a:endParaRPr lang="zh-CN" altLang="en-US" sz="4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41" name="圆角矩形 40"/>
          <p:cNvSpPr/>
          <p:nvPr/>
        </p:nvSpPr>
        <p:spPr>
          <a:xfrm>
            <a:off x="2119313" y="2174876"/>
            <a:ext cx="1133475" cy="638175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42" name="矩形 18"/>
          <p:cNvSpPr>
            <a:spLocks noChangeArrowheads="1"/>
          </p:cNvSpPr>
          <p:nvPr/>
        </p:nvSpPr>
        <p:spPr bwMode="auto">
          <a:xfrm>
            <a:off x="239316" y="4267201"/>
            <a:ext cx="843676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词的前两句描绘了一幅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月明风清的</a:t>
            </a:r>
            <a:r>
              <a:rPr lang="zh-CN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夏日夜景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夜空晴朗，月亮悄悄升起，惊起了枝头的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喜鹊</a:t>
            </a:r>
            <a:r>
              <a:rPr lang="zh-CN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；夜半时分，清风徐徐吹来，把蝉的鸣叫声也送了过来。</a:t>
            </a:r>
            <a:r>
              <a:rPr lang="zh-CN" altLang="zh-CN" sz="2400" b="1" u="sng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以动衬静</a:t>
            </a:r>
            <a:r>
              <a:rPr lang="zh-CN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，表现了</a:t>
            </a:r>
            <a:r>
              <a:rPr lang="zh-CN" altLang="zh-CN" sz="2400" b="1" u="sng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乡村夏夜</a:t>
            </a:r>
            <a:r>
              <a:rPr lang="zh-CN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zh-CN" sz="2400" b="1" u="sng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宁静</a:t>
            </a:r>
            <a:r>
              <a:rPr lang="zh-CN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zh-CN" altLang="zh-CN" sz="2400" b="1" u="sng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优美</a:t>
            </a:r>
            <a:r>
              <a:rPr lang="zh-CN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2119313" y="3006725"/>
            <a:ext cx="1133475" cy="636588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30" name="圆角矩形 29"/>
          <p:cNvSpPr/>
          <p:nvPr/>
        </p:nvSpPr>
        <p:spPr>
          <a:xfrm>
            <a:off x="4644629" y="2174876"/>
            <a:ext cx="1112044" cy="63817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31" name="圆角矩形 30"/>
          <p:cNvSpPr/>
          <p:nvPr/>
        </p:nvSpPr>
        <p:spPr>
          <a:xfrm>
            <a:off x="4655344" y="2978151"/>
            <a:ext cx="1112044" cy="63817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32" name="左大括号 31"/>
          <p:cNvSpPr/>
          <p:nvPr/>
        </p:nvSpPr>
        <p:spPr>
          <a:xfrm flipH="1">
            <a:off x="6026944" y="2312989"/>
            <a:ext cx="125016" cy="1165225"/>
          </a:xfrm>
          <a:prstGeom prst="leftBrace">
            <a:avLst>
              <a:gd name="adj1" fmla="val 95833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6388894" y="2487613"/>
            <a:ext cx="1684735" cy="6842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以动衬静</a:t>
            </a:r>
            <a:endParaRPr lang="en-US" altLang="zh-CN" sz="28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矩形 37"/>
          <p:cNvSpPr>
            <a:spLocks noChangeArrowheads="1"/>
          </p:cNvSpPr>
          <p:nvPr/>
        </p:nvSpPr>
        <p:spPr bwMode="auto">
          <a:xfrm>
            <a:off x="2784872" y="369888"/>
            <a:ext cx="4967288" cy="60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这两句词描写了怎样的景色？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3398044" y="2174876"/>
            <a:ext cx="1132285" cy="638175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grpSp>
        <p:nvGrpSpPr>
          <p:cNvPr id="23" name="组合 22"/>
          <p:cNvGrpSpPr/>
          <p:nvPr/>
        </p:nvGrpSpPr>
        <p:grpSpPr bwMode="auto">
          <a:xfrm>
            <a:off x="2983706" y="1282700"/>
            <a:ext cx="2624138" cy="1433513"/>
            <a:chOff x="3978898" y="1283342"/>
            <a:chExt cx="3498996" cy="1432152"/>
          </a:xfrm>
        </p:grpSpPr>
        <p:cxnSp>
          <p:nvCxnSpPr>
            <p:cNvPr id="44" name="直接连接符 43"/>
            <p:cNvCxnSpPr/>
            <p:nvPr/>
          </p:nvCxnSpPr>
          <p:spPr>
            <a:xfrm>
              <a:off x="5250539" y="1884434"/>
              <a:ext cx="14288" cy="831060"/>
            </a:xfrm>
            <a:prstGeom prst="line">
              <a:avLst/>
            </a:prstGeom>
            <a:ln w="38100">
              <a:solidFill>
                <a:srgbClr val="A6EC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13" name="矩形 44"/>
            <p:cNvSpPr>
              <a:spLocks noChangeArrowheads="1"/>
            </p:cNvSpPr>
            <p:nvPr/>
          </p:nvSpPr>
          <p:spPr bwMode="auto">
            <a:xfrm>
              <a:off x="3978898" y="1283342"/>
              <a:ext cx="3498996" cy="49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/>
            <a:p>
              <a:r>
                <a:rPr lang="zh-CN" altLang="en-US" sz="2400" b="1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横斜的树枝</a:t>
              </a:r>
              <a:endParaRPr lang="zh-CN" altLang="en-US" sz="2400" b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47" name="圆角矩形 46"/>
          <p:cNvSpPr/>
          <p:nvPr/>
        </p:nvSpPr>
        <p:spPr>
          <a:xfrm>
            <a:off x="3398044" y="3006725"/>
            <a:ext cx="1132285" cy="636588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grpSp>
        <p:nvGrpSpPr>
          <p:cNvPr id="24" name="组合 23"/>
          <p:cNvGrpSpPr/>
          <p:nvPr/>
        </p:nvGrpSpPr>
        <p:grpSpPr bwMode="auto">
          <a:xfrm>
            <a:off x="3506391" y="3089275"/>
            <a:ext cx="920353" cy="1124813"/>
            <a:chOff x="4675183" y="3089563"/>
            <a:chExt cx="1226852" cy="1124466"/>
          </a:xfrm>
        </p:grpSpPr>
        <p:cxnSp>
          <p:nvCxnSpPr>
            <p:cNvPr id="48" name="直接连接符 47"/>
            <p:cNvCxnSpPr/>
            <p:nvPr/>
          </p:nvCxnSpPr>
          <p:spPr>
            <a:xfrm>
              <a:off x="5222743" y="3089563"/>
              <a:ext cx="14285" cy="831593"/>
            </a:xfrm>
            <a:prstGeom prst="line">
              <a:avLst/>
            </a:prstGeom>
            <a:ln w="38100">
              <a:solidFill>
                <a:srgbClr val="A6EC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17" name="矩形 48"/>
            <p:cNvSpPr>
              <a:spLocks noChangeArrowheads="1"/>
            </p:cNvSpPr>
            <p:nvPr/>
          </p:nvSpPr>
          <p:spPr bwMode="auto">
            <a:xfrm>
              <a:off x="4675183" y="3721743"/>
              <a:ext cx="1226852" cy="492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/>
            <a:p>
              <a:r>
                <a:rPr lang="zh-CN" altLang="en-US" sz="2400" b="1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时间</a:t>
              </a:r>
              <a:endParaRPr lang="zh-CN" altLang="en-US" sz="2400" b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077641" y="2030413"/>
            <a:ext cx="4437459" cy="165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66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明 月 别 枝 惊 鹊，清 风 半 夜 鸣 蝉。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28" grpId="0" animBg="1"/>
      <p:bldP spid="30" grpId="0" animBg="1"/>
      <p:bldP spid="31" grpId="0" animBg="1"/>
      <p:bldP spid="32" grpId="0" animBg="1"/>
      <p:bldP spid="37" grpId="0" animBg="1"/>
      <p:bldP spid="38" grpId="0"/>
      <p:bldP spid="43" grpId="0" animBg="1"/>
      <p:bldP spid="47" grpId="0" animBg="1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图片 6" descr="e3abdd08efd2d9272d7a72896a6c919f3d02ac721fcb5-dQvzTN_fw658.jpg"/>
          <p:cNvPicPr>
            <a:picLocks noChangeAspect="1" noChangeArrowheads="1"/>
          </p:cNvPicPr>
          <p:nvPr/>
        </p:nvPicPr>
        <p:blipFill>
          <a:blip r:embed="rId1" cstate="email">
            <a:clrChange>
              <a:clrFrom>
                <a:srgbClr val="EFECE7"/>
              </a:clrFrom>
              <a:clrTo>
                <a:srgbClr val="EFEC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2106614"/>
            <a:ext cx="5993606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427685" y="963093"/>
            <a:ext cx="6847975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/>
            <a:r>
              <a:rPr lang="zh-CN" altLang="en-US" sz="3600" b="1" noProof="1">
                <a:latin typeface="楷体" panose="02010609060101010101" pitchFamily="49" charset="-122"/>
                <a:ea typeface="楷体" panose="02010609060101010101" pitchFamily="49" charset="-122"/>
              </a:rPr>
              <a:t>稻花香里说</a:t>
            </a:r>
            <a:r>
              <a:rPr lang="zh-CN" altLang="en-US" sz="3600" b="1" noProof="1">
                <a:latin typeface="楷体" panose="02010609060101010101" pitchFamily="49" charset="-122"/>
                <a:ea typeface="楷体" panose="02010609060101010101" pitchFamily="49" charset="-122"/>
              </a:rPr>
              <a:t>丰年，听取</a:t>
            </a:r>
            <a:r>
              <a:rPr lang="zh-CN" altLang="en-US" sz="3600" b="1" noProof="1">
                <a:latin typeface="楷体" panose="02010609060101010101" pitchFamily="49" charset="-122"/>
                <a:ea typeface="楷体" panose="02010609060101010101" pitchFamily="49" charset="-122"/>
              </a:rPr>
              <a:t>蛙声一片。</a:t>
            </a:r>
            <a:endParaRPr lang="zh-CN" altLang="en-US" sz="3600" b="1" noProof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374573" y="2665547"/>
            <a:ext cx="4172860" cy="26161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/>
            <a:r>
              <a:rPr lang="zh-CN" altLang="en-US" sz="3600" b="1" noProof="1">
                <a:solidFill>
                  <a:srgbClr val="FF00FF"/>
                </a:solidFill>
                <a:latin typeface="宋体" panose="02010600030101010101" pitchFamily="2" charset="-122"/>
                <a:ea typeface="+mn-ea"/>
              </a:rPr>
              <a:t>词意</a:t>
            </a:r>
            <a:r>
              <a:rPr lang="zh-CN" altLang="en-US" sz="3600" b="1" noProof="1">
                <a:solidFill>
                  <a:srgbClr val="FF00FF"/>
                </a:solidFill>
                <a:latin typeface="宋体" panose="02010600030101010101" pitchFamily="2" charset="-122"/>
                <a:ea typeface="+mn-ea"/>
              </a:rPr>
              <a:t>：</a:t>
            </a:r>
            <a:r>
              <a:rPr lang="zh-CN" altLang="zh-CN" sz="32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在稻花的香气里，人们谈论着丰收的年景，耳边传来一阵阵青蛙的叫声，好像在说着丰收年。</a:t>
            </a:r>
            <a:endParaRPr lang="zh-CN" altLang="en-US" sz="3200" b="1" noProof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5" name="组合 27"/>
          <p:cNvGrpSpPr/>
          <p:nvPr/>
        </p:nvGrpSpPr>
        <p:grpSpPr bwMode="auto">
          <a:xfrm>
            <a:off x="261937" y="207964"/>
            <a:ext cx="2490788" cy="858837"/>
            <a:chOff x="2704718" y="461698"/>
            <a:chExt cx="2381472" cy="569122"/>
          </a:xfrm>
        </p:grpSpPr>
        <p:sp>
          <p:nvSpPr>
            <p:cNvPr id="19" name="矩形: 圆角 28"/>
            <p:cNvSpPr/>
            <p:nvPr/>
          </p:nvSpPr>
          <p:spPr bwMode="auto">
            <a:xfrm rot="20564279">
              <a:off x="2704718" y="560584"/>
              <a:ext cx="564632" cy="47023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9999">
                  <a:alpha val="30196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4800" b="1" noProof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诗</a:t>
              </a:r>
              <a:endParaRPr lang="zh-CN" altLang="en-US" sz="4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" name="矩形: 圆角 29"/>
            <p:cNvSpPr/>
            <p:nvPr/>
          </p:nvSpPr>
          <p:spPr bwMode="auto">
            <a:xfrm rot="21407871">
              <a:off x="3297810" y="466958"/>
              <a:ext cx="564632" cy="470236"/>
            </a:xfrm>
            <a:prstGeom prst="roundRect">
              <a:avLst/>
            </a:prstGeom>
            <a:solidFill>
              <a:srgbClr val="CCFFCC"/>
            </a:solidFill>
            <a:ln>
              <a:solidFill>
                <a:srgbClr val="99FF99">
                  <a:alpha val="20000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4800" b="1" noProof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词</a:t>
              </a:r>
              <a:endParaRPr lang="zh-CN" altLang="en-US" sz="4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" name="矩形: 圆角 30"/>
            <p:cNvSpPr/>
            <p:nvPr/>
          </p:nvSpPr>
          <p:spPr bwMode="auto">
            <a:xfrm rot="214308">
              <a:off x="3907976" y="461698"/>
              <a:ext cx="565770" cy="472340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FFCC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4800" b="1" noProof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解</a:t>
              </a:r>
              <a:endParaRPr lang="zh-CN" altLang="en-US" sz="4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" name="矩形: 圆角 30"/>
            <p:cNvSpPr/>
            <p:nvPr/>
          </p:nvSpPr>
          <p:spPr bwMode="auto">
            <a:xfrm rot="936082">
              <a:off x="4520420" y="555324"/>
              <a:ext cx="565770" cy="471288"/>
            </a:xfrm>
            <a:prstGeom prst="roundRect">
              <a:avLst/>
            </a:prstGeom>
            <a:solidFill>
              <a:srgbClr val="CCFF66">
                <a:alpha val="69804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buFont typeface="Arial" panose="020B0604020202020204" pitchFamily="34" charset="0"/>
                <a:buNone/>
                <a:defRPr/>
              </a:pPr>
              <a:r>
                <a:rPr lang="zh-CN" altLang="en-US" sz="4800" b="1" noProof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读</a:t>
              </a:r>
              <a:endParaRPr lang="zh-CN" altLang="en-US" sz="48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42" name="矩形 18"/>
          <p:cNvSpPr>
            <a:spLocks noChangeArrowheads="1"/>
          </p:cNvSpPr>
          <p:nvPr/>
        </p:nvSpPr>
        <p:spPr bwMode="auto">
          <a:xfrm>
            <a:off x="1538287" y="4281488"/>
            <a:ext cx="53399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“香”既描绘了稻花盛开的场景，也表达了词人心头的甜蜜之感。</a:t>
            </a:r>
            <a:endParaRPr lang="zh-CN" altLang="en-US" sz="24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3398044" y="2203450"/>
            <a:ext cx="582216" cy="636588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077641" y="2030413"/>
            <a:ext cx="4437459" cy="164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66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稻 花 香 里 说 丰 年，听 取 蛙 声 一 片。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8" grpId="0" animBg="1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375047" y="441751"/>
            <a:ext cx="800219" cy="830997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fontAlgn="auto"/>
            <a:r>
              <a:rPr lang="zh-CN" altLang="en-US" sz="4800" noProof="1">
                <a:latin typeface="黑体" panose="02010609060101010101" pitchFamily="49" charset="-122"/>
                <a:ea typeface="黑体" panose="02010609060101010101" pitchFamily="49" charset="-122"/>
              </a:rPr>
              <a:t>思</a:t>
            </a:r>
            <a:endParaRPr lang="zh-CN" altLang="en-US" sz="4800" noProof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10866" y="441751"/>
            <a:ext cx="800219" cy="830997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fontAlgn="auto"/>
            <a:r>
              <a:rPr lang="zh-CN" altLang="en-US" sz="4800" noProof="1">
                <a:latin typeface="黑体" panose="02010609060101010101" pitchFamily="49" charset="-122"/>
                <a:ea typeface="黑体" panose="02010609060101010101" pitchFamily="49" charset="-122"/>
              </a:rPr>
              <a:t>考</a:t>
            </a:r>
            <a:endParaRPr lang="zh-CN" altLang="en-US" sz="4800" noProof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2722960" y="2032001"/>
            <a:ext cx="320992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    这首词写的是什么季节的景色？从哪里可以看出来？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 bwMode="auto">
          <a:xfrm>
            <a:off x="2144316" y="504825"/>
            <a:ext cx="5045869" cy="5951538"/>
            <a:chOff x="2859530" y="504069"/>
            <a:chExt cx="6727813" cy="5952149"/>
          </a:xfrm>
        </p:grpSpPr>
        <p:pic>
          <p:nvPicPr>
            <p:cNvPr id="58373" name="图片 6" descr="timg (4).jpg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3098055">
              <a:off x="2895737" y="467860"/>
              <a:ext cx="5836503" cy="5908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4" name="图片 7" descr="timg (1).jpg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50726" y="3616036"/>
              <a:ext cx="2036617" cy="2840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716973" y="817419"/>
            <a:ext cx="2743200" cy="3678376"/>
            <a:chOff x="955964" y="817419"/>
            <a:chExt cx="3657600" cy="3678376"/>
          </a:xfrm>
        </p:grpSpPr>
        <p:pic>
          <p:nvPicPr>
            <p:cNvPr id="18" name="图片 17" descr="timg (37).jpg"/>
            <p:cNvPicPr>
              <a:picLocks noChangeAspect="1"/>
            </p:cNvPicPr>
            <p:nvPr/>
          </p:nvPicPr>
          <p:blipFill>
            <a:blip r:embed="rId1" cstate="email"/>
            <a:stretch>
              <a:fillRect/>
            </a:stretch>
          </p:blipFill>
          <p:spPr>
            <a:xfrm rot="5400000">
              <a:off x="945576" y="827807"/>
              <a:ext cx="3678376" cy="3657600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15" name="TextBox 14"/>
            <p:cNvSpPr txBox="1"/>
            <p:nvPr/>
          </p:nvSpPr>
          <p:spPr>
            <a:xfrm>
              <a:off x="997530" y="1856508"/>
              <a:ext cx="692726" cy="14465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/>
              <a:r>
                <a:rPr lang="zh-CN" altLang="en-US" sz="4400" b="1" noProof="1">
                  <a:solidFill>
                    <a:srgbClr val="FF0000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鸣</a:t>
              </a:r>
              <a:endParaRPr lang="en-US" altLang="zh-CN" sz="4400" b="1" noProof="1"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fontAlgn="auto"/>
              <a:r>
                <a:rPr lang="zh-CN" altLang="en-US" sz="4400" b="1" noProof="1">
                  <a:solidFill>
                    <a:srgbClr val="FF0000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蝉</a:t>
              </a:r>
              <a:endParaRPr lang="zh-CN" altLang="en-US" sz="4400" b="1" noProof="1"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668240" y="900545"/>
            <a:ext cx="2758787" cy="3678382"/>
            <a:chOff x="7557654" y="900545"/>
            <a:chExt cx="3678382" cy="3678382"/>
          </a:xfrm>
        </p:grpSpPr>
        <p:pic>
          <p:nvPicPr>
            <p:cNvPr id="20" name="图片 19" descr="timg (38).jpg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7557654" y="900545"/>
              <a:ext cx="3678382" cy="3678382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16" name="TextBox 15"/>
            <p:cNvSpPr txBox="1"/>
            <p:nvPr/>
          </p:nvSpPr>
          <p:spPr>
            <a:xfrm>
              <a:off x="10349346" y="1842654"/>
              <a:ext cx="748145" cy="14465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/>
              <a:r>
                <a:rPr lang="zh-CN" altLang="en-US" sz="4400" b="1" noProof="1">
                  <a:solidFill>
                    <a:schemeClr val="bg1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稻</a:t>
              </a:r>
              <a:endParaRPr lang="en-US" altLang="zh-CN" sz="4400" b="1" noProof="1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fontAlgn="auto"/>
              <a:r>
                <a:rPr lang="zh-CN" altLang="en-US" sz="4400" b="1" noProof="1">
                  <a:solidFill>
                    <a:schemeClr val="bg1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花</a:t>
              </a:r>
              <a:endParaRPr lang="zh-CN" altLang="en-US" sz="4400" b="1" noProof="1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117275" y="2937166"/>
            <a:ext cx="2763981" cy="3699163"/>
            <a:chOff x="4156366" y="2937165"/>
            <a:chExt cx="3685308" cy="3699163"/>
          </a:xfrm>
        </p:grpSpPr>
        <p:pic>
          <p:nvPicPr>
            <p:cNvPr id="22" name="图片 21" descr="e3abdd08efd2d9272d7a72896a6c919f3d02ac721fcb5-dQvzTN_fw658.jpg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>
            <a:xfrm>
              <a:off x="4156366" y="2937165"/>
              <a:ext cx="3685308" cy="3699163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14" name="TextBox 13"/>
            <p:cNvSpPr txBox="1"/>
            <p:nvPr/>
          </p:nvSpPr>
          <p:spPr>
            <a:xfrm>
              <a:off x="6996547" y="4045529"/>
              <a:ext cx="665017" cy="14465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/>
              <a:r>
                <a:rPr lang="zh-CN" altLang="en-US" sz="4400" b="1" noProof="1"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蛙声</a:t>
              </a:r>
              <a:endParaRPr lang="zh-CN" altLang="en-US" sz="4400" b="1" noProof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2779598" y="404244"/>
            <a:ext cx="364715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/>
            <a:r>
              <a:rPr lang="zh-CN" altLang="en-US" sz="5400" b="1" noProof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rPr>
              <a:t>夏季的景色</a:t>
            </a:r>
            <a:endParaRPr lang="zh-CN" altLang="en-US" sz="5400" b="1" noProof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6" descr="2980-11011Q4140427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728" y="0"/>
            <a:ext cx="8260773" cy="4156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圆角矩形 18"/>
          <p:cNvSpPr/>
          <p:nvPr/>
        </p:nvSpPr>
        <p:spPr>
          <a:xfrm>
            <a:off x="1101329" y="1524000"/>
            <a:ext cx="800100" cy="636588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20" name="圆角矩形 19"/>
          <p:cNvSpPr/>
          <p:nvPr/>
        </p:nvSpPr>
        <p:spPr>
          <a:xfrm>
            <a:off x="1943100" y="1538289"/>
            <a:ext cx="800100" cy="636587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sp>
        <p:nvSpPr>
          <p:cNvPr id="21" name="圆角矩形 20"/>
          <p:cNvSpPr/>
          <p:nvPr/>
        </p:nvSpPr>
        <p:spPr>
          <a:xfrm>
            <a:off x="2763441" y="1524000"/>
            <a:ext cx="800100" cy="636588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grpSp>
        <p:nvGrpSpPr>
          <p:cNvPr id="17" name="组合 16"/>
          <p:cNvGrpSpPr/>
          <p:nvPr/>
        </p:nvGrpSpPr>
        <p:grpSpPr bwMode="auto">
          <a:xfrm>
            <a:off x="326231" y="1731963"/>
            <a:ext cx="962025" cy="1180312"/>
            <a:chOff x="435695" y="1731817"/>
            <a:chExt cx="1282271" cy="1179838"/>
          </a:xfrm>
        </p:grpSpPr>
        <p:cxnSp>
          <p:nvCxnSpPr>
            <p:cNvPr id="22" name="直接连接符 21"/>
            <p:cNvCxnSpPr/>
            <p:nvPr/>
          </p:nvCxnSpPr>
          <p:spPr>
            <a:xfrm flipH="1">
              <a:off x="1316463" y="1731817"/>
              <a:ext cx="401503" cy="802953"/>
            </a:xfrm>
            <a:prstGeom prst="line">
              <a:avLst/>
            </a:prstGeom>
            <a:ln w="38100">
              <a:solidFill>
                <a:srgbClr val="A6EC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424" name="矩形 23"/>
            <p:cNvSpPr>
              <a:spLocks noChangeArrowheads="1"/>
            </p:cNvSpPr>
            <p:nvPr/>
          </p:nvSpPr>
          <p:spPr bwMode="auto">
            <a:xfrm>
              <a:off x="435695" y="2419415"/>
              <a:ext cx="1199141" cy="492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/>
            <a:p>
              <a:r>
                <a:rPr lang="zh-CN" altLang="en-US" sz="2400" b="1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往日</a:t>
              </a:r>
              <a:endParaRPr lang="zh-CN" altLang="en-US" sz="2400" b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 bwMode="auto">
          <a:xfrm>
            <a:off x="1475185" y="1870075"/>
            <a:ext cx="1641872" cy="1369178"/>
            <a:chOff x="1967345" y="1870363"/>
            <a:chExt cx="2189019" cy="1369397"/>
          </a:xfrm>
        </p:grpSpPr>
        <p:cxnSp>
          <p:nvCxnSpPr>
            <p:cNvPr id="25" name="直接连接符 24"/>
            <p:cNvCxnSpPr/>
            <p:nvPr/>
          </p:nvCxnSpPr>
          <p:spPr>
            <a:xfrm flipH="1">
              <a:off x="3034075" y="1870363"/>
              <a:ext cx="0" cy="609697"/>
            </a:xfrm>
            <a:prstGeom prst="line">
              <a:avLst/>
            </a:prstGeom>
            <a:ln w="38100">
              <a:solidFill>
                <a:srgbClr val="A6EC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427" name="矩形 28"/>
            <p:cNvSpPr>
              <a:spLocks noChangeArrowheads="1"/>
            </p:cNvSpPr>
            <p:nvPr/>
          </p:nvSpPr>
          <p:spPr bwMode="auto">
            <a:xfrm>
              <a:off x="1967345" y="2377852"/>
              <a:ext cx="2189019" cy="861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/>
            <a:p>
              <a:r>
                <a:rPr lang="zh-CN" altLang="en-US" sz="2400" b="1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用茅草盖的小旅舍</a:t>
              </a:r>
              <a:endParaRPr lang="zh-CN" altLang="en-US" sz="2400" b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 bwMode="auto">
          <a:xfrm>
            <a:off x="3231357" y="1690688"/>
            <a:ext cx="1641872" cy="1193582"/>
            <a:chOff x="4308763" y="1690254"/>
            <a:chExt cx="2189019" cy="1194107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4335749" y="1690254"/>
              <a:ext cx="403198" cy="803628"/>
            </a:xfrm>
            <a:prstGeom prst="line">
              <a:avLst/>
            </a:prstGeom>
            <a:ln w="38100">
              <a:solidFill>
                <a:srgbClr val="A6EC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430" name="矩形 30"/>
            <p:cNvSpPr>
              <a:spLocks noChangeArrowheads="1"/>
            </p:cNvSpPr>
            <p:nvPr/>
          </p:nvSpPr>
          <p:spPr bwMode="auto">
            <a:xfrm>
              <a:off x="4308763" y="2391706"/>
              <a:ext cx="2189019" cy="492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/>
            <a:p>
              <a:r>
                <a:rPr lang="zh-CN" altLang="en-US" sz="2400" b="1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社庙丛林</a:t>
              </a:r>
              <a:endParaRPr lang="zh-CN" altLang="en-US" sz="2400" b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32" name="圆角矩形 31"/>
          <p:cNvSpPr/>
          <p:nvPr/>
        </p:nvSpPr>
        <p:spPr>
          <a:xfrm>
            <a:off x="6453188" y="1509714"/>
            <a:ext cx="446485" cy="638175"/>
          </a:xfrm>
          <a:prstGeom prst="roundRect">
            <a:avLst/>
          </a:prstGeom>
          <a:solidFill>
            <a:srgbClr val="A6E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grpSp>
        <p:nvGrpSpPr>
          <p:cNvPr id="26" name="组合 25"/>
          <p:cNvGrpSpPr/>
          <p:nvPr/>
        </p:nvGrpSpPr>
        <p:grpSpPr bwMode="auto">
          <a:xfrm>
            <a:off x="6384132" y="1565276"/>
            <a:ext cx="1346597" cy="1291324"/>
            <a:chOff x="8512894" y="1565564"/>
            <a:chExt cx="1794887" cy="1290591"/>
          </a:xfrm>
        </p:grpSpPr>
        <p:cxnSp>
          <p:nvCxnSpPr>
            <p:cNvPr id="33" name="直接连接符 32"/>
            <p:cNvCxnSpPr/>
            <p:nvPr/>
          </p:nvCxnSpPr>
          <p:spPr>
            <a:xfrm>
              <a:off x="8839814" y="1565564"/>
              <a:ext cx="401509" cy="802819"/>
            </a:xfrm>
            <a:prstGeom prst="line">
              <a:avLst/>
            </a:prstGeom>
            <a:ln w="38100">
              <a:solidFill>
                <a:srgbClr val="A6EC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434" name="矩形 35"/>
            <p:cNvSpPr>
              <a:spLocks noChangeArrowheads="1"/>
            </p:cNvSpPr>
            <p:nvPr/>
          </p:nvSpPr>
          <p:spPr bwMode="auto">
            <a:xfrm>
              <a:off x="8512894" y="2363997"/>
              <a:ext cx="1794887" cy="492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7" tIns="60958" rIns="121917" bIns="60958">
              <a:spAutoFit/>
            </a:bodyPr>
            <a:lstStyle/>
            <a:p>
              <a:r>
                <a:rPr lang="zh-CN" altLang="en-US" sz="2400" b="1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同“现”</a:t>
              </a:r>
              <a:endParaRPr lang="zh-CN" altLang="en-US" sz="2400" b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037035" y="652463"/>
            <a:ext cx="6673453" cy="149944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lnSpc>
                <a:spcPts val="6000"/>
              </a:lnSpc>
            </a:pPr>
            <a:r>
              <a:rPr lang="zh-CN" altLang="en-US" sz="2800" b="1" noProof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spc="300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七八</a:t>
            </a:r>
            <a:r>
              <a:rPr lang="zh-CN" altLang="en-US" sz="2800" b="1" spc="300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个星天外，两三点雨山前。旧时茅店社林边，路转溪桥忽见。 </a:t>
            </a:r>
            <a:endParaRPr lang="zh-CN" altLang="zh-CN" sz="2800" b="1" spc="300" noProof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32" grpId="0" animBg="1"/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9"/>
          <p:cNvGrpSpPr/>
          <p:nvPr/>
        </p:nvGrpSpPr>
        <p:grpSpPr bwMode="auto">
          <a:xfrm>
            <a:off x="519112" y="3181350"/>
            <a:ext cx="7959329" cy="3094038"/>
            <a:chOff x="-400042" y="4529014"/>
            <a:chExt cx="9466749" cy="1629958"/>
          </a:xfrm>
        </p:grpSpPr>
        <p:sp>
          <p:nvSpPr>
            <p:cNvPr id="5" name="波形 4"/>
            <p:cNvSpPr/>
            <p:nvPr/>
          </p:nvSpPr>
          <p:spPr>
            <a:xfrm>
              <a:off x="-400042" y="4529014"/>
              <a:ext cx="9466749" cy="1629958"/>
            </a:xfrm>
            <a:prstGeom prst="wave">
              <a:avLst>
                <a:gd name="adj1" fmla="val 5208"/>
                <a:gd name="adj2" fmla="val 0"/>
              </a:avLst>
            </a:prstGeom>
            <a:solidFill>
              <a:srgbClr val="F9F6C3"/>
            </a:solidFill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defRPr/>
              </a:pPr>
              <a:endParaRPr lang="zh-CN" altLang="en-US" sz="1400" noProof="1"/>
            </a:p>
          </p:txBody>
        </p:sp>
        <p:sp>
          <p:nvSpPr>
            <p:cNvPr id="61443" name="矩形 18"/>
            <p:cNvSpPr>
              <a:spLocks noChangeArrowheads="1"/>
            </p:cNvSpPr>
            <p:nvPr/>
          </p:nvSpPr>
          <p:spPr bwMode="auto">
            <a:xfrm>
              <a:off x="-278979" y="4750807"/>
              <a:ext cx="9345686" cy="1183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800" b="1">
                  <a:solidFill>
                    <a:srgbClr val="FF00FF"/>
                  </a:solidFill>
                  <a:latin typeface="宋体" panose="02010600030101010101" pitchFamily="2" charset="-122"/>
                </a:rPr>
                <a:t>词意：</a:t>
              </a:r>
              <a:r>
                <a:rPr lang="zh-CN" altLang="en-US" sz="28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天空中轻云飘浮，闪烁的星星时隐时现，山前下起了淅淅沥沥的小雨。我急忙从小桥过溪想要躲雨，可是往日土地庙附近树林旁的茅屋小店哪里去了？转过溪边石桥，茅店忽然出现在眼前。</a:t>
              </a:r>
              <a:endPara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61444" name="矩形 7"/>
          <p:cNvSpPr>
            <a:spLocks noChangeArrowheads="1"/>
          </p:cNvSpPr>
          <p:nvPr/>
        </p:nvSpPr>
        <p:spPr bwMode="auto">
          <a:xfrm>
            <a:off x="1237059" y="852488"/>
            <a:ext cx="696396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ts val="6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    七八个星天外，两三点雨山前。旧时茅店社林边，路转溪桥忽见。 </a:t>
            </a:r>
            <a:endParaRPr lang="zh-CN" altLang="zh-CN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747712" y="1708150"/>
            <a:ext cx="4872038" cy="492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这首诗词分上下两阕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上阕写的是</a:t>
            </a:r>
            <a:r>
              <a:rPr lang="zh-CN" altLang="zh-CN" sz="2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夏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夜的景象，通过</a:t>
            </a:r>
            <a:r>
              <a:rPr lang="zh-CN" altLang="zh-CN" sz="2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明月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zh-CN" sz="2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惊鹊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zh-CN" sz="2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清风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zh-CN" sz="2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鸣蝉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zh-CN" sz="2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稻花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zh-CN" sz="2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蛙声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等景物，组成一幅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乡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村仲夏</a:t>
            </a:r>
            <a:r>
              <a:rPr lang="zh-CN" altLang="zh-CN" sz="2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月夜图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，给夜行人带来无限的喜悦；下阕写的是天外</a:t>
            </a:r>
            <a:r>
              <a:rPr lang="zh-CN" altLang="zh-CN" sz="2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疏星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，山前</a:t>
            </a:r>
            <a:r>
              <a:rPr lang="zh-CN" altLang="zh-CN" sz="2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雨点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，路转</a:t>
            </a:r>
            <a:r>
              <a:rPr lang="zh-CN" altLang="en-US" sz="2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溪桥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sz="2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茅店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忽现，反映出作者的</a:t>
            </a:r>
            <a:r>
              <a:rPr lang="zh-CN" altLang="zh-CN" sz="2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愉快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心情。</a:t>
            </a:r>
            <a:endParaRPr lang="zh-CN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62466" name="组合 5"/>
          <p:cNvGrpSpPr/>
          <p:nvPr/>
        </p:nvGrpSpPr>
        <p:grpSpPr bwMode="auto">
          <a:xfrm>
            <a:off x="159544" y="252414"/>
            <a:ext cx="3024186" cy="1265237"/>
            <a:chOff x="225760" y="163382"/>
            <a:chExt cx="3304801" cy="1266623"/>
          </a:xfrm>
        </p:grpSpPr>
        <p:grpSp>
          <p:nvGrpSpPr>
            <p:cNvPr id="62467" name="组合 26"/>
            <p:cNvGrpSpPr/>
            <p:nvPr/>
          </p:nvGrpSpPr>
          <p:grpSpPr bwMode="auto">
            <a:xfrm>
              <a:off x="1158651" y="567048"/>
              <a:ext cx="2371910" cy="680194"/>
              <a:chOff x="1965975" y="2510828"/>
              <a:chExt cx="2371910" cy="680194"/>
            </a:xfrm>
          </p:grpSpPr>
          <p:cxnSp>
            <p:nvCxnSpPr>
              <p:cNvPr id="9" name="直接连接符 8"/>
              <p:cNvCxnSpPr/>
              <p:nvPr/>
            </p:nvCxnSpPr>
            <p:spPr>
              <a:xfrm>
                <a:off x="1965975" y="2510828"/>
                <a:ext cx="187489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3"/>
              <p:cNvSpPr txBox="1">
                <a:spLocks noChangeArrowheads="1"/>
              </p:cNvSpPr>
              <p:nvPr/>
            </p:nvSpPr>
            <p:spPr bwMode="auto">
              <a:xfrm>
                <a:off x="2058352" y="2542613"/>
                <a:ext cx="2279533" cy="46217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/>
                <a:r>
                  <a:rPr lang="zh-CN" altLang="en-US" sz="2400" b="1" spc="1200" noProof="1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诗词小结</a:t>
                </a:r>
                <a:endParaRPr lang="zh-CN" altLang="en-US" sz="2400" b="1" spc="1200" noProof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>
                <a:off x="3831758" y="2510828"/>
                <a:ext cx="307060" cy="335329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flipV="1">
                <a:off x="3848672" y="2828676"/>
                <a:ext cx="270630" cy="36234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1965975" y="3191022"/>
                <a:ext cx="1904816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2473" name="图片 7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225760" y="163382"/>
              <a:ext cx="1065668" cy="1266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矩形: 圆角 22"/>
          <p:cNvSpPr/>
          <p:nvPr/>
        </p:nvSpPr>
        <p:spPr>
          <a:xfrm>
            <a:off x="623887" y="1541463"/>
            <a:ext cx="7881938" cy="501015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defRPr/>
            </a:pPr>
            <a:endParaRPr lang="zh-CN" altLang="en-US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59137" y="1729427"/>
            <a:ext cx="2824001" cy="442571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图片 9" descr="e3abdd08efd2d9272d7a72896a6c919f3d02ac721fcb5-dQvzTN_fw658.jpg"/>
          <p:cNvPicPr>
            <a:picLocks noChangeAspect="1" noChangeArrowheads="1"/>
          </p:cNvPicPr>
          <p:nvPr/>
        </p:nvPicPr>
        <p:blipFill>
          <a:blip r:embed="rId1" cstate="email">
            <a:clrChange>
              <a:clrFrom>
                <a:srgbClr val="EFECE7"/>
              </a:clrFrom>
              <a:clrTo>
                <a:srgbClr val="EFEC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2951164"/>
            <a:ext cx="4927997" cy="390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6"/>
          <p:cNvGrpSpPr/>
          <p:nvPr/>
        </p:nvGrpSpPr>
        <p:grpSpPr>
          <a:xfrm>
            <a:off x="3533293" y="330680"/>
            <a:ext cx="1454343" cy="830997"/>
            <a:chOff x="4711057" y="330679"/>
            <a:chExt cx="1939124" cy="830997"/>
          </a:xfrm>
          <a:solidFill>
            <a:schemeClr val="accent1">
              <a:lumMod val="75000"/>
            </a:schemeClr>
          </a:solidFill>
        </p:grpSpPr>
        <p:sp>
          <p:nvSpPr>
            <p:cNvPr id="4" name="文本框 12"/>
            <p:cNvSpPr txBox="1"/>
            <p:nvPr/>
          </p:nvSpPr>
          <p:spPr>
            <a:xfrm>
              <a:off x="4711057" y="330679"/>
              <a:ext cx="844616" cy="830997"/>
            </a:xfrm>
            <a:prstGeom prst="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fontAlgn="auto"/>
              <a:r>
                <a:rPr lang="zh-CN" altLang="en-US" sz="4800" noProof="1">
                  <a:latin typeface="黑体" panose="02010609060101010101" pitchFamily="49" charset="-122"/>
                  <a:ea typeface="黑体" panose="02010609060101010101" pitchFamily="49" charset="-122"/>
                </a:rPr>
                <a:t>赏</a:t>
              </a:r>
              <a:endParaRPr lang="zh-CN" altLang="en-US" sz="4800" noProof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" name="文本框 12"/>
            <p:cNvSpPr txBox="1"/>
            <p:nvPr/>
          </p:nvSpPr>
          <p:spPr>
            <a:xfrm>
              <a:off x="5805565" y="330679"/>
              <a:ext cx="844616" cy="830997"/>
            </a:xfrm>
            <a:prstGeom prst="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fontAlgn="auto"/>
              <a:r>
                <a:rPr lang="zh-CN" altLang="en-US" sz="4800" noProof="1">
                  <a:latin typeface="黑体" panose="02010609060101010101" pitchFamily="49" charset="-122"/>
                  <a:ea typeface="黑体" panose="02010609060101010101" pitchFamily="49" charset="-122"/>
                </a:rPr>
                <a:t>析</a:t>
              </a:r>
              <a:endParaRPr lang="zh-CN" altLang="en-US" sz="4800" noProof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9" name="图片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1" y="1364902"/>
            <a:ext cx="7772399" cy="5188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"/>
          <p:cNvSpPr txBox="1">
            <a:spLocks noChangeArrowheads="1"/>
          </p:cNvSpPr>
          <p:nvPr/>
        </p:nvSpPr>
        <p:spPr bwMode="auto">
          <a:xfrm>
            <a:off x="1195387" y="1447801"/>
            <a:ext cx="7044929" cy="403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45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是一首吟咏田园风光的词。时间是夏天的夜晚，地点是有山有水的农村田野。词的上片写月明风清的夏夜，以鹊惊、蝉鸣、蛙噪这些山村特有的声响，把黄沙道写得生机勃勃，颇为热闹；词的下片以轻云小雨，天气时阴时晴和旧游之地的突然发现，表现夜行乡间的乐趣。作者笔下的一个个画面，流露出他对丰收之年的喜悦和对乡村生活的热爱。</a:t>
            </a:r>
            <a:endParaRPr lang="zh-CN" altLang="en-US" sz="2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487341" y="1603376"/>
            <a:ext cx="1085850" cy="4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明月</a:t>
            </a:r>
            <a:endParaRPr lang="zh-CN" altLang="en-US" sz="24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左大括号 10"/>
          <p:cNvSpPr/>
          <p:nvPr/>
        </p:nvSpPr>
        <p:spPr>
          <a:xfrm>
            <a:off x="2376488" y="2341564"/>
            <a:ext cx="304800" cy="2092325"/>
          </a:xfrm>
          <a:prstGeom prst="leftBrace">
            <a:avLst>
              <a:gd name="adj1" fmla="val 88532"/>
              <a:gd name="adj2" fmla="val 50000"/>
            </a:avLst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anchor="ctr"/>
          <a:lstStyle/>
          <a:p>
            <a:pPr algn="ctr" fontAlgn="auto">
              <a:defRPr/>
            </a:pPr>
            <a:endParaRPr lang="zh-CN" altLang="en-US" sz="1100" b="1" noProof="1"/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166687" y="2690814"/>
            <a:ext cx="2130029" cy="984881"/>
          </a:xfrm>
          <a:prstGeom prst="rect">
            <a:avLst/>
          </a:prstGeom>
          <a:solidFill>
            <a:srgbClr val="A6EC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西江月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夜行黄沙道中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514850" y="1612900"/>
            <a:ext cx="950119" cy="4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惊鹊</a:t>
            </a:r>
            <a:endParaRPr lang="zh-CN" altLang="en-US" sz="24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464719" y="2590800"/>
            <a:ext cx="1009650" cy="4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蝉鸣</a:t>
            </a:r>
            <a:endParaRPr lang="zh-CN" altLang="en-US" sz="24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508647" y="2071689"/>
            <a:ext cx="941784" cy="4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上片</a:t>
            </a:r>
            <a:endParaRPr lang="zh-CN" altLang="en-US" sz="24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531269" y="3957638"/>
            <a:ext cx="1085850" cy="4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下片</a:t>
            </a:r>
            <a:endParaRPr lang="zh-CN" altLang="en-US" sz="24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443288" y="3546475"/>
            <a:ext cx="3465910" cy="4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七八个星  两三点雨</a:t>
            </a:r>
            <a:endParaRPr lang="zh-CN" altLang="en-US" sz="24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496866" y="4368800"/>
            <a:ext cx="3740944" cy="4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旧时茅店  溪头忽见</a:t>
            </a:r>
            <a:endParaRPr lang="zh-CN" altLang="en-US" sz="24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2607469" y="5507039"/>
            <a:ext cx="3980260" cy="58477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景色优美，心情愉快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474494" y="1854201"/>
            <a:ext cx="571500" cy="227013"/>
          </a:xfrm>
          <a:prstGeom prst="rect">
            <a:avLst/>
          </a:prstGeom>
          <a:gradFill flip="none" rotWithShape="1">
            <a:gsLst>
              <a:gs pos="53000">
                <a:srgbClr val="92E592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defRPr/>
            </a:pPr>
            <a:endParaRPr lang="zh-CN" altLang="en-US" sz="1100" noProof="1"/>
          </a:p>
        </p:txBody>
      </p:sp>
      <p:sp>
        <p:nvSpPr>
          <p:cNvPr id="24" name="矩形 23"/>
          <p:cNvSpPr/>
          <p:nvPr/>
        </p:nvSpPr>
        <p:spPr>
          <a:xfrm>
            <a:off x="5486400" y="2827338"/>
            <a:ext cx="571500" cy="227012"/>
          </a:xfrm>
          <a:prstGeom prst="rect">
            <a:avLst/>
          </a:prstGeom>
          <a:gradFill flip="none" rotWithShape="1">
            <a:gsLst>
              <a:gs pos="53000">
                <a:srgbClr val="92E592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defRPr/>
            </a:pPr>
            <a:endParaRPr lang="zh-CN" altLang="en-US" sz="1100" noProof="1"/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4526756" y="2597151"/>
            <a:ext cx="1009650" cy="4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蛙声</a:t>
            </a:r>
            <a:endParaRPr lang="zh-CN" altLang="en-US" sz="24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6098381" y="1614488"/>
            <a:ext cx="901304" cy="492438"/>
          </a:xfrm>
          <a:prstGeom prst="rect">
            <a:avLst/>
          </a:prstGeom>
          <a:gradFill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所见</a:t>
            </a:r>
            <a:endParaRPr lang="zh-CN" altLang="en-US" sz="2400" b="1">
              <a:solidFill>
                <a:srgbClr val="FF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6100762" y="2619376"/>
            <a:ext cx="901304" cy="492438"/>
          </a:xfrm>
          <a:prstGeom prst="rect">
            <a:avLst/>
          </a:prstGeom>
          <a:gradFill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所闻</a:t>
            </a:r>
            <a:endParaRPr lang="zh-CN" altLang="en-US" sz="2400" b="1">
              <a:solidFill>
                <a:srgbClr val="FF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7330678" y="3524251"/>
            <a:ext cx="1594247" cy="492438"/>
          </a:xfrm>
          <a:prstGeom prst="rect">
            <a:avLst/>
          </a:prstGeom>
          <a:gradFill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天气突变</a:t>
            </a:r>
            <a:endParaRPr lang="zh-CN" altLang="en-US" sz="2400" b="1">
              <a:solidFill>
                <a:srgbClr val="FF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7336631" y="4359276"/>
            <a:ext cx="901304" cy="492438"/>
          </a:xfrm>
          <a:prstGeom prst="rect">
            <a:avLst/>
          </a:prstGeom>
          <a:gradFill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惊喜</a:t>
            </a:r>
            <a:endParaRPr lang="zh-CN" altLang="en-US" sz="2400" b="1">
              <a:solidFill>
                <a:srgbClr val="FF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64530" name="组合 11"/>
          <p:cNvGrpSpPr/>
          <p:nvPr/>
        </p:nvGrpSpPr>
        <p:grpSpPr bwMode="auto">
          <a:xfrm>
            <a:off x="0" y="193675"/>
            <a:ext cx="2444354" cy="1098550"/>
            <a:chOff x="12038" y="331387"/>
            <a:chExt cx="3261030" cy="1098952"/>
          </a:xfrm>
        </p:grpSpPr>
        <p:grpSp>
          <p:nvGrpSpPr>
            <p:cNvPr id="64531" name="组合 55"/>
            <p:cNvGrpSpPr/>
            <p:nvPr/>
          </p:nvGrpSpPr>
          <p:grpSpPr bwMode="auto">
            <a:xfrm>
              <a:off x="1027038" y="568540"/>
              <a:ext cx="2246030" cy="677582"/>
              <a:chOff x="1938272" y="2512320"/>
              <a:chExt cx="2246030" cy="677582"/>
            </a:xfrm>
          </p:grpSpPr>
          <p:cxnSp>
            <p:nvCxnSpPr>
              <p:cNvPr id="64532" name="直接连接符 34"/>
              <p:cNvCxnSpPr>
                <a:cxnSpLocks noChangeShapeType="1"/>
              </p:cNvCxnSpPr>
              <p:nvPr/>
            </p:nvCxnSpPr>
            <p:spPr bwMode="auto">
              <a:xfrm>
                <a:off x="1965107" y="2512320"/>
                <a:ext cx="1876151" cy="0"/>
              </a:xfrm>
              <a:prstGeom prst="line">
                <a:avLst/>
              </a:prstGeom>
              <a:noFill/>
              <a:ln w="31750">
                <a:solidFill>
                  <a:srgbClr val="92D05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4533" name="直接连接符 35"/>
              <p:cNvCxnSpPr>
                <a:cxnSpLocks noChangeShapeType="1"/>
              </p:cNvCxnSpPr>
              <p:nvPr/>
            </p:nvCxnSpPr>
            <p:spPr bwMode="auto">
              <a:xfrm>
                <a:off x="1973577" y="3189902"/>
                <a:ext cx="1876151" cy="0"/>
              </a:xfrm>
              <a:prstGeom prst="line">
                <a:avLst/>
              </a:prstGeom>
              <a:noFill/>
              <a:ln w="31750">
                <a:solidFill>
                  <a:srgbClr val="92D05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7" name="TextBox 3"/>
              <p:cNvSpPr txBox="1">
                <a:spLocks noChangeArrowheads="1"/>
              </p:cNvSpPr>
              <p:nvPr/>
            </p:nvSpPr>
            <p:spPr bwMode="auto">
              <a:xfrm>
                <a:off x="1938272" y="2543553"/>
                <a:ext cx="2246030" cy="461834"/>
              </a:xfrm>
              <a:prstGeom prst="rect">
                <a:avLst/>
              </a:prstGeom>
              <a:noFill/>
              <a:ln w="9525">
                <a:solidFill>
                  <a:sysClr val="window" lastClr="FFFFFF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defRPr/>
                </a:pPr>
                <a:r>
                  <a:rPr lang="zh-CN" altLang="en-US" sz="2400" b="1" kern="0" spc="500" dirty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层次梳理</a:t>
                </a:r>
                <a:endParaRPr lang="zh-CN" altLang="en-US" sz="2400" b="1" kern="0" spc="5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64535" name="直接连接符 37"/>
              <p:cNvCxnSpPr>
                <a:cxnSpLocks noChangeShapeType="1"/>
              </p:cNvCxnSpPr>
              <p:nvPr/>
            </p:nvCxnSpPr>
            <p:spPr bwMode="auto">
              <a:xfrm>
                <a:off x="3830671" y="2512320"/>
                <a:ext cx="309163" cy="334556"/>
              </a:xfrm>
              <a:prstGeom prst="line">
                <a:avLst/>
              </a:prstGeom>
              <a:noFill/>
              <a:ln w="31750">
                <a:solidFill>
                  <a:srgbClr val="92D05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4536" name="直接连接符 38"/>
              <p:cNvCxnSpPr>
                <a:cxnSpLocks noChangeShapeType="1"/>
              </p:cNvCxnSpPr>
              <p:nvPr/>
            </p:nvCxnSpPr>
            <p:spPr bwMode="auto">
              <a:xfrm flipV="1">
                <a:off x="3849729" y="2827819"/>
                <a:ext cx="268930" cy="362083"/>
              </a:xfrm>
              <a:prstGeom prst="line">
                <a:avLst/>
              </a:prstGeom>
              <a:noFill/>
              <a:ln w="31750">
                <a:solidFill>
                  <a:srgbClr val="92D05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64537" name="图片 10"/>
            <p:cNvPicPr>
              <a:picLocks noChangeAspect="1" noChangeArrowheads="1"/>
            </p:cNvPicPr>
            <p:nvPr/>
          </p:nvPicPr>
          <p:blipFill>
            <a:blip r:embed="rId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038" y="331387"/>
              <a:ext cx="1051489" cy="1098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矩形 39"/>
          <p:cNvSpPr/>
          <p:nvPr/>
        </p:nvSpPr>
        <p:spPr>
          <a:xfrm>
            <a:off x="6678216" y="3771901"/>
            <a:ext cx="571500" cy="227013"/>
          </a:xfrm>
          <a:prstGeom prst="rect">
            <a:avLst/>
          </a:prstGeom>
          <a:gradFill flip="none" rotWithShape="1">
            <a:gsLst>
              <a:gs pos="53000">
                <a:srgbClr val="92E592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defRPr/>
            </a:pPr>
            <a:endParaRPr lang="zh-CN" altLang="en-US" sz="1100" noProof="1"/>
          </a:p>
        </p:txBody>
      </p:sp>
      <p:sp>
        <p:nvSpPr>
          <p:cNvPr id="41" name="矩形 40"/>
          <p:cNvSpPr/>
          <p:nvPr/>
        </p:nvSpPr>
        <p:spPr>
          <a:xfrm>
            <a:off x="6719888" y="4576764"/>
            <a:ext cx="571500" cy="225425"/>
          </a:xfrm>
          <a:prstGeom prst="rect">
            <a:avLst/>
          </a:prstGeom>
          <a:gradFill flip="none" rotWithShape="1">
            <a:gsLst>
              <a:gs pos="53000">
                <a:srgbClr val="92E592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defRPr/>
            </a:pPr>
            <a:endParaRPr lang="zh-CN" altLang="en-US" sz="1100" noProof="1"/>
          </a:p>
        </p:txBody>
      </p:sp>
      <p:sp>
        <p:nvSpPr>
          <p:cNvPr id="42" name="左大括号 41"/>
          <p:cNvSpPr/>
          <p:nvPr/>
        </p:nvSpPr>
        <p:spPr>
          <a:xfrm>
            <a:off x="3352800" y="1954214"/>
            <a:ext cx="138113" cy="1011237"/>
          </a:xfrm>
          <a:prstGeom prst="leftBrace">
            <a:avLst>
              <a:gd name="adj1" fmla="val 88532"/>
              <a:gd name="adj2" fmla="val 50000"/>
            </a:avLst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anchor="ctr"/>
          <a:lstStyle/>
          <a:p>
            <a:pPr algn="ctr" fontAlgn="auto">
              <a:defRPr/>
            </a:pPr>
            <a:endParaRPr lang="zh-CN" altLang="en-US" sz="1100" b="1" noProof="1"/>
          </a:p>
        </p:txBody>
      </p:sp>
      <p:sp>
        <p:nvSpPr>
          <p:cNvPr id="43" name="左大括号 42"/>
          <p:cNvSpPr/>
          <p:nvPr/>
        </p:nvSpPr>
        <p:spPr>
          <a:xfrm>
            <a:off x="3363516" y="3824289"/>
            <a:ext cx="138113" cy="1011237"/>
          </a:xfrm>
          <a:prstGeom prst="leftBrace">
            <a:avLst>
              <a:gd name="adj1" fmla="val 88532"/>
              <a:gd name="adj2" fmla="val 50000"/>
            </a:avLst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anchor="ctr"/>
          <a:lstStyle/>
          <a:p>
            <a:pPr algn="ctr" fontAlgn="auto">
              <a:defRPr/>
            </a:pPr>
            <a:endParaRPr lang="zh-CN" altLang="en-US" sz="1100" b="1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/>
      <p:bldP spid="15" grpId="0"/>
      <p:bldP spid="16" grpId="0"/>
      <p:bldP spid="17" grpId="0"/>
      <p:bldP spid="18" grpId="0"/>
      <p:bldP spid="19" grpId="0"/>
      <p:bldP spid="21" grpId="0" animBg="1"/>
      <p:bldP spid="23" grpId="0" animBg="1"/>
      <p:bldP spid="24" grpId="0" animBg="1"/>
      <p:bldP spid="27" grpId="0"/>
      <p:bldP spid="28" grpId="0" animBg="1"/>
      <p:bldP spid="29" grpId="0" animBg="1"/>
      <p:bldP spid="30" grpId="0" animBg="1"/>
      <p:bldP spid="31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726835" y="1862180"/>
            <a:ext cx="5040119" cy="372678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 latinLnBrk="1">
              <a:lnSpc>
                <a:spcPct val="120000"/>
              </a:lnSpc>
            </a:pPr>
            <a:r>
              <a:rPr lang="zh-CN" altLang="en-US" sz="3200" noProof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孟浩然</a:t>
            </a:r>
            <a:r>
              <a:rPr lang="zh-CN" altLang="en-US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（</a:t>
            </a:r>
            <a:r>
              <a:rPr lang="en-US" altLang="zh-CN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689—740</a:t>
            </a:r>
            <a:r>
              <a:rPr lang="zh-CN" altLang="en-US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，字浩然，襄州襄阳（现湖北襄阳）人，世称孟襄阳。唐代著名的山水田园派诗人，与盛唐另一山水诗人王维并称“王孟”。其诗清淡，长于写景，多反映山水田园和隐逸、行旅等内容，在艺术上有独特的造诣。有</a:t>
            </a:r>
            <a:r>
              <a:rPr lang="en-US" altLang="zh-CN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《</a:t>
            </a:r>
            <a:r>
              <a:rPr lang="zh-CN" altLang="en-US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孟浩然集</a:t>
            </a:r>
            <a:r>
              <a:rPr lang="en-US" altLang="zh-CN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》</a:t>
            </a:r>
            <a:r>
              <a:rPr lang="zh-CN" altLang="en-US" sz="2400" b="1" noProof="1">
                <a:solidFill>
                  <a:srgbClr val="1801F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三卷传世。</a:t>
            </a:r>
            <a:endParaRPr lang="en-US" altLang="zh-CN" sz="2400" b="1" noProof="1">
              <a:solidFill>
                <a:srgbClr val="1801FD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465535" y="1611313"/>
            <a:ext cx="8190309" cy="4387850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8195" name="组合 14"/>
          <p:cNvGrpSpPr/>
          <p:nvPr/>
        </p:nvGrpSpPr>
        <p:grpSpPr bwMode="auto">
          <a:xfrm>
            <a:off x="25004" y="231776"/>
            <a:ext cx="2711053" cy="1154113"/>
            <a:chOff x="32960" y="231632"/>
            <a:chExt cx="3614520" cy="1154080"/>
          </a:xfrm>
        </p:grpSpPr>
        <p:pic>
          <p:nvPicPr>
            <p:cNvPr id="8196" name="图片 15"/>
            <p:cNvPicPr>
              <a:picLocks noChangeAspect="1" noChangeArrowheads="1"/>
            </p:cNvPicPr>
            <p:nvPr/>
          </p:nvPicPr>
          <p:blipFill>
            <a:blip r:embed="rId1" cstate="email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960" y="231632"/>
              <a:ext cx="1102179" cy="1154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197" name="组合 14"/>
            <p:cNvGrpSpPr/>
            <p:nvPr/>
          </p:nvGrpSpPr>
          <p:grpSpPr bwMode="auto">
            <a:xfrm>
              <a:off x="970537" y="567600"/>
              <a:ext cx="2676943" cy="679269"/>
              <a:chOff x="1844447" y="2511380"/>
              <a:chExt cx="2676943" cy="679269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2010116" y="2511952"/>
                <a:ext cx="1989018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2010116" y="3191383"/>
                <a:ext cx="1998543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3"/>
              <p:cNvSpPr txBox="1">
                <a:spLocks noChangeArrowheads="1"/>
              </p:cNvSpPr>
              <p:nvPr/>
            </p:nvSpPr>
            <p:spPr bwMode="auto">
              <a:xfrm>
                <a:off x="1845026" y="2551639"/>
                <a:ext cx="2676364" cy="584184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>
                  <a:defRPr/>
                </a:pPr>
                <a:r>
                  <a:rPr lang="zh-CN" altLang="en-US" sz="3200" b="1" spc="40" noProof="1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作者介绍</a:t>
                </a:r>
                <a:endParaRPr lang="zh-CN" altLang="en-US" sz="3200" b="1" spc="40" noProof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3991197" y="2511952"/>
                <a:ext cx="306370" cy="334954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flipV="1">
                <a:off x="4008659" y="2829443"/>
                <a:ext cx="269859" cy="36194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902090" y="1856569"/>
            <a:ext cx="2545144" cy="3920776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图片 14" descr="W020170811536177278747.jpe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流程图: 可选过程 10"/>
          <p:cNvSpPr/>
          <p:nvPr/>
        </p:nvSpPr>
        <p:spPr>
          <a:xfrm>
            <a:off x="557212" y="1568450"/>
            <a:ext cx="8092679" cy="2921000"/>
          </a:xfrm>
          <a:prstGeom prst="flowChartAlternateProcess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>
              <a:solidFill>
                <a:prstClr val="white"/>
              </a:solidFill>
            </a:endParaRPr>
          </a:p>
        </p:txBody>
      </p:sp>
      <p:grpSp>
        <p:nvGrpSpPr>
          <p:cNvPr id="66563" name="组合 13"/>
          <p:cNvGrpSpPr/>
          <p:nvPr/>
        </p:nvGrpSpPr>
        <p:grpSpPr bwMode="auto">
          <a:xfrm>
            <a:off x="157163" y="306389"/>
            <a:ext cx="2440781" cy="981075"/>
            <a:chOff x="18662" y="357049"/>
            <a:chExt cx="3254406" cy="980919"/>
          </a:xfrm>
        </p:grpSpPr>
        <p:grpSp>
          <p:nvGrpSpPr>
            <p:cNvPr id="66564" name="组合 14"/>
            <p:cNvGrpSpPr/>
            <p:nvPr/>
          </p:nvGrpSpPr>
          <p:grpSpPr bwMode="auto">
            <a:xfrm>
              <a:off x="1026735" y="568153"/>
              <a:ext cx="2246333" cy="679342"/>
              <a:chOff x="1937969" y="2511933"/>
              <a:chExt cx="2246333" cy="679342"/>
            </a:xfrm>
          </p:grpSpPr>
          <p:cxnSp>
            <p:nvCxnSpPr>
              <p:cNvPr id="17" name="直接连接符 16"/>
              <p:cNvCxnSpPr/>
              <p:nvPr/>
            </p:nvCxnSpPr>
            <p:spPr>
              <a:xfrm>
                <a:off x="1964956" y="2511933"/>
                <a:ext cx="1874856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1974481" y="3191275"/>
                <a:ext cx="1876443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3"/>
              <p:cNvSpPr txBox="1">
                <a:spLocks noChangeArrowheads="1"/>
              </p:cNvSpPr>
              <p:nvPr/>
            </p:nvSpPr>
            <p:spPr bwMode="auto">
              <a:xfrm>
                <a:off x="1937969" y="2543678"/>
                <a:ext cx="2246333" cy="46159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2400" b="1" spc="500" noProof="1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主旨归纳</a:t>
                </a:r>
                <a:endParaRPr lang="zh-CN" altLang="en-US" sz="2400" b="1" spc="500" noProof="1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20" name="直接连接符 19"/>
              <p:cNvCxnSpPr/>
              <p:nvPr/>
            </p:nvCxnSpPr>
            <p:spPr>
              <a:xfrm>
                <a:off x="3831874" y="2511933"/>
                <a:ext cx="306391" cy="33491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flipV="1">
                <a:off x="3849337" y="2829382"/>
                <a:ext cx="269878" cy="36189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6570" name="图片 15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662" y="357049"/>
              <a:ext cx="1090423" cy="98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571" name="内容占位符 2"/>
          <p:cNvSpPr>
            <a:spLocks noGrp="1" noChangeArrowheads="1"/>
          </p:cNvSpPr>
          <p:nvPr>
            <p:ph idx="1"/>
          </p:nvPr>
        </p:nvSpPr>
        <p:spPr>
          <a:xfrm>
            <a:off x="719138" y="1698626"/>
            <a:ext cx="7886700" cy="2651125"/>
          </a:xfrm>
        </p:spPr>
        <p:txBody>
          <a:bodyPr/>
          <a:lstStyle/>
          <a:p>
            <a:pPr marL="0" indent="0" fontAlgn="base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    《</a:t>
            </a:r>
            <a:r>
              <a:rPr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西江月</a:t>
            </a:r>
            <a:r>
              <a:rPr lang="en-US" altLang="zh-CN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·</a:t>
            </a:r>
            <a:r>
              <a:rPr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夜行黄沙道中</a:t>
            </a:r>
            <a:r>
              <a:rPr lang="en-US" altLang="zh-CN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》</a:t>
            </a:r>
            <a:r>
              <a:rPr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中，作者围绕“夜行”的所见、所闻、所感，展现了夏夜乡村田野的幽美景色，抒发了对丰收年景的由衷喜悦和对乡村生活的热爱。</a:t>
            </a:r>
            <a:endParaRPr sz="32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94085" y="2974975"/>
            <a:ext cx="1627584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云形标注 13"/>
          <p:cNvSpPr>
            <a:spLocks noChangeArrowheads="1"/>
          </p:cNvSpPr>
          <p:nvPr/>
        </p:nvSpPr>
        <p:spPr bwMode="auto">
          <a:xfrm>
            <a:off x="2486025" y="1089026"/>
            <a:ext cx="6590110" cy="4308837"/>
          </a:xfrm>
          <a:prstGeom prst="cloudCallout">
            <a:avLst>
              <a:gd name="adj1" fmla="val -65361"/>
              <a:gd name="adj2" fmla="val 31319"/>
            </a:avLst>
          </a:prstGeom>
          <a:noFill/>
          <a:ln w="47625">
            <a:solidFill>
              <a:srgbClr val="00B05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宿建德江</a:t>
            </a: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》《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西江月</a:t>
            </a: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夜行黄沙道中</a:t>
            </a: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都写了月夜的景色，你还知道哪些与“月”有关的诗句？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67587" name="组合 10"/>
          <p:cNvGrpSpPr/>
          <p:nvPr/>
        </p:nvGrpSpPr>
        <p:grpSpPr bwMode="auto">
          <a:xfrm>
            <a:off x="52388" y="173039"/>
            <a:ext cx="2401491" cy="1235075"/>
            <a:chOff x="70047" y="173893"/>
            <a:chExt cx="3203021" cy="1233082"/>
          </a:xfrm>
        </p:grpSpPr>
        <p:grpSp>
          <p:nvGrpSpPr>
            <p:cNvPr id="67588" name="组合 15"/>
            <p:cNvGrpSpPr/>
            <p:nvPr/>
          </p:nvGrpSpPr>
          <p:grpSpPr bwMode="auto">
            <a:xfrm>
              <a:off x="1027619" y="566958"/>
              <a:ext cx="2245449" cy="679938"/>
              <a:chOff x="1938853" y="2510738"/>
              <a:chExt cx="2245449" cy="679938"/>
            </a:xfrm>
          </p:grpSpPr>
          <p:cxnSp>
            <p:nvCxnSpPr>
              <p:cNvPr id="7" name="直接连接符 6"/>
              <p:cNvCxnSpPr/>
              <p:nvPr/>
            </p:nvCxnSpPr>
            <p:spPr>
              <a:xfrm>
                <a:off x="1965849" y="2510738"/>
                <a:ext cx="1875443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/>
              <p:cNvCxnSpPr/>
              <p:nvPr/>
            </p:nvCxnSpPr>
            <p:spPr>
              <a:xfrm>
                <a:off x="1975377" y="3190676"/>
                <a:ext cx="1873854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3"/>
              <p:cNvSpPr txBox="1">
                <a:spLocks noChangeArrowheads="1"/>
              </p:cNvSpPr>
              <p:nvPr/>
            </p:nvSpPr>
            <p:spPr bwMode="auto">
              <a:xfrm>
                <a:off x="1938853" y="2542436"/>
                <a:ext cx="2245449" cy="46092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>
                  <a:defRPr/>
                </a:pPr>
                <a:r>
                  <a:rPr lang="zh-CN" altLang="en-US" sz="2400" b="1" spc="500" noProof="1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sym typeface="+mn-ea"/>
                  </a:rPr>
                  <a:t>拓展延伸</a:t>
                </a:r>
                <a:endParaRPr lang="zh-CN" altLang="en-US" sz="2400" b="1" spc="500" noProof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endParaRPr>
              </a:p>
            </p:txBody>
          </p:sp>
          <p:cxnSp>
            <p:nvCxnSpPr>
              <p:cNvPr id="10" name="直接连接符 9"/>
              <p:cNvCxnSpPr/>
              <p:nvPr/>
            </p:nvCxnSpPr>
            <p:spPr>
              <a:xfrm>
                <a:off x="3830175" y="2510738"/>
                <a:ext cx="309663" cy="33442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flipV="1">
                <a:off x="3849231" y="2827725"/>
                <a:ext cx="269962" cy="362951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7594" name="图片 16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047" y="173893"/>
              <a:ext cx="1042365" cy="1233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436960" y="1455738"/>
            <a:ext cx="7990284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明月几时有，把酒问青天。</a:t>
            </a:r>
            <a:endParaRPr lang="en-US" altLang="zh-CN" sz="24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——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［宋］苏轼</a:t>
            </a:r>
            <a:r>
              <a:rPr lang="en-US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水调歌头</a:t>
            </a:r>
            <a:r>
              <a:rPr lang="en-US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明月几时有</a:t>
            </a:r>
            <a:r>
              <a:rPr lang="en-US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4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1"/>
          <p:cNvSpPr txBox="1">
            <a:spLocks noChangeArrowheads="1"/>
          </p:cNvSpPr>
          <p:nvPr/>
        </p:nvSpPr>
        <p:spPr bwMode="auto">
          <a:xfrm>
            <a:off x="457200" y="3048000"/>
            <a:ext cx="7990285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举杯邀明月，对影成三人。</a:t>
            </a:r>
            <a:endParaRPr lang="en-US" altLang="zh-CN" sz="24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   ——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［唐］李白</a:t>
            </a:r>
            <a:r>
              <a:rPr lang="en-US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月下独酌</a:t>
            </a:r>
            <a:r>
              <a:rPr lang="en-US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4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1"/>
          <p:cNvSpPr txBox="1">
            <a:spLocks noChangeArrowheads="1"/>
          </p:cNvSpPr>
          <p:nvPr/>
        </p:nvSpPr>
        <p:spPr bwMode="auto">
          <a:xfrm>
            <a:off x="467916" y="4613275"/>
            <a:ext cx="7990284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秦时明月汉时关，万里长征人未还。</a:t>
            </a:r>
            <a:endParaRPr lang="en-US" altLang="zh-CN" sz="24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     ——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［唐］王昌龄</a:t>
            </a:r>
            <a:r>
              <a:rPr lang="en-US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出塞</a:t>
            </a:r>
            <a:r>
              <a:rPr lang="en-US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4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9" name="文本框 2"/>
          <p:cNvSpPr txBox="1">
            <a:spLocks noChangeArrowheads="1"/>
          </p:cNvSpPr>
          <p:nvPr/>
        </p:nvSpPr>
        <p:spPr bwMode="auto">
          <a:xfrm>
            <a:off x="566738" y="2133603"/>
            <a:ext cx="7998619" cy="110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有感情地朗读课文。背诵课文。默写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西江月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夜行道中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图片 3"/>
          <p:cNvPicPr>
            <a:picLocks noChangeAspect="1" noChangeArrowheads="1"/>
          </p:cNvPicPr>
          <p:nvPr/>
        </p:nvPicPr>
        <p:blipFill>
          <a:blip r:embed="rId1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4425" y="2125706"/>
            <a:ext cx="3857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36" name="组合 6"/>
          <p:cNvGrpSpPr/>
          <p:nvPr/>
        </p:nvGrpSpPr>
        <p:grpSpPr bwMode="auto">
          <a:xfrm>
            <a:off x="54769" y="192088"/>
            <a:ext cx="2400300" cy="1117600"/>
            <a:chOff x="73041" y="192552"/>
            <a:chExt cx="3200027" cy="1116663"/>
          </a:xfrm>
        </p:grpSpPr>
        <p:grpSp>
          <p:nvGrpSpPr>
            <p:cNvPr id="69637" name="组合 45"/>
            <p:cNvGrpSpPr/>
            <p:nvPr/>
          </p:nvGrpSpPr>
          <p:grpSpPr bwMode="auto">
            <a:xfrm>
              <a:off x="1027018" y="566888"/>
              <a:ext cx="2246050" cy="680466"/>
              <a:chOff x="1938252" y="2510668"/>
              <a:chExt cx="2246050" cy="680466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1965236" y="2510668"/>
                <a:ext cx="1874619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1974760" y="3191134"/>
                <a:ext cx="1876206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3"/>
              <p:cNvSpPr txBox="1">
                <a:spLocks noChangeArrowheads="1"/>
              </p:cNvSpPr>
              <p:nvPr/>
            </p:nvSpPr>
            <p:spPr bwMode="auto">
              <a:xfrm>
                <a:off x="1938252" y="2542391"/>
                <a:ext cx="2246050" cy="461278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/>
                <a:r>
                  <a:rPr lang="zh-CN" altLang="en-US" sz="2400" b="1" spc="500" noProof="1" smtClean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课后作业</a:t>
                </a:r>
                <a:endParaRPr lang="zh-CN" altLang="en-US" sz="2400" b="1" spc="500" noProof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3831918" y="2510668"/>
                <a:ext cx="306352" cy="336268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flipV="1">
                <a:off x="3849379" y="2827901"/>
                <a:ext cx="269844" cy="36323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9643" name="图片 10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73041" y="192552"/>
              <a:ext cx="976164" cy="1116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175147" y="422276"/>
            <a:ext cx="1988045" cy="523220"/>
          </a:xfrm>
          <a:prstGeom prst="rect">
            <a:avLst/>
          </a:prstGeom>
          <a:solidFill>
            <a:srgbClr val="DEEB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朗读指导：</a:t>
            </a:r>
            <a:endParaRPr lang="zh-CN" altLang="en-US" sz="2800" dirty="0">
              <a:solidFill>
                <a:srgbClr val="FF00FF"/>
              </a:solidFill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983457" y="1603375"/>
            <a:ext cx="7069931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这三首古诗词都描写了大自然优美的风光。其中，</a:t>
            </a:r>
            <a:r>
              <a:rPr lang="en-US" altLang="zh-CN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宿建德江</a:t>
            </a:r>
            <a:r>
              <a:rPr lang="en-US" altLang="zh-CN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的朗读基调是</a:t>
            </a:r>
            <a:r>
              <a:rPr lang="zh-CN" altLang="en-US" sz="2800" b="1" u="sng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忧伤、深沉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的，要读出</a:t>
            </a:r>
            <a:r>
              <a:rPr lang="zh-CN" altLang="en-US" sz="2800" b="1" u="sng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惆怅思乡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的语气。</a:t>
            </a:r>
            <a:r>
              <a:rPr lang="en-US" altLang="zh-CN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六月二十七日望湖楼醉书</a:t>
            </a:r>
            <a:r>
              <a:rPr lang="en-US" altLang="zh-CN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的朗读基调是</a:t>
            </a:r>
            <a:r>
              <a:rPr lang="zh-CN" altLang="en-US" sz="2800" b="1" u="sng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赞美的、充满喜悦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的，语气</a:t>
            </a:r>
            <a:r>
              <a:rPr lang="zh-CN" altLang="en-US" sz="2800" b="1" u="sng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欣喜而陶醉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。朗读</a:t>
            </a:r>
            <a:r>
              <a:rPr lang="en-US" altLang="zh-CN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西江月</a:t>
            </a:r>
            <a:r>
              <a:rPr lang="en-US" altLang="zh-CN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夜行黄沙道中</a:t>
            </a:r>
            <a:r>
              <a:rPr lang="en-US" altLang="zh-CN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时，</a:t>
            </a:r>
            <a:r>
              <a:rPr lang="zh-CN" altLang="en-US" sz="2800" b="1" u="sng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语调上扬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，要读出</a:t>
            </a:r>
            <a:r>
              <a:rPr lang="zh-CN" altLang="en-US" sz="2800" b="1" u="sng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高兴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的语气。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: 圆角 22"/>
          <p:cNvSpPr/>
          <p:nvPr/>
        </p:nvSpPr>
        <p:spPr>
          <a:xfrm>
            <a:off x="814388" y="1398588"/>
            <a:ext cx="7353300" cy="4241800"/>
          </a:xfrm>
          <a:prstGeom prst="roundRect">
            <a:avLst/>
          </a:prstGeom>
          <a:noFill/>
          <a:ln w="38100">
            <a:solidFill>
              <a:srgbClr val="FF00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defRPr/>
            </a:pPr>
            <a:endParaRPr lang="zh-CN" altLang="en-US" sz="1400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522810" y="501651"/>
            <a:ext cx="1988045" cy="523220"/>
          </a:xfrm>
          <a:prstGeom prst="rect">
            <a:avLst/>
          </a:prstGeom>
          <a:solidFill>
            <a:srgbClr val="DEEB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背诵指导：</a:t>
            </a:r>
            <a:endParaRPr lang="zh-CN" altLang="en-US" sz="2800">
              <a:solidFill>
                <a:srgbClr val="FF00FF"/>
              </a:solidFill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963217" y="1841500"/>
            <a:ext cx="667940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    背诵古诗词时，首先要熟读每首诗词，在熟读的基础上理解意思，然后抓住每句诗词中的重点字词，想象画面，一句一句的背。如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六月二十七日望湖楼醉书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可以抓住“黑云”“白雨”“卷地风”“水如天”来背诵，然后再背诵整首诗。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: 圆角 22"/>
          <p:cNvSpPr/>
          <p:nvPr/>
        </p:nvSpPr>
        <p:spPr>
          <a:xfrm>
            <a:off x="814388" y="1398588"/>
            <a:ext cx="7011591" cy="4240212"/>
          </a:xfrm>
          <a:prstGeom prst="roundRect">
            <a:avLst/>
          </a:prstGeom>
          <a:noFill/>
          <a:ln w="38100">
            <a:solidFill>
              <a:srgbClr val="FF00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defRPr/>
            </a:pPr>
            <a:endParaRPr lang="zh-CN" altLang="en-US" sz="1400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522810" y="501651"/>
            <a:ext cx="1988045" cy="523220"/>
          </a:xfrm>
          <a:prstGeom prst="rect">
            <a:avLst/>
          </a:prstGeom>
          <a:solidFill>
            <a:srgbClr val="DEEB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默写指导：</a:t>
            </a:r>
            <a:endParaRPr lang="zh-CN" altLang="en-US" sz="2800">
              <a:solidFill>
                <a:srgbClr val="FF00FF"/>
              </a:solidFill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963217" y="1841501"/>
            <a:ext cx="667940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    默写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西江月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夜行黄沙道中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时，要注意按照题目、诗人、正文的顺序来写，同时不要写错字，尤其是“鹊、蝉、稻”这几个生字。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: 圆角 22"/>
          <p:cNvSpPr/>
          <p:nvPr/>
        </p:nvSpPr>
        <p:spPr>
          <a:xfrm>
            <a:off x="814388" y="1398588"/>
            <a:ext cx="7011591" cy="3103562"/>
          </a:xfrm>
          <a:prstGeom prst="roundRect">
            <a:avLst/>
          </a:prstGeom>
          <a:noFill/>
          <a:ln w="38100">
            <a:solidFill>
              <a:srgbClr val="FF00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defRPr/>
            </a:pPr>
            <a:endParaRPr lang="zh-CN" altLang="en-US" sz="1400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"/>
          <p:cNvSpPr txBox="1">
            <a:spLocks noChangeArrowheads="1"/>
          </p:cNvSpPr>
          <p:nvPr/>
        </p:nvSpPr>
        <p:spPr bwMode="auto">
          <a:xfrm>
            <a:off x="495300" y="1192213"/>
            <a:ext cx="8341519" cy="153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宿建德江</a:t>
            </a: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西江月</a:t>
            </a: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夜行黄沙道中</a:t>
            </a: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都写了月夜的景色，表达的情感却不一样，结合诗句说一说。</a:t>
            </a:r>
            <a:endParaRPr lang="en-US" altLang="zh-CN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pic>
        <p:nvPicPr>
          <p:cNvPr id="10" name="图片 3"/>
          <p:cNvPicPr>
            <a:picLocks noChangeAspect="1" noChangeArrowheads="1"/>
          </p:cNvPicPr>
          <p:nvPr/>
        </p:nvPicPr>
        <p:blipFill>
          <a:blip r:embed="rId1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8707" y="1392239"/>
            <a:ext cx="38457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461962" y="3021013"/>
            <a:ext cx="826293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野旷天低树，江清月近人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。”“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明月别枝惊鹊，清风半夜鸣蝉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。”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这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几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句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诗词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写的都是月夜的景色，表达的情感却不一样。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前两句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非常鲜明地烘托出了诗人</a:t>
            </a:r>
            <a:r>
              <a:rPr lang="zh-CN" altLang="zh-CN" sz="2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孤寂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zh-CN" sz="2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愁闷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的心情；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后两句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以动衬静，表现了乡村夏夜的宁静和优美以及词人</a:t>
            </a:r>
            <a:r>
              <a:rPr lang="zh-CN" altLang="zh-CN" sz="2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轻松愉快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的心情。</a:t>
            </a:r>
            <a:endParaRPr lang="zh-CN" alt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9" name="文本框 2"/>
          <p:cNvSpPr txBox="1">
            <a:spLocks noChangeArrowheads="1"/>
          </p:cNvSpPr>
          <p:nvPr/>
        </p:nvSpPr>
        <p:spPr bwMode="auto">
          <a:xfrm>
            <a:off x="566738" y="1806575"/>
            <a:ext cx="7998619" cy="196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六月二十七日望湖楼醉书</a:t>
            </a:r>
            <a:r>
              <a:rPr lang="en-US" altLang="zh-CN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每一句诗都是一幅画，说说你“看”到了怎样的画面。</a:t>
            </a:r>
            <a:endParaRPr lang="zh-CN" altLang="en-US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图片 3"/>
          <p:cNvPicPr>
            <a:picLocks noChangeAspect="1" noChangeArrowheads="1"/>
          </p:cNvPicPr>
          <p:nvPr/>
        </p:nvPicPr>
        <p:blipFill>
          <a:blip r:embed="rId1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4425" y="1984376"/>
            <a:ext cx="3857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6" name="组合 6"/>
          <p:cNvGrpSpPr/>
          <p:nvPr/>
        </p:nvGrpSpPr>
        <p:grpSpPr bwMode="auto">
          <a:xfrm>
            <a:off x="54769" y="192088"/>
            <a:ext cx="2400300" cy="1483618"/>
            <a:chOff x="73041" y="192552"/>
            <a:chExt cx="3200027" cy="1482374"/>
          </a:xfrm>
        </p:grpSpPr>
        <p:grpSp>
          <p:nvGrpSpPr>
            <p:cNvPr id="74757" name="组合 45"/>
            <p:cNvGrpSpPr/>
            <p:nvPr/>
          </p:nvGrpSpPr>
          <p:grpSpPr bwMode="auto">
            <a:xfrm>
              <a:off x="1027018" y="566888"/>
              <a:ext cx="2246050" cy="1108038"/>
              <a:chOff x="1938252" y="2510668"/>
              <a:chExt cx="2246050" cy="1108038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1965236" y="2510668"/>
                <a:ext cx="1874619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1974760" y="3191134"/>
                <a:ext cx="1876206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3"/>
              <p:cNvSpPr txBox="1">
                <a:spLocks noChangeArrowheads="1"/>
              </p:cNvSpPr>
              <p:nvPr/>
            </p:nvSpPr>
            <p:spPr bwMode="auto">
              <a:xfrm>
                <a:off x="1938252" y="2542391"/>
                <a:ext cx="2246050" cy="107631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/>
                <a:r>
                  <a:rPr lang="zh-CN" altLang="en-US" sz="3200" b="1" spc="500" noProof="1" smtClean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课后作业</a:t>
                </a:r>
                <a:endParaRPr lang="zh-CN" altLang="en-US" sz="3200" b="1" spc="500" noProof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3831918" y="2510668"/>
                <a:ext cx="306352" cy="336268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flipV="1">
                <a:off x="3849379" y="2827901"/>
                <a:ext cx="269844" cy="36323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4763" name="图片 10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73041" y="192552"/>
              <a:ext cx="976164" cy="1116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图片 9" descr="timg (2)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719" y="1856509"/>
            <a:ext cx="7917872" cy="3251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/>
          <p:cNvGrpSpPr/>
          <p:nvPr/>
        </p:nvGrpSpPr>
        <p:grpSpPr>
          <a:xfrm>
            <a:off x="3403125" y="533078"/>
            <a:ext cx="2234969" cy="722946"/>
            <a:chOff x="1143136" y="449950"/>
            <a:chExt cx="2979958" cy="722946"/>
          </a:xfrm>
          <a:solidFill>
            <a:srgbClr val="0000FF"/>
          </a:solidFill>
        </p:grpSpPr>
        <p:sp>
          <p:nvSpPr>
            <p:cNvPr id="2" name="文本框 7"/>
            <p:cNvSpPr txBox="1"/>
            <p:nvPr/>
          </p:nvSpPr>
          <p:spPr>
            <a:xfrm>
              <a:off x="1143136" y="449950"/>
              <a:ext cx="930169" cy="707886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fontAlgn="auto"/>
              <a:r>
                <a:rPr lang="zh-CN" altLang="en-US" sz="4000" noProof="1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结</a:t>
              </a:r>
              <a:endParaRPr lang="zh-CN" altLang="en-US" sz="4000" noProof="1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" name="文本框 8"/>
            <p:cNvSpPr txBox="1"/>
            <p:nvPr/>
          </p:nvSpPr>
          <p:spPr>
            <a:xfrm>
              <a:off x="2146007" y="449950"/>
              <a:ext cx="930169" cy="707886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fontAlgn="auto"/>
              <a:r>
                <a:rPr lang="zh-CN" altLang="en-US" sz="4000" noProof="1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束</a:t>
              </a:r>
              <a:endParaRPr lang="zh-CN" altLang="en-US" sz="4000" noProof="1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" name="文本框 9"/>
            <p:cNvSpPr txBox="1"/>
            <p:nvPr/>
          </p:nvSpPr>
          <p:spPr>
            <a:xfrm>
              <a:off x="3192925" y="465010"/>
              <a:ext cx="930169" cy="707886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fontAlgn="auto"/>
              <a:r>
                <a:rPr lang="zh-CN" altLang="en-US" sz="4000" noProof="1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语</a:t>
              </a:r>
              <a:endParaRPr lang="zh-CN" altLang="en-US" sz="4000" noProof="1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02995" y="2483773"/>
            <a:ext cx="7640706" cy="2899512"/>
          </a:xfrm>
          <a:prstGeom prst="rect">
            <a:avLst/>
          </a:prstGeom>
          <a:noFill/>
          <a:ln w="9525">
            <a:noFill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anchor="ctr">
            <a:spAutoFit/>
          </a:bodyPr>
          <a:lstStyle/>
          <a:p>
            <a:pPr>
              <a:lnSpc>
                <a:spcPts val="4400"/>
              </a:lnSpc>
            </a:pPr>
            <a:r>
              <a:rPr lang="zh-CN" altLang="en-US" sz="28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这节课我们感受到了诗人夜宿建德江的愁绪；领略西湖忽雨忽晴的奇观；感悟到作者期盼丰年的思想感情，这就是古诗词的魅力，课后请同学们多读、多积累。</a:t>
            </a:r>
            <a:endParaRPr lang="zh-CN" altLang="en-US" sz="2800" b="1" noProof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5000"/>
              </a:lnSpc>
            </a:pPr>
            <a:endParaRPr lang="zh-CN" altLang="en-US" sz="2800" b="1" noProof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713185" y="1673226"/>
            <a:ext cx="7608094" cy="391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ts val="51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开元十六年</a:t>
            </a: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公元</a:t>
            </a: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728)</a:t>
            </a:r>
            <a:r>
              <a:rPr lang="zh-CN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，四十岁的孟浩然“来游京师，应进士，不第”。他又逗留长安，欲献赋上书以求荐引，仍无成。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开元</a:t>
            </a:r>
            <a:r>
              <a:rPr lang="zh-CN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十七年冬，他郁然归里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开元十八年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孟浩然离乡赶赴洛阳，再漫游吴越，借以排遣仕途失意的郁闷。《宿建德江》就是在其漫游吴越时写下的。</a:t>
            </a:r>
            <a:endParaRPr lang="zh-CN" altLang="zh-CN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218" name="组合 14"/>
          <p:cNvGrpSpPr/>
          <p:nvPr/>
        </p:nvGrpSpPr>
        <p:grpSpPr bwMode="auto">
          <a:xfrm>
            <a:off x="25004" y="231776"/>
            <a:ext cx="2711053" cy="1154113"/>
            <a:chOff x="32960" y="231632"/>
            <a:chExt cx="3614520" cy="1154080"/>
          </a:xfrm>
        </p:grpSpPr>
        <p:pic>
          <p:nvPicPr>
            <p:cNvPr id="9219" name="图片 7"/>
            <p:cNvPicPr>
              <a:picLocks noChangeAspect="1" noChangeArrowheads="1"/>
            </p:cNvPicPr>
            <p:nvPr/>
          </p:nvPicPr>
          <p:blipFill>
            <a:blip r:embed="rId1" cstate="email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960" y="231632"/>
              <a:ext cx="1102179" cy="1154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20" name="组合 14"/>
            <p:cNvGrpSpPr/>
            <p:nvPr/>
          </p:nvGrpSpPr>
          <p:grpSpPr bwMode="auto">
            <a:xfrm>
              <a:off x="970537" y="567600"/>
              <a:ext cx="2676943" cy="679269"/>
              <a:chOff x="1844447" y="2511380"/>
              <a:chExt cx="2676943" cy="679269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2010116" y="2511952"/>
                <a:ext cx="1989018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2010116" y="3191383"/>
                <a:ext cx="1998543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3"/>
              <p:cNvSpPr txBox="1">
                <a:spLocks noChangeArrowheads="1"/>
              </p:cNvSpPr>
              <p:nvPr/>
            </p:nvSpPr>
            <p:spPr bwMode="auto">
              <a:xfrm>
                <a:off x="1845026" y="2551639"/>
                <a:ext cx="2676364" cy="58418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>
                  <a:defRPr/>
                </a:pPr>
                <a:r>
                  <a:rPr lang="zh-CN" altLang="en-US" sz="3200" b="1" spc="40" noProof="1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创作背景</a:t>
                </a:r>
                <a:endParaRPr lang="zh-CN" altLang="en-US" sz="3200" b="1" spc="40" noProof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17" name="直接连接符 16"/>
              <p:cNvCxnSpPr/>
              <p:nvPr/>
            </p:nvCxnSpPr>
            <p:spPr>
              <a:xfrm>
                <a:off x="3991197" y="2511952"/>
                <a:ext cx="306370" cy="334954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flipV="1">
                <a:off x="4008659" y="2829443"/>
                <a:ext cx="269859" cy="36194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图片 3" descr="22986240_165023756000_2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圆角矩形 6"/>
          <p:cNvSpPr/>
          <p:nvPr/>
        </p:nvSpPr>
        <p:spPr>
          <a:xfrm>
            <a:off x="2358629" y="2233613"/>
            <a:ext cx="4306490" cy="2360612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2647951" y="2773364"/>
            <a:ext cx="3733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6600" b="1" dirty="0">
                <a:latin typeface="黑体" panose="02010609060101010101" pitchFamily="49" charset="-122"/>
                <a:ea typeface="黑体" panose="02010609060101010101" pitchFamily="49" charset="-122"/>
              </a:rPr>
              <a:t>感谢观看！</a:t>
            </a:r>
            <a:endParaRPr lang="zh-CN" altLang="en-US" sz="6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组合 14"/>
          <p:cNvPicPr>
            <a:picLocks noGrp="1"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80962" y="263526"/>
            <a:ext cx="2424113" cy="109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文本框 12"/>
          <p:cNvSpPr txBox="1">
            <a:spLocks noChangeArrowheads="1"/>
          </p:cNvSpPr>
          <p:nvPr/>
        </p:nvSpPr>
        <p:spPr bwMode="auto">
          <a:xfrm>
            <a:off x="3155156" y="857250"/>
            <a:ext cx="4160043" cy="560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4800" b="1" dirty="0">
                <a:sym typeface="微软雅黑" panose="020B0503020204020204" pitchFamily="34" charset="-122"/>
              </a:rPr>
              <a:t>  宿建德江  </a:t>
            </a:r>
            <a:endParaRPr lang="en-US" altLang="zh-CN" sz="4800" b="1" dirty="0">
              <a:sym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 ［唐］孟浩然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4400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移舟</a:t>
            </a:r>
            <a:r>
              <a:rPr lang="en-US" altLang="zh-CN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/</a:t>
            </a:r>
            <a:r>
              <a:rPr lang="zh-CN" altLang="en-US" sz="4400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泊烟渚，</a:t>
            </a:r>
            <a:endParaRPr lang="en-US" altLang="zh-CN" sz="4400" dirty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4400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日暮</a:t>
            </a:r>
            <a:r>
              <a:rPr lang="en-US" altLang="zh-CN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/</a:t>
            </a:r>
            <a:r>
              <a:rPr lang="zh-CN" altLang="en-US" sz="4400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客愁新。</a:t>
            </a:r>
            <a:endParaRPr lang="zh-CN" altLang="en-US" sz="4400" dirty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4400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野旷</a:t>
            </a:r>
            <a:r>
              <a:rPr lang="en-US" altLang="zh-CN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/</a:t>
            </a:r>
            <a:r>
              <a:rPr lang="zh-CN" altLang="en-US" sz="4400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天低树，</a:t>
            </a:r>
            <a:endParaRPr lang="zh-CN" altLang="en-US" sz="4400" dirty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4400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江清</a:t>
            </a:r>
            <a:r>
              <a:rPr lang="en-US" altLang="zh-CN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/</a:t>
            </a:r>
            <a:r>
              <a:rPr lang="zh-CN" altLang="en-US" sz="4400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月近人。</a:t>
            </a:r>
            <a:endParaRPr lang="zh-CN" altLang="en-US" sz="4400" dirty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图片 30" descr="2517-11011Q40P061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237" y="1094509"/>
            <a:ext cx="7793182" cy="3401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2543175" y="1886248"/>
            <a:ext cx="35385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宿建德江</a:t>
            </a:r>
            <a:endParaRPr lang="en-US" altLang="zh-CN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3668317" y="1903414"/>
            <a:ext cx="22717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5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建德江</a:t>
            </a:r>
            <a:endParaRPr lang="zh-CN" altLang="en-US" sz="5400">
              <a:solidFill>
                <a:srgbClr val="FF0000"/>
              </a:solidFill>
            </a:endParaRPr>
          </a:p>
        </p:txBody>
      </p:sp>
      <p:grpSp>
        <p:nvGrpSpPr>
          <p:cNvPr id="11269" name="组合 20"/>
          <p:cNvGrpSpPr/>
          <p:nvPr/>
        </p:nvGrpSpPr>
        <p:grpSpPr bwMode="auto">
          <a:xfrm>
            <a:off x="80963" y="263526"/>
            <a:ext cx="2420541" cy="1382017"/>
            <a:chOff x="108655" y="263109"/>
            <a:chExt cx="3226759" cy="1383291"/>
          </a:xfrm>
        </p:grpSpPr>
        <p:pic>
          <p:nvPicPr>
            <p:cNvPr id="11270" name="图片 21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08655" y="263109"/>
              <a:ext cx="1038000" cy="1097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71" name="组合 18"/>
            <p:cNvGrpSpPr/>
            <p:nvPr/>
          </p:nvGrpSpPr>
          <p:grpSpPr bwMode="auto">
            <a:xfrm>
              <a:off x="1089539" y="536411"/>
              <a:ext cx="2245875" cy="1109989"/>
              <a:chOff x="1938427" y="2511364"/>
              <a:chExt cx="2245875" cy="1109989"/>
            </a:xfrm>
          </p:grpSpPr>
          <p:cxnSp>
            <p:nvCxnSpPr>
              <p:cNvPr id="25" name="直接连接符 24"/>
              <p:cNvCxnSpPr/>
              <p:nvPr/>
            </p:nvCxnSpPr>
            <p:spPr>
              <a:xfrm>
                <a:off x="1965410" y="2511364"/>
                <a:ext cx="1874471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1974933" y="3191440"/>
                <a:ext cx="1876059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3"/>
              <p:cNvSpPr txBox="1">
                <a:spLocks noChangeArrowheads="1"/>
              </p:cNvSpPr>
              <p:nvPr/>
            </p:nvSpPr>
            <p:spPr bwMode="auto">
              <a:xfrm>
                <a:off x="1938427" y="2543143"/>
                <a:ext cx="2245875" cy="107821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3200" b="1" spc="500" noProof="1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妙解课文</a:t>
                </a:r>
                <a:endParaRPr lang="zh-CN" altLang="en-US" sz="3200" b="1" spc="500" noProof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29" name="直接连接符 28"/>
              <p:cNvCxnSpPr/>
              <p:nvPr/>
            </p:nvCxnSpPr>
            <p:spPr>
              <a:xfrm>
                <a:off x="3831946" y="2511364"/>
                <a:ext cx="306327" cy="335271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 flipV="1">
                <a:off x="3849404" y="2829156"/>
                <a:ext cx="269822" cy="362283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文本框 1"/>
          <p:cNvSpPr txBox="1">
            <a:spLocks noChangeArrowheads="1"/>
          </p:cNvSpPr>
          <p:nvPr/>
        </p:nvSpPr>
        <p:spPr bwMode="auto">
          <a:xfrm>
            <a:off x="937022" y="3073401"/>
            <a:ext cx="1265634" cy="75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题解：</a:t>
            </a:r>
            <a:endParaRPr lang="en-US" altLang="zh-CN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下箭头 33"/>
          <p:cNvSpPr/>
          <p:nvPr/>
        </p:nvSpPr>
        <p:spPr>
          <a:xfrm>
            <a:off x="3294460" y="2895600"/>
            <a:ext cx="269081" cy="4572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400" noProof="1"/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420541" y="3394075"/>
            <a:ext cx="1518047" cy="95410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住，过夜</a:t>
            </a:r>
            <a:endParaRPr lang="zh-CN" altLang="en-US" sz="28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下箭头 35"/>
          <p:cNvSpPr/>
          <p:nvPr/>
        </p:nvSpPr>
        <p:spPr>
          <a:xfrm>
            <a:off x="4655344" y="2909888"/>
            <a:ext cx="270272" cy="4572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400" noProof="1"/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104085" y="3422650"/>
            <a:ext cx="2951559" cy="138499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zh-CN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指新安江流经建德（今属浙江</a:t>
            </a: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省</a:t>
            </a:r>
            <a:r>
              <a:rPr lang="zh-CN" altLang="zh-CN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的一段。</a:t>
            </a:r>
            <a:endParaRPr lang="zh-CN" altLang="en-US" sz="28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3" grpId="0"/>
      <p:bldP spid="34" grpId="0" animBg="1"/>
      <p:bldP spid="35" grpId="0" animBg="1"/>
      <p:bldP spid="36" grpId="0" animBg="1"/>
      <p:bldP spid="37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第一PPT模板网-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4799</Words>
  <Application>WPS 演示</Application>
  <PresentationFormat>全屏显示(4:3)</PresentationFormat>
  <Paragraphs>536</Paragraphs>
  <Slides>70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70</vt:i4>
      </vt:variant>
    </vt:vector>
  </HeadingPairs>
  <TitlesOfParts>
    <vt:vector size="85" baseType="lpstr">
      <vt:lpstr>Arial</vt:lpstr>
      <vt:lpstr>宋体</vt:lpstr>
      <vt:lpstr>Wingdings</vt:lpstr>
      <vt:lpstr>微软雅黑</vt:lpstr>
      <vt:lpstr>Calibri</vt:lpstr>
      <vt:lpstr>等线</vt:lpstr>
      <vt:lpstr>黑体</vt:lpstr>
      <vt:lpstr>楷体</vt:lpstr>
      <vt:lpstr>Century Gothic</vt:lpstr>
      <vt:lpstr>Yu Gothic UI</vt:lpstr>
      <vt:lpstr>Arial Unicode MS</vt:lpstr>
      <vt:lpstr>Times New Roman</vt:lpstr>
      <vt:lpstr>仿宋</vt:lpstr>
      <vt:lpstr>Arial</vt:lpstr>
      <vt:lpstr>第一PPT模板网-WWW.1PPT.COM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第一PPT模板网-WWW.1PPT.COM</dc:creator>
  <cp:keywords>第一PPT模板网-WWW.1PPT.COM</cp:keywords>
  <dc:subject>第一PPT模板网-WWW.1PPT.COM</dc:subject>
  <cp:lastModifiedBy>清菡</cp:lastModifiedBy>
  <cp:revision>1396</cp:revision>
  <dcterms:created xsi:type="dcterms:W3CDTF">2019-02-06T03:20:00Z</dcterms:created>
  <dcterms:modified xsi:type="dcterms:W3CDTF">2019-10-24T09:41:11Z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2052-11.1.0.9058</vt:lpwstr>
  </property>
</Properties>
</file>