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0" r:id="rId3"/>
    <p:sldId id="402" r:id="rId4"/>
    <p:sldId id="298" r:id="rId6"/>
    <p:sldId id="299" r:id="rId7"/>
    <p:sldId id="375" r:id="rId8"/>
    <p:sldId id="379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2" r:id="rId20"/>
    <p:sldId id="400" r:id="rId21"/>
    <p:sldId id="395" r:id="rId22"/>
    <p:sldId id="396" r:id="rId23"/>
    <p:sldId id="398" r:id="rId24"/>
    <p:sldId id="401" r:id="rId25"/>
    <p:sldId id="399" r:id="rId26"/>
  </p:sldIdLst>
  <p:sldSz cx="9144000" cy="6858000" type="screen4x3"/>
  <p:notesSz cx="6858000" cy="9144000"/>
  <p:embeddedFontLst>
    <p:embeddedFont>
      <p:font typeface="Calibri" panose="020F0502020204030204"/>
      <p:regular r:id="rId30"/>
      <p:bold r:id="rId31"/>
      <p:italic r:id="rId32"/>
      <p:boldItalic r:id="rId33"/>
    </p:embeddedFont>
    <p:embeddedFont>
      <p:font typeface="楷体" panose="02010609060101010101" pitchFamily="49" charset="-122"/>
      <p:regular r:id="rId34"/>
    </p:embeddedFont>
    <p:embeddedFont>
      <p:font typeface="微软雅黑" panose="020B0503020204020204" charset="-122"/>
      <p:regular r:id="rId35"/>
    </p:embeddedFont>
    <p:embeddedFont>
      <p:font typeface="黑体" panose="02010609060101010101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236"/>
    <a:srgbClr val="A1C450"/>
    <a:srgbClr val="EDAE11"/>
    <a:srgbClr val="FF33CC"/>
    <a:srgbClr val="D60093"/>
    <a:srgbClr val="EA6C16"/>
    <a:srgbClr val="4DE3DC"/>
    <a:srgbClr val="9F9B9B"/>
    <a:srgbClr val="F0771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4660"/>
  </p:normalViewPr>
  <p:slideViewPr>
    <p:cSldViewPr snapToGrid="0"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" panose="02010609060101010101" pitchFamily="49" charset="-122"/>
              </a:defRPr>
            </a:lvl1pPr>
          </a:lstStyle>
          <a:p>
            <a:fld id="{2C02CB87-F10C-4328-9CC3-60BB9E3280B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" panose="02010609060101010101" pitchFamily="49" charset="-122"/>
              </a:defRPr>
            </a:lvl1pPr>
          </a:lstStyle>
          <a:p>
            <a:fld id="{009EF1A5-6E22-4DCF-AC8F-0F8FA39B2B3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280469" y="6315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1.png"/><Relationship Id="rId31" Type="http://schemas.openxmlformats.org/officeDocument/2006/relationships/tags" Target="../tags/tag6.xml"/><Relationship Id="rId30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4.xml"/><Relationship Id="rId28" Type="http://schemas.openxmlformats.org/officeDocument/2006/relationships/tags" Target="../tags/tag3.xml"/><Relationship Id="rId27" Type="http://schemas.openxmlformats.org/officeDocument/2006/relationships/tags" Target="../tags/tag2.xml"/><Relationship Id="rId26" Type="http://schemas.openxmlformats.org/officeDocument/2006/relationships/tags" Target="../tags/tag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层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hyperlink" Target="http://ty.masedu.cn/Photo_Show.asp?PhotoID=2614" TargetMode="Externa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0" y="1840345"/>
            <a:ext cx="914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16.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太阳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343565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456840" y="1044443"/>
            <a:ext cx="644961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904" y="2427406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太阳的特点</a:t>
            </a:r>
            <a:endParaRPr lang="zh-CN" altLang="en-US" sz="3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309" y="4670917"/>
            <a:ext cx="172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远：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太阳离我们有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亿公里远。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4261" y="4547807"/>
            <a:ext cx="200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大：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万个地球才能抵得上一个太阳。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2491" y="4473442"/>
            <a:ext cx="2269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热：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会发光，会发热，是个大火球。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27567" y="913815"/>
            <a:ext cx="1288868" cy="1316415"/>
          </a:xfrm>
          <a:prstGeom prst="roundRect">
            <a:avLst/>
          </a:prstGeom>
          <a:solidFill>
            <a:srgbClr val="A1C45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小</a:t>
            </a:r>
            <a:r>
              <a:rPr lang="zh-CN" altLang="en-US" dirty="0"/>
              <a:t>资料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9797" y="1144022"/>
            <a:ext cx="5039677" cy="817245"/>
          </a:xfrm>
          <a:prstGeom prst="round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朗读过渡</a:t>
            </a:r>
            <a:r>
              <a:rPr lang="zh-CN" altLang="en-US" dirty="0" smtClean="0"/>
              <a:t>句，明白</a:t>
            </a:r>
            <a:r>
              <a:rPr lang="zh-CN" altLang="en-US" dirty="0"/>
              <a:t>学习</a:t>
            </a:r>
            <a:r>
              <a:rPr lang="zh-CN" altLang="en-US" dirty="0" smtClean="0"/>
              <a:t>要求。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189798" y="2111127"/>
            <a:ext cx="53159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虽然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离我们很远很远，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但是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它和我们的关系非常密切。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17654" y="4177953"/>
            <a:ext cx="5843860" cy="1532334"/>
          </a:xfrm>
          <a:prstGeom prst="round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“虽然</a:t>
            </a:r>
            <a:r>
              <a:rPr lang="en-US" altLang="zh-CN" dirty="0"/>
              <a:t>……</a:t>
            </a:r>
            <a:r>
              <a:rPr lang="zh-CN" altLang="en-US" dirty="0"/>
              <a:t>但是”是什么关系的关联词语？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1794237" y="5521268"/>
            <a:ext cx="3739788" cy="95410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转折</a:t>
            </a:r>
            <a:r>
              <a:rPr lang="zh-CN" altLang="en-US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关系，关联词语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" grpId="0"/>
      <p:bldP spid="10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57574" y="944593"/>
            <a:ext cx="2219325" cy="715089"/>
          </a:xfrm>
          <a:prstGeom prst="roundRect">
            <a:avLst/>
          </a:prstGeom>
          <a:solidFill>
            <a:srgbClr val="A1C45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学习要求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262936" y="2746696"/>
            <a:ext cx="4618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默读课文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4-8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自然段，思考：课文从哪几个方面介绍太阳和人类的密切关系的？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37483" y="1529630"/>
            <a:ext cx="4060629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太阳与人类有哪些密切的关系呢？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912613" y="2578868"/>
            <a:ext cx="5790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9277" y="3305204"/>
            <a:ext cx="5912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2.</a:t>
            </a: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云、雨、雪是太阳带来的。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8067" y="3963862"/>
            <a:ext cx="47099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3.</a:t>
            </a: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冷、热、风是太阳带来的。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12613" y="4702526"/>
            <a:ext cx="4387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4.</a:t>
            </a: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太阳光可用来防治疾病。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40266" y="2705040"/>
            <a:ext cx="5071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1.</a:t>
            </a: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动植物人的生长繁殖靠太阳。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72713" y="807432"/>
            <a:ext cx="374593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太阳与人类关系密切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90651" y="1529368"/>
            <a:ext cx="611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动、植物、人类生活都需要太阳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pic>
        <p:nvPicPr>
          <p:cNvPr id="13" name="Picture 3" descr="2006417111424942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14401" y="2775632"/>
            <a:ext cx="1200149" cy="144584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395687" y="313661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树木</a:t>
            </a:r>
            <a:endParaRPr kumimoji="1"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4" descr="高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6267" y="2793124"/>
            <a:ext cx="1314450" cy="14108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909513" y="313661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庄稼</a:t>
            </a:r>
            <a:endParaRPr kumimoji="1"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14" descr="310f3b1f7cbb6ba0a686697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2414" y="2793123"/>
            <a:ext cx="1272475" cy="14108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446391" y="3136612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36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鱼</a:t>
            </a:r>
            <a:endParaRPr kumimoji="1" lang="zh-CN" altLang="en-US" sz="36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Picture 5" descr="20051114193250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214" y="4522470"/>
            <a:ext cx="1217336" cy="12954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395687" y="473681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36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兽</a:t>
            </a:r>
            <a:endParaRPr kumimoji="1" lang="zh-CN" altLang="en-US" sz="36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Picture 10" descr="8b527d2742810051918f9d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06705" y="4411920"/>
            <a:ext cx="1234859" cy="13945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4926404" y="473681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36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kumimoji="1" lang="zh-CN" altLang="en-US" sz="36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Picture 12" descr="200852920293615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69168" y="4477586"/>
            <a:ext cx="1302708" cy="13288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7502957" y="473681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36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虫</a:t>
            </a:r>
            <a:endParaRPr kumimoji="1" lang="zh-CN" altLang="en-US" sz="36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6" grpId="0"/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04427" y="1179155"/>
            <a:ext cx="845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dirty="0">
                <a:solidFill>
                  <a:srgbClr val="E04236"/>
                </a:solidFill>
                <a:latin typeface="微软雅黑" panose="020B0503020204020204" charset="-122"/>
                <a:ea typeface="楷体" panose="02010609060101010101" pitchFamily="49" charset="-122"/>
              </a:rPr>
              <a:t>云、雨、雪、风的形成需要太阳</a:t>
            </a:r>
            <a:r>
              <a:rPr kumimoji="1" lang="en-US" altLang="zh-CN" sz="3200" dirty="0">
                <a:solidFill>
                  <a:srgbClr val="E04236"/>
                </a:solidFill>
                <a:latin typeface="微软雅黑" panose="020B0503020204020204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dirty="0">
                <a:solidFill>
                  <a:srgbClr val="E04236"/>
                </a:solidFill>
                <a:latin typeface="微软雅黑" panose="020B0503020204020204" charset="-122"/>
                <a:ea typeface="楷体" panose="02010609060101010101" pitchFamily="49" charset="-122"/>
              </a:rPr>
              <a:t>自然现象</a:t>
            </a:r>
            <a:endParaRPr kumimoji="1" lang="zh-CN" altLang="en-US" sz="3200" dirty="0">
              <a:solidFill>
                <a:srgbClr val="E04236"/>
              </a:solidFill>
              <a:latin typeface="微软雅黑" panose="020B0503020204020204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79644" y="3136612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5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</a:t>
            </a:r>
            <a:endParaRPr kumimoji="1" lang="zh-CN" altLang="en-US" sz="54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3081548" y="3598277"/>
            <a:ext cx="221456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27512" y="2505670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5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  <a:endParaRPr kumimoji="1" lang="zh-CN" altLang="en-US" sz="54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4783" y="304353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5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</a:t>
            </a:r>
            <a:endParaRPr kumimoji="1" lang="zh-CN" altLang="en-US" sz="54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 flipV="1">
            <a:off x="3000586" y="4053948"/>
            <a:ext cx="2376488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  <p:bldP spid="2" grpId="0"/>
      <p:bldP spid="3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52289" y="1451429"/>
            <a:ext cx="58464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32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</a:t>
            </a:r>
            <a:r>
              <a:rPr kumimoji="1" lang="zh-CN" altLang="en-US" sz="32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上的光明和温暖，都是太阳送来的。</a:t>
            </a:r>
            <a:r>
              <a:rPr kumimoji="1" lang="zh-CN" altLang="en-US" sz="32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如果没有太阳，地球上将到处是黑暗，到处是寒冷，没有风、雪、雨、露，没有草、木、鸟、兽有太阳，就没有我们这个美丽可爱的世界。</a:t>
            </a:r>
            <a:endParaRPr kumimoji="1" lang="zh-CN" altLang="en-US" sz="3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kumimoji="1" lang="zh-CN" altLang="en-US" sz="3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5682" y="1646714"/>
            <a:ext cx="661088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32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2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kumimoji="1" lang="zh-CN" altLang="en-US" sz="32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没有太阳，地球上将到处是黑暗，到处是寒冷，没有风、雪、雨、露，没有草、木、鸟、兽有太阳，</a:t>
            </a:r>
            <a:r>
              <a:rPr kumimoji="1" lang="zh-CN" altLang="en-US" sz="32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kumimoji="1" lang="zh-CN" altLang="en-US" sz="32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没有我们这个美丽可爱的世界。</a:t>
            </a:r>
            <a:endParaRPr kumimoji="1" lang="zh-CN" altLang="en-US" sz="3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kumimoji="1" lang="zh-CN" altLang="en-US" sz="3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789" y="677728"/>
            <a:ext cx="4972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请你用“如果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就”说话。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68134" y="4528660"/>
            <a:ext cx="6647974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”是什么关系的关联词语？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42087" y="4212800"/>
            <a:ext cx="145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假设关系的关联词</a:t>
            </a:r>
            <a:endParaRPr lang="zh-CN" altLang="en-US" sz="20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2439" y="639673"/>
            <a:ext cx="2831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根据意思找出文中的词</a:t>
            </a:r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7928" y="2840224"/>
            <a:ext cx="6274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2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32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</a:t>
            </a:r>
            <a:r>
              <a:rPr kumimoji="1" lang="zh-CN" altLang="en-US" sz="32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动植物一代一代地往下传种。</a:t>
            </a:r>
            <a:endParaRPr kumimoji="1" lang="zh-CN" altLang="en-US" sz="3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endParaRPr kumimoji="1" lang="zh-CN" altLang="en-US" sz="3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7928" y="3871276"/>
            <a:ext cx="4972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某种情况，不精确地推断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4777" y="281312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 殖</a:t>
            </a:r>
            <a:endParaRPr lang="zh-CN" altLang="en-US" sz="36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72135" y="384049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估 计</a:t>
            </a:r>
            <a:endParaRPr lang="zh-CN" altLang="en-US" sz="36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7929" y="481401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根草也不长。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08575" y="47524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寸草不生</a:t>
            </a:r>
            <a:endParaRPr lang="zh-CN" altLang="en-US" sz="36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24928" y="1512523"/>
            <a:ext cx="6274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2800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kumimoji="1" lang="zh-CN" altLang="en-US" sz="2800" kern="0" dirty="0">
                <a:latin typeface="楷体" panose="02010609060101010101" pitchFamily="49" charset="-122"/>
                <a:ea typeface="楷体" panose="02010609060101010101" pitchFamily="49" charset="-122"/>
              </a:rPr>
              <a:t>看太阳只有一个盘子那么大，（          ） 太阳离地球太远了。</a:t>
            </a:r>
            <a:endParaRPr kumimoji="1" lang="zh-CN" altLang="en-US" sz="28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kumimoji="1" lang="zh-CN" altLang="en-US" sz="28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4929" y="2915574"/>
            <a:ext cx="5184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       ）离我们这么远，（        ）和我们的关系非常密切。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51245" y="1554714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8353" y="3573184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但是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2091" y="4629142"/>
            <a:ext cx="5371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）没有太阳，地球上（     ）不会有植物，也不会有动物。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08270" y="4696120"/>
            <a:ext cx="5437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6876" y="2915574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虽然</a:t>
            </a:r>
            <a:endParaRPr lang="zh-CN" altLang="en-US" sz="2800" dirty="0">
              <a:solidFill>
                <a:srgbClr val="E04236"/>
              </a:solidFill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5054" y="4668932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endParaRPr lang="zh-CN" altLang="en-US" sz="2800" dirty="0">
              <a:solidFill>
                <a:srgbClr val="E04236"/>
              </a:solidFill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2439" y="639673"/>
            <a:ext cx="2831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关联词练习</a:t>
            </a:r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39346" y="2828150"/>
            <a:ext cx="7704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1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根据第一节课所学生字、词语读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课文，把句子读通顺。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2.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读一读，想一想，画一画：本文运用什么说明方法写出太阳的特点，再次质疑问难。</a:t>
            </a:r>
            <a:endParaRPr lang="en-US" altLang="zh-CN" sz="28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3.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合作、探究</a:t>
            </a: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,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弄清楚太阳的特点。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23935" y="1342892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本课目标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99402" y="972869"/>
            <a:ext cx="8012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有了</a:t>
            </a:r>
            <a:r>
              <a:rPr kumimoji="1"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太阳就有了</a:t>
            </a:r>
            <a:r>
              <a:rPr kumimoji="1"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我们这个美丽可爱的世界。</a:t>
            </a:r>
            <a:endParaRPr kumimoji="1" lang="zh-CN" altLang="en-US" sz="32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00959" y="4683404"/>
            <a:ext cx="6976265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有了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太阳就有了这些可爱的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生物，</a:t>
            </a:r>
            <a:r>
              <a:rPr lang="zh-CN" altLang="en-US" sz="28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我们要充分利用太阳能源为人民服务。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9132" y="3965018"/>
            <a:ext cx="145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3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3" descr="503651_195814660915_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300960" y="2138058"/>
            <a:ext cx="1191683" cy="152044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2004101905224560">
            <a:hlinkClick r:id="rId2" tooltip="图片名称：天桥沟枫叶&#10;图片大小：200K&#10;作    者：尘心&#10;更新时间：2004-10-19 0:51:34&#10;下载次数：今日:4 本周:12 本月:62 总计:483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82245" y="2194934"/>
            <a:ext cx="1199114" cy="150495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65166" y="2138058"/>
            <a:ext cx="1235784" cy="16187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291667" y="3965018"/>
            <a:ext cx="716863" cy="715089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endParaRPr lang="zh-CN" altLang="en-US" dirty="0">
              <a:solidFill>
                <a:srgbClr val="E04236"/>
              </a:solidFill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179921" y="3982508"/>
            <a:ext cx="716863" cy="715089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lang="zh-CN" altLang="en-US" dirty="0">
              <a:solidFill>
                <a:srgbClr val="E04236"/>
              </a:solidFill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70756" y="3982507"/>
            <a:ext cx="716863" cy="715089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鱼</a:t>
            </a:r>
            <a:endParaRPr lang="zh-CN" altLang="en-US" dirty="0">
              <a:solidFill>
                <a:srgbClr val="E04236"/>
              </a:solidFill>
              <a:ea typeface="楷体" panose="02010609060101010101" pitchFamily="49" charset="-122"/>
            </a:endParaRPr>
          </a:p>
        </p:txBody>
      </p:sp>
      <p:pic>
        <p:nvPicPr>
          <p:cNvPr id="17" name="Picture 10" descr="8b527d2742810051918f9d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5467" y="2194933"/>
            <a:ext cx="1234859" cy="13945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14037" y="1059821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师生一起进行课堂回顾</a:t>
            </a:r>
            <a:endParaRPr kumimoji="1" lang="zh-CN" altLang="en-US" sz="32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0019" y="2021710"/>
            <a:ext cx="6858156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本</a:t>
            </a:r>
            <a:r>
              <a:rPr kumimoji="1"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课分别讲了太阳</a:t>
            </a:r>
            <a:r>
              <a:rPr kumimoji="1" lang="zh-CN" altLang="en-US" sz="28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“远 、大、 热”</a:t>
            </a:r>
            <a:r>
              <a:rPr kumimoji="1"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这三个特点，具体介绍了人类和太阳的密切关系，说明有了太阳才有了我们这个美丽可爱的世界，</a:t>
            </a:r>
            <a:r>
              <a:rPr kumimoji="1" lang="zh-CN" altLang="en-US" sz="28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告诉我们要保护世界上的一草一木，热爱大自然，大自然才回馈于我们</a:t>
            </a:r>
            <a:r>
              <a:rPr kumimoji="1" lang="zh-CN" altLang="en-US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2800" kern="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ea typeface="楷体" panose="02010609060101010101" pitchFamily="49" charset="-122"/>
              </a:rPr>
              <a:t> </a:t>
            </a:r>
            <a:endParaRPr lang="zh-CN" altLang="en-US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19249" y="876940"/>
            <a:ext cx="2656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教师指导想象</a:t>
            </a:r>
            <a:endParaRPr kumimoji="1" lang="zh-CN" altLang="en-US" sz="32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3425" y="2044007"/>
            <a:ext cx="7372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32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让</a:t>
            </a:r>
            <a:r>
              <a:rPr kumimoji="1"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我们展开想象的翅膀，设想一下，如果没有太阳，世界将会是什么样子</a:t>
            </a:r>
            <a:r>
              <a:rPr kumimoji="1" lang="zh-CN" altLang="en-US" sz="32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？小组讨论说一说，然后教师指导弄清楚！</a:t>
            </a:r>
            <a:endParaRPr kumimoji="1"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kumimoji="1"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282883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white"/>
                </a:solidFill>
                <a:ea typeface="楷体" panose="02010609060101010101" pitchFamily="49" charset="-122"/>
              </a:rPr>
              <a:t> </a:t>
            </a:r>
            <a:endParaRPr lang="zh-CN" altLang="en-US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405" y="4157804"/>
            <a:ext cx="7571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kern="10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如果没有太阳（          </a:t>
            </a:r>
            <a:r>
              <a:rPr lang="zh-CN" altLang="en-US" sz="3200" kern="10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3200" kern="10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200" kern="10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9493" y="4742579"/>
            <a:ext cx="5757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kern="10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如果没有太阳（                    ）</a:t>
            </a:r>
            <a:endParaRPr lang="zh-CN" altLang="en-US" sz="3200" kern="10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2781" y="5333929"/>
            <a:ext cx="5649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kern="10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如果有了太阳</a:t>
            </a:r>
            <a:r>
              <a:rPr lang="zh-CN" altLang="en-US" sz="3200" kern="10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（                    ）</a:t>
            </a:r>
            <a:endParaRPr lang="zh-CN" altLang="en-US" sz="3200" kern="10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63793" y="935920"/>
            <a:ext cx="2327382" cy="5232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课外作业指导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2040" y="1924067"/>
            <a:ext cx="7879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背诵喜欢的段落，和父母说出运用的说明方法。</a:t>
            </a:r>
            <a:endParaRPr kumimoji="1" lang="en-US" altLang="zh-CN" sz="2400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假如</a:t>
            </a:r>
            <a:r>
              <a:rPr kumimoji="1" lang="zh-CN" altLang="en-US" sz="2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kumimoji="1" lang="en-US" altLang="zh-CN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kumimoji="1" lang="zh-CN" altLang="en-US" sz="2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将怎样向大家介绍自己，让人们都了解你呢</a:t>
            </a:r>
            <a:r>
              <a:rPr kumimoji="1" lang="en-US" altLang="zh-CN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例</a:t>
            </a:r>
            <a:r>
              <a:rPr kumimoji="1" lang="zh-CN" altLang="en-US" sz="2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：开头可以这样写： 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kumimoji="1" lang="zh-CN" altLang="en-US" sz="2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画时圆，写时方，冬天短，夏天长。”你知道谜底是什么吗？没错 ，谜底就是</a:t>
            </a:r>
            <a:r>
              <a:rPr kumimoji="1" lang="en-US" altLang="zh-CN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kumimoji="1" lang="en-US" altLang="zh-CN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kumimoji="1" lang="en-US" altLang="zh-CN" sz="2400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小组讨论后拟出写作思路，回家后写一篇介绍物品的短文，到时候评比发奖</a:t>
            </a:r>
            <a:r>
              <a:rPr kumimoji="1" lang="zh-CN" altLang="en-US" sz="24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kumimoji="1" lang="en-US" altLang="zh-CN" sz="24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ea typeface="楷体" panose="02010609060101010101" pitchFamily="49" charset="-122"/>
              </a:rPr>
              <a:t> </a:t>
            </a:r>
            <a:endParaRPr lang="zh-CN" altLang="en-US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6364" y="2665923"/>
            <a:ext cx="72195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学习要求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：</a:t>
            </a:r>
            <a:endParaRPr lang="en-US" altLang="zh-CN" sz="32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  读一读，想一想，画一画：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课文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1-3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自然段讲了太阳的哪些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特点？是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怎样写出这些特点的？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lvl="0">
              <a:lnSpc>
                <a:spcPct val="150000"/>
              </a:lnSpc>
            </a:pPr>
            <a:endParaRPr lang="en-US" altLang="zh-CN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925220" y="1294266"/>
            <a:ext cx="3192552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带问题研读课文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38282" y="2893623"/>
            <a:ext cx="56674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E04236"/>
                </a:solidFill>
                <a:ea typeface="楷体" panose="02010609060101010101" pitchFamily="49" charset="-122"/>
              </a:rPr>
              <a:t>           </a:t>
            </a:r>
            <a:r>
              <a:rPr lang="zh-CN" altLang="en-US" sz="32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离我们有</a:t>
            </a:r>
            <a:r>
              <a:rPr lang="en-US" altLang="zh-CN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亿公里远。到太阳上去，如果步行，日夜不停地走，差不多要走</a:t>
            </a:r>
            <a:r>
              <a:rPr lang="en-US" altLang="zh-CN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3500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年；就是坐飞机，也要飞二十几年。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25220" y="1294266"/>
            <a:ext cx="3192552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竞赛朗读句子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5988" y="3102320"/>
            <a:ext cx="60059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 从红色字体的词语你看出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什么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0751" y="653233"/>
            <a:ext cx="462296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太阳离我们</a:t>
            </a:r>
            <a:r>
              <a:rPr lang="zh-CN" altLang="en-US" sz="36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很远很远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太阳离我们</a:t>
            </a:r>
            <a:r>
              <a:rPr lang="zh-CN" altLang="en-US" sz="36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36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36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亿公里远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5988" y="3828029"/>
            <a:ext cx="6606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 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红色字体了解运用了什么说明方法？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8993" y="4753623"/>
            <a:ext cx="6438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从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红色字体知道运用</a:t>
            </a:r>
            <a:r>
              <a:rPr lang="zh-CN" altLang="en-US" sz="32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了列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数字的说明方法。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2001" y="566566"/>
            <a:ext cx="6096458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rgbClr val="E04236"/>
                </a:solidFill>
              </a:defRPr>
            </a:lvl1pPr>
          </a:lstStyle>
          <a:p>
            <a:r>
              <a:rPr lang="zh-CN" altLang="en-US" dirty="0">
                <a:ea typeface="楷体" panose="02010609060101010101" pitchFamily="49" charset="-122"/>
              </a:rPr>
              <a:t>    </a:t>
            </a:r>
            <a:r>
              <a:rPr lang="zh-CN" altLang="en-US" dirty="0" smtClean="0">
                <a:ea typeface="楷体" panose="02010609060101010101" pitchFamily="49" charset="-122"/>
              </a:rPr>
              <a:t>     太阳</a:t>
            </a:r>
            <a:r>
              <a:rPr lang="zh-CN" altLang="en-US" dirty="0">
                <a:ea typeface="楷体" panose="02010609060101010101" pitchFamily="49" charset="-122"/>
              </a:rPr>
              <a:t>离我们有</a:t>
            </a:r>
            <a:r>
              <a:rPr lang="en-US" altLang="zh-CN" dirty="0">
                <a:ea typeface="楷体" panose="02010609060101010101" pitchFamily="49" charset="-122"/>
              </a:rPr>
              <a:t>1.5</a:t>
            </a:r>
            <a:r>
              <a:rPr lang="zh-CN" altLang="en-US" dirty="0">
                <a:ea typeface="楷体" panose="02010609060101010101" pitchFamily="49" charset="-122"/>
              </a:rPr>
              <a:t>亿公里远。到太阳上去，如果步行，日夜不停地走，差不多要走</a:t>
            </a:r>
            <a:r>
              <a:rPr lang="en-US" altLang="zh-CN" dirty="0">
                <a:ea typeface="楷体" panose="02010609060101010101" pitchFamily="49" charset="-122"/>
              </a:rPr>
              <a:t>3500</a:t>
            </a:r>
            <a:r>
              <a:rPr lang="zh-CN" altLang="en-US" dirty="0">
                <a:ea typeface="楷体" panose="02010609060101010101" pitchFamily="49" charset="-122"/>
              </a:rPr>
              <a:t>年；就是坐飞机，也要飞二十几年。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1584" y="3345283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亿公里远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30261" y="3345283"/>
            <a:ext cx="3262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=150000000000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6489" y="4982379"/>
            <a:ext cx="6461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这句话运用了列数字、举例子的说明方法。</a:t>
            </a:r>
            <a:endParaRPr lang="zh-CN" altLang="en-US" sz="36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88418" y="4118531"/>
            <a:ext cx="363945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这段话运用了什么说明方法？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27535" y="268426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太阳很大很大。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太阳大得很，</a:t>
            </a:r>
            <a:r>
              <a:rPr lang="en-US" altLang="zh-CN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万个地球才能抵得上一个太阳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18953" y="5093706"/>
            <a:ext cx="2589167" cy="1328023"/>
          </a:xfrm>
          <a:prstGeom prst="roundRect">
            <a:avLst/>
          </a:prstGeom>
          <a:solidFill>
            <a:srgbClr val="A1C4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方法：作比较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925220" y="1294266"/>
            <a:ext cx="3192552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朗读比较句子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06626" y="709994"/>
            <a:ext cx="64114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太阳会发光，会发热，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是个大火球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。太阳的温度很高，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表面温度就有</a:t>
            </a:r>
            <a:r>
              <a:rPr lang="en-US" altLang="zh-CN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6000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摄氏度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，就是钢铁碰到它，也会变成汽；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中心温度估计是表面温度的</a:t>
            </a:r>
            <a:r>
              <a:rPr lang="en-US" altLang="zh-CN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2500</a:t>
            </a: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22219" y="4822248"/>
            <a:ext cx="554257" cy="715089"/>
          </a:xfrm>
          <a:prstGeom prst="roundRect">
            <a:avLst/>
          </a:prstGeom>
          <a:solidFill>
            <a:srgbClr val="A1C45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热</a:t>
            </a:r>
            <a:endParaRPr lang="zh-CN" alt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680331" y="4461156"/>
            <a:ext cx="4815845" cy="1532334"/>
          </a:xfrm>
          <a:prstGeom prst="round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60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sz="2800" dirty="0"/>
              <a:t>本段话运用了打比方、列数字、举例</a:t>
            </a:r>
            <a:r>
              <a:rPr lang="zh-CN" altLang="en-US" sz="2800" dirty="0" smtClean="0"/>
              <a:t>子的说明</a:t>
            </a:r>
            <a:r>
              <a:rPr lang="zh-CN" altLang="en-US" sz="2800" dirty="0"/>
              <a:t>方法。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 autoUpdateAnimBg="0"/>
      <p:bldP spid="1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27566" y="913815"/>
            <a:ext cx="1787434" cy="715089"/>
          </a:xfrm>
          <a:prstGeom prst="roundRect">
            <a:avLst/>
          </a:prstGeom>
          <a:solidFill>
            <a:srgbClr val="A1C45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小</a:t>
            </a:r>
            <a:r>
              <a:rPr lang="zh-CN" altLang="en-US" dirty="0"/>
              <a:t>资料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692116" y="2154555"/>
            <a:ext cx="57850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水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100℃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会沸腾，铁块在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1535 ℃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会熔化成铁水，铁水在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2450 ℃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会变成铁蒸气，那太阳表面有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6000 ℃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的温度会是什么样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？可想而知。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</Words>
  <Application>WPS 演示</Application>
  <PresentationFormat>全屏显示(4:3)</PresentationFormat>
  <Paragraphs>213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楷体</vt:lpstr>
      <vt:lpstr>微软雅黑</vt:lpstr>
      <vt:lpstr>黑体</vt:lpstr>
      <vt:lpstr>楷体_GB2312</vt:lpstr>
      <vt:lpstr>新宋体</vt:lpstr>
      <vt:lpstr>Arial Unicode MS</vt:lpstr>
      <vt:lpstr>Arial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123</cp:revision>
  <dcterms:created xsi:type="dcterms:W3CDTF">2019-01-28T06:44:00Z</dcterms:created>
  <dcterms:modified xsi:type="dcterms:W3CDTF">2019-10-24T07:55:05Z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