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47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185469" y="138402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065809" y="2571571"/>
            <a:ext cx="717550" cy="914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06779" y="2560565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071143" y="2474773"/>
            <a:ext cx="5310732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25 </a:t>
            </a:r>
            <a:r>
              <a:rPr lang="zh-CN" altLang="en-US" sz="6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好</a:t>
            </a:r>
            <a:r>
              <a:rPr lang="zh-CN" altLang="en-US" sz="6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的故事</a:t>
            </a:r>
            <a:endParaRPr lang="zh-CN" altLang="en-US" sz="66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12640" y="3909053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副标题 2"/>
          <p:cNvSpPr txBox="1"/>
          <p:nvPr/>
        </p:nvSpPr>
        <p:spPr>
          <a:xfrm>
            <a:off x="1827919" y="4011751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buFont typeface="Arial" panose="020B0604020202020204" pitchFamily="34" charset="0"/>
            </a:pPr>
            <a:r>
              <a:rPr lang="en-US" altLang="zh-CN" sz="266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RJ</a:t>
            </a:r>
            <a:r>
              <a:rPr lang="zh-CN" altLang="en-US" sz="266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部编版</a:t>
            </a:r>
            <a:r>
              <a:rPr lang="en-US" altLang="zh-CN" sz="266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66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六年</a:t>
            </a:r>
            <a:r>
              <a:rPr lang="zh-CN" altLang="en-US" sz="266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级上册</a:t>
            </a:r>
            <a:endParaRPr lang="zh-CN" altLang="en-US" sz="2665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80153" y="668232"/>
            <a:ext cx="2501006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近义词辨析</a:t>
            </a:r>
            <a:endParaRPr lang="zh-CN" altLang="en-US" sz="36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49301" y="1807634"/>
          <a:ext cx="7645242" cy="277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2034064"/>
                <a:gridCol w="4334828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+mn-ea"/>
                        </a:rPr>
                        <a:t>相同点</a:t>
                      </a:r>
                      <a:endParaRPr lang="zh-CN" altLang="en-US" sz="180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+mn-ea"/>
                        </a:rPr>
                        <a:t>不同点</a:t>
                      </a:r>
                      <a:endParaRPr lang="zh-CN" altLang="en-US" sz="18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3169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楷体_GB2312" panose="02010609030101010101" charset="-122"/>
                          <a:ea typeface="楷体_GB2312" panose="02010609030101010101" charset="-122"/>
                        </a:rPr>
                        <a:t>凝视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二者都有“看”的意思。</a:t>
                      </a:r>
                      <a:endParaRPr lang="zh-CN" altLang="en-US" sz="2000" b="1" dirty="0" smtClean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凝视着重指带着某种神情，长时间地聚精会神地看某一点，对象是人或具体的静止的东西。</a:t>
                      </a:r>
                      <a:endParaRPr lang="zh-CN" altLang="en-US" sz="2000" b="0" dirty="0" smtClean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楷体_GB2312" panose="02010609030101010101" charset="-122"/>
                          <a:ea typeface="楷体_GB2312" panose="02010609030101010101" charset="-122"/>
                        </a:rPr>
                        <a:t>注视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注视着重指注意力和精神集中地看，也指从侧面或暗中注意观察。</a:t>
                      </a:r>
                      <a:endParaRPr lang="zh-CN" altLang="en-US" sz="2000" b="0" dirty="0" smtClean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182370" y="5357496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36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3921" y="4627880"/>
            <a:ext cx="771588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老人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     ）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着那张发黄的照片，久久没有说话。</a:t>
            </a:r>
            <a:endParaRPr lang="en-US" altLang="zh-CN" sz="24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 algn="l" eaLnBrk="1" hangingPunct="1"/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、我密切地（     ）着小猫的一举一动，生怕它突然跑调了。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2620879" y="4627986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凝视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217065" y="5120162"/>
            <a:ext cx="9286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注视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7576" y="681277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500034" y="1486582"/>
            <a:ext cx="77393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3200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</a:t>
            </a:r>
            <a:r>
              <a:rPr kumimoji="0" lang="zh-CN" altLang="en-US" sz="3200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初读课文，你对鲁迅先生的梦境的第一印象是什么？</a:t>
            </a:r>
            <a:endParaRPr kumimoji="0" lang="zh-CN" altLang="en-US" sz="3200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3651886" y="2382521"/>
            <a:ext cx="1435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很美好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5185" y="624885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40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40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5790" y="3398521"/>
            <a:ext cx="763333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sz="2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如：</a:t>
            </a:r>
            <a:r>
              <a:rPr lang="zh-CN" sz="2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我仿佛记得坐小船经过山阴道，两岸边的乌桕，新禾，野花，鸡，狗，丛树和枯树，茅屋，塔，伽蓝，农夫和村妇，村女，晒着的衣裳，和尚，蓑笠，天，云，竹，……都倒影在澄碧的小河中，随着每一打桨，各各夹带了闪烁的日光，并水里的萍藻游鱼，一同荡漾。</a:t>
            </a:r>
            <a:endParaRPr lang="zh-CN" altLang="en-US" sz="24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5641" y="66519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4" grpId="0" bldLvl="0" animBg="1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8890" y="1756782"/>
            <a:ext cx="6926580" cy="3869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根据课文填空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本课的作者是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我们刚学过他写的作品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_______________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。好的故事其实是一个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梦境。这个故事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_________________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_________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800" u="sng" dirty="0">
              <a:solidFill>
                <a:schemeClr val="tx1"/>
              </a:solidFill>
              <a:latin typeface="楷体_GB2312" panose="02010609030101010101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4928871" y="3691446"/>
            <a:ext cx="29514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美丽，幽雅，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4483101" y="2293621"/>
            <a:ext cx="13912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鲁迅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3028950" y="3168227"/>
            <a:ext cx="22034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《少年闰土》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9720" y="4307862"/>
            <a:ext cx="126188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有趣”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3237" y="650241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345" y="1634913"/>
            <a:ext cx="7688580" cy="29731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第一部分（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1-2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写在“昏沉的夜”，作者一边看书，一边昏沉地睡去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第二部分（3—9）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写作者梦境中的“好的故事”很“美丽，幽雅，有趣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第三部分（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10-11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写作者非常非常喜爱这一篇“好的故事”，在“昏沉的夜”，作者总是想起它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5641" y="66519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579496" y="3874348"/>
            <a:ext cx="2191385" cy="29218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367" name="TextBox 1"/>
          <p:cNvSpPr txBox="1"/>
          <p:nvPr/>
        </p:nvSpPr>
        <p:spPr>
          <a:xfrm>
            <a:off x="684462" y="1349832"/>
            <a:ext cx="8106124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、朗读课文第一自然段，</a:t>
            </a:r>
            <a:r>
              <a:rPr lang="en-US" altLang="zh-CN" sz="24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文开头部分描写了夜色，给人一种怎样的感觉？</a:t>
            </a:r>
            <a:endPara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0435" y="665058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0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425" y="3089487"/>
            <a:ext cx="4616450" cy="12614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灯火渐渐地缩小了，在预告石油的已经不多；石油又不是老牌，早熏得灯罩很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昏暗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4553586" y="2188633"/>
            <a:ext cx="2768600" cy="756920"/>
          </a:xfrm>
          <a:prstGeom prst="wedgeRoundRectCallout">
            <a:avLst>
              <a:gd name="adj1" fmla="val -69311"/>
              <a:gd name="adj2" fmla="val 60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点明了时间是夜晚。</a:t>
            </a:r>
            <a:endParaRPr lang="zh-CN" altLang="en-US" sz="24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928995" y="3874348"/>
            <a:ext cx="2994660" cy="2013373"/>
          </a:xfrm>
          <a:prstGeom prst="wedgeRoundRectCallout">
            <a:avLst>
              <a:gd name="adj1" fmla="val -85344"/>
              <a:gd name="adj2" fmla="val -40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给人一种沉闷、窒息、压抑的感觉。影射了当时黑暗的社会现实，表达了作者对黑暗社会的憎恨和厌恶。</a:t>
            </a:r>
            <a:endParaRPr lang="zh-CN" altLang="en-US" sz="20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641" y="66519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5" grpId="0"/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/>
          <p:nvPr/>
        </p:nvSpPr>
        <p:spPr>
          <a:xfrm>
            <a:off x="886461" y="2147994"/>
            <a:ext cx="8164195" cy="604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en-US" altLang="zh-CN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、这样写有什么作用？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835" y="3379048"/>
            <a:ext cx="3851910" cy="16677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这样描写，为后面写“好的故事”作好了感情铺垫，与下文形成了鲜明的对比。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9925" y="920327"/>
            <a:ext cx="245554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+mn-ea"/>
                <a:ea typeface="黑体" panose="02010609060101010101" pitchFamily="2" charset="-122"/>
                <a:sym typeface="+mn-ea"/>
              </a:rPr>
              <a:t>昏沉的夜</a:t>
            </a:r>
            <a:endParaRPr lang="zh-CN" altLang="en-US" sz="2800" b="1" dirty="0">
              <a:solidFill>
                <a:schemeClr val="tx1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>
            <a:lum contrast="18000"/>
          </a:blip>
          <a:stretch>
            <a:fillRect/>
          </a:stretch>
        </p:blipFill>
        <p:spPr>
          <a:xfrm>
            <a:off x="5822315" y="1568028"/>
            <a:ext cx="2697480" cy="32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035676" y="3290994"/>
            <a:ext cx="1987550" cy="2650067"/>
          </a:xfrm>
          <a:prstGeom prst="rect">
            <a:avLst/>
          </a:prstGeom>
        </p:spPr>
      </p:pic>
      <p:sp>
        <p:nvSpPr>
          <p:cNvPr id="11367" name="TextBox 1"/>
          <p:cNvSpPr txBox="1"/>
          <p:nvPr/>
        </p:nvSpPr>
        <p:spPr>
          <a:xfrm>
            <a:off x="518796" y="821268"/>
            <a:ext cx="8053705" cy="743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ea typeface="+mn-ea"/>
                <a:cs typeface="+mn-ea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2" charset="-122"/>
              </a:rPr>
              <a:t>鞭爆的繁响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2" charset="-122"/>
              </a:rPr>
              <a:t>在四近，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2" charset="-122"/>
              </a:rPr>
              <a:t>烟草的烟雾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2" charset="-122"/>
              </a:rPr>
              <a:t>在身边：是昏沉的夜。</a:t>
            </a:r>
            <a:endParaRPr lang="zh-CN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965825" y="2276687"/>
            <a:ext cx="1633855" cy="906780"/>
          </a:xfrm>
          <a:prstGeom prst="wedgeRoundRectCallout">
            <a:avLst>
              <a:gd name="adj1" fmla="val -47512"/>
              <a:gd name="adj2" fmla="val -124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鲜明的对比</a:t>
            </a:r>
            <a:endParaRPr lang="zh-CN" altLang="en-US" sz="2000" b="1" i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715645" y="2422314"/>
            <a:ext cx="4681855" cy="1540087"/>
          </a:xfrm>
          <a:prstGeom prst="wedgeRoundRectCallout">
            <a:avLst>
              <a:gd name="adj1" fmla="val 22019"/>
              <a:gd name="adj2" fmla="val -93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“鞭爆的繁响”的热闹和“烟草的烟雾”的孤寂形成鲜明的对比，突出了这“夜”的特点——让人感觉“昏沉”。</a:t>
            </a:r>
            <a:endParaRPr lang="zh-CN" altLang="en-US" sz="20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>
          <a:xfrm>
            <a:off x="2508886" y="3962401"/>
            <a:ext cx="3052445" cy="26500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9" grpId="0" bldLvl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752475" y="3166534"/>
            <a:ext cx="4156075" cy="2781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既点明了文章的题目，又引出下文描写梦境中的“好的故事”。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800" b="1" dirty="0" smtClean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2770" y="818727"/>
            <a:ext cx="243141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+mn-ea"/>
                <a:ea typeface="黑体" panose="02010609060101010101" pitchFamily="2" charset="-122"/>
                <a:sym typeface="+mn-ea"/>
              </a:rPr>
              <a:t>好的故事</a:t>
            </a:r>
            <a:endParaRPr lang="zh-CN" altLang="en-US" sz="2800" b="1" dirty="0">
              <a:solidFill>
                <a:schemeClr val="tx1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5417185" y="2266528"/>
            <a:ext cx="2744470" cy="900007"/>
          </a:xfrm>
          <a:prstGeom prst="wedgeRoundRectCallout">
            <a:avLst>
              <a:gd name="adj1" fmla="val -56154"/>
              <a:gd name="adj2" fmla="val -37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过渡句，承上启下。</a:t>
            </a:r>
            <a:endParaRPr lang="zh-CN" altLang="en-US" sz="2000" b="1" i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4390" y="1748368"/>
            <a:ext cx="79070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我在朦胧中，看见一个好的故事。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lum contrast="24000"/>
          </a:blip>
          <a:stretch>
            <a:fillRect/>
          </a:stretch>
        </p:blipFill>
        <p:spPr>
          <a:xfrm>
            <a:off x="5156200" y="3588174"/>
            <a:ext cx="3005455" cy="225467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8" grpId="0" bldLvl="0" animBg="1"/>
      <p:bldP spid="3" grpId="0" bldLvl="0" animBg="1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4961890" y="2848187"/>
            <a:ext cx="3696335" cy="2496820"/>
          </a:xfrm>
          <a:prstGeom prst="wedgeRoundRectCallout">
            <a:avLst>
              <a:gd name="adj1" fmla="val -26138"/>
              <a:gd name="adj2" fmla="val -77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用生动形象的比喻，总写故事的内容——许多“美的人和美的事”，美丽壮观，幻化无穷，充满生机与活力。</a:t>
            </a:r>
            <a:endParaRPr lang="zh-CN" altLang="en-US" sz="2400" b="1" i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8490" y="982981"/>
            <a:ext cx="790702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许多美的人和美的事，错综起来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</a:t>
            </a:r>
            <a:r>
              <a:rPr 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一天云锦，而且万颗奔星似的飞动着，同时又展开去，以至于无穷。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839470" y="2421467"/>
            <a:ext cx="3429000" cy="32308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319405" y="2975188"/>
            <a:ext cx="4648835" cy="32122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情节</a:t>
            </a:r>
            <a:r>
              <a:rPr lang="zh-CN" sz="28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许多美的人和美的事，错综起来</a:t>
            </a:r>
            <a:r>
              <a:rPr 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像</a:t>
            </a:r>
            <a:r>
              <a:rPr lang="zh-CN" sz="28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一天</a:t>
            </a:r>
            <a:r>
              <a:rPr 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云锦</a:t>
            </a:r>
            <a:r>
              <a:rPr lang="zh-CN" sz="28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，而且万颗奔星似的飞动着，同时又展开去，以至于无穷。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218940" y="826348"/>
            <a:ext cx="3540125" cy="1441873"/>
          </a:xfrm>
          <a:prstGeom prst="wedgeRoundRectCallout">
            <a:avLst>
              <a:gd name="adj1" fmla="val -3381"/>
              <a:gd name="adj2" fmla="val 952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 i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</a:t>
            </a:r>
            <a:endParaRPr lang="en-US" altLang="zh-CN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一种品级很高的提花丝织物，因花纹瑰丽如云得名。</a:t>
            </a:r>
            <a:endParaRPr lang="zh-CN" altLang="en-US" sz="28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 algn="l"/>
            <a:endParaRPr lang="zh-CN" altLang="en-US" sz="28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3391" y="1045845"/>
            <a:ext cx="243649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理解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lum contrast="24000"/>
          </a:blip>
          <a:srcRect/>
          <a:stretch>
            <a:fillRect/>
          </a:stretch>
        </p:blipFill>
        <p:spPr>
          <a:xfrm>
            <a:off x="5046981" y="3201248"/>
            <a:ext cx="3245485" cy="27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812599" y="648971"/>
            <a:ext cx="2516074" cy="862696"/>
            <a:chOff x="-42182" y="-209593"/>
            <a:chExt cx="2516074" cy="864395"/>
          </a:xfrm>
        </p:grpSpPr>
        <p:sp>
          <p:nvSpPr>
            <p:cNvPr id="5236" name="文本框 13"/>
            <p:cNvSpPr txBox="1"/>
            <p:nvPr/>
          </p:nvSpPr>
          <p:spPr>
            <a:xfrm>
              <a:off x="-42182" y="-209593"/>
              <a:ext cx="2234565" cy="709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0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90880" y="1883622"/>
            <a:ext cx="776160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《初学记》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共计30卷，中国古代的“类书”，唐朝徐坚等撰。取材于群经、诸予、历代诗赋及唐初诸家作品。</a:t>
            </a:r>
            <a:endParaRPr lang="zh-CN" altLang="en-US" sz="2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山阴道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：中国历史上著名的风景优美的地方，在绍兴城的西南。《世说新语》的《言语》第二：“王子敬云：从山阴道上行，山川自相映发，使人应接不暇。若秋冬之际，尤难为怀。”     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57556" y="701597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2455" y="868681"/>
            <a:ext cx="814197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仿佛记得坐小船经过山阴道，两岸边的乌桕，新禾，野花，鸡，狗，丛树和枯树，茅屋，塔，伽蓝，农夫和村妇，村女，晒着的衣裳，和尚，蓑笠，天，云，竹，……都倒影在澄碧的小河中，随着每一打桨，各各夹带了闪烁的日光，并水里的萍藻游鱼，一同荡漾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24536" y="4018280"/>
            <a:ext cx="4275455" cy="1798320"/>
          </a:xfrm>
          <a:prstGeom prst="wedgeRoundRectCallout">
            <a:avLst>
              <a:gd name="adj1" fmla="val -20608"/>
              <a:gd name="adj2" fmla="val -84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“小船”带着作者走入梦境。梦中回忆故乡绍兴山阴道上的“美的人和美的事”。</a:t>
            </a:r>
            <a:endParaRPr lang="zh-CN" altLang="en-US" sz="2000" b="1" i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0565" y="3860800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200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静态描写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>
            <a:lum contrast="36000"/>
          </a:blip>
          <a:srcRect t="14638"/>
          <a:stretch>
            <a:fillRect/>
          </a:stretch>
        </p:blipFill>
        <p:spPr>
          <a:xfrm>
            <a:off x="-3810" y="-31327"/>
            <a:ext cx="9134475" cy="6930813"/>
          </a:xfrm>
          <a:prstGeom prst="rect">
            <a:avLst/>
          </a:prstGeom>
        </p:spPr>
      </p:pic>
      <p:sp>
        <p:nvSpPr>
          <p:cNvPr id="8" name="矩形 4"/>
          <p:cNvSpPr/>
          <p:nvPr/>
        </p:nvSpPr>
        <p:spPr>
          <a:xfrm>
            <a:off x="1096011" y="946574"/>
            <a:ext cx="7592695" cy="1618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3800" y="5107093"/>
            <a:ext cx="435407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故乡美的人和美的事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2455" y="1170094"/>
            <a:ext cx="814197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诸影诸物，无不解散，而且摇动，扩大，互相融和；刚一融和，却又退缩，复近于原形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930276" y="3003127"/>
            <a:ext cx="4275455" cy="1554480"/>
          </a:xfrm>
          <a:prstGeom prst="wedgeRoundRectCallout">
            <a:avLst>
              <a:gd name="adj1" fmla="val -20608"/>
              <a:gd name="adj2" fmla="val -84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写这些“美的人和美的事”是那么的生动形象。</a:t>
            </a:r>
            <a:endParaRPr lang="zh-CN" altLang="en-US" sz="2400" b="1" i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48350" y="3039533"/>
            <a:ext cx="203132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600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动态描写</a:t>
            </a:r>
            <a:endParaRPr lang="zh-CN" altLang="en-US" sz="36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2305" y="863601"/>
            <a:ext cx="78193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</a:rPr>
              <a:t>水中的青天的底子，一切事物统在上面交错，织成一篇，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永是</a:t>
            </a: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</a:rPr>
              <a:t>生动，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永是</a:t>
            </a: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</a:rPr>
              <a:t>展开，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我看不见这一篇的结束。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494656" y="2850728"/>
            <a:ext cx="3271520" cy="1286087"/>
          </a:xfrm>
          <a:prstGeom prst="wedgeRoundRectCallout">
            <a:avLst>
              <a:gd name="adj1" fmla="val -13237"/>
              <a:gd name="adj2" fmla="val -1028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000" b="1" i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表现了作者渴望看到理想中“好的故事”没有终结。</a:t>
            </a:r>
            <a:endParaRPr lang="zh-CN" altLang="en-US" sz="2000" b="1" i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endParaRPr lang="zh-CN" altLang="en-US" sz="2000" b="1" i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616710" y="3704168"/>
            <a:ext cx="3473450" cy="2106507"/>
          </a:xfrm>
          <a:prstGeom prst="wedgeRoundRectCallout">
            <a:avLst>
              <a:gd name="adj1" fmla="val -10987"/>
              <a:gd name="adj2" fmla="val -117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两个“永是”，强调了“梦中的故事”也动静结合，交相辉映，构成一篇“好的故事”，给作者留下了极为深刻的印象。</a:t>
            </a:r>
            <a:endParaRPr lang="zh-CN" altLang="en-US" sz="2000" b="1" i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8221" y="1272541"/>
            <a:ext cx="734631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3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、“好的故事”其实是一个梦境。这故事的“美丽,幽雅,有趣”体现在哪里?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>
            <a:lum contrast="24000"/>
          </a:blip>
          <a:srcRect/>
          <a:stretch>
            <a:fillRect/>
          </a:stretch>
        </p:blipFill>
        <p:spPr>
          <a:xfrm>
            <a:off x="3122293" y="2624455"/>
            <a:ext cx="2898775" cy="34264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85165" y="235373"/>
            <a:ext cx="7075805" cy="60375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382511" y="3793068"/>
            <a:ext cx="1570990" cy="1890607"/>
          </a:xfrm>
          <a:prstGeom prst="rect">
            <a:avLst/>
          </a:prstGeom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06831" y="1130300"/>
            <a:ext cx="6530975" cy="158623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735" b="1" dirty="0" smtClean="0">
                <a:latin typeface="楷体_GB2312" panose="02010609030101010101" charset="-122"/>
                <a:ea typeface="楷体_GB2312" panose="02010609030101010101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735" b="1" dirty="0" smtClean="0">
                <a:latin typeface="楷体_GB2312" panose="02010609030101010101" charset="-122"/>
                <a:ea typeface="楷体_GB2312" panose="02010609030101010101" charset="-122"/>
                <a:cs typeface="楷体" panose="02010609060101010101" pitchFamily="49" charset="-122"/>
                <a:sym typeface="+mn-ea"/>
              </a:rPr>
              <a:t>河边枯柳树下的几株瘦削的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" panose="02010609060101010101" pitchFamily="49" charset="-122"/>
                <a:sym typeface="+mn-ea"/>
              </a:rPr>
              <a:t>一丈红</a:t>
            </a:r>
            <a:r>
              <a:rPr lang="zh-CN" altLang="en-US" sz="3735" b="1" dirty="0" smtClean="0">
                <a:latin typeface="楷体_GB2312" panose="02010609030101010101" charset="-122"/>
                <a:ea typeface="楷体_GB2312" panose="02010609030101010101" charset="-122"/>
                <a:cs typeface="楷体" panose="02010609060101010101" pitchFamily="49" charset="-122"/>
                <a:sym typeface="+mn-ea"/>
              </a:rPr>
              <a:t>，该是村女种的罢。</a:t>
            </a:r>
            <a:endParaRPr lang="zh-CN" altLang="en-US" sz="3735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30120" y="5000414"/>
            <a:ext cx="4876165" cy="2012859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“一丈红”的生命力的顽强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1082034" y="1401496"/>
            <a:ext cx="7167563" cy="640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、河边枯柳树下的几株一丈红，该是村女种的罢。    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876293" y="702525"/>
            <a:ext cx="183255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比较句子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065" y="4433148"/>
            <a:ext cx="70872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形象地写出“一丈红”的生命力的顽强，用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瘦削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形容一丈红给人留下深刻的印象。</a:t>
            </a:r>
            <a:endParaRPr lang="zh-CN" altLang="en-US" sz="24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0365" y="2334999"/>
            <a:ext cx="7186821" cy="9198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、河边枯柳树下的几株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瘦削的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一丈红，该是村女种的罢。 </a:t>
            </a:r>
            <a:endParaRPr lang="zh-CN" altLang="en-US" sz="3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30301" y="1400388"/>
            <a:ext cx="7346950" cy="218101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>
            <a:lum contrast="24000"/>
          </a:blip>
          <a:srcRect/>
          <a:stretch>
            <a:fillRect/>
          </a:stretch>
        </p:blipFill>
        <p:spPr>
          <a:xfrm>
            <a:off x="1507490" y="3234268"/>
            <a:ext cx="5964555" cy="3666913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3" name="圆角矩形标注 2"/>
          <p:cNvSpPr/>
          <p:nvPr/>
        </p:nvSpPr>
        <p:spPr>
          <a:xfrm>
            <a:off x="3993516" y="270934"/>
            <a:ext cx="3333115" cy="1011767"/>
          </a:xfrm>
          <a:prstGeom prst="wedgeRoundRectCallout">
            <a:avLst>
              <a:gd name="adj1" fmla="val -48403"/>
              <a:gd name="adj2" fmla="val 63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sz="2400" b="1" i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用比喻表现斑斓美丽。</a:t>
            </a:r>
            <a:endParaRPr lang="zh-CN" altLang="en-US" sz="2400" b="1" i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15011" y="1435947"/>
            <a:ext cx="78765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大红花和斑红花，都在水里面浮动，忽而碎散，拉长了，</a:t>
            </a:r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</a:t>
            </a:r>
            <a:r>
              <a:rPr 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缕缕的胭脂水，然而没有晕。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5760" y="2351194"/>
            <a:ext cx="6647974" cy="7103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大红花和斑红花”的斑斓美丽</a:t>
            </a:r>
            <a:endParaRPr lang="zh-CN" altLang="en-US" sz="3600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15036" y="4897968"/>
            <a:ext cx="6922135" cy="107721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276225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</a:t>
            </a:r>
            <a:r>
              <a:rPr lang="en-US" altLang="zh-CN" sz="3200" dirty="0" err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茅屋，狗，塔，村女，云”</a:t>
            </a:r>
            <a:r>
              <a:rPr lang="en-US" altLang="zh-CN" sz="3200" dirty="0" err="1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的交互浮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327661" y="1811020"/>
            <a:ext cx="1640840" cy="2585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2275" y="1363133"/>
            <a:ext cx="1811655" cy="341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30120" y="1811021"/>
            <a:ext cx="1280795" cy="27059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13481" y="813647"/>
            <a:ext cx="1717040" cy="3883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08216" y="1570568"/>
            <a:ext cx="1907540" cy="282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740410" y="871221"/>
            <a:ext cx="4276725" cy="773007"/>
          </a:xfrm>
          <a:prstGeom prst="wedgeRoundRectCallout">
            <a:avLst>
              <a:gd name="adj1" fmla="val -50156"/>
              <a:gd name="adj2" fmla="val -88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美丽，幽雅，有趣还体现在：</a:t>
            </a:r>
            <a:endParaRPr lang="zh-CN" altLang="en-US" sz="2400" b="1" i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44930" y="1771228"/>
            <a:ext cx="645414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76225"/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描写</a:t>
            </a:r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大红花”的拉长变化</a:t>
            </a:r>
            <a:r>
              <a:rPr 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sz="32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indent="276225"/>
            <a:r>
              <a:rPr lang="en-US" sz="1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44930" y="2713567"/>
            <a:ext cx="645414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76225"/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描写</a:t>
            </a:r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带入狗中，狗入云中，云入村女中的互相交织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sz="32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indent="276225"/>
            <a:r>
              <a:rPr 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6531" y="4220634"/>
            <a:ext cx="635190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描写斑红花影织塔，村女，狗，茅屋，云里去的融为一体。</a:t>
            </a:r>
            <a:endParaRPr lang="zh-CN" altLang="en-US" sz="32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0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8" name="Group 4"/>
          <p:cNvGrpSpPr>
            <a:grpSpLocks noChangeAspect="1"/>
          </p:cNvGrpSpPr>
          <p:nvPr/>
        </p:nvGrpSpPr>
        <p:grpSpPr>
          <a:xfrm>
            <a:off x="2706370" y="1292014"/>
            <a:ext cx="368300" cy="220133"/>
            <a:chOff x="2511" y="1362"/>
            <a:chExt cx="539" cy="322"/>
          </a:xfrm>
        </p:grpSpPr>
        <p:sp>
          <p:nvSpPr>
            <p:cNvPr id="19" name="Freeform 8"/>
            <p:cNvSpPr/>
            <p:nvPr/>
          </p:nvSpPr>
          <p:spPr bwMode="auto">
            <a:xfrm>
              <a:off x="2954" y="1362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943" y="1497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2511" y="1362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8635" y="1474047"/>
            <a:ext cx="5729605" cy="40934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丈红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即蜀葵。高六七尺，夏秋开花产单瓣、复瓣均有，有红、紫、淡红、斑红、黄、蓝、白等色，鲜艳夺目，且花期很长，为宿根草本植物，每年初春，早于各种植物最先长出地面。且不用浇水施肥，自生自长，可以说是平民化的观赏植物。种子落地，随处发芽生根，不怕干旱和病虫害。 　　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lum contrast="18000"/>
          </a:blip>
          <a:stretch>
            <a:fillRect/>
          </a:stretch>
        </p:blipFill>
        <p:spPr>
          <a:xfrm>
            <a:off x="6238240" y="904241"/>
            <a:ext cx="2672715" cy="48099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571473" y="1108845"/>
            <a:ext cx="8064530" cy="78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735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45491" y="875454"/>
            <a:ext cx="2566670" cy="8466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素养提升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5490" y="2494280"/>
            <a:ext cx="4082415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</a:t>
            </a:r>
            <a:r>
              <a:rPr lang="zh-CN" sz="32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水中的景物被拉长或收缩后变形的原理，跟人站在哈哈镜面前看到的情况差不多。</a:t>
            </a:r>
            <a:endParaRPr lang="zh-CN" altLang="en-US" sz="32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zh-CN" altLang="en-US" sz="32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>
            <a:lum contrast="18000"/>
          </a:blip>
          <a:stretch>
            <a:fillRect/>
          </a:stretch>
        </p:blipFill>
        <p:spPr>
          <a:xfrm>
            <a:off x="4903471" y="2060787"/>
            <a:ext cx="3732530" cy="320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2511" y="963508"/>
            <a:ext cx="734631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我所见的故事清楚起来了，美丽，幽雅，有趣，而且分明。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027170" y="2325794"/>
            <a:ext cx="3842385" cy="945727"/>
          </a:xfrm>
          <a:prstGeom prst="wedgeRoundRectCallout">
            <a:avLst>
              <a:gd name="adj1" fmla="val -56033"/>
              <a:gd name="adj2" fmla="val 29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与前文互相照应动</a:t>
            </a:r>
            <a:endParaRPr lang="zh-CN" altLang="en-US" sz="2400" b="1" i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lum contrast="18000"/>
          </a:blip>
          <a:stretch>
            <a:fillRect/>
          </a:stretch>
        </p:blipFill>
        <p:spPr>
          <a:xfrm>
            <a:off x="1032510" y="3065780"/>
            <a:ext cx="2685415" cy="268986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571473" y="1108845"/>
            <a:ext cx="8064530" cy="604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4896" y="2003214"/>
            <a:ext cx="735203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我真爱这一篇好的故事，趁碎影还在，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我要追回他，完成他，留下他。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144136" y="727288"/>
            <a:ext cx="2847340" cy="986367"/>
          </a:xfrm>
          <a:prstGeom prst="wedgeRoundRectCallout">
            <a:avLst>
              <a:gd name="adj1" fmla="val -72859"/>
              <a:gd name="adj2" fmla="val 67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i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排比的修辞手法</a:t>
            </a:r>
            <a:endParaRPr lang="zh-CN" altLang="en-US" sz="2400" b="1" i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上箭头标注 7"/>
          <p:cNvSpPr/>
          <p:nvPr/>
        </p:nvSpPr>
        <p:spPr>
          <a:xfrm>
            <a:off x="1759791" y="3274452"/>
            <a:ext cx="4360751" cy="241714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sz="3200" b="1" i="1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lang="zh-CN" sz="3200" b="1" i="1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表现了作者对美好理想的强烈的渴望和执著的追求。</a:t>
            </a:r>
            <a:endParaRPr lang="zh-CN" altLang="en-US" sz="3200" b="1" i="1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3200" b="1" i="1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>
            <a:lum contrast="18000"/>
          </a:blip>
          <a:stretch>
            <a:fillRect/>
          </a:stretch>
        </p:blipFill>
        <p:spPr>
          <a:xfrm>
            <a:off x="6436360" y="3686388"/>
            <a:ext cx="2300605" cy="183980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椭圆 9"/>
          <p:cNvSpPr/>
          <p:nvPr/>
        </p:nvSpPr>
        <p:spPr>
          <a:xfrm>
            <a:off x="472441" y="866988"/>
            <a:ext cx="2987675" cy="84666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总记得见过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74445" y="1778848"/>
            <a:ext cx="683958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</a:t>
            </a:r>
            <a:r>
              <a:rPr 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但</a:t>
            </a:r>
            <a:r>
              <a:rPr lang="zh-CN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我总记得</a:t>
            </a:r>
            <a:r>
              <a:rPr 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见过这一篇好的故事，在昏沉的夜</a:t>
            </a:r>
            <a:r>
              <a:rPr 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……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593715" y="548640"/>
            <a:ext cx="1655445" cy="1056640"/>
          </a:xfrm>
          <a:prstGeom prst="wedgeRoundRectCallout">
            <a:avLst>
              <a:gd name="adj1" fmla="val -37100"/>
              <a:gd name="adj2" fmla="val 627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再次点题</a:t>
            </a:r>
            <a:endParaRPr lang="zh-CN" altLang="en-US" sz="24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主题升华</a:t>
            </a:r>
            <a:endParaRPr lang="zh-CN" altLang="en-US" sz="24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3375" y="3533987"/>
            <a:ext cx="50800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/>
            <a:endParaRPr lang="zh-CN" altLang="en-US"/>
          </a:p>
        </p:txBody>
      </p:sp>
      <p:sp>
        <p:nvSpPr>
          <p:cNvPr id="8" name="上箭头标注 7"/>
          <p:cNvSpPr/>
          <p:nvPr/>
        </p:nvSpPr>
        <p:spPr>
          <a:xfrm>
            <a:off x="1790700" y="2725421"/>
            <a:ext cx="5748655" cy="289729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sz="3200" b="1" i="1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lang="zh-CN" sz="2400" i="1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“我总记得”充分反映了作者对美好事物的执著眷恋。表现了作者决心要同“昏沉的夜”进行不懈的抗争的精神。</a:t>
            </a:r>
            <a:endParaRPr lang="zh-CN" altLang="en-US" sz="2400" b="1" i="1">
              <a:solidFill>
                <a:schemeClr val="accent2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endParaRPr lang="zh-CN" altLang="en-US" sz="2400" b="1" i="1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5064125" y="3405294"/>
            <a:ext cx="3446145" cy="2091267"/>
          </a:xfrm>
          <a:prstGeom prst="wedgeRoundRectCallout">
            <a:avLst>
              <a:gd name="adj1" fmla="val -19946"/>
              <a:gd name="adj2" fmla="val -84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写回忆的内容，是为写梦境中的“好的故事”做铺垫。作者希望梦境中的“好的故事”也是如此真实。</a:t>
            </a:r>
            <a:endParaRPr lang="zh-CN" altLang="en-US" sz="2000" b="1" i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95655" y="784861"/>
            <a:ext cx="790702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</a:t>
            </a:r>
            <a:r>
              <a:rPr lang="zh-CN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再读课文</a:t>
            </a:r>
            <a:r>
              <a:rPr lang="zh-CN" sz="32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：作者写梦境中的“好的故事”，为什么要先写回忆故乡绍兴山阴道上的“美的人和美的事”？这样写是不是冲淡了文章的主题？</a:t>
            </a:r>
            <a:endParaRPr lang="zh-CN" altLang="en-US" sz="32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10566" y="3739728"/>
            <a:ext cx="3528695" cy="2078567"/>
          </a:xfrm>
          <a:prstGeom prst="wedgeRoundRectCallout">
            <a:avLst>
              <a:gd name="adj1" fmla="val 32130"/>
              <a:gd name="adj2" fmla="val -95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000" b="1" i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l"/>
            <a:r>
              <a:rPr lang="zh-CN" altLang="en-US" sz="2000" b="1" i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它实际上是作者亲身经历的真实的事情，是他理想中追求和向往的美好的生活。这些都是真实的“好的故事”。</a:t>
            </a:r>
            <a:endParaRPr lang="zh-CN" altLang="en-US" sz="2000" b="1" i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l"/>
            <a:endParaRPr lang="zh-CN" altLang="en-US" sz="2000" b="1" i="1" dirty="0" smtClean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690246" y="2038774"/>
            <a:ext cx="7763510" cy="2369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课文通过对梦境中“好的故事”的描绘，反映了作者鲁迅在希望与失望的矛盾中，启示人们毁掉“昏沉的夜”，实现充满“好的故事”的生活的强烈愿望，表现了作者鲁迅对美好事物的追求与歌赞，对理想的热烈憧憬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66527" y="888649"/>
            <a:ext cx="243649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总结全文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左大括号 13"/>
          <p:cNvSpPr/>
          <p:nvPr/>
        </p:nvSpPr>
        <p:spPr>
          <a:xfrm>
            <a:off x="1217931" y="1877061"/>
            <a:ext cx="235585" cy="4146973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2880" y="1548554"/>
            <a:ext cx="4112895" cy="481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昏沉的夜  昏昏入睡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1869" y="667173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32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2880" y="3383281"/>
            <a:ext cx="3042920" cy="481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看见好的故事 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52880" y="5478781"/>
            <a:ext cx="3717290" cy="481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昏沉的夜  总记得见过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5235" y="4888654"/>
            <a:ext cx="4682490" cy="481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梦境：拉长交织的一切事物</a:t>
            </a: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462" y="2530687"/>
            <a:ext cx="677108" cy="25654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好的故事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1725" y="2295314"/>
            <a:ext cx="5415280" cy="481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美的人，美的事：美丽  优雅  有趣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1725" y="3303693"/>
            <a:ext cx="4801314" cy="113877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1" hangingPunct="1"/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回忆：江南水乡  山野风光</a:t>
            </a: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农夫村妇  河中倒影</a:t>
            </a: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eaLnBrk="1" hangingPunct="1"/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水中的萍藻游鱼  诸景诸物 </a:t>
            </a:r>
            <a:endParaRPr lang="zh-CN" altLang="en-US" sz="2000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3469005" y="2600113"/>
            <a:ext cx="173355" cy="2672080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5641" y="66519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6" grpId="0"/>
      <p:bldP spid="8" grpId="0"/>
      <p:bldP spid="10" grpId="0"/>
      <p:bldP spid="5" grpId="0"/>
      <p:bldP spid="9" grpId="0"/>
      <p:bldP spid="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077987" y="1039480"/>
            <a:ext cx="4836142" cy="7155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学习象征的写作手法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5641" y="2287906"/>
            <a:ext cx="8476615" cy="2692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学方法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用某种具体的形象的事物暗示特定的人物或事理，以表达真挚的感情和深刻的寓意，这种以物征事的艺术表现手法叫象征。例如，课文把黑暗的旧社会比作“昏沉的夜”，把美好的理想生活比作“好的故事”，这种手法寓意深刻，能丰富人们的联想，耐人寻味，使人获得意境无穷的感觉，表现了鲁迅对于人生的现实的与哲学的深沉思考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748076" y="66514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写作手法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5641" y="665191"/>
            <a:ext cx="564456" cy="75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0231" y="1457960"/>
            <a:ext cx="8003540" cy="2424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记方法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536575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1.象征是借助于某一具体事物的外在特征，表达某种富有特殊意义的事理的艺术手法。</a:t>
            </a:r>
            <a:endParaRPr lang="zh-CN" altLang="en-US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536575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选择大家熟知的象征物作为本体，也可表达一种特定的意蕴。</a:t>
            </a:r>
            <a:endParaRPr lang="zh-CN" altLang="en-US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0545" y="823808"/>
            <a:ext cx="8042910" cy="1944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用方法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536575"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我们可以把这种写法运用于习作中。</a:t>
            </a:r>
            <a:endParaRPr lang="zh-CN" altLang="en-US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536575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，红色象征喜庆、白色象征哀悼、喜鹊象征吉祥、乌鸦象征厄运、鸽子象征和平，鸳鸯象征爱情等。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zh-CN" altLang="en-US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865246" y="3807460"/>
            <a:ext cx="1816100" cy="267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99136" y="621454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1397811" y="2225876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1406384" y="2250429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3564750" y="2221642"/>
            <a:ext cx="836612" cy="1134533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3578084" y="2228840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萍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2485249" y="2223760"/>
            <a:ext cx="836612" cy="1134533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6" name="组合 7"/>
          <p:cNvGrpSpPr/>
          <p:nvPr/>
        </p:nvGrpSpPr>
        <p:grpSpPr>
          <a:xfrm>
            <a:off x="4645836" y="2223760"/>
            <a:ext cx="836613" cy="1134533"/>
            <a:chOff x="2437" y="2032"/>
            <a:chExt cx="1244" cy="1264"/>
          </a:xfrm>
        </p:grpSpPr>
        <p:sp>
          <p:nvSpPr>
            <p:cNvPr id="26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6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0" name="文本框 64"/>
          <p:cNvSpPr txBox="1"/>
          <p:nvPr/>
        </p:nvSpPr>
        <p:spPr>
          <a:xfrm>
            <a:off x="4641074" y="2234342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藻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1" name="组合 7"/>
          <p:cNvGrpSpPr/>
          <p:nvPr/>
        </p:nvGrpSpPr>
        <p:grpSpPr>
          <a:xfrm>
            <a:off x="5725336" y="2225875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5733591" y="2221220"/>
            <a:ext cx="81121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漾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2485249" y="2262282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锦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6806425" y="2221642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6820077" y="2245773"/>
            <a:ext cx="81121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焰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组合 7"/>
          <p:cNvGrpSpPr/>
          <p:nvPr/>
        </p:nvGrpSpPr>
        <p:grpSpPr>
          <a:xfrm>
            <a:off x="1393048" y="3800688"/>
            <a:ext cx="836613" cy="1134533"/>
            <a:chOff x="2437" y="2032"/>
            <a:chExt cx="1244" cy="1264"/>
          </a:xfrm>
        </p:grpSpPr>
        <p:sp>
          <p:nvSpPr>
            <p:cNvPr id="6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7" name="文本框 64"/>
          <p:cNvSpPr txBox="1"/>
          <p:nvPr/>
        </p:nvSpPr>
        <p:spPr>
          <a:xfrm>
            <a:off x="1397811" y="3793068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削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8" name="组合 7"/>
          <p:cNvGrpSpPr/>
          <p:nvPr/>
        </p:nvGrpSpPr>
        <p:grpSpPr>
          <a:xfrm>
            <a:off x="3559987" y="3796454"/>
            <a:ext cx="836612" cy="1134533"/>
            <a:chOff x="2437" y="2032"/>
            <a:chExt cx="1244" cy="1264"/>
          </a:xfrm>
        </p:grpSpPr>
        <p:sp>
          <p:nvSpPr>
            <p:cNvPr id="6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2" name="文本框 92"/>
          <p:cNvSpPr txBox="1"/>
          <p:nvPr/>
        </p:nvSpPr>
        <p:spPr>
          <a:xfrm>
            <a:off x="3559986" y="3819738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凝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3" name="组合 7"/>
          <p:cNvGrpSpPr/>
          <p:nvPr/>
        </p:nvGrpSpPr>
        <p:grpSpPr>
          <a:xfrm>
            <a:off x="2480487" y="3798572"/>
            <a:ext cx="836612" cy="1134533"/>
            <a:chOff x="2437" y="2032"/>
            <a:chExt cx="1244" cy="1264"/>
          </a:xfrm>
        </p:grpSpPr>
        <p:cxnSp>
          <p:nvCxnSpPr>
            <p:cNvPr id="7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7" name="组合 7"/>
          <p:cNvGrpSpPr/>
          <p:nvPr/>
        </p:nvGrpSpPr>
        <p:grpSpPr>
          <a:xfrm>
            <a:off x="4641073" y="3798572"/>
            <a:ext cx="836613" cy="1134533"/>
            <a:chOff x="2437" y="2032"/>
            <a:chExt cx="1244" cy="1264"/>
          </a:xfrm>
        </p:grpSpPr>
        <p:sp>
          <p:nvSpPr>
            <p:cNvPr id="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1" name="文本框 64"/>
          <p:cNvSpPr txBox="1"/>
          <p:nvPr/>
        </p:nvSpPr>
        <p:spPr>
          <a:xfrm>
            <a:off x="4668061" y="3822701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骤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2" name="组合 7"/>
          <p:cNvGrpSpPr/>
          <p:nvPr/>
        </p:nvGrpSpPr>
        <p:grpSpPr>
          <a:xfrm>
            <a:off x="5720573" y="3800687"/>
            <a:ext cx="836613" cy="1143000"/>
            <a:chOff x="2437" y="2023"/>
            <a:chExt cx="1245" cy="1274"/>
          </a:xfrm>
        </p:grpSpPr>
        <p:sp>
          <p:nvSpPr>
            <p:cNvPr id="83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6" name="文本框 86"/>
          <p:cNvSpPr txBox="1"/>
          <p:nvPr/>
        </p:nvSpPr>
        <p:spPr>
          <a:xfrm>
            <a:off x="5738353" y="3827358"/>
            <a:ext cx="81121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掷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493821" y="3821854"/>
            <a:ext cx="811212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瞬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8" name="组合 7"/>
          <p:cNvGrpSpPr/>
          <p:nvPr/>
        </p:nvGrpSpPr>
        <p:grpSpPr>
          <a:xfrm>
            <a:off x="6801661" y="3796454"/>
            <a:ext cx="836612" cy="1134533"/>
            <a:chOff x="2437" y="2032"/>
            <a:chExt cx="1244" cy="1264"/>
          </a:xfrm>
        </p:grpSpPr>
        <p:sp>
          <p:nvSpPr>
            <p:cNvPr id="8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9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2" name="文本框 64"/>
          <p:cNvSpPr txBox="1"/>
          <p:nvPr/>
        </p:nvSpPr>
        <p:spPr>
          <a:xfrm>
            <a:off x="6814678" y="3836672"/>
            <a:ext cx="81121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陡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0" grpId="0"/>
      <p:bldP spid="275" grpId="0"/>
      <p:bldP spid="276" grpId="0"/>
      <p:bldP spid="281" grpId="0"/>
      <p:bldP spid="67" grpId="0"/>
      <p:bldP spid="72" grpId="0"/>
      <p:bldP spid="81" grpId="0"/>
      <p:bldP spid="86" grpId="0"/>
      <p:bldP spid="87" grpId="0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521970" y="1170940"/>
            <a:ext cx="8171815" cy="7924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一、读拼音，写词语。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0576" y="58864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40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950" y="2444327"/>
            <a:ext cx="781939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noProof="0" dirty="0"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dànɡ yànɡ</a:t>
            </a:r>
            <a:r>
              <a:rPr lang="zh-CN" altLang="en-US" sz="320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200" noProof="0" dirty="0"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 pínɡ zǎo     huǒ yàn</a:t>
            </a:r>
            <a:endParaRPr lang="zh-CN" altLang="en-US" sz="3200" noProof="0" dirty="0"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20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 ） （       ）   （      ）  </a:t>
            </a:r>
            <a:endParaRPr lang="zh-CN" altLang="en-US" sz="3200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20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noProof="0" dirty="0"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shòu xuē</a:t>
            </a:r>
            <a:r>
              <a:rPr lang="zh-CN" altLang="en-US" sz="320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200" noProof="0" dirty="0"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shùn jiān</a:t>
            </a:r>
            <a:r>
              <a:rPr lang="zh-CN" altLang="en-US" sz="320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3200" noProof="0" dirty="0"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   tóu zhì</a:t>
            </a:r>
            <a:endParaRPr lang="zh-CN" altLang="en-US" sz="3200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20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   ） （       ）   （      ）  </a:t>
            </a:r>
            <a:endParaRPr lang="zh-CN" altLang="en-US" sz="3200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20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</a:t>
            </a:r>
            <a:endParaRPr lang="zh-CN" altLang="en-US" sz="3200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3660775" y="2744894"/>
            <a:ext cx="1334135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萍 藻</a:t>
            </a:r>
            <a:r>
              <a:rPr 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1107440" y="2840568"/>
            <a:ext cx="1306830" cy="7155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荡 漾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6227206" y="2744893"/>
            <a:ext cx="13546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火 焰</a:t>
            </a:r>
            <a:r>
              <a:rPr lang="en-US" sz="32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0775" y="3911595"/>
            <a:ext cx="15500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瞬 间</a:t>
            </a:r>
            <a:r>
              <a:rPr lang="en-US" sz="32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   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107440" y="3931074"/>
            <a:ext cx="13068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瘦 削</a:t>
            </a:r>
            <a:r>
              <a:rPr lang="en-US" sz="32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6093777" y="3931074"/>
            <a:ext cx="162147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</a:pPr>
            <a:r>
              <a:rPr 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投 掷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5" grpId="0"/>
      <p:bldP spid="4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829311" y="894927"/>
            <a:ext cx="6662420" cy="7924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200000"/>
              </a:lnSpc>
              <a:spcBef>
                <a:spcPts val="3000"/>
              </a:spcBef>
            </a:pP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二、用下面的多音字组词。</a:t>
            </a:r>
            <a:endParaRPr lang="zh-CN" altLang="en-US" sz="32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  <a:spcBef>
                <a:spcPts val="3000"/>
              </a:spcBef>
            </a:pP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1.削：xuē（      ）  xiāo（       ）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  <a:spcBef>
                <a:spcPts val="3000"/>
              </a:spcBef>
            </a:pP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2.佛：fú （      ）   fó （      ）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  <a:spcBef>
                <a:spcPts val="3000"/>
              </a:spcBef>
            </a:pP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3.似：shì（      ）   sì （      ）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086" y="2383368"/>
            <a:ext cx="108077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瘦削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2530" y="2383368"/>
            <a:ext cx="15119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削苹果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5085" y="3677073"/>
            <a:ext cx="15119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仿佛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02530" y="3574628"/>
            <a:ext cx="15119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大佛 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5085" y="4853094"/>
            <a:ext cx="15119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似的</a:t>
            </a:r>
            <a:r>
              <a:rPr lang="zh-CN" sz="320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 </a:t>
            </a:r>
            <a:r>
              <a:rPr 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4285" y="4853094"/>
            <a:ext cx="15119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似乎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683260" y="598593"/>
            <a:ext cx="7950200" cy="555455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三、用下面句子中的加横线的词语造句。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ts val="3000"/>
              </a:spcBef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1.许多美的人和美的事，错综起来</a:t>
            </a:r>
            <a:r>
              <a:rPr lang="en-US" altLang="zh-CN" sz="2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一天云锦，而且万颗奔星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似的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飞动着，同时又展开去，以至于无穷。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                                                             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2.大红花和斑红花，都在水里面浮动，忽而碎散，拉长了，</a:t>
            </a:r>
            <a:r>
              <a:rPr lang="en-US" altLang="zh-CN" sz="2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缕缕的胭脂水，然而没有晕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627" y="2660843"/>
            <a:ext cx="81654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一阵风吹来，树上的黄叶像蝴蝶似的飘落下来。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945" y="5419514"/>
            <a:ext cx="74834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瀑布溅起的水珠如烟，如雾，如尘。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3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723265" y="1039707"/>
            <a:ext cx="7950200" cy="79248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四、学了这篇课文，你收获到什么？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285" y="2198793"/>
            <a:ext cx="7631430" cy="2692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者生活的那个年代，中国人民正处在水深火热之中，过着牛马不如的生活。在“昏沉的夜”里，人们看不到光明，看不到未来，看不到希望……“好的故事”只能发生在梦境里，它是那么的“美丽，优雅，有趣”，那么的真实，那么的令人向往！而要实现这美好的理想，只有像作者那样，与“昏沉的夜”进行不屈不挠的斗争！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01371" y="67775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6760" y="3810869"/>
            <a:ext cx="7500990" cy="1333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一位瘦削（     ）的老人正专心致志地削（     ）苹果。</a:t>
            </a:r>
            <a:endParaRPr lang="en-US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03103" y="2222064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1344913" y="2470348"/>
            <a:ext cx="5911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削</a:t>
            </a:r>
            <a:endParaRPr lang="zh-CN" altLang="en-US" sz="40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6098" y="2110304"/>
            <a:ext cx="7080785" cy="124187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FF00FF"/>
                </a:solidFill>
                <a:latin typeface="+mn-ea"/>
                <a:cs typeface="+mn-ea"/>
              </a:rPr>
              <a:t> </a:t>
            </a:r>
            <a:r>
              <a:rPr lang="zh-CN" altLang="en-US" sz="3600" b="1" dirty="0">
                <a:solidFill>
                  <a:srgbClr val="FF00FF"/>
                </a:solidFill>
                <a:latin typeface="+mn-ea"/>
                <a:cs typeface="+mn-ea"/>
              </a:rPr>
              <a:t>  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xuē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（瘦削）（剥削）（削弱）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l"/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</a:t>
            </a:r>
            <a:r>
              <a:rPr lang="en-US" altLang="zh-CN" sz="3600" dirty="0" err="1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xiāo</a:t>
            </a:r>
            <a:r>
              <a:rPr lang="en-US" altLang="zh-CN" sz="3600" dirty="0" err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（削苹果</a:t>
            </a:r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）（削铅笔）</a:t>
            </a:r>
            <a:endParaRPr lang="en-US" altLang="zh-CN" sz="36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00413" y="3950548"/>
            <a:ext cx="11969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xuē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2403" y="4564381"/>
            <a:ext cx="11760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xiāo</a:t>
            </a:r>
            <a:endParaRPr lang="en-US" sz="2800" b="1" dirty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9145" y="3868442"/>
            <a:ext cx="7500990" cy="1057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绝大多数的人，都喜好（     ）听好（     ）话。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18343" y="1976530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7" name="文本框 6"/>
          <p:cNvSpPr txBox="1"/>
          <p:nvPr/>
        </p:nvSpPr>
        <p:spPr>
          <a:xfrm>
            <a:off x="1360153" y="2129141"/>
            <a:ext cx="5911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好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2488" y="2039543"/>
            <a:ext cx="623062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rgbClr val="FF00FF"/>
                </a:solidFill>
                <a:latin typeface="+mn-ea"/>
                <a:cs typeface="+mn-ea"/>
              </a:rPr>
              <a:t> </a:t>
            </a:r>
            <a:r>
              <a:rPr lang="zh-CN" altLang="en-US" sz="2800" dirty="0">
                <a:solidFill>
                  <a:srgbClr val="FF00FF"/>
                </a:solidFill>
                <a:latin typeface="+mn-ea"/>
                <a:cs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cs typeface="+mn-ea"/>
                <a:sym typeface="+mn-ea"/>
              </a:rPr>
              <a:t>hǎo</a:t>
            </a:r>
            <a:r>
              <a:rPr lang="en-US" altLang="zh-CN" sz="2800" dirty="0">
                <a:latin typeface="宋体" panose="02010600030101010101" pitchFamily="2" charset="-122"/>
                <a:cs typeface="+mn-ea"/>
                <a:sym typeface="+mn-ea"/>
              </a:rPr>
              <a:t>（好的）（良好）（不识好歹）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  <a:p>
            <a:pPr algn="l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宋体" panose="02010600030101010101" pitchFamily="2" charset="-122"/>
                <a:cs typeface="+mn-ea"/>
                <a:sym typeface="+mn-ea"/>
              </a:rPr>
              <a:t>hào</a:t>
            </a:r>
            <a:r>
              <a:rPr lang="en-US" altLang="zh-CN" sz="2800" dirty="0" err="1">
                <a:latin typeface="宋体" panose="02010600030101010101" pitchFamily="2" charset="-122"/>
                <a:cs typeface="+mn-ea"/>
                <a:sym typeface="+mn-ea"/>
              </a:rPr>
              <a:t>（爱好</a:t>
            </a:r>
            <a:r>
              <a:rPr lang="en-US" altLang="zh-CN" sz="2800" dirty="0">
                <a:latin typeface="宋体" panose="02010600030101010101" pitchFamily="2" charset="-122"/>
                <a:cs typeface="+mn-ea"/>
                <a:sym typeface="+mn-ea"/>
              </a:rPr>
              <a:t>）（喜好）（叶公好龙）</a:t>
            </a:r>
            <a:endParaRPr lang="en-US" altLang="zh-CN" sz="2800" dirty="0">
              <a:latin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38065" y="3988648"/>
            <a:ext cx="10445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hào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1536" y="3890434"/>
            <a:ext cx="198945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楷体" panose="02010609060101010101" pitchFamily="49" charset="-122"/>
                <a:sym typeface="+mn-ea"/>
              </a:rPr>
              <a:t>hǎo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56285" y="766869"/>
            <a:ext cx="265970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1" y="1800437"/>
            <a:ext cx="7696835" cy="312604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错综：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复杂，交错配合。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云锦：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织有云纹图案的丝织品；朝霞，彩云。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荡漾：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指飘荡;起伏不定;水面等起伏波动;形容起伏动荡。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瘦削：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一指形容瘦；二指谓肌肉减削，变瘦；三指形容细长直立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1001395" y="1301328"/>
            <a:ext cx="7141845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一瞬间：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一刹那，时间非常快地就过去了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。用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来形容时间极短暂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陡然：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骤然，突然。形容形势急转，令人猝不及防，感到意外。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优雅：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优美高雅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58875" y="2064477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昏沉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60013" y="2064477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迷糊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9271" y="2064477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陡然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8984" y="2064477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猛然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72690" y="2849881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融合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0166" y="2849881"/>
            <a:ext cx="179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交融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1580" y="4008693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退缩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88257" y="4008693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扩张 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1976" y="4008693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凌乱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88984" y="4008693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整齐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30630" y="479451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瘦削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8257" y="47945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肥胖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31026" y="479451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优雅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80729" y="47945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庸俗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1040" y="702296"/>
            <a:ext cx="2757486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>
              <a:defRPr sz="3600" b="1" u="dbl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4000" u="sng" dirty="0">
                <a:sym typeface="+mn-ea"/>
              </a:rPr>
              <a:t>近、反义词</a:t>
            </a:r>
            <a:endParaRPr lang="zh-CN" altLang="en-US" sz="4000" u="sng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3763" y="4008966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反义词：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TextBox 40"/>
          <p:cNvSpPr txBox="1"/>
          <p:nvPr/>
        </p:nvSpPr>
        <p:spPr>
          <a:xfrm>
            <a:off x="5482110" y="284960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凝视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1"/>
          <p:cNvSpPr txBox="1"/>
          <p:nvPr/>
        </p:nvSpPr>
        <p:spPr>
          <a:xfrm>
            <a:off x="6888963" y="284960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G:\BaiduYunDownload\10000图标\PNG图标集08\png-056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57556" y="701597"/>
            <a:ext cx="564456" cy="752608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1113763" y="2064173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近义词：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4149</Words>
  <Application>WPS 演示</Application>
  <PresentationFormat>全屏显示(4:3)</PresentationFormat>
  <Paragraphs>391</Paragraphs>
  <Slides>43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楷体_GB2312</vt:lpstr>
      <vt:lpstr>新宋体</vt:lpstr>
      <vt:lpstr>Arial Unicode MS</vt:lpstr>
      <vt:lpstr>华文楷体</vt:lpstr>
      <vt:lpstr>Times New Roman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123</cp:lastModifiedBy>
  <cp:revision>28</cp:revision>
  <dcterms:created xsi:type="dcterms:W3CDTF">2019-06-19T02:08:00Z</dcterms:created>
  <dcterms:modified xsi:type="dcterms:W3CDTF">2020-01-31T06:29:32Z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