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3"/>
    <p:sldId id="270" r:id="rId4"/>
    <p:sldId id="265" r:id="rId5"/>
    <p:sldId id="276" r:id="rId6"/>
    <p:sldId id="291" r:id="rId7"/>
    <p:sldId id="290" r:id="rId8"/>
    <p:sldId id="294" r:id="rId9"/>
    <p:sldId id="293" r:id="rId10"/>
    <p:sldId id="295" r:id="rId11"/>
    <p:sldId id="296" r:id="rId12"/>
    <p:sldId id="297" r:id="rId13"/>
    <p:sldId id="302" r:id="rId14"/>
    <p:sldId id="303" r:id="rId15"/>
    <p:sldId id="298" r:id="rId16"/>
    <p:sldId id="299" r:id="rId17"/>
    <p:sldId id="300" r:id="rId18"/>
    <p:sldId id="304" r:id="rId19"/>
    <p:sldId id="282" r:id="rId20"/>
    <p:sldId id="281" r:id="rId21"/>
    <p:sldId id="268" r:id="rId22"/>
    <p:sldId id="305" r:id="rId23"/>
    <p:sldId id="292" r:id="rId24"/>
    <p:sldId id="278" r:id="rId25"/>
  </p:sldIdLst>
  <p:sldSz cx="9144000" cy="6858000" type="screen4x3"/>
  <p:notesSz cx="6858000" cy="9144000"/>
  <p:embeddedFontLst>
    <p:embeddedFont>
      <p:font typeface="Calibri" panose="020F0502020204030204"/>
      <p:regular r:id="rId30"/>
      <p:bold r:id="rId31"/>
      <p:italic r:id="rId32"/>
      <p:boldItalic r:id="rId33"/>
    </p:embeddedFont>
    <p:embeddedFont>
      <p:font typeface="微软雅黑" panose="020B0503020204020204" pitchFamily="34" charset="-122"/>
      <p:regular r:id="rId34"/>
    </p:embeddedFont>
    <p:embeddedFont>
      <p:font typeface="楷体" panose="02010609060101010101" pitchFamily="49" charset="-122"/>
      <p:regular r:id="rId35"/>
    </p:embeddedFont>
    <p:embeddedFont>
      <p:font typeface="Calibri" panose="020F0502020204030204" pitchFamily="34" charset="0"/>
      <p:regular r:id="rId36"/>
      <p:bold r:id="rId37"/>
      <p:italic r:id="rId38"/>
      <p:boldItalic r:id="rId39"/>
    </p:embeddedFont>
    <p:embeddedFont>
      <p:font typeface="Pinyin Adjust" panose="02000500000000000000" pitchFamily="2" charset="0"/>
      <p:regular r:id="rId40"/>
    </p:embeddedFont>
  </p:embeddedFontLst>
  <p:custDataLst>
    <p:tags r:id="rId41"/>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C450"/>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282" y="-264"/>
      </p:cViewPr>
      <p:guideLst>
        <p:guide orient="horz" pos="2160"/>
        <p:guide pos="2880"/>
      </p:guideLst>
    </p:cSldViewPr>
  </p:slideViewPr>
  <p:notesTextViewPr>
    <p:cViewPr>
      <p:scale>
        <a:sx n="1" d="1"/>
        <a:sy n="1" d="1"/>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tags" Target="tags/tag7.xml"/><Relationship Id="rId40" Type="http://schemas.openxmlformats.org/officeDocument/2006/relationships/font" Target="fonts/font11.fntdata"/><Relationship Id="rId4" Type="http://schemas.openxmlformats.org/officeDocument/2006/relationships/slide" Target="slides/slide2.xml"/><Relationship Id="rId39" Type="http://schemas.openxmlformats.org/officeDocument/2006/relationships/font" Target="fonts/font10.fntdata"/><Relationship Id="rId38" Type="http://schemas.openxmlformats.org/officeDocument/2006/relationships/font" Target="fonts/font9.fntdata"/><Relationship Id="rId37" Type="http://schemas.openxmlformats.org/officeDocument/2006/relationships/font" Target="fonts/font8.fntdata"/><Relationship Id="rId36" Type="http://schemas.openxmlformats.org/officeDocument/2006/relationships/font" Target="fonts/font7.fntdata"/><Relationship Id="rId35" Type="http://schemas.openxmlformats.org/officeDocument/2006/relationships/font" Target="fonts/font6.fntdata"/><Relationship Id="rId34" Type="http://schemas.openxmlformats.org/officeDocument/2006/relationships/font" Target="fonts/font5.fntdata"/><Relationship Id="rId33" Type="http://schemas.openxmlformats.org/officeDocument/2006/relationships/font" Target="fonts/font4.fntdata"/><Relationship Id="rId32" Type="http://schemas.openxmlformats.org/officeDocument/2006/relationships/font" Target="fonts/font3.fntdata"/><Relationship Id="rId31" Type="http://schemas.openxmlformats.org/officeDocument/2006/relationships/font" Target="fonts/font2.fntdata"/><Relationship Id="rId30" Type="http://schemas.openxmlformats.org/officeDocument/2006/relationships/font" Target="fonts/font1.fntdata"/><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0A9F09-E31C-415F-BE3A-6E3D7413164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8EFF98-3BDD-4285-AEFC-DCF69B1D3EB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7" name="矩形 6"/>
          <p:cNvSpPr/>
          <p:nvPr userDrawn="1"/>
        </p:nvSpPr>
        <p:spPr>
          <a:xfrm>
            <a:off x="4318694" y="650604"/>
            <a:ext cx="735006" cy="241289"/>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模板：</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www.1ppt.com/moban/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素材：</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www.1ppt.com/sucai/</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背景：</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图表：</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www.1ppt.com/tubiao/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教程： </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www.1ppt.com/powerpoint/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资料下载：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www.1ppt.com/ziliao/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范文下载：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www.1ppt.com/fanwen/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试卷下载：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www.1ppt.com/shiti/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教案下载：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www.1ppt.com/jiaoan/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论坛：</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语文课件：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www.1ppt.com/kejian/yuwen/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数学课件：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www.1ppt.com/kejian/shuxue/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英语课件：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www.1ppt.com/kejian/yingyu/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美术课件：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www.1ppt.com/kejian/meishu/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科学课件：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www.1ppt.com/kejian/kexue/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物理课件：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www.1ppt.com/kejian/wuli/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化学课件：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www.1ppt.com/kejian/huaxue/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生物课件：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www.1ppt.com/kejian/shengwu/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地理课件：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www.1ppt.com/kejian/dili/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历史课件：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www.1ppt.com/kejian/lishi/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2" Type="http://schemas.openxmlformats.org/officeDocument/2006/relationships/theme" Target="../theme/theme1.xml"/><Relationship Id="rId31" Type="http://schemas.openxmlformats.org/officeDocument/2006/relationships/image" Target="../media/image1.png"/><Relationship Id="rId30" Type="http://schemas.openxmlformats.org/officeDocument/2006/relationships/tags" Target="../tags/tag6.xml"/><Relationship Id="rId3" Type="http://schemas.openxmlformats.org/officeDocument/2006/relationships/slideLayout" Target="../slideLayouts/slideLayout3.xml"/><Relationship Id="rId29" Type="http://schemas.openxmlformats.org/officeDocument/2006/relationships/tags" Target="../tags/tag5.xml"/><Relationship Id="rId28" Type="http://schemas.openxmlformats.org/officeDocument/2006/relationships/tags" Target="../tags/tag4.xml"/><Relationship Id="rId27" Type="http://schemas.openxmlformats.org/officeDocument/2006/relationships/tags" Target="../tags/tag3.xml"/><Relationship Id="rId26" Type="http://schemas.openxmlformats.org/officeDocument/2006/relationships/tags" Target="../tags/tag2.xml"/><Relationship Id="rId25" Type="http://schemas.openxmlformats.org/officeDocument/2006/relationships/tags" Target="../tags/tag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5"/>
            </p:custDataLst>
          </p:nvPr>
        </p:nvSpPr>
        <p:spPr>
          <a:xfrm>
            <a:off x="502412" y="432000"/>
            <a:ext cx="8139178"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6"/>
            </p:custDataLst>
          </p:nvPr>
        </p:nvSpPr>
        <p:spPr>
          <a:xfrm>
            <a:off x="502412" y="1296000"/>
            <a:ext cx="8139178"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7"/>
            </p:custDataLst>
          </p:nvPr>
        </p:nvSpPr>
        <p:spPr>
          <a:xfrm>
            <a:off x="659807" y="6349833"/>
            <a:ext cx="2025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8"/>
            </p:custDataLst>
          </p:nvPr>
        </p:nvSpPr>
        <p:spPr>
          <a:xfrm>
            <a:off x="3087000" y="6349833"/>
            <a:ext cx="297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9"/>
            </p:custDataLst>
          </p:nvPr>
        </p:nvSpPr>
        <p:spPr>
          <a:xfrm>
            <a:off x="6457950" y="6349833"/>
            <a:ext cx="2025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3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图层1"/>
          <p:cNvPicPr>
            <a:picLocks noChangeAspect="1"/>
          </p:cNvPicPr>
          <p:nvPr userDrawn="1"/>
        </p:nvPicPr>
        <p:blipFill>
          <a:blip r:embed="rId31"/>
          <a:stretch>
            <a:fillRect/>
          </a:stretch>
        </p:blipFill>
        <p:spPr>
          <a:xfrm>
            <a:off x="100965" y="6461125"/>
            <a:ext cx="1343660" cy="3505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14.jpeg"/><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22.jpeg"/><Relationship Id="rId2" Type="http://schemas.openxmlformats.org/officeDocument/2006/relationships/hyperlink" Target="http://www.zhuoku.com/zhuomianbizhi/design-sport/20080810112320(9).htm" TargetMode="External"/><Relationship Id="rId1"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24.jpeg"/><Relationship Id="rId1"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5.jpe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8.jpeg"/><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5602" name="标题 1"/>
          <p:cNvSpPr>
            <a:spLocks noGrp="1"/>
          </p:cNvSpPr>
          <p:nvPr>
            <p:ph type="ctrTitle" idx="4294967295"/>
          </p:nvPr>
        </p:nvSpPr>
        <p:spPr bwMode="auto">
          <a:xfrm>
            <a:off x="0" y="1876694"/>
            <a:ext cx="9144000" cy="736600"/>
          </a:xfrm>
          <a:prstGeom prst="rect">
            <a:avLst/>
          </a:prstGeom>
          <a:noFill/>
          <a:ln>
            <a:miter lim="800000"/>
          </a:ln>
        </p:spPr>
        <p:txBody>
          <a:bodyPr/>
          <a:lstStyle/>
          <a:p>
            <a:pPr algn="ctr"/>
            <a:r>
              <a:rPr lang="en-US" altLang="zh-CN" sz="7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13</a:t>
            </a:r>
            <a:r>
              <a:rPr lang="en-US" altLang="zh-CN" sz="7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a:t>
            </a:r>
            <a:r>
              <a:rPr lang="zh-CN" altLang="en-US" sz="7200" dirty="0">
                <a:solidFill>
                  <a:schemeClr val="bg1"/>
                </a:solidFill>
                <a:effectLst>
                  <a:outerShdw blurRad="38100" dist="38100" dir="2700000" algn="tl">
                    <a:srgbClr val="000000">
                      <a:alpha val="43137"/>
                    </a:srgbClr>
                  </a:outerShdw>
                </a:effectLst>
              </a:rPr>
              <a:t>少年中国</a:t>
            </a:r>
            <a:r>
              <a:rPr lang="zh-CN" altLang="en-US" sz="7200" dirty="0" smtClean="0">
                <a:solidFill>
                  <a:schemeClr val="bg1"/>
                </a:solidFill>
                <a:effectLst>
                  <a:outerShdw blurRad="38100" dist="38100" dir="2700000" algn="tl">
                    <a:srgbClr val="000000">
                      <a:alpha val="43137"/>
                    </a:srgbClr>
                  </a:outerShdw>
                </a:effectLst>
              </a:rPr>
              <a:t>说</a:t>
            </a:r>
            <a:endParaRPr lang="zh-CN" altLang="en-US" sz="7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5603" name="副标题 2"/>
          <p:cNvSpPr>
            <a:spLocks noGrp="1"/>
          </p:cNvSpPr>
          <p:nvPr>
            <p:ph type="subTitle" idx="4294967295"/>
          </p:nvPr>
        </p:nvSpPr>
        <p:spPr bwMode="auto">
          <a:xfrm>
            <a:off x="0" y="3401825"/>
            <a:ext cx="9144000" cy="392112"/>
          </a:xfrm>
          <a:prstGeom prst="rect">
            <a:avLst/>
          </a:prstGeom>
          <a:noFill/>
          <a:ln>
            <a:miter lim="800000"/>
          </a:ln>
        </p:spPr>
        <p:txBody>
          <a:bodyPr>
            <a:normAutofit/>
          </a:bodyPr>
          <a:lstStyle/>
          <a:p>
            <a:pPr marL="0" indent="0" algn="ctr" eaLnBrk="1" hangingPunct="1">
              <a:lnSpc>
                <a:spcPct val="70000"/>
              </a:lnSpc>
              <a:buNone/>
            </a:pPr>
            <a:r>
              <a:rPr lang="zh-CN" altLang="en-US" sz="2000" b="1" dirty="0" smtClean="0">
                <a:solidFill>
                  <a:schemeClr val="bg1"/>
                </a:solidFill>
                <a:latin typeface="微软雅黑" panose="020B0503020204020204" pitchFamily="34" charset="-122"/>
                <a:ea typeface="微软雅黑" panose="020B0503020204020204" pitchFamily="34" charset="-122"/>
              </a:rPr>
              <a:t>第</a:t>
            </a:r>
            <a:r>
              <a:rPr lang="en-US" altLang="zh-CN" sz="2000" b="1" dirty="0" smtClean="0">
                <a:solidFill>
                  <a:schemeClr val="bg1"/>
                </a:solidFill>
                <a:latin typeface="微软雅黑" panose="020B0503020204020204" pitchFamily="34" charset="-122"/>
                <a:ea typeface="微软雅黑" panose="020B0503020204020204" pitchFamily="34" charset="-122"/>
              </a:rPr>
              <a:t>2</a:t>
            </a:r>
            <a:r>
              <a:rPr lang="zh-CN" altLang="en-US" sz="2000" b="1" dirty="0" smtClean="0">
                <a:solidFill>
                  <a:schemeClr val="bg1"/>
                </a:solidFill>
                <a:latin typeface="微软雅黑" panose="020B0503020204020204" pitchFamily="34" charset="-122"/>
                <a:ea typeface="微软雅黑" panose="020B0503020204020204" pitchFamily="34" charset="-122"/>
              </a:rPr>
              <a:t>课时</a:t>
            </a:r>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云形标注 2"/>
          <p:cNvSpPr/>
          <p:nvPr/>
        </p:nvSpPr>
        <p:spPr>
          <a:xfrm rot="151019">
            <a:off x="187246" y="710678"/>
            <a:ext cx="8536412" cy="5975819"/>
          </a:xfrm>
          <a:prstGeom prst="cloudCallout">
            <a:avLst>
              <a:gd name="adj1" fmla="val -40499"/>
              <a:gd name="adj2" fmla="val 112287"/>
            </a:avLst>
          </a:prstGeom>
          <a:solidFill>
            <a:schemeClr val="bg1"/>
          </a:solidFill>
          <a:ln>
            <a:solidFill>
              <a:srgbClr val="A1C4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dirty="0">
              <a:latin typeface="楷体" panose="02010609060101010101" pitchFamily="49" charset="-122"/>
              <a:ea typeface="楷体" panose="02010609060101010101" pitchFamily="49" charset="-122"/>
            </a:endParaRPr>
          </a:p>
        </p:txBody>
      </p:sp>
      <p:sp>
        <p:nvSpPr>
          <p:cNvPr id="34818" name="矩形 1"/>
          <p:cNvSpPr>
            <a:spLocks noChangeArrowheads="1"/>
          </p:cNvSpPr>
          <p:nvPr/>
        </p:nvSpPr>
        <p:spPr bwMode="auto">
          <a:xfrm>
            <a:off x="1052814" y="1614487"/>
            <a:ext cx="6954441" cy="3883755"/>
          </a:xfrm>
          <a:prstGeom prst="rect">
            <a:avLst/>
          </a:prstGeom>
          <a:noFill/>
          <a:ln w="9525">
            <a:noFill/>
            <a:miter lim="800000"/>
          </a:ln>
        </p:spPr>
        <p:txBody>
          <a:bodyPr>
            <a:spAutoFit/>
          </a:bodyPr>
          <a:lstStyle/>
          <a:p>
            <a:pPr>
              <a:lnSpc>
                <a:spcPct val="150000"/>
              </a:lnSpc>
              <a:spcAft>
                <a:spcPts val="1200"/>
              </a:spcAft>
            </a:pPr>
            <a:r>
              <a:rPr lang="zh-CN" altLang="en-US" sz="2400" dirty="0">
                <a:latin typeface="楷体" panose="02010609060101010101" pitchFamily="49" charset="-122"/>
                <a:ea typeface="楷体" panose="02010609060101010101" pitchFamily="49" charset="-122"/>
              </a:rPr>
              <a:t>“红日初升，其道大光；河出伏流，一泻汪洋。潜龙腾渊，鳞爪飞扬；乳虎啸谷，百兽震惶；鹰隼</a:t>
            </a:r>
            <a:r>
              <a:rPr lang="en-US" altLang="zh-CN" sz="2400" dirty="0">
                <a:latin typeface="楷体" panose="02010609060101010101" pitchFamily="49" charset="-122"/>
                <a:ea typeface="楷体" panose="02010609060101010101" pitchFamily="49" charset="-122"/>
              </a:rPr>
              <a:t>(</a:t>
            </a:r>
            <a:r>
              <a:rPr lang="en-US" altLang="zh-CN" sz="2400" dirty="0" err="1">
                <a:latin typeface="Pinyin Adjust" panose="02000500000000000000" pitchFamily="2" charset="0"/>
                <a:ea typeface="楷体" panose="02010609060101010101" pitchFamily="49" charset="-122"/>
              </a:rPr>
              <a:t>sǔn</a:t>
            </a:r>
            <a:r>
              <a:rPr lang="en-US" altLang="zh-CN" sz="2400" dirty="0">
                <a:latin typeface="楷体" panose="02010609060101010101" pitchFamily="49" charset="-122"/>
                <a:ea typeface="楷体" panose="02010609060101010101" pitchFamily="49" charset="-122"/>
              </a:rPr>
              <a:t>) </a:t>
            </a:r>
            <a:r>
              <a:rPr lang="zh-CN" altLang="en-US" sz="2400" dirty="0">
                <a:latin typeface="楷体" panose="02010609060101010101" pitchFamily="49" charset="-122"/>
                <a:ea typeface="楷体" panose="02010609060101010101" pitchFamily="49" charset="-122"/>
              </a:rPr>
              <a:t>试翼，风尘吸张。奇花初胎，矞</a:t>
            </a:r>
            <a:r>
              <a:rPr lang="en-US" altLang="zh-CN" sz="2400" dirty="0">
                <a:latin typeface="楷体" panose="02010609060101010101" pitchFamily="49" charset="-122"/>
                <a:ea typeface="楷体" panose="02010609060101010101" pitchFamily="49" charset="-122"/>
              </a:rPr>
              <a:t>(</a:t>
            </a:r>
            <a:r>
              <a:rPr lang="en-US" altLang="zh-CN" sz="2400" dirty="0" err="1">
                <a:latin typeface="Pinyin Adjust" panose="02000500000000000000" pitchFamily="2" charset="0"/>
                <a:ea typeface="楷体" panose="02010609060101010101" pitchFamily="49" charset="-122"/>
              </a:rPr>
              <a:t>yù</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矞皇皇；干将发硎</a:t>
            </a:r>
            <a:r>
              <a:rPr lang="en-US" altLang="zh-CN" sz="2400" dirty="0">
                <a:latin typeface="楷体" panose="02010609060101010101" pitchFamily="49" charset="-122"/>
                <a:ea typeface="楷体" panose="02010609060101010101" pitchFamily="49" charset="-122"/>
              </a:rPr>
              <a:t>(</a:t>
            </a:r>
            <a:r>
              <a:rPr lang="en-US" altLang="zh-CN" sz="2400" dirty="0" err="1">
                <a:latin typeface="Pinyin Adjust" panose="02000500000000000000" pitchFamily="2" charset="0"/>
                <a:ea typeface="楷体" panose="02010609060101010101" pitchFamily="49" charset="-122"/>
              </a:rPr>
              <a:t>xíng</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，有作其芒。天戴其苍，地履其黄，纵</a:t>
            </a:r>
            <a:r>
              <a:rPr lang="zh-CN" altLang="en-US" sz="2400" dirty="0" smtClean="0">
                <a:latin typeface="楷体" panose="02010609060101010101" pitchFamily="49" charset="-122"/>
                <a:ea typeface="楷体" panose="02010609060101010101" pitchFamily="49" charset="-122"/>
              </a:rPr>
              <a:t>有千古</a:t>
            </a:r>
            <a:r>
              <a:rPr lang="zh-CN" altLang="en-US" sz="2400" dirty="0">
                <a:latin typeface="楷体" panose="02010609060101010101" pitchFamily="49" charset="-122"/>
                <a:ea typeface="楷体" panose="02010609060101010101" pitchFamily="49" charset="-122"/>
              </a:rPr>
              <a:t>，横有八荒，前途似海，来日方长。”</a:t>
            </a:r>
            <a:r>
              <a:rPr lang="zh-CN" altLang="en-US" sz="2400" dirty="0">
                <a:solidFill>
                  <a:srgbClr val="FF0000"/>
                </a:solidFill>
                <a:latin typeface="楷体" panose="02010609060101010101" pitchFamily="49" charset="-122"/>
                <a:ea typeface="楷体" panose="02010609060101010101" pitchFamily="49" charset="-122"/>
              </a:rPr>
              <a:t>这一段赞美少年中国的句子用了什么修辞手法？体会其作用。</a:t>
            </a:r>
            <a:endParaRPr lang="en-US" altLang="zh-CN" sz="2400" dirty="0">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p:nvPr/>
        </p:nvSpPr>
        <p:spPr>
          <a:xfrm>
            <a:off x="511936" y="1443038"/>
            <a:ext cx="4568780" cy="738664"/>
          </a:xfrm>
          <a:prstGeom prst="rect">
            <a:avLst/>
          </a:prstGeom>
          <a:noFill/>
        </p:spPr>
        <p:txBody>
          <a:bodyPr wrap="square">
            <a:spAutoFit/>
          </a:bodyPr>
          <a:lstStyle/>
          <a:p>
            <a:pPr>
              <a:lnSpc>
                <a:spcPct val="150000"/>
              </a:lnSpc>
              <a:spcBef>
                <a:spcPct val="50000"/>
              </a:spcBef>
              <a:defRPr/>
            </a:pPr>
            <a:endParaRPr lang="zh-CN" altLang="en-US" sz="2800" dirty="0">
              <a:latin typeface="微软雅黑" panose="020B0503020204020204" pitchFamily="34" charset="-122"/>
              <a:ea typeface="微软雅黑" panose="020B0503020204020204" pitchFamily="34" charset="-122"/>
            </a:endParaRPr>
          </a:p>
        </p:txBody>
      </p:sp>
      <p:sp>
        <p:nvSpPr>
          <p:cNvPr id="35842" name="矩形 1"/>
          <p:cNvSpPr>
            <a:spLocks noChangeArrowheads="1"/>
          </p:cNvSpPr>
          <p:nvPr/>
        </p:nvSpPr>
        <p:spPr bwMode="auto">
          <a:xfrm>
            <a:off x="511936" y="988011"/>
            <a:ext cx="4857923" cy="3970318"/>
          </a:xfrm>
          <a:prstGeom prst="rect">
            <a:avLst/>
          </a:prstGeom>
          <a:noFill/>
          <a:ln w="9525">
            <a:noFill/>
            <a:miter lim="800000"/>
          </a:ln>
        </p:spPr>
        <p:txBody>
          <a:bodyPr wrap="square">
            <a:spAutoFit/>
          </a:bodyPr>
          <a:lstStyle/>
          <a:p>
            <a:pPr>
              <a:lnSpc>
                <a:spcPct val="150000"/>
              </a:lnSpc>
              <a:spcAft>
                <a:spcPts val="1200"/>
              </a:spcAft>
            </a:pPr>
            <a:r>
              <a:rPr lang="zh-CN" altLang="en-US" sz="2800" dirty="0">
                <a:solidFill>
                  <a:srgbClr val="FF0000"/>
                </a:solidFill>
                <a:latin typeface="楷体" panose="02010609060101010101" pitchFamily="49" charset="-122"/>
                <a:ea typeface="楷体" panose="02010609060101010101" pitchFamily="49" charset="-122"/>
              </a:rPr>
              <a:t>    </a:t>
            </a:r>
            <a:r>
              <a:rPr lang="zh-CN" altLang="en-US" sz="2800" dirty="0">
                <a:latin typeface="楷体" panose="02010609060101010101" pitchFamily="49" charset="-122"/>
                <a:ea typeface="楷体" panose="02010609060101010101" pitchFamily="49" charset="-122"/>
              </a:rPr>
              <a:t>这段文字集中使用比喻的修辞手法，把中国少年比作“潜龙”“乳虎”“鹰隼”等，将一个</a:t>
            </a:r>
            <a:r>
              <a:rPr lang="zh-CN" altLang="en-US" sz="2800" dirty="0">
                <a:solidFill>
                  <a:srgbClr val="FF0000"/>
                </a:solidFill>
                <a:latin typeface="楷体" panose="02010609060101010101" pitchFamily="49" charset="-122"/>
                <a:ea typeface="楷体" panose="02010609060101010101" pitchFamily="49" charset="-122"/>
              </a:rPr>
              <a:t>突然崛起、幸福美好、前程灿烂的少年中国形象生动地展现在读者面前。</a:t>
            </a:r>
            <a:endParaRPr lang="zh-CN" altLang="en-US" sz="2800" dirty="0">
              <a:solidFill>
                <a:srgbClr val="FF0000"/>
              </a:solidFill>
              <a:latin typeface="楷体" panose="02010609060101010101" pitchFamily="49" charset="-122"/>
              <a:ea typeface="楷体" panose="02010609060101010101" pitchFamily="49" charset="-122"/>
            </a:endParaRPr>
          </a:p>
        </p:txBody>
      </p:sp>
      <p:pic>
        <p:nvPicPr>
          <p:cNvPr id="35843" name="Picture 2" descr="龙"/>
          <p:cNvPicPr>
            <a:picLocks noChangeAspect="1" noChangeArrowheads="1"/>
          </p:cNvPicPr>
          <p:nvPr/>
        </p:nvPicPr>
        <p:blipFill>
          <a:blip r:embed="rId1" cstate="email"/>
          <a:srcRect/>
          <a:stretch>
            <a:fillRect/>
          </a:stretch>
        </p:blipFill>
        <p:spPr bwMode="auto">
          <a:xfrm>
            <a:off x="5682854" y="1287464"/>
            <a:ext cx="2981408" cy="2332037"/>
          </a:xfrm>
          <a:prstGeom prst="roundRect">
            <a:avLst/>
          </a:prstGeom>
          <a:noFill/>
          <a:ln w="9525">
            <a:noFill/>
            <a:miter lim="800000"/>
            <a:headEnd/>
            <a:tailEnd/>
          </a:ln>
        </p:spPr>
      </p:pic>
      <p:pic>
        <p:nvPicPr>
          <p:cNvPr id="35844" name="Picture 2" descr="雄鹰"/>
          <p:cNvPicPr>
            <a:picLocks noChangeAspect="1" noChangeArrowheads="1"/>
          </p:cNvPicPr>
          <p:nvPr/>
        </p:nvPicPr>
        <p:blipFill>
          <a:blip r:embed="rId2" cstate="email"/>
          <a:srcRect/>
          <a:stretch>
            <a:fillRect/>
          </a:stretch>
        </p:blipFill>
        <p:spPr bwMode="auto">
          <a:xfrm>
            <a:off x="5682854" y="3837905"/>
            <a:ext cx="2981408" cy="2343954"/>
          </a:xfrm>
          <a:prstGeom prst="round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5843"/>
                                        </p:tgtEl>
                                        <p:attrNameLst>
                                          <p:attrName>style.visibility</p:attrName>
                                        </p:attrNameLst>
                                      </p:cBhvr>
                                      <p:to>
                                        <p:strVal val="visible"/>
                                      </p:to>
                                    </p:set>
                                    <p:anim calcmode="lin" valueType="num">
                                      <p:cBhvr additive="base">
                                        <p:cTn id="15" dur="500" fill="hold"/>
                                        <p:tgtEl>
                                          <p:spTgt spid="35843"/>
                                        </p:tgtEl>
                                        <p:attrNameLst>
                                          <p:attrName>ppt_x</p:attrName>
                                        </p:attrNameLst>
                                      </p:cBhvr>
                                      <p:tavLst>
                                        <p:tav tm="0">
                                          <p:val>
                                            <p:strVal val="#ppt_x"/>
                                          </p:val>
                                        </p:tav>
                                        <p:tav tm="100000">
                                          <p:val>
                                            <p:strVal val="#ppt_x"/>
                                          </p:val>
                                        </p:tav>
                                      </p:tavLst>
                                    </p:anim>
                                    <p:anim calcmode="lin" valueType="num">
                                      <p:cBhvr additive="base">
                                        <p:cTn id="16" dur="500" fill="hold"/>
                                        <p:tgtEl>
                                          <p:spTgt spid="3584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5844"/>
                                        </p:tgtEl>
                                        <p:attrNameLst>
                                          <p:attrName>style.visibility</p:attrName>
                                        </p:attrNameLst>
                                      </p:cBhvr>
                                      <p:to>
                                        <p:strVal val="visible"/>
                                      </p:to>
                                    </p:set>
                                    <p:anim calcmode="lin" valueType="num">
                                      <p:cBhvr additive="base">
                                        <p:cTn id="21" dur="500" fill="hold"/>
                                        <p:tgtEl>
                                          <p:spTgt spid="35844"/>
                                        </p:tgtEl>
                                        <p:attrNameLst>
                                          <p:attrName>ppt_x</p:attrName>
                                        </p:attrNameLst>
                                      </p:cBhvr>
                                      <p:tavLst>
                                        <p:tav tm="0">
                                          <p:val>
                                            <p:strVal val="#ppt_x"/>
                                          </p:val>
                                        </p:tav>
                                        <p:tav tm="100000">
                                          <p:val>
                                            <p:strVal val="#ppt_x"/>
                                          </p:val>
                                        </p:tav>
                                      </p:tavLst>
                                    </p:anim>
                                    <p:anim calcmode="lin" valueType="num">
                                      <p:cBhvr additive="base">
                                        <p:cTn id="22" dur="500" fill="hold"/>
                                        <p:tgtEl>
                                          <p:spTgt spid="358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云形标注 3"/>
          <p:cNvSpPr>
            <a:spLocks noChangeArrowheads="1"/>
          </p:cNvSpPr>
          <p:nvPr/>
        </p:nvSpPr>
        <p:spPr bwMode="auto">
          <a:xfrm>
            <a:off x="820341" y="801689"/>
            <a:ext cx="7597378" cy="1101725"/>
          </a:xfrm>
          <a:prstGeom prst="cloudCallout">
            <a:avLst>
              <a:gd name="adj1" fmla="val 12718"/>
              <a:gd name="adj2" fmla="val 91787"/>
            </a:avLst>
          </a:prstGeom>
          <a:solidFill>
            <a:schemeClr val="bg1"/>
          </a:solidFill>
          <a:ln w="12700" algn="ctr">
            <a:solidFill>
              <a:srgbClr val="A1C450"/>
            </a:solidFill>
            <a:miter lim="800000"/>
          </a:ln>
        </p:spPr>
        <p:txBody>
          <a:bodyPr anchor="ctr"/>
          <a:lstStyle/>
          <a:p>
            <a:pPr algn="ctr">
              <a:defRPr/>
            </a:pPr>
            <a:endParaRPr lang="zh-CN" altLang="en-US">
              <a:solidFill>
                <a:schemeClr val="lt1"/>
              </a:solidFill>
              <a:latin typeface="+mn-lt"/>
              <a:ea typeface="+mn-ea"/>
            </a:endParaRPr>
          </a:p>
        </p:txBody>
      </p:sp>
      <p:sp>
        <p:nvSpPr>
          <p:cNvPr id="36866" name="Text Box 3"/>
          <p:cNvSpPr txBox="1">
            <a:spLocks noChangeArrowheads="1"/>
          </p:cNvSpPr>
          <p:nvPr/>
        </p:nvSpPr>
        <p:spPr bwMode="auto">
          <a:xfrm>
            <a:off x="1421607" y="949307"/>
            <a:ext cx="7133035" cy="954107"/>
          </a:xfrm>
          <a:prstGeom prst="rect">
            <a:avLst/>
          </a:prstGeom>
          <a:noFill/>
          <a:ln w="9525">
            <a:noFill/>
            <a:miter lim="800000"/>
          </a:ln>
        </p:spPr>
        <p:txBody>
          <a:bodyPr>
            <a:spAutoFit/>
          </a:bodyPr>
          <a:lstStyle/>
          <a:p>
            <a:pPr>
              <a:spcBef>
                <a:spcPct val="50000"/>
              </a:spcBef>
            </a:pPr>
            <a:r>
              <a:rPr lang="zh-CN" altLang="en-US" sz="2800" dirty="0">
                <a:latin typeface="微软雅黑" panose="020B0503020204020204" pitchFamily="34" charset="-122"/>
                <a:ea typeface="微软雅黑" panose="020B0503020204020204" pitchFamily="34" charset="-122"/>
              </a:rPr>
              <a:t>作者赞美少年中国用的一连串的比喻，各</a:t>
            </a:r>
            <a:r>
              <a:rPr lang="zh-CN" altLang="en-US" sz="2800" dirty="0" smtClean="0">
                <a:latin typeface="微软雅黑" panose="020B0503020204020204" pitchFamily="34" charset="-122"/>
                <a:ea typeface="微软雅黑" panose="020B0503020204020204" pitchFamily="34" charset="-122"/>
              </a:rPr>
              <a:t>有什么比喻</a:t>
            </a:r>
            <a:r>
              <a:rPr lang="zh-CN" altLang="en-US" sz="2800" dirty="0">
                <a:latin typeface="微软雅黑" panose="020B0503020204020204" pitchFamily="34" charset="-122"/>
                <a:ea typeface="微软雅黑" panose="020B0503020204020204" pitchFamily="34" charset="-122"/>
              </a:rPr>
              <a:t>义？</a:t>
            </a:r>
            <a:endParaRPr lang="zh-CN" altLang="en-US" sz="2800" dirty="0">
              <a:latin typeface="微软雅黑" panose="020B0503020204020204" pitchFamily="34" charset="-122"/>
              <a:ea typeface="微软雅黑" panose="020B0503020204020204" pitchFamily="34" charset="-122"/>
            </a:endParaRPr>
          </a:p>
        </p:txBody>
      </p:sp>
      <p:sp>
        <p:nvSpPr>
          <p:cNvPr id="45058" name="Rectangle 3"/>
          <p:cNvSpPr>
            <a:spLocks noChangeArrowheads="1"/>
          </p:cNvSpPr>
          <p:nvPr/>
        </p:nvSpPr>
        <p:spPr bwMode="auto">
          <a:xfrm>
            <a:off x="684610" y="2392644"/>
            <a:ext cx="8210550" cy="3323987"/>
          </a:xfrm>
          <a:prstGeom prst="rect">
            <a:avLst/>
          </a:prstGeom>
          <a:noFill/>
          <a:ln w="9525">
            <a:noFill/>
            <a:miter lim="800000"/>
          </a:ln>
        </p:spPr>
        <p:txBody>
          <a:bodyPr>
            <a:spAutoFit/>
          </a:bodyPr>
          <a:lstStyle/>
          <a:p>
            <a:pPr>
              <a:lnSpc>
                <a:spcPct val="150000"/>
              </a:lnSpc>
            </a:pPr>
            <a:r>
              <a:rPr lang="zh-CN" altLang="en-US" sz="2000" dirty="0">
                <a:latin typeface="楷体" panose="02010609060101010101" pitchFamily="49" charset="-122"/>
                <a:ea typeface="楷体" panose="02010609060101010101" pitchFamily="49" charset="-122"/>
                <a:sym typeface="Calibri" panose="020F0502020204030204" pitchFamily="34" charset="0"/>
              </a:rPr>
              <a:t>红日初升 </a:t>
            </a:r>
            <a:r>
              <a:rPr lang="en-US" altLang="zh-CN" sz="1400" b="1" dirty="0">
                <a:latin typeface="楷体" panose="02010609060101010101" pitchFamily="49" charset="-122"/>
                <a:ea typeface="楷体" panose="02010609060101010101" pitchFamily="49" charset="-122"/>
                <a:sym typeface="Calibri" panose="020F0502020204030204" pitchFamily="34" charset="0"/>
              </a:rPr>
              <a:t>————</a:t>
            </a:r>
            <a:r>
              <a:rPr lang="zh-CN" altLang="en-US" sz="2000" dirty="0">
                <a:solidFill>
                  <a:srgbClr val="FF0000"/>
                </a:solidFill>
                <a:latin typeface="楷体" panose="02010609060101010101" pitchFamily="49" charset="-122"/>
                <a:ea typeface="楷体" panose="02010609060101010101" pitchFamily="49" charset="-122"/>
                <a:sym typeface="Calibri" panose="020F0502020204030204" pitchFamily="34" charset="0"/>
              </a:rPr>
              <a:t>少年中国前程</a:t>
            </a:r>
            <a:r>
              <a:rPr lang="zh-CN" altLang="en-US" sz="2000" dirty="0" smtClean="0">
                <a:solidFill>
                  <a:srgbClr val="FF0000"/>
                </a:solidFill>
                <a:latin typeface="楷体" panose="02010609060101010101" pitchFamily="49" charset="-122"/>
                <a:ea typeface="楷体" panose="02010609060101010101" pitchFamily="49" charset="-122"/>
                <a:sym typeface="Calibri" panose="020F0502020204030204" pitchFamily="34" charset="0"/>
              </a:rPr>
              <a:t>灿烂。</a:t>
            </a:r>
            <a:r>
              <a:rPr lang="zh-CN" altLang="en-US" sz="2000" dirty="0" smtClean="0">
                <a:solidFill>
                  <a:srgbClr val="660033"/>
                </a:solidFill>
                <a:latin typeface="楷体" panose="02010609060101010101" pitchFamily="49" charset="-122"/>
                <a:ea typeface="楷体" panose="02010609060101010101" pitchFamily="49" charset="-122"/>
                <a:sym typeface="Calibri" panose="020F0502020204030204" pitchFamily="34" charset="0"/>
              </a:rPr>
              <a:t> </a:t>
            </a:r>
            <a:endParaRPr lang="zh-CN" altLang="en-US" sz="2000" dirty="0">
              <a:solidFill>
                <a:srgbClr val="660033"/>
              </a:solidFill>
              <a:latin typeface="楷体" panose="02010609060101010101" pitchFamily="49" charset="-122"/>
              <a:ea typeface="楷体" panose="02010609060101010101" pitchFamily="49" charset="-122"/>
              <a:sym typeface="Calibri" panose="020F0502020204030204" pitchFamily="34" charset="0"/>
            </a:endParaRPr>
          </a:p>
          <a:p>
            <a:pPr>
              <a:lnSpc>
                <a:spcPct val="150000"/>
              </a:lnSpc>
            </a:pPr>
            <a:r>
              <a:rPr lang="zh-CN" altLang="en-US" sz="2000" dirty="0">
                <a:latin typeface="楷体" panose="02010609060101010101" pitchFamily="49" charset="-122"/>
                <a:ea typeface="楷体" panose="02010609060101010101" pitchFamily="49" charset="-122"/>
                <a:sym typeface="Calibri" panose="020F0502020204030204" pitchFamily="34" charset="0"/>
              </a:rPr>
              <a:t>河出伏流 </a:t>
            </a:r>
            <a:r>
              <a:rPr lang="en-US" altLang="zh-CN" sz="1400" b="1" dirty="0">
                <a:latin typeface="楷体" panose="02010609060101010101" pitchFamily="49" charset="-122"/>
                <a:ea typeface="楷体" panose="02010609060101010101" pitchFamily="49" charset="-122"/>
                <a:sym typeface="Calibri" panose="020F0502020204030204" pitchFamily="34" charset="0"/>
              </a:rPr>
              <a:t>————</a:t>
            </a:r>
            <a:r>
              <a:rPr lang="zh-CN" altLang="en-US" sz="2000" dirty="0">
                <a:solidFill>
                  <a:srgbClr val="FF0000"/>
                </a:solidFill>
                <a:latin typeface="楷体" panose="02010609060101010101" pitchFamily="49" charset="-122"/>
                <a:ea typeface="楷体" panose="02010609060101010101" pitchFamily="49" charset="-122"/>
                <a:sym typeface="Calibri" panose="020F0502020204030204" pitchFamily="34" charset="0"/>
              </a:rPr>
              <a:t>比喻少年中国的进步不可限量。</a:t>
            </a:r>
            <a:endParaRPr lang="zh-CN" altLang="en-US" sz="2000" dirty="0">
              <a:solidFill>
                <a:srgbClr val="FF0000"/>
              </a:solidFill>
              <a:latin typeface="楷体" panose="02010609060101010101" pitchFamily="49" charset="-122"/>
              <a:ea typeface="楷体" panose="02010609060101010101" pitchFamily="49" charset="-122"/>
              <a:sym typeface="Calibri" panose="020F0502020204030204" pitchFamily="34" charset="0"/>
            </a:endParaRPr>
          </a:p>
          <a:p>
            <a:pPr>
              <a:lnSpc>
                <a:spcPct val="150000"/>
              </a:lnSpc>
            </a:pPr>
            <a:r>
              <a:rPr lang="zh-CN" altLang="en-US" sz="2000" dirty="0">
                <a:latin typeface="楷体" panose="02010609060101010101" pitchFamily="49" charset="-122"/>
                <a:ea typeface="楷体" panose="02010609060101010101" pitchFamily="49" charset="-122"/>
                <a:sym typeface="Calibri" panose="020F0502020204030204" pitchFamily="34" charset="0"/>
              </a:rPr>
              <a:t>潜龙腾渊 </a:t>
            </a:r>
            <a:r>
              <a:rPr lang="en-US" altLang="zh-CN" sz="1400" b="1" dirty="0">
                <a:latin typeface="楷体" panose="02010609060101010101" pitchFamily="49" charset="-122"/>
                <a:ea typeface="楷体" panose="02010609060101010101" pitchFamily="49" charset="-122"/>
                <a:sym typeface="Calibri" panose="020F0502020204030204" pitchFamily="34" charset="0"/>
              </a:rPr>
              <a:t>————</a:t>
            </a:r>
            <a:r>
              <a:rPr lang="zh-CN" altLang="en-US" sz="2000" dirty="0">
                <a:solidFill>
                  <a:srgbClr val="FF0000"/>
                </a:solidFill>
                <a:latin typeface="楷体" panose="02010609060101010101" pitchFamily="49" charset="-122"/>
                <a:ea typeface="楷体" panose="02010609060101010101" pitchFamily="49" charset="-122"/>
                <a:sym typeface="Calibri" panose="020F0502020204030204" pitchFamily="34" charset="0"/>
              </a:rPr>
              <a:t>表示少年中国的突然崛起。</a:t>
            </a:r>
            <a:endParaRPr lang="zh-CN" altLang="en-US" sz="2000" dirty="0">
              <a:solidFill>
                <a:srgbClr val="FF0000"/>
              </a:solidFill>
              <a:latin typeface="楷体" panose="02010609060101010101" pitchFamily="49" charset="-122"/>
              <a:ea typeface="楷体" panose="02010609060101010101" pitchFamily="49" charset="-122"/>
              <a:sym typeface="Calibri" panose="020F0502020204030204" pitchFamily="34" charset="0"/>
            </a:endParaRPr>
          </a:p>
          <a:p>
            <a:pPr>
              <a:lnSpc>
                <a:spcPct val="150000"/>
              </a:lnSpc>
            </a:pPr>
            <a:r>
              <a:rPr lang="zh-CN" altLang="en-US" sz="2000" dirty="0">
                <a:latin typeface="楷体" panose="02010609060101010101" pitchFamily="49" charset="-122"/>
                <a:ea typeface="楷体" panose="02010609060101010101" pitchFamily="49" charset="-122"/>
                <a:sym typeface="Calibri" panose="020F0502020204030204" pitchFamily="34" charset="0"/>
              </a:rPr>
              <a:t>乳虎啸谷 </a:t>
            </a:r>
            <a:r>
              <a:rPr lang="en-US" altLang="zh-CN" sz="1400" b="1" dirty="0">
                <a:latin typeface="楷体" panose="02010609060101010101" pitchFamily="49" charset="-122"/>
                <a:ea typeface="楷体" panose="02010609060101010101" pitchFamily="49" charset="-122"/>
                <a:sym typeface="Calibri" panose="020F0502020204030204" pitchFamily="34" charset="0"/>
              </a:rPr>
              <a:t>————</a:t>
            </a:r>
            <a:r>
              <a:rPr lang="zh-CN" altLang="en-US" sz="2000" dirty="0">
                <a:solidFill>
                  <a:srgbClr val="FF0000"/>
                </a:solidFill>
                <a:latin typeface="楷体" panose="02010609060101010101" pitchFamily="49" charset="-122"/>
                <a:ea typeface="楷体" panose="02010609060101010101" pitchFamily="49" charset="-122"/>
                <a:sym typeface="Calibri" panose="020F0502020204030204" pitchFamily="34" charset="0"/>
              </a:rPr>
              <a:t>比作少年中国的巨大声威。</a:t>
            </a:r>
            <a:endParaRPr lang="zh-CN" altLang="en-US" sz="2000" dirty="0">
              <a:solidFill>
                <a:srgbClr val="FF0000"/>
              </a:solidFill>
              <a:latin typeface="楷体" panose="02010609060101010101" pitchFamily="49" charset="-122"/>
              <a:ea typeface="楷体" panose="02010609060101010101" pitchFamily="49" charset="-122"/>
              <a:sym typeface="Calibri" panose="020F0502020204030204" pitchFamily="34" charset="0"/>
            </a:endParaRPr>
          </a:p>
          <a:p>
            <a:pPr>
              <a:lnSpc>
                <a:spcPct val="150000"/>
              </a:lnSpc>
            </a:pPr>
            <a:r>
              <a:rPr lang="zh-CN" altLang="en-US" sz="2000" dirty="0">
                <a:latin typeface="楷体" panose="02010609060101010101" pitchFamily="49" charset="-122"/>
                <a:ea typeface="楷体" panose="02010609060101010101" pitchFamily="49" charset="-122"/>
                <a:sym typeface="Calibri" panose="020F0502020204030204" pitchFamily="34" charset="0"/>
              </a:rPr>
              <a:t>鹰隼试翼 </a:t>
            </a:r>
            <a:r>
              <a:rPr lang="en-US" altLang="zh-CN" sz="1400" b="1" dirty="0">
                <a:latin typeface="楷体" panose="02010609060101010101" pitchFamily="49" charset="-122"/>
                <a:ea typeface="楷体" panose="02010609060101010101" pitchFamily="49" charset="-122"/>
                <a:sym typeface="Calibri" panose="020F0502020204030204" pitchFamily="34" charset="0"/>
              </a:rPr>
              <a:t>————</a:t>
            </a:r>
            <a:r>
              <a:rPr lang="zh-CN" altLang="en-US" sz="2000" dirty="0">
                <a:solidFill>
                  <a:srgbClr val="FF0000"/>
                </a:solidFill>
                <a:latin typeface="楷体" panose="02010609060101010101" pitchFamily="49" charset="-122"/>
                <a:ea typeface="楷体" panose="02010609060101010101" pitchFamily="49" charset="-122"/>
                <a:sym typeface="Calibri" panose="020F0502020204030204" pitchFamily="34" charset="0"/>
              </a:rPr>
              <a:t>比作少年中国的巨大声威。</a:t>
            </a:r>
            <a:endParaRPr lang="zh-CN" altLang="en-US" sz="2000" dirty="0">
              <a:solidFill>
                <a:srgbClr val="FF0000"/>
              </a:solidFill>
              <a:latin typeface="楷体" panose="02010609060101010101" pitchFamily="49" charset="-122"/>
              <a:ea typeface="楷体" panose="02010609060101010101" pitchFamily="49" charset="-122"/>
              <a:sym typeface="Calibri" panose="020F0502020204030204" pitchFamily="34" charset="0"/>
            </a:endParaRPr>
          </a:p>
          <a:p>
            <a:pPr>
              <a:lnSpc>
                <a:spcPct val="150000"/>
              </a:lnSpc>
            </a:pPr>
            <a:r>
              <a:rPr lang="zh-CN" altLang="en-US" sz="2000" dirty="0">
                <a:latin typeface="楷体" panose="02010609060101010101" pitchFamily="49" charset="-122"/>
                <a:ea typeface="楷体" panose="02010609060101010101" pitchFamily="49" charset="-122"/>
                <a:sym typeface="Calibri" panose="020F0502020204030204" pitchFamily="34" charset="0"/>
              </a:rPr>
              <a:t>奇花初胎 </a:t>
            </a:r>
            <a:r>
              <a:rPr lang="en-US" altLang="zh-CN" sz="1400" b="1" dirty="0" smtClean="0">
                <a:latin typeface="楷体" panose="02010609060101010101" pitchFamily="49" charset="-122"/>
                <a:ea typeface="楷体" panose="02010609060101010101" pitchFamily="49" charset="-122"/>
                <a:sym typeface="Calibri" panose="020F0502020204030204" pitchFamily="34" charset="0"/>
              </a:rPr>
              <a:t>————</a:t>
            </a:r>
            <a:r>
              <a:rPr lang="zh-CN" altLang="en-US" sz="2000" dirty="0" smtClean="0">
                <a:solidFill>
                  <a:srgbClr val="FF0000"/>
                </a:solidFill>
                <a:latin typeface="楷体" panose="02010609060101010101" pitchFamily="49" charset="-122"/>
                <a:ea typeface="楷体" panose="02010609060101010101" pitchFamily="49" charset="-122"/>
                <a:sym typeface="Calibri" panose="020F0502020204030204" pitchFamily="34" charset="0"/>
              </a:rPr>
              <a:t>比作</a:t>
            </a:r>
            <a:r>
              <a:rPr lang="zh-CN" altLang="en-US" sz="2000" dirty="0">
                <a:solidFill>
                  <a:srgbClr val="FF0000"/>
                </a:solidFill>
                <a:latin typeface="楷体" panose="02010609060101010101" pitchFamily="49" charset="-122"/>
                <a:ea typeface="楷体" panose="02010609060101010101" pitchFamily="49" charset="-122"/>
                <a:sym typeface="Calibri" panose="020F0502020204030204" pitchFamily="34" charset="0"/>
              </a:rPr>
              <a:t>少年中国的幸福美好生活。</a:t>
            </a:r>
            <a:endParaRPr lang="zh-CN" altLang="en-US" sz="2000" dirty="0">
              <a:solidFill>
                <a:srgbClr val="FF0000"/>
              </a:solidFill>
              <a:latin typeface="楷体" panose="02010609060101010101" pitchFamily="49" charset="-122"/>
              <a:ea typeface="楷体" panose="02010609060101010101" pitchFamily="49" charset="-122"/>
              <a:sym typeface="Calibri" panose="020F0502020204030204" pitchFamily="34" charset="0"/>
            </a:endParaRPr>
          </a:p>
          <a:p>
            <a:pPr>
              <a:lnSpc>
                <a:spcPct val="150000"/>
              </a:lnSpc>
            </a:pPr>
            <a:r>
              <a:rPr lang="zh-CN" altLang="en-US" sz="2000" dirty="0">
                <a:latin typeface="楷体" panose="02010609060101010101" pitchFamily="49" charset="-122"/>
                <a:ea typeface="楷体" panose="02010609060101010101" pitchFamily="49" charset="-122"/>
                <a:sym typeface="Calibri" panose="020F0502020204030204" pitchFamily="34" charset="0"/>
              </a:rPr>
              <a:t>干将发硎 </a:t>
            </a:r>
            <a:r>
              <a:rPr lang="en-US" altLang="zh-CN" sz="1400" b="1" dirty="0" smtClean="0">
                <a:latin typeface="楷体" panose="02010609060101010101" pitchFamily="49" charset="-122"/>
                <a:ea typeface="楷体" panose="02010609060101010101" pitchFamily="49" charset="-122"/>
                <a:sym typeface="Calibri" panose="020F0502020204030204" pitchFamily="34" charset="0"/>
              </a:rPr>
              <a:t>————</a:t>
            </a:r>
            <a:r>
              <a:rPr lang="zh-CN" altLang="en-US" sz="2000" dirty="0" smtClean="0">
                <a:solidFill>
                  <a:srgbClr val="FF0000"/>
                </a:solidFill>
                <a:latin typeface="楷体" panose="02010609060101010101" pitchFamily="49" charset="-122"/>
                <a:ea typeface="楷体" panose="02010609060101010101" pitchFamily="49" charset="-122"/>
                <a:sym typeface="Calibri" panose="020F0502020204030204" pitchFamily="34" charset="0"/>
              </a:rPr>
              <a:t>比作</a:t>
            </a:r>
            <a:r>
              <a:rPr lang="zh-CN" altLang="en-US" sz="2000" dirty="0">
                <a:solidFill>
                  <a:srgbClr val="FF0000"/>
                </a:solidFill>
                <a:latin typeface="楷体" panose="02010609060101010101" pitchFamily="49" charset="-122"/>
                <a:ea typeface="楷体" panose="02010609060101010101" pitchFamily="49" charset="-122"/>
                <a:sym typeface="Calibri" panose="020F0502020204030204" pitchFamily="34" charset="0"/>
              </a:rPr>
              <a:t>少年中国的奋发有为，展望了中国的美好前途</a:t>
            </a:r>
            <a:r>
              <a:rPr lang="zh-CN" altLang="en-US" sz="2000" dirty="0" smtClean="0">
                <a:solidFill>
                  <a:srgbClr val="FF0000"/>
                </a:solidFill>
                <a:latin typeface="楷体" panose="02010609060101010101" pitchFamily="49" charset="-122"/>
                <a:ea typeface="楷体" panose="02010609060101010101" pitchFamily="49" charset="-122"/>
                <a:sym typeface="Calibri" panose="020F0502020204030204" pitchFamily="34" charset="0"/>
              </a:rPr>
              <a:t>。</a:t>
            </a:r>
            <a:endParaRPr lang="zh-CN" altLang="en-US" sz="2000" dirty="0">
              <a:solidFill>
                <a:srgbClr val="FF0000"/>
              </a:solidFill>
              <a:latin typeface="楷体" panose="02010609060101010101" pitchFamily="49" charset="-122"/>
              <a:ea typeface="楷体" panose="02010609060101010101" pitchFamily="49" charset="-122"/>
              <a:sym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anim calcmode="lin" valueType="num">
                                      <p:cBhvr additive="base">
                                        <p:cTn id="7" dur="500" fill="hold"/>
                                        <p:tgtEl>
                                          <p:spTgt spid="450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058">
                                            <p:txEl>
                                              <p:pRg st="1" end="1"/>
                                            </p:txEl>
                                          </p:spTgt>
                                        </p:tgtEl>
                                        <p:attrNameLst>
                                          <p:attrName>style.visibility</p:attrName>
                                        </p:attrNameLst>
                                      </p:cBhvr>
                                      <p:to>
                                        <p:strVal val="visible"/>
                                      </p:to>
                                    </p:set>
                                    <p:anim calcmode="lin" valueType="num">
                                      <p:cBhvr additive="base">
                                        <p:cTn id="13" dur="500" fill="hold"/>
                                        <p:tgtEl>
                                          <p:spTgt spid="450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5058">
                                            <p:txEl>
                                              <p:pRg st="2" end="2"/>
                                            </p:txEl>
                                          </p:spTgt>
                                        </p:tgtEl>
                                        <p:attrNameLst>
                                          <p:attrName>style.visibility</p:attrName>
                                        </p:attrNameLst>
                                      </p:cBhvr>
                                      <p:to>
                                        <p:strVal val="visible"/>
                                      </p:to>
                                    </p:set>
                                    <p:anim calcmode="lin" valueType="num">
                                      <p:cBhvr additive="base">
                                        <p:cTn id="19" dur="500" fill="hold"/>
                                        <p:tgtEl>
                                          <p:spTgt spid="4505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5058">
                                            <p:txEl>
                                              <p:pRg st="3" end="3"/>
                                            </p:txEl>
                                          </p:spTgt>
                                        </p:tgtEl>
                                        <p:attrNameLst>
                                          <p:attrName>style.visibility</p:attrName>
                                        </p:attrNameLst>
                                      </p:cBhvr>
                                      <p:to>
                                        <p:strVal val="visible"/>
                                      </p:to>
                                    </p:set>
                                    <p:anim calcmode="lin" valueType="num">
                                      <p:cBhvr additive="base">
                                        <p:cTn id="25" dur="500" fill="hold"/>
                                        <p:tgtEl>
                                          <p:spTgt spid="4505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05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5058">
                                            <p:txEl>
                                              <p:pRg st="4" end="4"/>
                                            </p:txEl>
                                          </p:spTgt>
                                        </p:tgtEl>
                                        <p:attrNameLst>
                                          <p:attrName>style.visibility</p:attrName>
                                        </p:attrNameLst>
                                      </p:cBhvr>
                                      <p:to>
                                        <p:strVal val="visible"/>
                                      </p:to>
                                    </p:set>
                                    <p:anim calcmode="lin" valueType="num">
                                      <p:cBhvr additive="base">
                                        <p:cTn id="31" dur="500" fill="hold"/>
                                        <p:tgtEl>
                                          <p:spTgt spid="4505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05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5058">
                                            <p:txEl>
                                              <p:pRg st="5" end="5"/>
                                            </p:txEl>
                                          </p:spTgt>
                                        </p:tgtEl>
                                        <p:attrNameLst>
                                          <p:attrName>style.visibility</p:attrName>
                                        </p:attrNameLst>
                                      </p:cBhvr>
                                      <p:to>
                                        <p:strVal val="visible"/>
                                      </p:to>
                                    </p:set>
                                    <p:anim calcmode="lin" valueType="num">
                                      <p:cBhvr additive="base">
                                        <p:cTn id="37" dur="500" fill="hold"/>
                                        <p:tgtEl>
                                          <p:spTgt spid="4505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505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5058">
                                            <p:txEl>
                                              <p:pRg st="6" end="6"/>
                                            </p:txEl>
                                          </p:spTgt>
                                        </p:tgtEl>
                                        <p:attrNameLst>
                                          <p:attrName>style.visibility</p:attrName>
                                        </p:attrNameLst>
                                      </p:cBhvr>
                                      <p:to>
                                        <p:strVal val="visible"/>
                                      </p:to>
                                    </p:set>
                                    <p:anim calcmode="lin" valueType="num">
                                      <p:cBhvr additive="base">
                                        <p:cTn id="43" dur="500" fill="hold"/>
                                        <p:tgtEl>
                                          <p:spTgt spid="4505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505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rrowheads="1"/>
          </p:cNvSpPr>
          <p:nvPr/>
        </p:nvSpPr>
        <p:spPr bwMode="auto">
          <a:xfrm>
            <a:off x="694135" y="1197405"/>
            <a:ext cx="7258050" cy="2677656"/>
          </a:xfrm>
          <a:prstGeom prst="rect">
            <a:avLst/>
          </a:prstGeom>
          <a:noFill/>
          <a:ln w="9525">
            <a:noFill/>
            <a:miter lim="800000"/>
          </a:ln>
        </p:spPr>
        <p:txBody>
          <a:bodyPr>
            <a:spAutoFit/>
          </a:bodyPr>
          <a:lstStyle/>
          <a:p>
            <a:pPr>
              <a:lnSpc>
                <a:spcPct val="150000"/>
              </a:lnSpc>
            </a:pPr>
            <a:r>
              <a:rPr lang="en-US" altLang="zh-CN" sz="2800" dirty="0">
                <a:solidFill>
                  <a:srgbClr val="000000"/>
                </a:solidFill>
                <a:latin typeface="楷体" panose="02010609060101010101" pitchFamily="49" charset="-122"/>
                <a:ea typeface="楷体" panose="02010609060101010101" pitchFamily="49" charset="-122"/>
              </a:rPr>
              <a:t>1.</a:t>
            </a:r>
            <a:r>
              <a:rPr lang="zh-CN" altLang="en-US" sz="2800" dirty="0">
                <a:latin typeface="楷体" panose="02010609060101010101" pitchFamily="49" charset="-122"/>
                <a:ea typeface="楷体" panose="02010609060101010101" pitchFamily="49" charset="-122"/>
              </a:rPr>
              <a:t>春风像一支彩笔，把整个世界勾勒得更加</a:t>
            </a:r>
            <a:r>
              <a:rPr lang="zh-CN" altLang="en-US" sz="2800" dirty="0" smtClean="0">
                <a:latin typeface="楷体" panose="02010609060101010101" pitchFamily="49" charset="-122"/>
                <a:ea typeface="楷体" panose="02010609060101010101" pitchFamily="49" charset="-122"/>
              </a:rPr>
              <a:t>绚丽多彩。 </a:t>
            </a:r>
            <a:endParaRPr lang="en-US" altLang="zh-CN" sz="2800" dirty="0">
              <a:solidFill>
                <a:srgbClr val="000000"/>
              </a:solidFill>
              <a:latin typeface="楷体" panose="02010609060101010101" pitchFamily="49" charset="-122"/>
              <a:ea typeface="楷体" panose="02010609060101010101" pitchFamily="49" charset="-122"/>
            </a:endParaRPr>
          </a:p>
          <a:p>
            <a:pPr>
              <a:lnSpc>
                <a:spcPct val="150000"/>
              </a:lnSpc>
            </a:pPr>
            <a:r>
              <a:rPr lang="en-US" altLang="zh-CN" sz="2800" dirty="0">
                <a:solidFill>
                  <a:srgbClr val="000000"/>
                </a:solidFill>
                <a:latin typeface="楷体" panose="02010609060101010101" pitchFamily="49" charset="-122"/>
                <a:ea typeface="楷体" panose="02010609060101010101" pitchFamily="49" charset="-122"/>
              </a:rPr>
              <a:t>2.</a:t>
            </a:r>
            <a:r>
              <a:rPr lang="zh-CN" altLang="en-US" sz="2800" dirty="0">
                <a:latin typeface="楷体" panose="02010609060101010101" pitchFamily="49" charset="-122"/>
                <a:ea typeface="楷体" panose="02010609060101010101" pitchFamily="49" charset="-122"/>
              </a:rPr>
              <a:t>老师是辛勤的园丁，教导着我们。 </a:t>
            </a:r>
            <a:endParaRPr lang="zh-CN" altLang="en-US" sz="2800" dirty="0">
              <a:latin typeface="楷体" panose="02010609060101010101" pitchFamily="49" charset="-122"/>
              <a:ea typeface="楷体" panose="02010609060101010101" pitchFamily="49" charset="-122"/>
            </a:endParaRPr>
          </a:p>
          <a:p>
            <a:pPr>
              <a:lnSpc>
                <a:spcPct val="150000"/>
              </a:lnSpc>
            </a:pPr>
            <a:r>
              <a:rPr lang="en-US" altLang="zh-CN" sz="2800" dirty="0">
                <a:latin typeface="楷体" panose="02010609060101010101" pitchFamily="49" charset="-122"/>
                <a:ea typeface="楷体" panose="02010609060101010101" pitchFamily="49" charset="-122"/>
              </a:rPr>
              <a:t>3.</a:t>
            </a:r>
            <a:r>
              <a:rPr lang="zh-CN" altLang="en-US" sz="2800" dirty="0">
                <a:latin typeface="楷体" panose="02010609060101010101" pitchFamily="49" charset="-122"/>
                <a:ea typeface="楷体" panose="02010609060101010101" pitchFamily="49" charset="-122"/>
              </a:rPr>
              <a:t>母爱如山，父爱似海。 </a:t>
            </a:r>
            <a:endParaRPr lang="zh-CN" altLang="en-US" sz="2800" dirty="0">
              <a:latin typeface="楷体" panose="02010609060101010101" pitchFamily="49" charset="-122"/>
              <a:ea typeface="楷体" panose="02010609060101010101" pitchFamily="49" charset="-122"/>
            </a:endParaRPr>
          </a:p>
        </p:txBody>
      </p:sp>
      <p:pic>
        <p:nvPicPr>
          <p:cNvPr id="37891" name="Picture 4" descr="8400456_8400456_1434249073816_mthumb"/>
          <p:cNvPicPr>
            <a:picLocks noChangeAspect="1" noChangeArrowheads="1"/>
          </p:cNvPicPr>
          <p:nvPr/>
        </p:nvPicPr>
        <p:blipFill>
          <a:blip r:embed="rId1" cstate="email"/>
          <a:srcRect/>
          <a:stretch>
            <a:fillRect/>
          </a:stretch>
        </p:blipFill>
        <p:spPr bwMode="auto">
          <a:xfrm>
            <a:off x="3483769" y="3803651"/>
            <a:ext cx="2588419" cy="2359025"/>
          </a:xfrm>
          <a:prstGeom prst="roundRect">
            <a:avLst/>
          </a:prstGeom>
          <a:noFill/>
          <a:ln w="9525">
            <a:noFill/>
            <a:miter lim="800000"/>
            <a:headEnd/>
            <a:tailEnd/>
          </a:ln>
        </p:spPr>
      </p:pic>
      <p:pic>
        <p:nvPicPr>
          <p:cNvPr id="37892" name="Picture 5" descr="ff157618ba534288d16830dc9903a03b"/>
          <p:cNvPicPr>
            <a:picLocks noChangeAspect="1" noChangeArrowheads="1"/>
          </p:cNvPicPr>
          <p:nvPr/>
        </p:nvPicPr>
        <p:blipFill>
          <a:blip r:embed="rId2" cstate="email"/>
          <a:srcRect/>
          <a:stretch>
            <a:fillRect/>
          </a:stretch>
        </p:blipFill>
        <p:spPr bwMode="auto">
          <a:xfrm>
            <a:off x="629842" y="3865564"/>
            <a:ext cx="2450306" cy="2282825"/>
          </a:xfrm>
          <a:prstGeom prst="roundRect">
            <a:avLst/>
          </a:prstGeom>
          <a:noFill/>
          <a:ln w="9525">
            <a:noFill/>
            <a:miter lim="800000"/>
            <a:headEnd/>
            <a:tailEnd/>
          </a:ln>
        </p:spPr>
      </p:pic>
      <p:pic>
        <p:nvPicPr>
          <p:cNvPr id="37893" name="Picture 6" descr="-RgY-fxrytex7156514"/>
          <p:cNvPicPr>
            <a:picLocks noChangeAspect="1" noChangeArrowheads="1"/>
          </p:cNvPicPr>
          <p:nvPr/>
        </p:nvPicPr>
        <p:blipFill>
          <a:blip r:embed="rId3" cstate="email"/>
          <a:srcRect/>
          <a:stretch>
            <a:fillRect/>
          </a:stretch>
        </p:blipFill>
        <p:spPr bwMode="auto">
          <a:xfrm>
            <a:off x="6319838" y="3500439"/>
            <a:ext cx="2468166" cy="2562225"/>
          </a:xfrm>
          <a:prstGeom prst="roundRect">
            <a:avLst/>
          </a:prstGeom>
          <a:noFill/>
          <a:ln w="9525">
            <a:noFill/>
            <a:miter lim="800000"/>
            <a:headEnd/>
            <a:tailEnd/>
          </a:ln>
        </p:spPr>
      </p:pic>
      <p:sp>
        <p:nvSpPr>
          <p:cNvPr id="8" name="圆角矩形 7"/>
          <p:cNvSpPr/>
          <p:nvPr/>
        </p:nvSpPr>
        <p:spPr>
          <a:xfrm>
            <a:off x="493395" y="672465"/>
            <a:ext cx="2413462" cy="593090"/>
          </a:xfrm>
          <a:prstGeom prst="roundRect">
            <a:avLst>
              <a:gd name="adj" fmla="val 50000"/>
            </a:avLst>
          </a:prstGeom>
          <a:solidFill>
            <a:srgbClr val="A1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latin typeface="微软雅黑" panose="020B0503020204020204" pitchFamily="34" charset="-122"/>
                <a:ea typeface="微软雅黑" panose="020B0503020204020204" pitchFamily="34" charset="-122"/>
              </a:rPr>
              <a:t>我也</a:t>
            </a:r>
            <a:r>
              <a:rPr lang="zh-CN" altLang="en-US" sz="2000" b="1" dirty="0">
                <a:latin typeface="微软雅黑" panose="020B0503020204020204" pitchFamily="34" charset="-122"/>
                <a:ea typeface="微软雅黑" panose="020B0503020204020204" pitchFamily="34" charset="-122"/>
              </a:rPr>
              <a:t>会说比喻</a:t>
            </a:r>
            <a:r>
              <a:rPr lang="zh-CN" altLang="en-US" sz="2000" b="1" dirty="0" smtClean="0">
                <a:latin typeface="微软雅黑" panose="020B0503020204020204" pitchFamily="34" charset="-122"/>
                <a:ea typeface="微软雅黑" panose="020B0503020204020204" pitchFamily="34" charset="-122"/>
              </a:rPr>
              <a:t>句</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891"/>
                                        </p:tgtEl>
                                        <p:attrNameLst>
                                          <p:attrName>style.visibility</p:attrName>
                                        </p:attrNameLst>
                                      </p:cBhvr>
                                      <p:to>
                                        <p:strVal val="visible"/>
                                      </p:to>
                                    </p:set>
                                    <p:anim calcmode="lin" valueType="num">
                                      <p:cBhvr additive="base">
                                        <p:cTn id="13" dur="500" fill="hold"/>
                                        <p:tgtEl>
                                          <p:spTgt spid="37891"/>
                                        </p:tgtEl>
                                        <p:attrNameLst>
                                          <p:attrName>ppt_x</p:attrName>
                                        </p:attrNameLst>
                                      </p:cBhvr>
                                      <p:tavLst>
                                        <p:tav tm="0">
                                          <p:val>
                                            <p:strVal val="#ppt_x"/>
                                          </p:val>
                                        </p:tav>
                                        <p:tav tm="100000">
                                          <p:val>
                                            <p:strVal val="#ppt_x"/>
                                          </p:val>
                                        </p:tav>
                                      </p:tavLst>
                                    </p:anim>
                                    <p:anim calcmode="lin" valueType="num">
                                      <p:cBhvr additive="base">
                                        <p:cTn id="14" dur="500" fill="hold"/>
                                        <p:tgtEl>
                                          <p:spTgt spid="3789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892"/>
                                        </p:tgtEl>
                                        <p:attrNameLst>
                                          <p:attrName>style.visibility</p:attrName>
                                        </p:attrNameLst>
                                      </p:cBhvr>
                                      <p:to>
                                        <p:strVal val="visible"/>
                                      </p:to>
                                    </p:set>
                                    <p:anim calcmode="lin" valueType="num">
                                      <p:cBhvr additive="base">
                                        <p:cTn id="25" dur="500" fill="hold"/>
                                        <p:tgtEl>
                                          <p:spTgt spid="37892"/>
                                        </p:tgtEl>
                                        <p:attrNameLst>
                                          <p:attrName>ppt_x</p:attrName>
                                        </p:attrNameLst>
                                      </p:cBhvr>
                                      <p:tavLst>
                                        <p:tav tm="0">
                                          <p:val>
                                            <p:strVal val="#ppt_x"/>
                                          </p:val>
                                        </p:tav>
                                        <p:tav tm="100000">
                                          <p:val>
                                            <p:strVal val="#ppt_x"/>
                                          </p:val>
                                        </p:tav>
                                      </p:tavLst>
                                    </p:anim>
                                    <p:anim calcmode="lin" valueType="num">
                                      <p:cBhvr additive="base">
                                        <p:cTn id="26" dur="500" fill="hold"/>
                                        <p:tgtEl>
                                          <p:spTgt spid="3789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7893"/>
                                        </p:tgtEl>
                                        <p:attrNameLst>
                                          <p:attrName>style.visibility</p:attrName>
                                        </p:attrNameLst>
                                      </p:cBhvr>
                                      <p:to>
                                        <p:strVal val="visible"/>
                                      </p:to>
                                    </p:set>
                                    <p:anim calcmode="lin" valueType="num">
                                      <p:cBhvr additive="base">
                                        <p:cTn id="37" dur="500" fill="hold"/>
                                        <p:tgtEl>
                                          <p:spTgt spid="37893"/>
                                        </p:tgtEl>
                                        <p:attrNameLst>
                                          <p:attrName>ppt_x</p:attrName>
                                        </p:attrNameLst>
                                      </p:cBhvr>
                                      <p:tavLst>
                                        <p:tav tm="0">
                                          <p:val>
                                            <p:strVal val="#ppt_x"/>
                                          </p:val>
                                        </p:tav>
                                        <p:tav tm="100000">
                                          <p:val>
                                            <p:strVal val="#ppt_x"/>
                                          </p:val>
                                        </p:tav>
                                      </p:tavLst>
                                    </p:anim>
                                    <p:anim calcmode="lin" valueType="num">
                                      <p:cBhvr additive="base">
                                        <p:cTn id="38" dur="500" fill="hold"/>
                                        <p:tgtEl>
                                          <p:spTgt spid="378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云形标注 2"/>
          <p:cNvSpPr/>
          <p:nvPr/>
        </p:nvSpPr>
        <p:spPr bwMode="auto">
          <a:xfrm>
            <a:off x="1477566" y="881857"/>
            <a:ext cx="6580584" cy="2246313"/>
          </a:xfrm>
          <a:prstGeom prst="cloudCallout">
            <a:avLst>
              <a:gd name="adj1" fmla="val -57409"/>
              <a:gd name="adj2" fmla="val 64967"/>
            </a:avLst>
          </a:prstGeom>
          <a:solidFill>
            <a:schemeClr val="bg1"/>
          </a:solidFill>
          <a:ln>
            <a:solidFill>
              <a:srgbClr val="A1C4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8914" name="Rectangle 2"/>
          <p:cNvSpPr>
            <a:spLocks noChangeArrowheads="1"/>
          </p:cNvSpPr>
          <p:nvPr/>
        </p:nvSpPr>
        <p:spPr bwMode="auto">
          <a:xfrm>
            <a:off x="2256235" y="1318418"/>
            <a:ext cx="5326856" cy="1815882"/>
          </a:xfrm>
          <a:prstGeom prst="rect">
            <a:avLst/>
          </a:prstGeom>
          <a:noFill/>
          <a:ln w="9525">
            <a:noFill/>
            <a:miter lim="800000"/>
          </a:ln>
        </p:spPr>
        <p:txBody>
          <a:bodyPr>
            <a:spAutoFit/>
          </a:bodyPr>
          <a:lstStyle/>
          <a:p>
            <a:r>
              <a:rPr lang="zh-CN" altLang="en-US" sz="2800" dirty="0">
                <a:latin typeface="微软雅黑" panose="020B0503020204020204" pitchFamily="34" charset="-122"/>
                <a:ea typeface="微软雅黑" panose="020B0503020204020204" pitchFamily="34" charset="-122"/>
              </a:rPr>
              <a:t>结尾“美哉我少年中国，与天不老；壮哉我中国少年，与</a:t>
            </a:r>
            <a:r>
              <a:rPr lang="zh-CN" altLang="en-US" sz="2800" dirty="0" smtClean="0">
                <a:latin typeface="微软雅黑" panose="020B0503020204020204" pitchFamily="34" charset="-122"/>
                <a:ea typeface="微软雅黑" panose="020B0503020204020204" pitchFamily="34" charset="-122"/>
              </a:rPr>
              <a:t>国无疆</a:t>
            </a:r>
            <a:r>
              <a:rPr lang="zh-CN" altLang="en-US" sz="2800" b="1" dirty="0" smtClean="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这句</a:t>
            </a:r>
            <a:r>
              <a:rPr lang="zh-CN" altLang="en-US" sz="2800" dirty="0" smtClean="0">
                <a:latin typeface="微软雅黑" panose="020B0503020204020204" pitchFamily="34" charset="-122"/>
                <a:ea typeface="微软雅黑" panose="020B0503020204020204" pitchFamily="34" charset="-122"/>
              </a:rPr>
              <a:t>话，运用</a:t>
            </a:r>
            <a:r>
              <a:rPr lang="zh-CN" altLang="en-US" sz="2800" dirty="0">
                <a:latin typeface="微软雅黑" panose="020B0503020204020204" pitchFamily="34" charset="-122"/>
                <a:ea typeface="微软雅黑" panose="020B0503020204020204" pitchFamily="34" charset="-122"/>
              </a:rPr>
              <a:t>了什么修辞手法？表达了作者的什么感情？</a:t>
            </a:r>
            <a:endParaRPr lang="zh-CN" altLang="en-US" sz="2800" b="1" dirty="0">
              <a:latin typeface="微软雅黑" panose="020B0503020204020204" pitchFamily="34" charset="-122"/>
              <a:ea typeface="微软雅黑" panose="020B0503020204020204" pitchFamily="34" charset="-122"/>
            </a:endParaRPr>
          </a:p>
        </p:txBody>
      </p:sp>
      <p:sp>
        <p:nvSpPr>
          <p:cNvPr id="6" name="TextBox 5"/>
          <p:cNvSpPr txBox="1"/>
          <p:nvPr/>
        </p:nvSpPr>
        <p:spPr>
          <a:xfrm>
            <a:off x="1477566" y="3660239"/>
            <a:ext cx="6794897" cy="2016125"/>
          </a:xfrm>
          <a:prstGeom prst="rect">
            <a:avLst/>
          </a:prstGeom>
          <a:noFill/>
        </p:spPr>
        <p:txBody>
          <a:bodyPr>
            <a:spAutoFit/>
          </a:bodyPr>
          <a:lstStyle/>
          <a:p>
            <a:pPr>
              <a:lnSpc>
                <a:spcPct val="150000"/>
              </a:lnSpc>
              <a:defRPr/>
            </a:pPr>
            <a:r>
              <a:rPr lang="en-US" altLang="zh-CN" dirty="0"/>
              <a:t> </a:t>
            </a:r>
            <a:r>
              <a:rPr lang="zh-CN" altLang="en-US" sz="2800" dirty="0">
                <a:ea typeface="楷体" panose="02010609060101010101" pitchFamily="49" charset="-122"/>
              </a:rPr>
              <a:t>这句话运用</a:t>
            </a:r>
            <a:r>
              <a:rPr lang="zh-CN" altLang="en-US" sz="2800" dirty="0">
                <a:solidFill>
                  <a:srgbClr val="FF0000"/>
                </a:solidFill>
                <a:ea typeface="楷体" panose="02010609060101010101" pitchFamily="49" charset="-122"/>
              </a:rPr>
              <a:t>对偶</a:t>
            </a:r>
            <a:r>
              <a:rPr lang="zh-CN" altLang="en-US" sz="2800" dirty="0">
                <a:ea typeface="楷体" panose="02010609060101010101" pitchFamily="49" charset="-122"/>
              </a:rPr>
              <a:t>的修辞手法，句式工整，充分表达了作者对少年和中国的</a:t>
            </a:r>
            <a:r>
              <a:rPr lang="zh-CN" altLang="en-US" sz="2800" dirty="0">
                <a:solidFill>
                  <a:srgbClr val="FF0000"/>
                </a:solidFill>
                <a:ea typeface="楷体" panose="02010609060101010101" pitchFamily="49" charset="-122"/>
              </a:rPr>
              <a:t>赞美</a:t>
            </a:r>
            <a:r>
              <a:rPr lang="zh-CN" altLang="en-US" sz="2800" dirty="0">
                <a:ea typeface="楷体" panose="02010609060101010101" pitchFamily="49" charset="-122"/>
              </a:rPr>
              <a:t>之情。</a:t>
            </a:r>
            <a:endParaRPr lang="zh-CN" altLang="en-US" sz="2800" dirty="0">
              <a:ea typeface="楷体" panose="02010609060101010101" pitchFamily="49" charset="-122"/>
            </a:endParaRPr>
          </a:p>
          <a:p>
            <a:pPr>
              <a:lnSpc>
                <a:spcPct val="150000"/>
              </a:lnSpc>
              <a:defRPr/>
            </a:pP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标注 6"/>
          <p:cNvSpPr>
            <a:spLocks noChangeArrowheads="1"/>
          </p:cNvSpPr>
          <p:nvPr/>
        </p:nvSpPr>
        <p:spPr bwMode="auto">
          <a:xfrm>
            <a:off x="4986069" y="2504695"/>
            <a:ext cx="3657600" cy="2425700"/>
          </a:xfrm>
          <a:prstGeom prst="wedgeRoundRectCallout">
            <a:avLst>
              <a:gd name="adj1" fmla="val -47414"/>
              <a:gd name="adj2" fmla="val -85985"/>
              <a:gd name="adj3" fmla="val 16667"/>
            </a:avLst>
          </a:prstGeom>
          <a:solidFill>
            <a:srgbClr val="A1C450"/>
          </a:solidFill>
          <a:ln w="12700" algn="ctr">
            <a:noFill/>
            <a:miter lim="800000"/>
          </a:ln>
        </p:spPr>
        <p:txBody>
          <a:bodyPr anchor="ctr"/>
          <a:lstStyle/>
          <a:p>
            <a:pPr indent="624205"/>
            <a:endParaRPr lang="zh-CN" altLang="en-US" sz="3200" b="1" dirty="0">
              <a:solidFill>
                <a:srgbClr val="000000"/>
              </a:solidFill>
              <a:latin typeface="楷体" panose="02010609060101010101" pitchFamily="49" charset="-122"/>
              <a:ea typeface="楷体" panose="02010609060101010101" pitchFamily="49" charset="-122"/>
            </a:endParaRPr>
          </a:p>
        </p:txBody>
      </p:sp>
      <p:sp>
        <p:nvSpPr>
          <p:cNvPr id="2" name="圆角矩形标注 6"/>
          <p:cNvSpPr>
            <a:spLocks noChangeArrowheads="1"/>
          </p:cNvSpPr>
          <p:nvPr/>
        </p:nvSpPr>
        <p:spPr bwMode="auto">
          <a:xfrm>
            <a:off x="632194" y="2359023"/>
            <a:ext cx="3888635" cy="2972829"/>
          </a:xfrm>
          <a:prstGeom prst="wedgeRoundRectCallout">
            <a:avLst>
              <a:gd name="adj1" fmla="val 42623"/>
              <a:gd name="adj2" fmla="val -75011"/>
              <a:gd name="adj3" fmla="val 16667"/>
            </a:avLst>
          </a:prstGeom>
          <a:solidFill>
            <a:srgbClr val="A1C450"/>
          </a:solidFill>
          <a:ln w="12700" algn="ctr">
            <a:noFill/>
            <a:miter lim="800000"/>
          </a:ln>
        </p:spPr>
        <p:txBody>
          <a:bodyPr anchor="ctr"/>
          <a:lstStyle/>
          <a:p>
            <a:pPr indent="624205"/>
            <a:endParaRPr lang="zh-CN" altLang="en-US" sz="3200" b="1" dirty="0">
              <a:solidFill>
                <a:srgbClr val="000000"/>
              </a:solidFill>
              <a:latin typeface="楷体" panose="02010609060101010101" pitchFamily="49" charset="-122"/>
              <a:ea typeface="楷体" panose="02010609060101010101" pitchFamily="49" charset="-122"/>
            </a:endParaRPr>
          </a:p>
        </p:txBody>
      </p:sp>
      <p:sp>
        <p:nvSpPr>
          <p:cNvPr id="39939" name="Rectangle 2"/>
          <p:cNvSpPr>
            <a:spLocks noChangeArrowheads="1"/>
          </p:cNvSpPr>
          <p:nvPr/>
        </p:nvSpPr>
        <p:spPr bwMode="auto">
          <a:xfrm>
            <a:off x="3977073" y="896580"/>
            <a:ext cx="1620957" cy="523220"/>
          </a:xfrm>
          <a:prstGeom prst="rect">
            <a:avLst/>
          </a:prstGeom>
          <a:noFill/>
          <a:ln w="9525">
            <a:noFill/>
            <a:miter lim="800000"/>
          </a:ln>
        </p:spPr>
        <p:txBody>
          <a:bodyPr wrap="none">
            <a:spAutoFit/>
          </a:bodyPr>
          <a:lstStyle/>
          <a:p>
            <a:r>
              <a:rPr lang="zh-CN" altLang="en-US" sz="2800" dirty="0">
                <a:solidFill>
                  <a:srgbClr val="000000"/>
                </a:solidFill>
                <a:ea typeface="微软雅黑" panose="020B0503020204020204" pitchFamily="34" charset="-122"/>
              </a:rPr>
              <a:t>认识对偶</a:t>
            </a:r>
            <a:endParaRPr lang="zh-CN" altLang="en-US" sz="2800" dirty="0">
              <a:solidFill>
                <a:srgbClr val="000000"/>
              </a:solidFill>
              <a:ea typeface="微软雅黑" panose="020B0503020204020204" pitchFamily="34" charset="-122"/>
            </a:endParaRPr>
          </a:p>
        </p:txBody>
      </p:sp>
      <p:sp>
        <p:nvSpPr>
          <p:cNvPr id="39940" name="Rectangle 3"/>
          <p:cNvSpPr>
            <a:spLocks noChangeArrowheads="1"/>
          </p:cNvSpPr>
          <p:nvPr/>
        </p:nvSpPr>
        <p:spPr bwMode="auto">
          <a:xfrm>
            <a:off x="5316468" y="2945327"/>
            <a:ext cx="3168253" cy="2246769"/>
          </a:xfrm>
          <a:prstGeom prst="rect">
            <a:avLst/>
          </a:prstGeom>
          <a:noFill/>
          <a:ln w="9525">
            <a:noFill/>
            <a:miter lim="800000"/>
          </a:ln>
        </p:spPr>
        <p:txBody>
          <a:bodyPr>
            <a:spAutoFit/>
          </a:bodyPr>
          <a:lstStyle/>
          <a:p>
            <a:r>
              <a:rPr lang="zh-CN" altLang="en-US" sz="2800" dirty="0">
                <a:solidFill>
                  <a:schemeClr val="bg1"/>
                </a:solidFill>
                <a:latin typeface="楷体" panose="02010609060101010101" pitchFamily="49" charset="-122"/>
                <a:ea typeface="楷体" panose="02010609060101010101" pitchFamily="49" charset="-122"/>
              </a:rPr>
              <a:t>对偶的</a:t>
            </a:r>
            <a:r>
              <a:rPr lang="zh-CN" altLang="en-US" sz="2800" dirty="0" smtClean="0">
                <a:solidFill>
                  <a:schemeClr val="bg1"/>
                </a:solidFill>
                <a:latin typeface="楷体" panose="02010609060101010101" pitchFamily="49" charset="-122"/>
                <a:ea typeface="楷体" panose="02010609060101010101" pitchFamily="49" charset="-122"/>
              </a:rPr>
              <a:t>作用：</a:t>
            </a:r>
            <a:endParaRPr lang="en-US" altLang="zh-CN" sz="2800" dirty="0">
              <a:solidFill>
                <a:schemeClr val="bg1"/>
              </a:solidFill>
              <a:latin typeface="楷体" panose="02010609060101010101" pitchFamily="49" charset="-122"/>
              <a:ea typeface="楷体" panose="02010609060101010101" pitchFamily="49" charset="-122"/>
            </a:endParaRPr>
          </a:p>
          <a:p>
            <a:r>
              <a:rPr lang="zh-CN" altLang="en-US" sz="2800" dirty="0">
                <a:solidFill>
                  <a:schemeClr val="bg1"/>
                </a:solidFill>
                <a:latin typeface="楷体" panose="02010609060101010101" pitchFamily="49" charset="-122"/>
                <a:ea typeface="楷体" panose="02010609060101010101" pitchFamily="49" charset="-122"/>
              </a:rPr>
              <a:t>便于吟诵，易于记忆；用于诗词，有音乐美；表意凝练，抒情酣畅。</a:t>
            </a:r>
            <a:endParaRPr lang="en-US" altLang="zh-CN" sz="2800" dirty="0">
              <a:solidFill>
                <a:schemeClr val="bg1"/>
              </a:solidFill>
              <a:latin typeface="楷体" panose="02010609060101010101" pitchFamily="49" charset="-122"/>
              <a:ea typeface="楷体" panose="02010609060101010101" pitchFamily="49" charset="-122"/>
            </a:endParaRPr>
          </a:p>
        </p:txBody>
      </p:sp>
      <p:sp>
        <p:nvSpPr>
          <p:cNvPr id="39941" name="Text Box 8"/>
          <p:cNvSpPr txBox="1">
            <a:spLocks noChangeArrowheads="1"/>
          </p:cNvSpPr>
          <p:nvPr/>
        </p:nvSpPr>
        <p:spPr bwMode="auto">
          <a:xfrm>
            <a:off x="976312" y="2504695"/>
            <a:ext cx="3200400" cy="3524042"/>
          </a:xfrm>
          <a:prstGeom prst="rect">
            <a:avLst/>
          </a:prstGeom>
          <a:noFill/>
          <a:ln w="9525">
            <a:noFill/>
            <a:miter lim="800000"/>
          </a:ln>
        </p:spPr>
        <p:txBody>
          <a:bodyPr>
            <a:spAutoFit/>
          </a:bodyPr>
          <a:lstStyle/>
          <a:p>
            <a:r>
              <a:rPr lang="zh-CN" altLang="en-US" sz="2800" dirty="0">
                <a:solidFill>
                  <a:schemeClr val="bg1"/>
                </a:solidFill>
                <a:latin typeface="楷体" panose="02010609060101010101" pitchFamily="49" charset="-122"/>
                <a:ea typeface="楷体" panose="02010609060101010101" pitchFamily="49" charset="-122"/>
              </a:rPr>
              <a:t>什么叫</a:t>
            </a:r>
            <a:r>
              <a:rPr lang="zh-CN" altLang="en-US" sz="2800" dirty="0" smtClean="0">
                <a:solidFill>
                  <a:schemeClr val="bg1"/>
                </a:solidFill>
                <a:latin typeface="楷体" panose="02010609060101010101" pitchFamily="49" charset="-122"/>
                <a:ea typeface="楷体" panose="02010609060101010101" pitchFamily="49" charset="-122"/>
              </a:rPr>
              <a:t>对偶？</a:t>
            </a:r>
            <a:endParaRPr lang="en-US" altLang="zh-CN" sz="2800" dirty="0">
              <a:solidFill>
                <a:schemeClr val="bg1"/>
              </a:solidFill>
              <a:latin typeface="楷体" panose="02010609060101010101" pitchFamily="49" charset="-122"/>
              <a:ea typeface="楷体" panose="02010609060101010101" pitchFamily="49" charset="-122"/>
            </a:endParaRPr>
          </a:p>
          <a:p>
            <a:r>
              <a:rPr lang="zh-CN" altLang="en-US" sz="2800" dirty="0">
                <a:solidFill>
                  <a:schemeClr val="bg1"/>
                </a:solidFill>
                <a:latin typeface="楷体" panose="02010609060101010101" pitchFamily="49" charset="-122"/>
                <a:ea typeface="楷体" panose="02010609060101010101" pitchFamily="49" charset="-122"/>
              </a:rPr>
              <a:t>对偶是用字数相等、结构相同、意义对称的一对短语或句子来表达两个相对应或相近或相同意思的修辞手法。</a:t>
            </a:r>
            <a:endParaRPr lang="zh-CN" altLang="en-US" sz="2800" dirty="0">
              <a:solidFill>
                <a:schemeClr val="bg1"/>
              </a:solidFill>
              <a:latin typeface="楷体" panose="02010609060101010101" pitchFamily="49" charset="-122"/>
              <a:ea typeface="楷体" panose="02010609060101010101" pitchFamily="49" charset="-122"/>
            </a:endParaRPr>
          </a:p>
          <a:p>
            <a:pPr>
              <a:spcBef>
                <a:spcPct val="50000"/>
              </a:spcBef>
            </a:pPr>
            <a:endParaRPr lang="zh-CN" altLang="en-US"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ChangeArrowheads="1"/>
          </p:cNvSpPr>
          <p:nvPr/>
        </p:nvSpPr>
        <p:spPr bwMode="auto">
          <a:xfrm>
            <a:off x="3659612" y="846139"/>
            <a:ext cx="1620957" cy="523220"/>
          </a:xfrm>
          <a:prstGeom prst="rect">
            <a:avLst/>
          </a:prstGeom>
          <a:noFill/>
          <a:ln w="9525">
            <a:noFill/>
            <a:miter lim="800000"/>
          </a:ln>
        </p:spPr>
        <p:txBody>
          <a:bodyPr wrap="none">
            <a:spAutoFit/>
          </a:bodyPr>
          <a:lstStyle/>
          <a:p>
            <a:r>
              <a:rPr lang="zh-CN" altLang="en-US" sz="2800" dirty="0">
                <a:solidFill>
                  <a:srgbClr val="000000"/>
                </a:solidFill>
                <a:ea typeface="微软雅黑" panose="020B0503020204020204" pitchFamily="34" charset="-122"/>
              </a:rPr>
              <a:t>对偶例句</a:t>
            </a:r>
            <a:endParaRPr lang="zh-CN" altLang="en-US" sz="2800" dirty="0">
              <a:solidFill>
                <a:srgbClr val="000000"/>
              </a:solidFill>
              <a:ea typeface="微软雅黑" panose="020B0503020204020204" pitchFamily="34" charset="-122"/>
            </a:endParaRPr>
          </a:p>
        </p:txBody>
      </p:sp>
      <p:sp>
        <p:nvSpPr>
          <p:cNvPr id="40962" name="Rectangle 3"/>
          <p:cNvSpPr>
            <a:spLocks noChangeArrowheads="1"/>
          </p:cNvSpPr>
          <p:nvPr/>
        </p:nvSpPr>
        <p:spPr bwMode="auto">
          <a:xfrm>
            <a:off x="1631156" y="1556978"/>
            <a:ext cx="6178784" cy="2031325"/>
          </a:xfrm>
          <a:prstGeom prst="rect">
            <a:avLst/>
          </a:prstGeom>
          <a:noFill/>
          <a:ln w="9525">
            <a:noFill/>
            <a:miter lim="800000"/>
          </a:ln>
        </p:spPr>
        <p:txBody>
          <a:bodyPr wrap="square" anchor="ctr">
            <a:spAutoFit/>
          </a:bodyPr>
          <a:lstStyle/>
          <a:p>
            <a:pPr>
              <a:lnSpc>
                <a:spcPct val="150000"/>
              </a:lnSpc>
            </a:pPr>
            <a:r>
              <a:rPr lang="en-US" altLang="zh-CN" sz="2800" dirty="0">
                <a:latin typeface="楷体" panose="02010609060101010101" pitchFamily="49" charset="-122"/>
                <a:ea typeface="楷体" panose="02010609060101010101" pitchFamily="49" charset="-122"/>
              </a:rPr>
              <a:t>1.</a:t>
            </a:r>
            <a:r>
              <a:rPr lang="zh-CN" altLang="en-US" sz="2800" dirty="0">
                <a:latin typeface="楷体" panose="02010609060101010101" pitchFamily="49" charset="-122"/>
                <a:ea typeface="楷体" panose="02010609060101010101" pitchFamily="49" charset="-122"/>
              </a:rPr>
              <a:t>春种一粒粟，秋收万颗子。</a:t>
            </a:r>
            <a:endParaRPr lang="zh-CN" altLang="en-US" sz="2800" dirty="0">
              <a:latin typeface="楷体" panose="02010609060101010101" pitchFamily="49" charset="-122"/>
              <a:ea typeface="楷体" panose="02010609060101010101" pitchFamily="49" charset="-122"/>
            </a:endParaRPr>
          </a:p>
          <a:p>
            <a:pPr>
              <a:lnSpc>
                <a:spcPct val="150000"/>
              </a:lnSpc>
            </a:pPr>
            <a:r>
              <a:rPr lang="en-US" altLang="zh-CN" sz="2800" dirty="0">
                <a:latin typeface="楷体" panose="02010609060101010101" pitchFamily="49" charset="-122"/>
                <a:ea typeface="楷体" panose="02010609060101010101" pitchFamily="49" charset="-122"/>
              </a:rPr>
              <a:t>2.</a:t>
            </a:r>
            <a:r>
              <a:rPr lang="zh-CN" altLang="en-US" sz="2800" dirty="0">
                <a:latin typeface="楷体" panose="02010609060101010101" pitchFamily="49" charset="-122"/>
                <a:ea typeface="楷体" panose="02010609060101010101" pitchFamily="49" charset="-122"/>
              </a:rPr>
              <a:t>远看山有色，近听水无声。 </a:t>
            </a:r>
            <a:endParaRPr lang="zh-CN" altLang="en-US" sz="2800" dirty="0">
              <a:latin typeface="楷体" panose="02010609060101010101" pitchFamily="49" charset="-122"/>
              <a:ea typeface="楷体" panose="02010609060101010101" pitchFamily="49" charset="-122"/>
            </a:endParaRPr>
          </a:p>
          <a:p>
            <a:pPr>
              <a:lnSpc>
                <a:spcPct val="150000"/>
              </a:lnSpc>
            </a:pPr>
            <a:r>
              <a:rPr lang="en-US" altLang="zh-CN" sz="2800" dirty="0">
                <a:latin typeface="楷体" panose="02010609060101010101" pitchFamily="49" charset="-122"/>
                <a:ea typeface="楷体" panose="02010609060101010101" pitchFamily="49" charset="-122"/>
              </a:rPr>
              <a:t>3.</a:t>
            </a:r>
            <a:r>
              <a:rPr lang="zh-CN" altLang="en-US" sz="2800" dirty="0">
                <a:latin typeface="楷体" panose="02010609060101010101" pitchFamily="49" charset="-122"/>
                <a:ea typeface="楷体" panose="02010609060101010101" pitchFamily="49" charset="-122"/>
              </a:rPr>
              <a:t>两个黄鹂鸣翠柳，一行白鹭上青天。</a:t>
            </a:r>
            <a:endParaRPr lang="zh-CN" altLang="en-US" dirty="0"/>
          </a:p>
        </p:txBody>
      </p:sp>
      <p:pic>
        <p:nvPicPr>
          <p:cNvPr id="40963" name="Picture 5" descr="7ACAD22408ADB79A0A9A8EAE7D0D701DF3EF72AB_size21_w640_h437"/>
          <p:cNvPicPr>
            <a:picLocks noChangeAspect="1" noChangeArrowheads="1"/>
          </p:cNvPicPr>
          <p:nvPr/>
        </p:nvPicPr>
        <p:blipFill>
          <a:blip r:embed="rId1" cstate="email"/>
          <a:srcRect/>
          <a:stretch>
            <a:fillRect/>
          </a:stretch>
        </p:blipFill>
        <p:spPr bwMode="auto">
          <a:xfrm>
            <a:off x="342900" y="3787775"/>
            <a:ext cx="2576513" cy="2249488"/>
          </a:xfrm>
          <a:prstGeom prst="roundRect">
            <a:avLst/>
          </a:prstGeom>
          <a:noFill/>
          <a:ln w="9525">
            <a:noFill/>
            <a:miter lim="800000"/>
            <a:headEnd/>
            <a:tailEnd/>
          </a:ln>
        </p:spPr>
      </p:pic>
      <p:pic>
        <p:nvPicPr>
          <p:cNvPr id="40964" name="Picture 7" descr="63b41682d4a106318ec586898f519b24eb6a2e31d3df-3LP1Za_fw658"/>
          <p:cNvPicPr>
            <a:picLocks noChangeAspect="1" noChangeArrowheads="1"/>
          </p:cNvPicPr>
          <p:nvPr/>
        </p:nvPicPr>
        <p:blipFill>
          <a:blip r:embed="rId2" cstate="email"/>
          <a:srcRect/>
          <a:stretch>
            <a:fillRect/>
          </a:stretch>
        </p:blipFill>
        <p:spPr bwMode="auto">
          <a:xfrm>
            <a:off x="3137297" y="3614739"/>
            <a:ext cx="2622947" cy="2720975"/>
          </a:xfrm>
          <a:prstGeom prst="roundRect">
            <a:avLst/>
          </a:prstGeom>
          <a:noFill/>
          <a:ln w="9525">
            <a:noFill/>
            <a:miter lim="800000"/>
            <a:headEnd/>
            <a:tailEnd/>
          </a:ln>
        </p:spPr>
      </p:pic>
      <p:pic>
        <p:nvPicPr>
          <p:cNvPr id="40965" name="Picture 9" descr="t015750e058216413c5"/>
          <p:cNvPicPr>
            <a:picLocks noChangeAspect="1" noChangeArrowheads="1"/>
          </p:cNvPicPr>
          <p:nvPr/>
        </p:nvPicPr>
        <p:blipFill rotWithShape="1">
          <a:blip r:embed="rId3" cstate="email"/>
          <a:srcRect/>
          <a:stretch>
            <a:fillRect/>
          </a:stretch>
        </p:blipFill>
        <p:spPr bwMode="auto">
          <a:xfrm>
            <a:off x="6026944" y="3773489"/>
            <a:ext cx="2700338" cy="2253825"/>
          </a:xfrm>
          <a:prstGeom prst="round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 calcmode="lin" valueType="num">
                                      <p:cBhvr additive="base">
                                        <p:cTn id="7" dur="500" fill="hold"/>
                                        <p:tgtEl>
                                          <p:spTgt spid="409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63"/>
                                        </p:tgtEl>
                                        <p:attrNameLst>
                                          <p:attrName>style.visibility</p:attrName>
                                        </p:attrNameLst>
                                      </p:cBhvr>
                                      <p:to>
                                        <p:strVal val="visible"/>
                                      </p:to>
                                    </p:set>
                                    <p:anim calcmode="lin" valueType="num">
                                      <p:cBhvr additive="base">
                                        <p:cTn id="13" dur="500" fill="hold"/>
                                        <p:tgtEl>
                                          <p:spTgt spid="40963"/>
                                        </p:tgtEl>
                                        <p:attrNameLst>
                                          <p:attrName>ppt_x</p:attrName>
                                        </p:attrNameLst>
                                      </p:cBhvr>
                                      <p:tavLst>
                                        <p:tav tm="0">
                                          <p:val>
                                            <p:strVal val="#ppt_x"/>
                                          </p:val>
                                        </p:tav>
                                        <p:tav tm="100000">
                                          <p:val>
                                            <p:strVal val="#ppt_x"/>
                                          </p:val>
                                        </p:tav>
                                      </p:tavLst>
                                    </p:anim>
                                    <p:anim calcmode="lin" valueType="num">
                                      <p:cBhvr additive="base">
                                        <p:cTn id="14" dur="500" fill="hold"/>
                                        <p:tgtEl>
                                          <p:spTgt spid="4096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62">
                                            <p:txEl>
                                              <p:pRg st="1" end="1"/>
                                            </p:txEl>
                                          </p:spTgt>
                                        </p:tgtEl>
                                        <p:attrNameLst>
                                          <p:attrName>style.visibility</p:attrName>
                                        </p:attrNameLst>
                                      </p:cBhvr>
                                      <p:to>
                                        <p:strVal val="visible"/>
                                      </p:to>
                                    </p:set>
                                    <p:anim calcmode="lin" valueType="num">
                                      <p:cBhvr additive="base">
                                        <p:cTn id="19" dur="500" fill="hold"/>
                                        <p:tgtEl>
                                          <p:spTgt spid="4096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64"/>
                                        </p:tgtEl>
                                        <p:attrNameLst>
                                          <p:attrName>style.visibility</p:attrName>
                                        </p:attrNameLst>
                                      </p:cBhvr>
                                      <p:to>
                                        <p:strVal val="visible"/>
                                      </p:to>
                                    </p:set>
                                    <p:anim calcmode="lin" valueType="num">
                                      <p:cBhvr additive="base">
                                        <p:cTn id="25" dur="500" fill="hold"/>
                                        <p:tgtEl>
                                          <p:spTgt spid="40964"/>
                                        </p:tgtEl>
                                        <p:attrNameLst>
                                          <p:attrName>ppt_x</p:attrName>
                                        </p:attrNameLst>
                                      </p:cBhvr>
                                      <p:tavLst>
                                        <p:tav tm="0">
                                          <p:val>
                                            <p:strVal val="#ppt_x"/>
                                          </p:val>
                                        </p:tav>
                                        <p:tav tm="100000">
                                          <p:val>
                                            <p:strVal val="#ppt_x"/>
                                          </p:val>
                                        </p:tav>
                                      </p:tavLst>
                                    </p:anim>
                                    <p:anim calcmode="lin" valueType="num">
                                      <p:cBhvr additive="base">
                                        <p:cTn id="26" dur="500" fill="hold"/>
                                        <p:tgtEl>
                                          <p:spTgt spid="4096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962">
                                            <p:txEl>
                                              <p:pRg st="2" end="2"/>
                                            </p:txEl>
                                          </p:spTgt>
                                        </p:tgtEl>
                                        <p:attrNameLst>
                                          <p:attrName>style.visibility</p:attrName>
                                        </p:attrNameLst>
                                      </p:cBhvr>
                                      <p:to>
                                        <p:strVal val="visible"/>
                                      </p:to>
                                    </p:set>
                                    <p:anim calcmode="lin" valueType="num">
                                      <p:cBhvr additive="base">
                                        <p:cTn id="31" dur="500" fill="hold"/>
                                        <p:tgtEl>
                                          <p:spTgt spid="4096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0965"/>
                                        </p:tgtEl>
                                        <p:attrNameLst>
                                          <p:attrName>style.visibility</p:attrName>
                                        </p:attrNameLst>
                                      </p:cBhvr>
                                      <p:to>
                                        <p:strVal val="visible"/>
                                      </p:to>
                                    </p:set>
                                    <p:anim calcmode="lin" valueType="num">
                                      <p:cBhvr additive="base">
                                        <p:cTn id="37" dur="500" fill="hold"/>
                                        <p:tgtEl>
                                          <p:spTgt spid="40965"/>
                                        </p:tgtEl>
                                        <p:attrNameLst>
                                          <p:attrName>ppt_x</p:attrName>
                                        </p:attrNameLst>
                                      </p:cBhvr>
                                      <p:tavLst>
                                        <p:tav tm="0">
                                          <p:val>
                                            <p:strVal val="#ppt_x"/>
                                          </p:val>
                                        </p:tav>
                                        <p:tav tm="100000">
                                          <p:val>
                                            <p:strVal val="#ppt_x"/>
                                          </p:val>
                                        </p:tav>
                                      </p:tavLst>
                                    </p:anim>
                                    <p:anim calcmode="lin" valueType="num">
                                      <p:cBhvr additive="base">
                                        <p:cTn id="38" dur="500" fill="hold"/>
                                        <p:tgtEl>
                                          <p:spTgt spid="409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云形标注 2"/>
          <p:cNvSpPr/>
          <p:nvPr/>
        </p:nvSpPr>
        <p:spPr bwMode="auto">
          <a:xfrm>
            <a:off x="1161263" y="715371"/>
            <a:ext cx="6580584" cy="1617662"/>
          </a:xfrm>
          <a:prstGeom prst="cloudCallout">
            <a:avLst>
              <a:gd name="adj1" fmla="val -36713"/>
              <a:gd name="adj2" fmla="val 85667"/>
            </a:avLst>
          </a:prstGeom>
          <a:solidFill>
            <a:schemeClr val="bg1"/>
          </a:solidFill>
          <a:ln>
            <a:solidFill>
              <a:srgbClr val="A1C4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1986" name="Text Box 2"/>
          <p:cNvSpPr txBox="1">
            <a:spLocks noChangeArrowheads="1"/>
          </p:cNvSpPr>
          <p:nvPr/>
        </p:nvSpPr>
        <p:spPr bwMode="auto">
          <a:xfrm>
            <a:off x="1739772" y="1104900"/>
            <a:ext cx="5834063" cy="2031325"/>
          </a:xfrm>
          <a:prstGeom prst="rect">
            <a:avLst/>
          </a:prstGeom>
          <a:noFill/>
          <a:ln w="9525">
            <a:noFill/>
            <a:miter lim="800000"/>
          </a:ln>
        </p:spPr>
        <p:txBody>
          <a:bodyPr>
            <a:spAutoFit/>
          </a:bodyPr>
          <a:lstStyle/>
          <a:p>
            <a:r>
              <a:rPr lang="zh-CN" altLang="en-US" sz="2800" dirty="0">
                <a:latin typeface="微软雅黑" panose="020B0503020204020204" pitchFamily="34" charset="-122"/>
                <a:ea typeface="微软雅黑" panose="020B0503020204020204" pitchFamily="34" charset="-122"/>
              </a:rPr>
              <a:t>课文赞颂少年中国，也讴歌中国少年，二者有什么</a:t>
            </a:r>
            <a:r>
              <a:rPr lang="zh-CN" altLang="en-US" sz="2800" dirty="0" smtClean="0">
                <a:latin typeface="微软雅黑" panose="020B0503020204020204" pitchFamily="34" charset="-122"/>
                <a:ea typeface="微软雅黑" panose="020B0503020204020204" pitchFamily="34" charset="-122"/>
              </a:rPr>
              <a:t>联系？谈谈</a:t>
            </a:r>
            <a:r>
              <a:rPr lang="zh-CN" altLang="en-US" sz="2800" dirty="0">
                <a:latin typeface="微软雅黑" panose="020B0503020204020204" pitchFamily="34" charset="-122"/>
                <a:ea typeface="微软雅黑" panose="020B0503020204020204" pitchFamily="34" charset="-122"/>
              </a:rPr>
              <a:t>你的理解。</a:t>
            </a:r>
            <a:endParaRPr lang="zh-CN" altLang="en-US" sz="2800" dirty="0">
              <a:latin typeface="微软雅黑" panose="020B0503020204020204" pitchFamily="34" charset="-122"/>
              <a:ea typeface="微软雅黑" panose="020B0503020204020204" pitchFamily="34" charset="-122"/>
            </a:endParaRPr>
          </a:p>
          <a:p>
            <a:pPr>
              <a:spcBef>
                <a:spcPct val="50000"/>
              </a:spcBef>
            </a:pPr>
            <a:endParaRPr lang="zh-CN" altLang="en-US" sz="2800" dirty="0">
              <a:latin typeface="微软雅黑" panose="020B0503020204020204" pitchFamily="34" charset="-122"/>
              <a:ea typeface="微软雅黑" panose="020B0503020204020204" pitchFamily="34" charset="-122"/>
            </a:endParaRPr>
          </a:p>
        </p:txBody>
      </p:sp>
      <p:sp>
        <p:nvSpPr>
          <p:cNvPr id="6" name="矩形 5"/>
          <p:cNvSpPr/>
          <p:nvPr/>
        </p:nvSpPr>
        <p:spPr>
          <a:xfrm>
            <a:off x="1077189" y="2895869"/>
            <a:ext cx="7159229" cy="3323987"/>
          </a:xfrm>
          <a:prstGeom prst="rect">
            <a:avLst/>
          </a:prstGeom>
          <a:noFill/>
        </p:spPr>
        <p:txBody>
          <a:bodyPr>
            <a:spAutoFit/>
          </a:bodyPr>
          <a:lstStyle/>
          <a:p>
            <a:pPr indent="624205">
              <a:lnSpc>
                <a:spcPct val="150000"/>
              </a:lnSpc>
            </a:pPr>
            <a:r>
              <a:rPr lang="zh-CN" altLang="en-US" sz="2800" dirty="0" smtClean="0">
                <a:latin typeface="楷体" panose="02010609060101010101" pitchFamily="49" charset="-122"/>
                <a:ea typeface="楷体" panose="02010609060101010101" pitchFamily="49" charset="-122"/>
              </a:rPr>
              <a:t>中国</a:t>
            </a:r>
            <a:r>
              <a:rPr lang="zh-CN" altLang="en-US" sz="2800" dirty="0">
                <a:latin typeface="楷体" panose="02010609060101010101" pitchFamily="49" charset="-122"/>
                <a:ea typeface="楷体" panose="02010609060101010101" pitchFamily="49" charset="-122"/>
              </a:rPr>
              <a:t>少年应是有进取心、独立、自由、强大、智慧、敢于革新的少年。“少年中国”是作者的理想，而“中国少年”则是实现理想的希望。</a:t>
            </a:r>
            <a:r>
              <a:rPr lang="zh-CN" altLang="en-US" sz="2800" dirty="0">
                <a:solidFill>
                  <a:srgbClr val="FF0000"/>
                </a:solidFill>
                <a:latin typeface="楷体" panose="02010609060101010101" pitchFamily="49" charset="-122"/>
                <a:ea typeface="楷体" panose="02010609060101010101" pitchFamily="49" charset="-122"/>
              </a:rPr>
              <a:t>课文层层深入，表明两者的前途和命运紧密相连。</a:t>
            </a:r>
            <a:endParaRPr lang="en-US" altLang="zh-CN" sz="2800" dirty="0">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0520" y="1838646"/>
            <a:ext cx="4620195" cy="3970318"/>
          </a:xfrm>
          <a:prstGeom prst="rect">
            <a:avLst/>
          </a:prstGeom>
          <a:noFill/>
        </p:spPr>
        <p:txBody>
          <a:bodyPr wrap="square">
            <a:spAutoFit/>
          </a:bodyPr>
          <a:lstStyle/>
          <a:p>
            <a:pPr indent="711200">
              <a:lnSpc>
                <a:spcPct val="150000"/>
              </a:lnSpc>
              <a:spcBef>
                <a:spcPct val="20000"/>
              </a:spcBef>
            </a:pPr>
            <a:r>
              <a:rPr lang="zh-CN" altLang="en-US" sz="2800" dirty="0">
                <a:ea typeface="楷体" panose="02010609060101010101" pitchFamily="49" charset="-122"/>
                <a:sym typeface="Calibri" panose="020F0502020204030204" pitchFamily="34" charset="0"/>
              </a:rPr>
              <a:t>本文讴歌了祖国未来的英姿及其光辉灿烂的前景，对肩负着建设少年中国重任的中国少年寄予了无限希望，鼓励他们奋然而起，投入到改造旧中国的战斗中去。</a:t>
            </a:r>
            <a:endParaRPr lang="zh-CN" altLang="en-US" sz="2800" dirty="0">
              <a:ea typeface="楷体" panose="02010609060101010101" pitchFamily="49" charset="-122"/>
              <a:sym typeface="Calibri" panose="020F0502020204030204" pitchFamily="34" charset="0"/>
            </a:endParaRPr>
          </a:p>
        </p:txBody>
      </p:sp>
      <p:pic>
        <p:nvPicPr>
          <p:cNvPr id="8" name="Picture 4" descr="3169126762786711445"/>
          <p:cNvPicPr>
            <a:picLocks noChangeAspect="1" noChangeArrowheads="1"/>
          </p:cNvPicPr>
          <p:nvPr/>
        </p:nvPicPr>
        <p:blipFill>
          <a:blip r:embed="rId1" cstate="email"/>
          <a:srcRect/>
          <a:stretch>
            <a:fillRect/>
          </a:stretch>
        </p:blipFill>
        <p:spPr bwMode="auto">
          <a:xfrm>
            <a:off x="5374302" y="4026072"/>
            <a:ext cx="3147515" cy="2220183"/>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Kaimushi09">
            <a:hlinkClick r:id="rId2"/>
          </p:cNvPr>
          <p:cNvPicPr>
            <a:picLocks noChangeAspect="1" noChangeArrowheads="1"/>
          </p:cNvPicPr>
          <p:nvPr/>
        </p:nvPicPr>
        <p:blipFill>
          <a:blip r:embed="rId3" cstate="email"/>
          <a:srcRect/>
          <a:stretch>
            <a:fillRect/>
          </a:stretch>
        </p:blipFill>
        <p:spPr bwMode="auto">
          <a:xfrm>
            <a:off x="5374302" y="1223296"/>
            <a:ext cx="3147515" cy="2277343"/>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文本框 6"/>
          <p:cNvSpPr txBox="1">
            <a:spLocks noChangeArrowheads="1"/>
          </p:cNvSpPr>
          <p:nvPr/>
        </p:nvSpPr>
        <p:spPr bwMode="auto">
          <a:xfrm>
            <a:off x="3756423" y="674689"/>
            <a:ext cx="1620957" cy="523220"/>
          </a:xfrm>
          <a:prstGeom prst="rect">
            <a:avLst/>
          </a:prstGeom>
          <a:noFill/>
          <a:ln w="9525">
            <a:noFill/>
            <a:miter lim="800000"/>
          </a:ln>
        </p:spPr>
        <p:txBody>
          <a:bodyPr wrap="none">
            <a:spAutoFit/>
          </a:bodyPr>
          <a:lstStyle/>
          <a:p>
            <a:r>
              <a:rPr lang="zh-CN" altLang="en-US" sz="2800" dirty="0">
                <a:latin typeface="微软雅黑" panose="020B0503020204020204" pitchFamily="34" charset="-122"/>
                <a:ea typeface="微软雅黑" panose="020B0503020204020204" pitchFamily="34" charset="-122"/>
              </a:rPr>
              <a:t>板书设计</a:t>
            </a:r>
            <a:endParaRPr lang="zh-CN" altLang="en-US" sz="2800" dirty="0">
              <a:latin typeface="微软雅黑" panose="020B0503020204020204" pitchFamily="34" charset="-122"/>
              <a:ea typeface="微软雅黑" panose="020B0503020204020204" pitchFamily="34" charset="-122"/>
            </a:endParaRPr>
          </a:p>
        </p:txBody>
      </p:sp>
      <p:sp>
        <p:nvSpPr>
          <p:cNvPr id="51202" name="文本框 26"/>
          <p:cNvSpPr txBox="1">
            <a:spLocks noChangeArrowheads="1"/>
          </p:cNvSpPr>
          <p:nvPr/>
        </p:nvSpPr>
        <p:spPr bwMode="auto">
          <a:xfrm>
            <a:off x="803747" y="1670572"/>
            <a:ext cx="677108" cy="3375283"/>
          </a:xfrm>
          <a:prstGeom prst="rect">
            <a:avLst/>
          </a:prstGeom>
          <a:noFill/>
          <a:ln w="9525">
            <a:noFill/>
            <a:miter lim="800000"/>
          </a:ln>
        </p:spPr>
        <p:txBody>
          <a:bodyPr vert="eaVert" wrap="none">
            <a:spAutoFit/>
          </a:bodyPr>
          <a:lstStyle/>
          <a:p>
            <a:pPr eaLnBrk="1" hangingPunct="1"/>
            <a:r>
              <a:rPr lang="zh-CN" altLang="en-US" sz="3200" dirty="0">
                <a:solidFill>
                  <a:srgbClr val="FF0000"/>
                </a:solidFill>
                <a:latin typeface="楷体" panose="02010609060101010101" pitchFamily="49" charset="-122"/>
                <a:ea typeface="楷体" panose="02010609060101010101" pitchFamily="49" charset="-122"/>
              </a:rPr>
              <a:t>少年中国说</a:t>
            </a:r>
            <a:r>
              <a:rPr lang="en-US" altLang="zh-CN" sz="3200" dirty="0">
                <a:solidFill>
                  <a:srgbClr val="FF0000"/>
                </a:solidFill>
                <a:latin typeface="楷体" panose="02010609060101010101" pitchFamily="49" charset="-122"/>
                <a:ea typeface="楷体" panose="02010609060101010101" pitchFamily="49" charset="-122"/>
              </a:rPr>
              <a:t>(</a:t>
            </a:r>
            <a:r>
              <a:rPr lang="zh-CN" altLang="en-US" sz="3200" dirty="0">
                <a:solidFill>
                  <a:srgbClr val="FF0000"/>
                </a:solidFill>
                <a:latin typeface="楷体" panose="02010609060101010101" pitchFamily="49" charset="-122"/>
                <a:ea typeface="楷体" panose="02010609060101010101" pitchFamily="49" charset="-122"/>
              </a:rPr>
              <a:t>节选</a:t>
            </a:r>
            <a:r>
              <a:rPr lang="en-US" altLang="zh-CN" sz="3200" dirty="0">
                <a:solidFill>
                  <a:srgbClr val="FF0000"/>
                </a:solidFill>
                <a:latin typeface="楷体" panose="02010609060101010101" pitchFamily="49" charset="-122"/>
                <a:ea typeface="楷体" panose="02010609060101010101" pitchFamily="49" charset="-122"/>
              </a:rPr>
              <a:t>)</a:t>
            </a:r>
            <a:endParaRPr lang="zh-CN" altLang="en-US" sz="3200" dirty="0">
              <a:solidFill>
                <a:srgbClr val="FF0000"/>
              </a:solidFill>
              <a:latin typeface="楷体" panose="02010609060101010101" pitchFamily="49" charset="-122"/>
              <a:ea typeface="楷体" panose="02010609060101010101" pitchFamily="49" charset="-122"/>
            </a:endParaRPr>
          </a:p>
        </p:txBody>
      </p:sp>
      <p:sp>
        <p:nvSpPr>
          <p:cNvPr id="9" name="左大括号 8"/>
          <p:cNvSpPr/>
          <p:nvPr/>
        </p:nvSpPr>
        <p:spPr>
          <a:xfrm>
            <a:off x="1572851" y="1804988"/>
            <a:ext cx="404813" cy="2916238"/>
          </a:xfrm>
          <a:prstGeom prst="leftBrace">
            <a:avLst/>
          </a:prstGeom>
          <a:noFill/>
          <a:ln w="19050">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buFont typeface="Arial" panose="020B0604020202020204" pitchFamily="34" charset="0"/>
              <a:buNone/>
              <a:defRPr/>
            </a:pPr>
            <a:endParaRPr lang="zh-CN" altLang="en-US">
              <a:ln>
                <a:solidFill>
                  <a:schemeClr val="tx1"/>
                </a:solidFill>
              </a:ln>
              <a:solidFill>
                <a:srgbClr val="000000"/>
              </a:solidFill>
            </a:endParaRPr>
          </a:p>
        </p:txBody>
      </p:sp>
      <p:sp>
        <p:nvSpPr>
          <p:cNvPr id="10" name="文本框 1"/>
          <p:cNvSpPr txBox="1">
            <a:spLocks noChangeArrowheads="1"/>
          </p:cNvSpPr>
          <p:nvPr/>
        </p:nvSpPr>
        <p:spPr bwMode="auto">
          <a:xfrm>
            <a:off x="1945166" y="1670572"/>
            <a:ext cx="3906441" cy="461665"/>
          </a:xfrm>
          <a:prstGeom prst="rect">
            <a:avLst/>
          </a:prstGeom>
          <a:noFill/>
          <a:ln w="9525">
            <a:noFill/>
            <a:miter lim="800000"/>
          </a:ln>
        </p:spPr>
        <p:txBody>
          <a:bodyPr>
            <a:spAutoFit/>
          </a:bodyPr>
          <a:lstStyle/>
          <a:p>
            <a:pPr eaLnBrk="1" hangingPunct="1"/>
            <a:r>
              <a:rPr lang="zh-CN" altLang="en-US" sz="2400" dirty="0">
                <a:latin typeface="楷体" panose="02010609060101010101" pitchFamily="49" charset="-122"/>
                <a:ea typeface="楷体" panose="02010609060101010101" pitchFamily="49" charset="-122"/>
              </a:rPr>
              <a:t>少年和国家紧紧相连</a:t>
            </a:r>
            <a:endParaRPr lang="zh-CN" altLang="en-US" sz="2400" dirty="0">
              <a:latin typeface="楷体" panose="02010609060101010101" pitchFamily="49" charset="-122"/>
              <a:ea typeface="楷体" panose="02010609060101010101" pitchFamily="49" charset="-122"/>
            </a:endParaRPr>
          </a:p>
        </p:txBody>
      </p:sp>
      <p:sp>
        <p:nvSpPr>
          <p:cNvPr id="11" name="文本框 1"/>
          <p:cNvSpPr txBox="1">
            <a:spLocks noChangeArrowheads="1"/>
          </p:cNvSpPr>
          <p:nvPr/>
        </p:nvSpPr>
        <p:spPr bwMode="auto">
          <a:xfrm>
            <a:off x="1899920" y="3028951"/>
            <a:ext cx="2896501" cy="830997"/>
          </a:xfrm>
          <a:prstGeom prst="rect">
            <a:avLst/>
          </a:prstGeom>
          <a:noFill/>
          <a:ln w="9525">
            <a:noFill/>
            <a:miter lim="800000"/>
          </a:ln>
        </p:spPr>
        <p:txBody>
          <a:bodyPr wrap="square">
            <a:spAutoFit/>
          </a:bodyPr>
          <a:lstStyle/>
          <a:p>
            <a:pPr eaLnBrk="1" hangingPunct="1"/>
            <a:r>
              <a:rPr lang="zh-CN" altLang="en-US" sz="2400" dirty="0">
                <a:latin typeface="楷体" panose="02010609060101010101" pitchFamily="49" charset="-122"/>
                <a:ea typeface="楷体" panose="02010609060101010101" pitchFamily="49" charset="-122"/>
              </a:rPr>
              <a:t>前程灿烂的少年中国</a:t>
            </a:r>
            <a:endParaRPr lang="zh-CN" altLang="en-US" sz="2400" dirty="0">
              <a:latin typeface="楷体" panose="02010609060101010101" pitchFamily="49" charset="-122"/>
              <a:ea typeface="楷体" panose="02010609060101010101" pitchFamily="49" charset="-122"/>
            </a:endParaRPr>
          </a:p>
        </p:txBody>
      </p:sp>
      <p:sp>
        <p:nvSpPr>
          <p:cNvPr id="12" name="文本框 1"/>
          <p:cNvSpPr txBox="1">
            <a:spLocks noChangeArrowheads="1"/>
          </p:cNvSpPr>
          <p:nvPr/>
        </p:nvSpPr>
        <p:spPr bwMode="auto">
          <a:xfrm>
            <a:off x="1899919" y="4352054"/>
            <a:ext cx="3500810" cy="830997"/>
          </a:xfrm>
          <a:prstGeom prst="rect">
            <a:avLst/>
          </a:prstGeom>
          <a:noFill/>
          <a:ln w="9525">
            <a:noFill/>
            <a:miter lim="800000"/>
          </a:ln>
        </p:spPr>
        <p:txBody>
          <a:bodyPr wrap="square">
            <a:spAutoFit/>
          </a:bodyPr>
          <a:lstStyle/>
          <a:p>
            <a:pPr eaLnBrk="1" hangingPunct="1"/>
            <a:r>
              <a:rPr lang="zh-CN" altLang="en-US" sz="2400" dirty="0">
                <a:latin typeface="楷体" panose="02010609060101010101" pitchFamily="49" charset="-122"/>
                <a:ea typeface="楷体" panose="02010609060101010101" pitchFamily="49" charset="-122"/>
              </a:rPr>
              <a:t>讴歌少年和国家美好未来</a:t>
            </a:r>
            <a:endParaRPr lang="zh-CN" altLang="en-US" sz="2400" dirty="0">
              <a:latin typeface="楷体" panose="02010609060101010101" pitchFamily="49" charset="-122"/>
              <a:ea typeface="楷体" panose="02010609060101010101" pitchFamily="49" charset="-122"/>
            </a:endParaRPr>
          </a:p>
        </p:txBody>
      </p:sp>
      <p:sp>
        <p:nvSpPr>
          <p:cNvPr id="13" name="矩形 12"/>
          <p:cNvSpPr>
            <a:spLocks noChangeArrowheads="1"/>
          </p:cNvSpPr>
          <p:nvPr/>
        </p:nvSpPr>
        <p:spPr bwMode="auto">
          <a:xfrm>
            <a:off x="5177883" y="3035629"/>
            <a:ext cx="1415772" cy="461665"/>
          </a:xfrm>
          <a:prstGeom prst="rect">
            <a:avLst/>
          </a:prstGeom>
          <a:noFill/>
          <a:ln w="9525">
            <a:noFill/>
            <a:miter lim="800000"/>
          </a:ln>
        </p:spPr>
        <p:txBody>
          <a:bodyPr wrap="none">
            <a:spAutoFit/>
          </a:bodyPr>
          <a:lstStyle/>
          <a:p>
            <a:pPr eaLnBrk="1" hangingPunct="1"/>
            <a:r>
              <a:rPr lang="en-US" altLang="zh-CN" sz="2400" dirty="0">
                <a:solidFill>
                  <a:srgbClr val="FF0000"/>
                </a:solidFill>
                <a:latin typeface="楷体" panose="02010609060101010101" pitchFamily="49" charset="-122"/>
                <a:ea typeface="楷体" panose="02010609060101010101" pitchFamily="49" charset="-122"/>
              </a:rPr>
              <a:t>——</a:t>
            </a:r>
            <a:r>
              <a:rPr lang="zh-CN" altLang="en-US" sz="2400" dirty="0">
                <a:solidFill>
                  <a:srgbClr val="FF0000"/>
                </a:solidFill>
                <a:latin typeface="楷体" panose="02010609060101010101" pitchFamily="49" charset="-122"/>
                <a:ea typeface="楷体" panose="02010609060101010101" pitchFamily="49" charset="-122"/>
              </a:rPr>
              <a:t>比喻</a:t>
            </a:r>
            <a:endParaRPr lang="zh-CN" altLang="en-US" sz="2400" dirty="0">
              <a:solidFill>
                <a:srgbClr val="FF0000"/>
              </a:solidFill>
              <a:latin typeface="楷体" panose="02010609060101010101" pitchFamily="49" charset="-122"/>
              <a:ea typeface="楷体" panose="02010609060101010101" pitchFamily="49" charset="-122"/>
            </a:endParaRPr>
          </a:p>
        </p:txBody>
      </p:sp>
      <p:sp>
        <p:nvSpPr>
          <p:cNvPr id="14" name="矩形 13"/>
          <p:cNvSpPr>
            <a:spLocks noChangeArrowheads="1"/>
          </p:cNvSpPr>
          <p:nvPr/>
        </p:nvSpPr>
        <p:spPr bwMode="auto">
          <a:xfrm>
            <a:off x="5224668" y="4266269"/>
            <a:ext cx="1415772" cy="461665"/>
          </a:xfrm>
          <a:prstGeom prst="rect">
            <a:avLst/>
          </a:prstGeom>
          <a:noFill/>
          <a:ln w="9525">
            <a:noFill/>
            <a:miter lim="800000"/>
          </a:ln>
        </p:spPr>
        <p:txBody>
          <a:bodyPr wrap="none">
            <a:spAutoFit/>
          </a:bodyPr>
          <a:lstStyle/>
          <a:p>
            <a:r>
              <a:rPr lang="en-US" altLang="zh-CN" sz="2400" dirty="0">
                <a:solidFill>
                  <a:srgbClr val="FF0000"/>
                </a:solidFill>
                <a:latin typeface="楷体" panose="02010609060101010101" pitchFamily="49" charset="-122"/>
                <a:ea typeface="楷体" panose="02010609060101010101" pitchFamily="49" charset="-122"/>
              </a:rPr>
              <a:t>——</a:t>
            </a:r>
            <a:r>
              <a:rPr lang="zh-CN" altLang="en-US" sz="2400" dirty="0">
                <a:solidFill>
                  <a:srgbClr val="FF0000"/>
                </a:solidFill>
                <a:latin typeface="楷体" panose="02010609060101010101" pitchFamily="49" charset="-122"/>
                <a:ea typeface="楷体" panose="02010609060101010101" pitchFamily="49" charset="-122"/>
              </a:rPr>
              <a:t>对偶</a:t>
            </a:r>
            <a:endParaRPr lang="zh-CN" altLang="en-US" sz="2400" b="1" dirty="0">
              <a:solidFill>
                <a:srgbClr val="0033CC"/>
              </a:solidFill>
              <a:latin typeface="楷体" panose="02010609060101010101" pitchFamily="49" charset="-122"/>
              <a:ea typeface="楷体" panose="02010609060101010101" pitchFamily="49" charset="-122"/>
            </a:endParaRPr>
          </a:p>
        </p:txBody>
      </p:sp>
      <p:sp>
        <p:nvSpPr>
          <p:cNvPr id="16" name="文本框 26"/>
          <p:cNvSpPr txBox="1">
            <a:spLocks noChangeArrowheads="1"/>
          </p:cNvSpPr>
          <p:nvPr/>
        </p:nvSpPr>
        <p:spPr bwMode="auto">
          <a:xfrm>
            <a:off x="6928952" y="2153446"/>
            <a:ext cx="1169551" cy="2554545"/>
          </a:xfrm>
          <a:prstGeom prst="rect">
            <a:avLst/>
          </a:prstGeom>
          <a:noFill/>
          <a:ln w="9525">
            <a:noFill/>
            <a:miter lim="800000"/>
          </a:ln>
        </p:spPr>
        <p:txBody>
          <a:bodyPr vert="eaVert" wrap="none">
            <a:spAutoFit/>
          </a:bodyPr>
          <a:lstStyle/>
          <a:p>
            <a:pPr eaLnBrk="1" hangingPunct="1"/>
            <a:r>
              <a:rPr lang="zh-CN" altLang="en-US" sz="3200" dirty="0">
                <a:solidFill>
                  <a:srgbClr val="FF0000"/>
                </a:solidFill>
                <a:latin typeface="楷体" panose="02010609060101010101" pitchFamily="49" charset="-122"/>
                <a:ea typeface="楷体" panose="02010609060101010101" pitchFamily="49" charset="-122"/>
              </a:rPr>
              <a:t>讴歌祖国未来</a:t>
            </a:r>
            <a:endParaRPr lang="en-US" altLang="zh-CN" sz="3200" dirty="0">
              <a:solidFill>
                <a:srgbClr val="FF0000"/>
              </a:solidFill>
              <a:latin typeface="楷体" panose="02010609060101010101" pitchFamily="49" charset="-122"/>
              <a:ea typeface="楷体" panose="02010609060101010101" pitchFamily="49" charset="-122"/>
            </a:endParaRPr>
          </a:p>
          <a:p>
            <a:pPr eaLnBrk="1" hangingPunct="1"/>
            <a:r>
              <a:rPr lang="zh-CN" altLang="en-US" sz="3200" dirty="0">
                <a:solidFill>
                  <a:srgbClr val="FF0000"/>
                </a:solidFill>
                <a:latin typeface="楷体" panose="02010609060101010101" pitchFamily="49" charset="-122"/>
                <a:ea typeface="楷体" panose="02010609060101010101" pitchFamily="49" charset="-122"/>
              </a:rPr>
              <a:t>寄予少年希望</a:t>
            </a:r>
            <a:endParaRPr lang="zh-CN" altLang="en-US" sz="3200" dirty="0">
              <a:solidFill>
                <a:srgbClr val="FF0000"/>
              </a:solidFill>
              <a:latin typeface="楷体" panose="02010609060101010101" pitchFamily="49" charset="-122"/>
              <a:ea typeface="楷体" panose="02010609060101010101" pitchFamily="49" charset="-122"/>
            </a:endParaRPr>
          </a:p>
        </p:txBody>
      </p:sp>
      <p:sp>
        <p:nvSpPr>
          <p:cNvPr id="17" name="左大括号 16"/>
          <p:cNvSpPr/>
          <p:nvPr/>
        </p:nvSpPr>
        <p:spPr>
          <a:xfrm rot="10800000">
            <a:off x="6525330" y="1907639"/>
            <a:ext cx="403622" cy="2916238"/>
          </a:xfrm>
          <a:prstGeom prst="leftBrace">
            <a:avLst/>
          </a:prstGeom>
          <a:noFill/>
          <a:ln w="19050">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buFont typeface="Arial" panose="020B0604020202020204" pitchFamily="34" charset="0"/>
              <a:buNone/>
              <a:defRPr/>
            </a:pPr>
            <a:endParaRPr lang="zh-CN" altLang="en-US" sz="1400">
              <a:ln>
                <a:solidFill>
                  <a:schemeClr val="tx1"/>
                </a:solidFill>
              </a:ln>
              <a:solidFill>
                <a:srgbClr val="000000"/>
              </a:solidFill>
            </a:endParaRPr>
          </a:p>
        </p:txBody>
      </p:sp>
      <p:sp>
        <p:nvSpPr>
          <p:cNvPr id="18" name="矩形 17"/>
          <p:cNvSpPr>
            <a:spLocks noChangeArrowheads="1"/>
          </p:cNvSpPr>
          <p:nvPr/>
        </p:nvSpPr>
        <p:spPr bwMode="auto">
          <a:xfrm>
            <a:off x="5177883" y="1804989"/>
            <a:ext cx="1415772" cy="461665"/>
          </a:xfrm>
          <a:prstGeom prst="rect">
            <a:avLst/>
          </a:prstGeom>
          <a:noFill/>
          <a:ln w="9525">
            <a:noFill/>
            <a:miter lim="800000"/>
          </a:ln>
        </p:spPr>
        <p:txBody>
          <a:bodyPr wrap="none">
            <a:spAutoFit/>
          </a:bodyPr>
          <a:lstStyle/>
          <a:p>
            <a:pPr eaLnBrk="1" hangingPunct="1"/>
            <a:r>
              <a:rPr lang="en-US" altLang="zh-CN" sz="2400" dirty="0">
                <a:solidFill>
                  <a:srgbClr val="FF0000"/>
                </a:solidFill>
                <a:latin typeface="楷体" panose="02010609060101010101" pitchFamily="49" charset="-122"/>
                <a:ea typeface="楷体" panose="02010609060101010101" pitchFamily="49" charset="-122"/>
              </a:rPr>
              <a:t>——</a:t>
            </a:r>
            <a:r>
              <a:rPr lang="zh-CN" altLang="en-US" sz="2400" dirty="0">
                <a:solidFill>
                  <a:srgbClr val="FF0000"/>
                </a:solidFill>
                <a:latin typeface="楷体" panose="02010609060101010101" pitchFamily="49" charset="-122"/>
                <a:ea typeface="楷体" panose="02010609060101010101" pitchFamily="49" charset="-122"/>
              </a:rPr>
              <a:t>排比</a:t>
            </a:r>
            <a:endParaRPr lang="zh-CN" altLang="en-US" sz="2400" dirty="0">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3" grpId="0"/>
      <p:bldP spid="14" grpId="0"/>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1101144" y="676993"/>
            <a:ext cx="6577885" cy="3046988"/>
          </a:xfrm>
          <a:prstGeom prst="rect">
            <a:avLst/>
          </a:prstGeom>
          <a:noFill/>
          <a:ln w="9525">
            <a:noFill/>
            <a:miter lim="800000"/>
          </a:ln>
        </p:spPr>
        <p:txBody>
          <a:bodyPr wrap="square" anchor="ctr">
            <a:spAutoFit/>
          </a:bodyPr>
          <a:lstStyle/>
          <a:p>
            <a:pPr>
              <a:lnSpc>
                <a:spcPct val="150000"/>
              </a:lnSpc>
            </a:pPr>
            <a:r>
              <a:rPr lang="zh-CN" altLang="en-US" sz="3200" dirty="0" smtClean="0">
                <a:solidFill>
                  <a:srgbClr val="000000"/>
                </a:solidFill>
                <a:latin typeface="楷体" panose="02010609060101010101" pitchFamily="49" charset="-122"/>
                <a:ea typeface="楷体" panose="02010609060101010101" pitchFamily="49" charset="-122"/>
              </a:rPr>
              <a:t>    通过</a:t>
            </a:r>
            <a:r>
              <a:rPr lang="zh-CN" altLang="en-US" sz="3200" dirty="0">
                <a:solidFill>
                  <a:srgbClr val="000000"/>
                </a:solidFill>
                <a:latin typeface="楷体" panose="02010609060101010101" pitchFamily="49" charset="-122"/>
                <a:ea typeface="楷体" panose="02010609060101010101" pitchFamily="49" charset="-122"/>
              </a:rPr>
              <a:t>上节课的学习，我们了解了文章的基本大意</a:t>
            </a:r>
            <a:r>
              <a:rPr lang="zh-CN" altLang="en-US" sz="3200" dirty="0" smtClean="0">
                <a:solidFill>
                  <a:srgbClr val="000000"/>
                </a:solidFill>
                <a:latin typeface="楷体" panose="02010609060101010101" pitchFamily="49" charset="-122"/>
                <a:ea typeface="楷体" panose="02010609060101010101" pitchFamily="49" charset="-122"/>
              </a:rPr>
              <a:t>。</a:t>
            </a:r>
            <a:r>
              <a:rPr lang="zh-CN" altLang="en-US" sz="3200" dirty="0" smtClean="0">
                <a:latin typeface="楷体" panose="02010609060101010101" pitchFamily="49" charset="-122"/>
                <a:ea typeface="楷体" panose="02010609060101010101" pitchFamily="49" charset="-122"/>
              </a:rPr>
              <a:t>作者</a:t>
            </a:r>
            <a:r>
              <a:rPr lang="zh-CN" altLang="en-US" sz="3200" dirty="0">
                <a:latin typeface="楷体" panose="02010609060101010101" pitchFamily="49" charset="-122"/>
                <a:ea typeface="楷体" panose="02010609060101010101" pitchFamily="49" charset="-122"/>
              </a:rPr>
              <a:t>认为</a:t>
            </a:r>
            <a:r>
              <a:rPr lang="zh-CN" altLang="en-US" sz="3200" dirty="0">
                <a:solidFill>
                  <a:srgbClr val="FF0000"/>
                </a:solidFill>
                <a:latin typeface="楷体" panose="02010609060101010101" pitchFamily="49" charset="-122"/>
                <a:ea typeface="楷体" panose="02010609060101010101" pitchFamily="49" charset="-122"/>
              </a:rPr>
              <a:t>创造未来的中国是我们中国少年的责任。</a:t>
            </a:r>
            <a:endParaRPr lang="zh-CN" altLang="en-US" sz="3200" dirty="0">
              <a:solidFill>
                <a:srgbClr val="000000"/>
              </a:solidFill>
              <a:latin typeface="楷体" panose="02010609060101010101" pitchFamily="49" charset="-122"/>
              <a:ea typeface="楷体" panose="02010609060101010101" pitchFamily="49" charset="-122"/>
            </a:endParaRPr>
          </a:p>
          <a:p>
            <a:pPr>
              <a:lnSpc>
                <a:spcPct val="150000"/>
              </a:lnSpc>
            </a:pPr>
            <a:endParaRPr lang="zh-CN" altLang="en-US" sz="3200" dirty="0">
              <a:solidFill>
                <a:srgbClr val="000000"/>
              </a:solidFill>
              <a:latin typeface="楷体" panose="02010609060101010101" pitchFamily="49" charset="-122"/>
              <a:ea typeface="楷体" panose="02010609060101010101" pitchFamily="49" charset="-122"/>
            </a:endParaRPr>
          </a:p>
        </p:txBody>
      </p:sp>
      <p:pic>
        <p:nvPicPr>
          <p:cNvPr id="55298" name="Picture 2" descr="红日"/>
          <p:cNvPicPr>
            <a:picLocks noChangeAspect="1" noChangeArrowheads="1"/>
          </p:cNvPicPr>
          <p:nvPr/>
        </p:nvPicPr>
        <p:blipFill>
          <a:blip r:embed="rId1" cstate="email"/>
          <a:srcRect/>
          <a:stretch>
            <a:fillRect/>
          </a:stretch>
        </p:blipFill>
        <p:spPr bwMode="auto">
          <a:xfrm>
            <a:off x="2350059" y="3232597"/>
            <a:ext cx="3790950" cy="2977950"/>
          </a:xfrm>
          <a:prstGeom prst="roundRect">
            <a:avLst/>
          </a:prstGeom>
          <a:noFill/>
          <a:ln w="9525">
            <a:noFill/>
            <a:miter lim="800000"/>
            <a:headEnd/>
            <a:tailEnd/>
          </a:ln>
        </p:spPr>
      </p:pic>
      <p:pic>
        <p:nvPicPr>
          <p:cNvPr id="2" name="12.少年中国说">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6424180" y="2200487"/>
            <a:ext cx="4572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298"/>
                                        </p:tgtEl>
                                        <p:attrNameLst>
                                          <p:attrName>style.visibility</p:attrName>
                                        </p:attrNameLst>
                                      </p:cBhvr>
                                      <p:to>
                                        <p:strVal val="visible"/>
                                      </p:to>
                                    </p:set>
                                    <p:animEffect transition="in" filter="fade">
                                      <p:cBhvr>
                                        <p:cTn id="12" dur="20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25335" fill="hold"/>
                                        <p:tgtEl>
                                          <p:spTgt spid="2"/>
                                        </p:tgtEl>
                                      </p:cBhvr>
                                    </p:cmd>
                                  </p:childTnLst>
                                </p:cTn>
                              </p:par>
                            </p:childTnLst>
                          </p:cTn>
                        </p:par>
                      </p:childTnLst>
                    </p:cTn>
                  </p:par>
                </p:childTnLst>
              </p:cTn>
              <p:nextCondLst>
                <p:cond evt="onClick" delay="0">
                  <p:tgtEl>
                    <p:spTgt spid="2"/>
                  </p:tgtEl>
                </p:cond>
              </p:nextCondLst>
            </p:seq>
            <p:audio>
              <p:cMediaNode vol="80000">
                <p:cTn id="18" fill="hold" display="0">
                  <p:stCondLst>
                    <p:cond delay="indefinite"/>
                  </p:stCondLst>
                  <p:endCondLst>
                    <p:cond evt="onStopAudio" delay="0">
                      <p:tgtEl>
                        <p:sldTgt/>
                      </p:tgtEl>
                    </p:cond>
                  </p:endCondLst>
                </p:cTn>
                <p:tgtEl>
                  <p:spTgt spid="2"/>
                </p:tgtEl>
              </p:cMediaNode>
            </p:audio>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6228" y="1033899"/>
            <a:ext cx="7803356" cy="3539430"/>
          </a:xfrm>
          <a:prstGeom prst="rect">
            <a:avLst/>
          </a:prstGeom>
        </p:spPr>
        <p:txBody>
          <a:bodyPr>
            <a:spAutoFit/>
          </a:bodyPr>
          <a:lstStyle/>
          <a:p>
            <a:pPr fontAlgn="auto">
              <a:lnSpc>
                <a:spcPct val="200000"/>
              </a:lnSpc>
              <a:spcBef>
                <a:spcPts val="0"/>
              </a:spcBef>
              <a:spcAft>
                <a:spcPts val="0"/>
              </a:spcAft>
              <a:defRPr/>
            </a:pPr>
            <a:r>
              <a:rPr lang="zh-CN" altLang="en-US" sz="2000" dirty="0">
                <a:solidFill>
                  <a:prstClr val="black"/>
                </a:solidFill>
                <a:latin typeface="微软雅黑" panose="020B0503020204020204" pitchFamily="34" charset="-122"/>
                <a:ea typeface="微软雅黑" panose="020B0503020204020204" pitchFamily="34" charset="-122"/>
              </a:rPr>
              <a:t>一、加一加变成本课新字再组词。</a:t>
            </a:r>
            <a:endParaRPr lang="zh-CN" altLang="en-US" sz="2000" dirty="0">
              <a:solidFill>
                <a:prstClr val="black"/>
              </a:solidFill>
              <a:latin typeface="微软雅黑" panose="020B0503020204020204" pitchFamily="34" charset="-122"/>
              <a:ea typeface="微软雅黑" panose="020B0503020204020204" pitchFamily="34" charset="-122"/>
            </a:endParaRPr>
          </a:p>
          <a:p>
            <a:pPr marL="630555" fontAlgn="auto">
              <a:lnSpc>
                <a:spcPct val="200000"/>
              </a:lnSpc>
              <a:spcBef>
                <a:spcPts val="0"/>
              </a:spcBef>
              <a:spcAft>
                <a:spcPts val="0"/>
              </a:spcAft>
              <a:defRPr/>
            </a:pPr>
            <a:endParaRPr lang="en-US" altLang="zh-CN" sz="2000" b="1" dirty="0">
              <a:solidFill>
                <a:prstClr val="black"/>
              </a:solidFill>
              <a:latin typeface="微软雅黑" panose="020B0503020204020204" pitchFamily="34" charset="-122"/>
              <a:ea typeface="微软雅黑" panose="020B0503020204020204" pitchFamily="34" charset="-122"/>
            </a:endParaRPr>
          </a:p>
          <a:p>
            <a:pPr marL="630555" fontAlgn="auto">
              <a:lnSpc>
                <a:spcPct val="200000"/>
              </a:lnSpc>
              <a:spcBef>
                <a:spcPts val="0"/>
              </a:spcBef>
              <a:spcAft>
                <a:spcPts val="0"/>
              </a:spcAft>
              <a:defRPr/>
            </a:pPr>
            <a:r>
              <a:rPr lang="zh-CN" altLang="en-US" sz="2400" dirty="0" smtClean="0">
                <a:latin typeface="楷体" panose="02010609060101010101" pitchFamily="49" charset="-122"/>
                <a:ea typeface="楷体" panose="02010609060101010101" pitchFamily="49" charset="-122"/>
              </a:rPr>
              <a:t>氵</a:t>
            </a:r>
            <a:r>
              <a:rPr lang="zh-CN" altLang="en-US" sz="2400" b="1" dirty="0" smtClean="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写</a:t>
            </a:r>
            <a:r>
              <a:rPr lang="zh-CN" altLang="en-US" sz="2400" b="1" dirty="0" smtClean="0">
                <a:latin typeface="楷体" panose="02010609060101010101" pitchFamily="49" charset="-122"/>
                <a:ea typeface="楷体" panose="02010609060101010101" pitchFamily="49" charset="-122"/>
              </a:rPr>
              <a:t>＝</a:t>
            </a:r>
            <a:r>
              <a:rPr lang="zh-CN" altLang="en-US" sz="2400" b="1" dirty="0" smtClean="0">
                <a:solidFill>
                  <a:prstClr val="black"/>
                </a:solidFill>
                <a:latin typeface="楷体" panose="02010609060101010101" pitchFamily="49" charset="-122"/>
                <a:ea typeface="楷体" panose="02010609060101010101" pitchFamily="49" charset="-122"/>
              </a:rPr>
              <a:t>   </a:t>
            </a:r>
            <a:r>
              <a:rPr lang="en-US" altLang="zh-CN" sz="2400" b="1" dirty="0" smtClean="0">
                <a:solidFill>
                  <a:prstClr val="black"/>
                </a:solidFill>
                <a:latin typeface="楷体" panose="02010609060101010101" pitchFamily="49" charset="-122"/>
                <a:ea typeface="楷体" panose="02010609060101010101" pitchFamily="49" charset="-122"/>
              </a:rPr>
              <a:t>(</a:t>
            </a:r>
            <a:r>
              <a:rPr lang="zh-CN" altLang="en-US" sz="2400" b="1" dirty="0" smtClean="0">
                <a:solidFill>
                  <a:prstClr val="black"/>
                </a:solidFill>
                <a:latin typeface="楷体" panose="02010609060101010101" pitchFamily="49" charset="-122"/>
                <a:ea typeface="楷体" panose="02010609060101010101" pitchFamily="49" charset="-122"/>
              </a:rPr>
              <a:t>　　　   </a:t>
            </a:r>
            <a:r>
              <a:rPr lang="en-US" altLang="zh-CN" sz="2400" b="1" dirty="0" smtClean="0">
                <a:solidFill>
                  <a:prstClr val="black"/>
                </a:solidFill>
                <a:latin typeface="楷体" panose="02010609060101010101" pitchFamily="49" charset="-122"/>
                <a:ea typeface="楷体" panose="02010609060101010101" pitchFamily="49" charset="-122"/>
              </a:rPr>
              <a:t>)</a:t>
            </a:r>
            <a:r>
              <a:rPr lang="zh-CN" altLang="en-US" sz="2400" b="1" dirty="0" smtClean="0">
                <a:solidFill>
                  <a:prstClr val="black"/>
                </a:solidFill>
                <a:latin typeface="楷体" panose="02010609060101010101" pitchFamily="49" charset="-122"/>
                <a:ea typeface="楷体" panose="02010609060101010101" pitchFamily="49" charset="-122"/>
              </a:rPr>
              <a:t>　</a:t>
            </a:r>
            <a:r>
              <a:rPr lang="zh-CN" altLang="en-US" sz="2400" dirty="0">
                <a:latin typeface="楷体" panose="02010609060101010101" pitchFamily="49" charset="-122"/>
                <a:ea typeface="楷体" panose="02010609060101010101" pitchFamily="49" charset="-122"/>
              </a:rPr>
              <a:t>氵</a:t>
            </a:r>
            <a:r>
              <a:rPr lang="zh-CN" altLang="en-US" sz="2400" b="1" dirty="0" smtClean="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替</a:t>
            </a:r>
            <a:r>
              <a:rPr lang="zh-CN" altLang="en-US" sz="2400" b="1" dirty="0" smtClean="0">
                <a:latin typeface="楷体" panose="02010609060101010101" pitchFamily="49" charset="-122"/>
                <a:ea typeface="楷体" panose="02010609060101010101" pitchFamily="49" charset="-122"/>
              </a:rPr>
              <a:t>＝</a:t>
            </a:r>
            <a:r>
              <a:rPr lang="zh-CN" altLang="en-US" sz="2400" b="1" dirty="0" smtClean="0">
                <a:solidFill>
                  <a:prstClr val="black"/>
                </a:solidFill>
                <a:latin typeface="楷体" panose="02010609060101010101" pitchFamily="49" charset="-122"/>
                <a:ea typeface="楷体" panose="02010609060101010101" pitchFamily="49" charset="-122"/>
              </a:rPr>
              <a:t>  </a:t>
            </a:r>
            <a:r>
              <a:rPr lang="en-US" altLang="zh-CN" sz="2400" b="1" dirty="0" smtClean="0">
                <a:solidFill>
                  <a:prstClr val="black"/>
                </a:solidFill>
                <a:latin typeface="楷体" panose="02010609060101010101" pitchFamily="49" charset="-122"/>
                <a:ea typeface="楷体" panose="02010609060101010101" pitchFamily="49" charset="-122"/>
              </a:rPr>
              <a:t>(</a:t>
            </a:r>
            <a:r>
              <a:rPr lang="zh-CN" altLang="en-US" sz="2400" b="1" dirty="0" smtClean="0">
                <a:solidFill>
                  <a:prstClr val="black"/>
                </a:solidFill>
                <a:latin typeface="楷体" panose="02010609060101010101" pitchFamily="49" charset="-122"/>
                <a:ea typeface="楷体" panose="02010609060101010101" pitchFamily="49" charset="-122"/>
              </a:rPr>
              <a:t>　　　</a:t>
            </a:r>
            <a:r>
              <a:rPr lang="en-US" altLang="zh-CN" sz="2400" b="1" dirty="0" smtClean="0">
                <a:solidFill>
                  <a:prstClr val="black"/>
                </a:solidFill>
                <a:latin typeface="楷体" panose="02010609060101010101" pitchFamily="49" charset="-122"/>
                <a:ea typeface="楷体" panose="02010609060101010101" pitchFamily="49" charset="-122"/>
              </a:rPr>
              <a:t>)</a:t>
            </a:r>
            <a:endParaRPr lang="en-US" altLang="zh-CN" sz="2400" b="1" dirty="0" smtClean="0">
              <a:solidFill>
                <a:prstClr val="black"/>
              </a:solidFill>
              <a:latin typeface="楷体" panose="02010609060101010101" pitchFamily="49" charset="-122"/>
              <a:ea typeface="楷体" panose="02010609060101010101" pitchFamily="49" charset="-122"/>
            </a:endParaRPr>
          </a:p>
          <a:p>
            <a:pPr marL="630555" fontAlgn="auto">
              <a:lnSpc>
                <a:spcPct val="200000"/>
              </a:lnSpc>
              <a:spcBef>
                <a:spcPts val="0"/>
              </a:spcBef>
              <a:spcAft>
                <a:spcPts val="0"/>
              </a:spcAft>
              <a:defRPr/>
            </a:pPr>
            <a:endParaRPr lang="en-US" altLang="zh-CN" sz="2400" b="1" dirty="0">
              <a:solidFill>
                <a:prstClr val="black"/>
              </a:solidFill>
              <a:latin typeface="楷体" panose="02010609060101010101" pitchFamily="49" charset="-122"/>
              <a:ea typeface="楷体" panose="02010609060101010101" pitchFamily="49" charset="-122"/>
            </a:endParaRPr>
          </a:p>
          <a:p>
            <a:pPr marL="630555" fontAlgn="auto">
              <a:lnSpc>
                <a:spcPct val="200000"/>
              </a:lnSpc>
              <a:spcBef>
                <a:spcPts val="0"/>
              </a:spcBef>
              <a:spcAft>
                <a:spcPts val="0"/>
              </a:spcAft>
              <a:defRPr/>
            </a:pPr>
            <a:r>
              <a:rPr lang="zh-CN" altLang="en-US" sz="2400" dirty="0">
                <a:latin typeface="楷体" panose="02010609060101010101" pitchFamily="49" charset="-122"/>
                <a:ea typeface="楷体" panose="02010609060101010101" pitchFamily="49" charset="-122"/>
              </a:rPr>
              <a:t>纟</a:t>
            </a:r>
            <a:r>
              <a:rPr lang="zh-CN" altLang="en-US" sz="2400" b="1" dirty="0" smtClean="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从</a:t>
            </a:r>
            <a:r>
              <a:rPr lang="zh-CN" altLang="en-US" sz="2400" b="1" dirty="0" smtClean="0">
                <a:latin typeface="楷体" panose="02010609060101010101" pitchFamily="49" charset="-122"/>
                <a:ea typeface="楷体" panose="02010609060101010101" pitchFamily="49" charset="-122"/>
              </a:rPr>
              <a:t>＝</a:t>
            </a:r>
            <a:r>
              <a:rPr lang="zh-CN" altLang="en-US" sz="2400" b="1" dirty="0" smtClean="0">
                <a:solidFill>
                  <a:prstClr val="black"/>
                </a:solidFill>
                <a:latin typeface="楷体" panose="02010609060101010101" pitchFamily="49" charset="-122"/>
                <a:ea typeface="楷体" panose="02010609060101010101" pitchFamily="49" charset="-122"/>
              </a:rPr>
              <a:t>   </a:t>
            </a:r>
            <a:r>
              <a:rPr lang="en-US" altLang="zh-CN" sz="2400" b="1" dirty="0" smtClean="0">
                <a:solidFill>
                  <a:prstClr val="black"/>
                </a:solidFill>
                <a:latin typeface="楷体" panose="02010609060101010101" pitchFamily="49" charset="-122"/>
                <a:ea typeface="楷体" panose="02010609060101010101" pitchFamily="49" charset="-122"/>
              </a:rPr>
              <a:t>(</a:t>
            </a:r>
            <a:r>
              <a:rPr lang="zh-CN" altLang="en-US" sz="2400" b="1" dirty="0">
                <a:solidFill>
                  <a:prstClr val="black"/>
                </a:solidFill>
                <a:latin typeface="楷体" panose="02010609060101010101" pitchFamily="49" charset="-122"/>
                <a:ea typeface="楷体" panose="02010609060101010101" pitchFamily="49" charset="-122"/>
              </a:rPr>
              <a:t>　　　</a:t>
            </a:r>
            <a:r>
              <a:rPr lang="en-US" altLang="zh-CN" sz="2400" b="1" dirty="0">
                <a:solidFill>
                  <a:prstClr val="black"/>
                </a:solidFill>
                <a:latin typeface="楷体" panose="02010609060101010101" pitchFamily="49" charset="-122"/>
                <a:ea typeface="楷体" panose="02010609060101010101" pitchFamily="49" charset="-122"/>
              </a:rPr>
              <a:t>)</a:t>
            </a:r>
            <a:r>
              <a:rPr lang="zh-CN" altLang="en-US" sz="2400" b="1" dirty="0">
                <a:solidFill>
                  <a:prstClr val="black"/>
                </a:solidFill>
                <a:latin typeface="楷体" panose="02010609060101010101" pitchFamily="49" charset="-122"/>
                <a:ea typeface="楷体" panose="02010609060101010101" pitchFamily="49" charset="-122"/>
              </a:rPr>
              <a:t>　</a:t>
            </a:r>
            <a:r>
              <a:rPr lang="zh-CN" altLang="en-US" sz="2400" b="1" dirty="0" smtClean="0">
                <a:solidFill>
                  <a:prstClr val="black"/>
                </a:solidFill>
                <a:latin typeface="楷体" panose="02010609060101010101" pitchFamily="49" charset="-122"/>
                <a:ea typeface="楷体" panose="02010609060101010101" pitchFamily="49" charset="-122"/>
              </a:rPr>
              <a:t>   </a:t>
            </a:r>
            <a:r>
              <a:rPr lang="zh-CN" altLang="en-US" sz="2400" dirty="0" smtClean="0">
                <a:latin typeface="楷体" panose="02010609060101010101" pitchFamily="49" charset="-122"/>
                <a:ea typeface="楷体" panose="02010609060101010101" pitchFamily="49" charset="-122"/>
              </a:rPr>
              <a:t>月</a:t>
            </a:r>
            <a:r>
              <a:rPr lang="zh-CN" altLang="en-US" sz="2400" b="1" dirty="0" smtClean="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台</a:t>
            </a:r>
            <a:r>
              <a:rPr lang="zh-CN" altLang="en-US" sz="2400" b="1" dirty="0" smtClean="0">
                <a:latin typeface="楷体" panose="02010609060101010101" pitchFamily="49" charset="-122"/>
                <a:ea typeface="楷体" panose="02010609060101010101" pitchFamily="49" charset="-122"/>
              </a:rPr>
              <a:t>＝   </a:t>
            </a:r>
            <a:r>
              <a:rPr lang="en-US" altLang="zh-CN" sz="2400" b="1" dirty="0" smtClean="0">
                <a:solidFill>
                  <a:prstClr val="black"/>
                </a:solidFill>
                <a:latin typeface="楷体" panose="02010609060101010101" pitchFamily="49" charset="-122"/>
                <a:ea typeface="楷体" panose="02010609060101010101" pitchFamily="49" charset="-122"/>
              </a:rPr>
              <a:t>(</a:t>
            </a:r>
            <a:r>
              <a:rPr lang="zh-CN" altLang="en-US" sz="2400" b="1" dirty="0">
                <a:solidFill>
                  <a:prstClr val="black"/>
                </a:solidFill>
                <a:latin typeface="楷体" panose="02010609060101010101" pitchFamily="49" charset="-122"/>
                <a:ea typeface="楷体" panose="02010609060101010101" pitchFamily="49" charset="-122"/>
              </a:rPr>
              <a:t>　　　</a:t>
            </a:r>
            <a:r>
              <a:rPr lang="en-US" altLang="zh-CN" sz="2400" b="1" dirty="0">
                <a:solidFill>
                  <a:prstClr val="black"/>
                </a:solidFill>
                <a:latin typeface="楷体" panose="02010609060101010101" pitchFamily="49" charset="-122"/>
                <a:ea typeface="楷体" panose="02010609060101010101" pitchFamily="49" charset="-122"/>
              </a:rPr>
              <a:t>)</a:t>
            </a:r>
            <a:endParaRPr lang="en-US" altLang="zh-CN" sz="2400" b="1" dirty="0">
              <a:solidFill>
                <a:prstClr val="black"/>
              </a:solidFill>
              <a:latin typeface="楷体" panose="02010609060101010101" pitchFamily="49" charset="-122"/>
              <a:ea typeface="楷体" panose="02010609060101010101" pitchFamily="49" charset="-122"/>
            </a:endParaRPr>
          </a:p>
        </p:txBody>
      </p:sp>
      <p:sp>
        <p:nvSpPr>
          <p:cNvPr id="6" name="矩形 5"/>
          <p:cNvSpPr>
            <a:spLocks noChangeArrowheads="1"/>
          </p:cNvSpPr>
          <p:nvPr/>
        </p:nvSpPr>
        <p:spPr bwMode="auto">
          <a:xfrm>
            <a:off x="2671278" y="2403470"/>
            <a:ext cx="492443" cy="461665"/>
          </a:xfrm>
          <a:prstGeom prst="rect">
            <a:avLst/>
          </a:prstGeom>
          <a:noFill/>
          <a:ln w="9525">
            <a:noFill/>
            <a:miter lim="800000"/>
          </a:ln>
        </p:spPr>
        <p:txBody>
          <a:bodyPr wrap="none">
            <a:spAutoFit/>
          </a:bodyPr>
          <a:lstStyle/>
          <a:p>
            <a:r>
              <a:rPr lang="zh-CN" altLang="en-US" sz="2400" dirty="0">
                <a:latin typeface="楷体" panose="02010609060101010101" pitchFamily="49" charset="-122"/>
                <a:ea typeface="楷体" panose="02010609060101010101" pitchFamily="49" charset="-122"/>
              </a:rPr>
              <a:t>泻</a:t>
            </a:r>
            <a:endParaRPr lang="zh-CN" altLang="en-US" sz="2400" dirty="0">
              <a:latin typeface="楷体" panose="02010609060101010101" pitchFamily="49" charset="-122"/>
              <a:ea typeface="楷体" panose="02010609060101010101" pitchFamily="49" charset="-122"/>
            </a:endParaRPr>
          </a:p>
        </p:txBody>
      </p:sp>
      <p:sp>
        <p:nvSpPr>
          <p:cNvPr id="8" name="矩形 7"/>
          <p:cNvSpPr>
            <a:spLocks noChangeArrowheads="1"/>
          </p:cNvSpPr>
          <p:nvPr/>
        </p:nvSpPr>
        <p:spPr bwMode="auto">
          <a:xfrm>
            <a:off x="3262134" y="2403470"/>
            <a:ext cx="1415772" cy="461665"/>
          </a:xfrm>
          <a:prstGeom prst="rect">
            <a:avLst/>
          </a:prstGeom>
          <a:noFill/>
          <a:ln w="9525">
            <a:noFill/>
            <a:miter lim="800000"/>
          </a:ln>
        </p:spPr>
        <p:txBody>
          <a:bodyPr wrap="none">
            <a:spAutoFit/>
          </a:bodyPr>
          <a:lstStyle/>
          <a:p>
            <a:r>
              <a:rPr lang="zh-CN" altLang="en-US" sz="2400" dirty="0" smtClean="0">
                <a:solidFill>
                  <a:srgbClr val="FF0000"/>
                </a:solidFill>
                <a:latin typeface="楷体" panose="02010609060101010101" pitchFamily="49" charset="-122"/>
                <a:ea typeface="楷体" panose="02010609060101010101" pitchFamily="49" charset="-122"/>
              </a:rPr>
              <a:t>一泻千里</a:t>
            </a:r>
            <a:endParaRPr lang="zh-CN" altLang="en-US" sz="2400" dirty="0">
              <a:solidFill>
                <a:srgbClr val="FF0000"/>
              </a:solidFill>
              <a:latin typeface="楷体" panose="02010609060101010101" pitchFamily="49" charset="-122"/>
              <a:ea typeface="楷体" panose="02010609060101010101" pitchFamily="49" charset="-122"/>
            </a:endParaRPr>
          </a:p>
        </p:txBody>
      </p:sp>
      <p:sp>
        <p:nvSpPr>
          <p:cNvPr id="9" name="矩形 8"/>
          <p:cNvSpPr>
            <a:spLocks noChangeArrowheads="1"/>
          </p:cNvSpPr>
          <p:nvPr/>
        </p:nvSpPr>
        <p:spPr bwMode="auto">
          <a:xfrm>
            <a:off x="6343638" y="2436275"/>
            <a:ext cx="492443" cy="461665"/>
          </a:xfrm>
          <a:prstGeom prst="rect">
            <a:avLst/>
          </a:prstGeom>
          <a:noFill/>
          <a:ln w="9525">
            <a:noFill/>
            <a:miter lim="800000"/>
          </a:ln>
        </p:spPr>
        <p:txBody>
          <a:bodyPr wrap="none">
            <a:spAutoFit/>
          </a:bodyPr>
          <a:lstStyle/>
          <a:p>
            <a:r>
              <a:rPr lang="zh-CN" altLang="en-US" sz="2400" dirty="0">
                <a:latin typeface="楷体" panose="02010609060101010101" pitchFamily="49" charset="-122"/>
                <a:ea typeface="楷体" panose="02010609060101010101" pitchFamily="49" charset="-122"/>
              </a:rPr>
              <a:t>潜</a:t>
            </a:r>
            <a:endParaRPr lang="zh-CN" altLang="en-US" sz="2400" dirty="0">
              <a:latin typeface="楷体" panose="02010609060101010101" pitchFamily="49" charset="-122"/>
              <a:ea typeface="楷体" panose="02010609060101010101" pitchFamily="49" charset="-122"/>
            </a:endParaRPr>
          </a:p>
        </p:txBody>
      </p:sp>
      <p:sp>
        <p:nvSpPr>
          <p:cNvPr id="10" name="矩形 9"/>
          <p:cNvSpPr>
            <a:spLocks noChangeArrowheads="1"/>
          </p:cNvSpPr>
          <p:nvPr/>
        </p:nvSpPr>
        <p:spPr bwMode="auto">
          <a:xfrm>
            <a:off x="6934493" y="2436275"/>
            <a:ext cx="800219" cy="461665"/>
          </a:xfrm>
          <a:prstGeom prst="rect">
            <a:avLst/>
          </a:prstGeom>
          <a:noFill/>
          <a:ln w="9525">
            <a:noFill/>
            <a:miter lim="800000"/>
          </a:ln>
        </p:spPr>
        <p:txBody>
          <a:bodyPr wrap="none">
            <a:spAutoFit/>
          </a:bodyPr>
          <a:lstStyle/>
          <a:p>
            <a:r>
              <a:rPr lang="zh-CN" altLang="en-US" sz="2400" dirty="0">
                <a:solidFill>
                  <a:srgbClr val="FF0000"/>
                </a:solidFill>
                <a:latin typeface="楷体" panose="02010609060101010101" pitchFamily="49" charset="-122"/>
                <a:ea typeface="楷体" panose="02010609060101010101" pitchFamily="49" charset="-122"/>
              </a:rPr>
              <a:t>潜龙</a:t>
            </a:r>
            <a:endParaRPr lang="zh-CN" altLang="en-US" sz="2400" dirty="0">
              <a:solidFill>
                <a:srgbClr val="FF0000"/>
              </a:solidFill>
              <a:latin typeface="楷体" panose="02010609060101010101" pitchFamily="49" charset="-122"/>
              <a:ea typeface="楷体" panose="02010609060101010101" pitchFamily="49" charset="-122"/>
            </a:endParaRPr>
          </a:p>
        </p:txBody>
      </p:sp>
      <p:sp>
        <p:nvSpPr>
          <p:cNvPr id="11" name="矩形 10"/>
          <p:cNvSpPr>
            <a:spLocks noChangeArrowheads="1"/>
          </p:cNvSpPr>
          <p:nvPr/>
        </p:nvSpPr>
        <p:spPr bwMode="auto">
          <a:xfrm>
            <a:off x="2671278" y="3928287"/>
            <a:ext cx="492443" cy="461665"/>
          </a:xfrm>
          <a:prstGeom prst="rect">
            <a:avLst/>
          </a:prstGeom>
          <a:noFill/>
          <a:ln w="9525">
            <a:noFill/>
            <a:miter lim="800000"/>
          </a:ln>
        </p:spPr>
        <p:txBody>
          <a:bodyPr wrap="none">
            <a:spAutoFit/>
          </a:bodyPr>
          <a:lstStyle/>
          <a:p>
            <a:r>
              <a:rPr lang="zh-CN" altLang="en-US" sz="2400" dirty="0">
                <a:latin typeface="楷体" panose="02010609060101010101" pitchFamily="49" charset="-122"/>
                <a:ea typeface="楷体" panose="02010609060101010101" pitchFamily="49" charset="-122"/>
              </a:rPr>
              <a:t>纵</a:t>
            </a:r>
            <a:endParaRPr lang="zh-CN" altLang="en-US" sz="2400" dirty="0">
              <a:latin typeface="楷体" panose="02010609060101010101" pitchFamily="49" charset="-122"/>
              <a:ea typeface="楷体" panose="02010609060101010101" pitchFamily="49" charset="-122"/>
            </a:endParaRPr>
          </a:p>
        </p:txBody>
      </p:sp>
      <p:sp>
        <p:nvSpPr>
          <p:cNvPr id="12" name="矩形 11"/>
          <p:cNvSpPr>
            <a:spLocks noChangeArrowheads="1"/>
          </p:cNvSpPr>
          <p:nvPr/>
        </p:nvSpPr>
        <p:spPr bwMode="auto">
          <a:xfrm>
            <a:off x="3417645" y="3928287"/>
            <a:ext cx="800219" cy="461665"/>
          </a:xfrm>
          <a:prstGeom prst="rect">
            <a:avLst/>
          </a:prstGeom>
          <a:noFill/>
          <a:ln w="9525">
            <a:noFill/>
            <a:miter lim="800000"/>
          </a:ln>
        </p:spPr>
        <p:txBody>
          <a:bodyPr wrap="none">
            <a:spAutoFit/>
          </a:bodyPr>
          <a:lstStyle/>
          <a:p>
            <a:r>
              <a:rPr lang="zh-CN" altLang="en-US" sz="2400" dirty="0" smtClean="0">
                <a:solidFill>
                  <a:srgbClr val="FF0000"/>
                </a:solidFill>
                <a:latin typeface="楷体" panose="02010609060101010101" pitchFamily="49" charset="-122"/>
                <a:ea typeface="楷体" panose="02010609060101010101" pitchFamily="49" charset="-122"/>
              </a:rPr>
              <a:t>纵横</a:t>
            </a:r>
            <a:endParaRPr lang="zh-CN" altLang="en-US" sz="2400" dirty="0">
              <a:solidFill>
                <a:srgbClr val="FF0000"/>
              </a:solidFill>
              <a:latin typeface="楷体" panose="02010609060101010101" pitchFamily="49" charset="-122"/>
              <a:ea typeface="楷体" panose="02010609060101010101" pitchFamily="49" charset="-122"/>
            </a:endParaRPr>
          </a:p>
        </p:txBody>
      </p:sp>
      <p:sp>
        <p:nvSpPr>
          <p:cNvPr id="13" name="矩形 12"/>
          <p:cNvSpPr>
            <a:spLocks noChangeArrowheads="1"/>
          </p:cNvSpPr>
          <p:nvPr/>
        </p:nvSpPr>
        <p:spPr bwMode="auto">
          <a:xfrm>
            <a:off x="6343637" y="3902755"/>
            <a:ext cx="492443" cy="461665"/>
          </a:xfrm>
          <a:prstGeom prst="rect">
            <a:avLst/>
          </a:prstGeom>
          <a:noFill/>
          <a:ln w="9525">
            <a:noFill/>
            <a:miter lim="800000"/>
          </a:ln>
        </p:spPr>
        <p:txBody>
          <a:bodyPr wrap="none">
            <a:spAutoFit/>
          </a:bodyPr>
          <a:lstStyle/>
          <a:p>
            <a:r>
              <a:rPr lang="zh-CN" altLang="en-US" sz="2400" dirty="0">
                <a:latin typeface="楷体" panose="02010609060101010101" pitchFamily="49" charset="-122"/>
                <a:ea typeface="楷体" panose="02010609060101010101" pitchFamily="49" charset="-122"/>
              </a:rPr>
              <a:t>胎</a:t>
            </a:r>
            <a:endParaRPr lang="zh-CN" altLang="en-US" sz="2400" dirty="0">
              <a:latin typeface="楷体" panose="02010609060101010101" pitchFamily="49" charset="-122"/>
              <a:ea typeface="楷体" panose="02010609060101010101" pitchFamily="49" charset="-122"/>
            </a:endParaRPr>
          </a:p>
        </p:txBody>
      </p:sp>
      <p:sp>
        <p:nvSpPr>
          <p:cNvPr id="14" name="矩形 13"/>
          <p:cNvSpPr>
            <a:spLocks noChangeArrowheads="1"/>
          </p:cNvSpPr>
          <p:nvPr/>
        </p:nvSpPr>
        <p:spPr bwMode="auto">
          <a:xfrm>
            <a:off x="7020754" y="3928285"/>
            <a:ext cx="800219" cy="461665"/>
          </a:xfrm>
          <a:prstGeom prst="rect">
            <a:avLst/>
          </a:prstGeom>
          <a:noFill/>
          <a:ln w="9525">
            <a:noFill/>
            <a:miter lim="800000"/>
          </a:ln>
        </p:spPr>
        <p:txBody>
          <a:bodyPr wrap="none">
            <a:spAutoFit/>
          </a:bodyPr>
          <a:lstStyle/>
          <a:p>
            <a:r>
              <a:rPr lang="zh-CN" altLang="en-US" sz="2400" dirty="0" smtClean="0">
                <a:solidFill>
                  <a:srgbClr val="FF0000"/>
                </a:solidFill>
                <a:latin typeface="楷体" panose="02010609060101010101" pitchFamily="49" charset="-122"/>
                <a:ea typeface="楷体" panose="02010609060101010101" pitchFamily="49" charset="-122"/>
              </a:rPr>
              <a:t>胚胎</a:t>
            </a:r>
            <a:endParaRPr lang="zh-CN" altLang="en-US" sz="2400" dirty="0">
              <a:solidFill>
                <a:srgbClr val="FF0000"/>
              </a:solidFill>
              <a:latin typeface="楷体" panose="02010609060101010101" pitchFamily="49" charset="-122"/>
              <a:ea typeface="楷体" panose="02010609060101010101" pitchFamily="49" charset="-122"/>
            </a:endParaRPr>
          </a:p>
        </p:txBody>
      </p:sp>
      <p:sp>
        <p:nvSpPr>
          <p:cNvPr id="15" name="文本框 14"/>
          <p:cNvSpPr txBox="1">
            <a:spLocks noChangeArrowheads="1"/>
          </p:cNvSpPr>
          <p:nvPr/>
        </p:nvSpPr>
        <p:spPr bwMode="auto">
          <a:xfrm>
            <a:off x="1671194" y="2044344"/>
            <a:ext cx="1216819" cy="284691"/>
          </a:xfrm>
          <a:prstGeom prst="rect">
            <a:avLst/>
          </a:prstGeom>
          <a:noFill/>
          <a:ln w="9525">
            <a:noFill/>
            <a:miter lim="800000"/>
          </a:ln>
        </p:spPr>
        <p:txBody>
          <a:bodyPr lIns="68579" tIns="34289" rIns="68579" bIns="34289">
            <a:spAutoFit/>
          </a:bodyPr>
          <a:lstStyle/>
          <a:p>
            <a:endParaRPr lang="zh-CN" altLang="en-US" sz="1400" dirty="0">
              <a:solidFill>
                <a:schemeClr val="hlink"/>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nodePh="1">
                                  <p:stCondLst>
                                    <p:cond delay="0"/>
                                  </p:stCondLst>
                                  <p:endCondLst>
                                    <p:cond evt="begin" delay="0">
                                      <p:tn val="45"/>
                                    </p:cond>
                                  </p:end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矩形 3"/>
          <p:cNvSpPr>
            <a:spLocks noChangeArrowheads="1"/>
          </p:cNvSpPr>
          <p:nvPr/>
        </p:nvSpPr>
        <p:spPr bwMode="auto">
          <a:xfrm>
            <a:off x="1322533" y="1772053"/>
            <a:ext cx="5454254" cy="3652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0850" indent="-45085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200000"/>
              </a:lnSpc>
            </a:pPr>
            <a:r>
              <a:rPr lang="en-US" altLang="zh-CN" sz="2400" dirty="0">
                <a:latin typeface="楷体" panose="02010609060101010101" pitchFamily="49" charset="-122"/>
                <a:ea typeface="楷体" panose="02010609060101010101" pitchFamily="49" charset="-122"/>
              </a:rPr>
              <a:t>1</a:t>
            </a:r>
            <a:r>
              <a:rPr lang="zh-CN" altLang="en-US" sz="2400" dirty="0" smtClean="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少年独立则国独立，少年自由则国自由，少年进步则国进步</a:t>
            </a:r>
            <a:r>
              <a:rPr lang="en-US" altLang="zh-CN" sz="2400" dirty="0" smtClean="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　　　　　</a:t>
            </a:r>
            <a:r>
              <a:rPr lang="en-US" altLang="zh-CN" sz="2400" dirty="0">
                <a:latin typeface="楷体" panose="02010609060101010101" pitchFamily="49" charset="-122"/>
                <a:ea typeface="楷体" panose="02010609060101010101" pitchFamily="49" charset="-122"/>
              </a:rPr>
              <a:t>)</a:t>
            </a:r>
            <a:endParaRPr lang="en-US" altLang="zh-CN" sz="2400" dirty="0">
              <a:latin typeface="楷体" panose="02010609060101010101" pitchFamily="49" charset="-122"/>
              <a:ea typeface="楷体" panose="02010609060101010101" pitchFamily="49" charset="-122"/>
            </a:endParaRPr>
          </a:p>
          <a:p>
            <a:pPr>
              <a:lnSpc>
                <a:spcPct val="200000"/>
              </a:lnSpc>
            </a:pPr>
            <a:r>
              <a:rPr lang="en-US" altLang="zh-CN" sz="2400" dirty="0">
                <a:latin typeface="楷体" panose="02010609060101010101" pitchFamily="49" charset="-122"/>
                <a:ea typeface="楷体" panose="02010609060101010101" pitchFamily="49" charset="-122"/>
              </a:rPr>
              <a:t>2</a:t>
            </a:r>
            <a:r>
              <a:rPr lang="zh-CN" altLang="en-US" sz="2400" dirty="0">
                <a:latin typeface="楷体" panose="02010609060101010101" pitchFamily="49" charset="-122"/>
                <a:ea typeface="楷体" panose="02010609060101010101" pitchFamily="49" charset="-122"/>
              </a:rPr>
              <a:t>．前途似海，来日方长。</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　　　　　</a:t>
            </a:r>
            <a:r>
              <a:rPr lang="en-US" altLang="zh-CN" sz="2400" dirty="0">
                <a:latin typeface="楷体" panose="02010609060101010101" pitchFamily="49" charset="-122"/>
                <a:ea typeface="楷体" panose="02010609060101010101" pitchFamily="49" charset="-122"/>
              </a:rPr>
              <a:t>)</a:t>
            </a:r>
            <a:endParaRPr lang="en-US" altLang="zh-CN" sz="2400" dirty="0">
              <a:latin typeface="楷体" panose="02010609060101010101" pitchFamily="49" charset="-122"/>
              <a:ea typeface="楷体" panose="02010609060101010101" pitchFamily="49" charset="-122"/>
            </a:endParaRPr>
          </a:p>
          <a:p>
            <a:pPr>
              <a:lnSpc>
                <a:spcPct val="200000"/>
              </a:lnSpc>
            </a:pPr>
            <a:r>
              <a:rPr lang="en-US" altLang="zh-CN" sz="2400" dirty="0">
                <a:latin typeface="楷体" panose="02010609060101010101" pitchFamily="49" charset="-122"/>
                <a:ea typeface="楷体" panose="02010609060101010101" pitchFamily="49" charset="-122"/>
              </a:rPr>
              <a:t>3</a:t>
            </a:r>
            <a:r>
              <a:rPr lang="zh-CN" altLang="en-US" sz="2400" dirty="0" smtClean="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纵有千古，横有八荒</a:t>
            </a:r>
            <a:r>
              <a:rPr lang="zh-CN" altLang="en-US" sz="2400" dirty="0" smtClean="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　　　　　</a:t>
            </a:r>
            <a:r>
              <a:rPr lang="en-US" altLang="zh-CN" sz="2400" dirty="0">
                <a:latin typeface="楷体" panose="02010609060101010101" pitchFamily="49" charset="-122"/>
                <a:ea typeface="楷体" panose="02010609060101010101" pitchFamily="49" charset="-122"/>
              </a:rPr>
              <a:t>)</a:t>
            </a:r>
            <a:endParaRPr lang="en-US" altLang="zh-CN" sz="2400" dirty="0">
              <a:latin typeface="楷体" panose="02010609060101010101" pitchFamily="49" charset="-122"/>
              <a:ea typeface="楷体" panose="02010609060101010101" pitchFamily="49" charset="-122"/>
            </a:endParaRPr>
          </a:p>
        </p:txBody>
      </p:sp>
      <p:sp>
        <p:nvSpPr>
          <p:cNvPr id="45059" name="矩形 2"/>
          <p:cNvSpPr>
            <a:spLocks noChangeArrowheads="1"/>
          </p:cNvSpPr>
          <p:nvPr/>
        </p:nvSpPr>
        <p:spPr bwMode="auto">
          <a:xfrm>
            <a:off x="1088869" y="915877"/>
            <a:ext cx="53657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dirty="0" smtClean="0">
                <a:solidFill>
                  <a:srgbClr val="000000"/>
                </a:solidFill>
                <a:latin typeface="微软雅黑" panose="020B0503020204020204" pitchFamily="34" charset="-122"/>
                <a:ea typeface="微软雅黑" panose="020B0503020204020204" pitchFamily="34" charset="-122"/>
              </a:rPr>
              <a:t>二、说说下列句子的修辞手法。</a:t>
            </a:r>
            <a:endParaRPr lang="zh-CN" altLang="en-US" sz="2800" dirty="0">
              <a:latin typeface="微软雅黑" panose="020B0503020204020204" pitchFamily="34" charset="-122"/>
              <a:ea typeface="微软雅黑" panose="020B0503020204020204" pitchFamily="34" charset="-122"/>
            </a:endParaRPr>
          </a:p>
        </p:txBody>
      </p:sp>
      <p:sp>
        <p:nvSpPr>
          <p:cNvPr id="5" name="矩形 4"/>
          <p:cNvSpPr>
            <a:spLocks noChangeArrowheads="1"/>
          </p:cNvSpPr>
          <p:nvPr/>
        </p:nvSpPr>
        <p:spPr bwMode="auto">
          <a:xfrm>
            <a:off x="3154551" y="3372492"/>
            <a:ext cx="1005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dirty="0">
                <a:solidFill>
                  <a:srgbClr val="FF0000"/>
                </a:solidFill>
                <a:latin typeface="楷体" panose="02010609060101010101" pitchFamily="49" charset="-122"/>
                <a:ea typeface="楷体" panose="02010609060101010101" pitchFamily="49" charset="-122"/>
              </a:rPr>
              <a:t>排比</a:t>
            </a:r>
            <a:endParaRPr lang="zh-CN" altLang="en-US" sz="3200" dirty="0">
              <a:latin typeface="楷体" panose="02010609060101010101" pitchFamily="49" charset="-122"/>
              <a:ea typeface="楷体" panose="02010609060101010101" pitchFamily="49" charset="-122"/>
            </a:endParaRPr>
          </a:p>
        </p:txBody>
      </p:sp>
      <p:sp>
        <p:nvSpPr>
          <p:cNvPr id="6" name="矩形 5"/>
          <p:cNvSpPr>
            <a:spLocks noChangeArrowheads="1"/>
          </p:cNvSpPr>
          <p:nvPr/>
        </p:nvSpPr>
        <p:spPr bwMode="auto">
          <a:xfrm>
            <a:off x="5342695" y="4100335"/>
            <a:ext cx="1005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dirty="0">
                <a:solidFill>
                  <a:srgbClr val="FF0000"/>
                </a:solidFill>
                <a:latin typeface="楷体" panose="02010609060101010101" pitchFamily="49" charset="-122"/>
                <a:ea typeface="楷体" panose="02010609060101010101" pitchFamily="49" charset="-122"/>
              </a:rPr>
              <a:t>比喻</a:t>
            </a:r>
            <a:endParaRPr lang="zh-CN" altLang="en-US" sz="3200" dirty="0">
              <a:latin typeface="楷体" panose="02010609060101010101" pitchFamily="49" charset="-122"/>
              <a:ea typeface="楷体" panose="02010609060101010101" pitchFamily="49" charset="-122"/>
            </a:endParaRPr>
          </a:p>
        </p:txBody>
      </p:sp>
      <p:sp>
        <p:nvSpPr>
          <p:cNvPr id="7" name="矩形 6"/>
          <p:cNvSpPr>
            <a:spLocks noChangeArrowheads="1"/>
          </p:cNvSpPr>
          <p:nvPr/>
        </p:nvSpPr>
        <p:spPr bwMode="auto">
          <a:xfrm>
            <a:off x="5342695" y="4829020"/>
            <a:ext cx="1005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dirty="0">
                <a:solidFill>
                  <a:srgbClr val="FF0000"/>
                </a:solidFill>
                <a:latin typeface="楷体" panose="02010609060101010101" pitchFamily="49" charset="-122"/>
                <a:ea typeface="楷体" panose="02010609060101010101" pitchFamily="49" charset="-122"/>
              </a:rPr>
              <a:t>对偶</a:t>
            </a:r>
            <a:endParaRPr lang="zh-CN" altLang="en-US" sz="3200" dirty="0">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云形 4"/>
          <p:cNvSpPr/>
          <p:nvPr/>
        </p:nvSpPr>
        <p:spPr>
          <a:xfrm>
            <a:off x="1436065" y="615032"/>
            <a:ext cx="2983915" cy="1358900"/>
          </a:xfrm>
          <a:prstGeom prst="cloud">
            <a:avLst/>
          </a:prstGeom>
          <a:solidFill>
            <a:schemeClr val="bg1"/>
          </a:solidFill>
          <a:ln>
            <a:solidFill>
              <a:srgbClr val="A1C45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spcBef>
                <a:spcPts val="0"/>
              </a:spcBef>
              <a:spcAft>
                <a:spcPts val="0"/>
              </a:spcAft>
              <a:defRPr/>
            </a:pPr>
            <a:endParaRPr lang="zh-CN" altLang="en-US" sz="2400"/>
          </a:p>
        </p:txBody>
      </p:sp>
      <p:sp>
        <p:nvSpPr>
          <p:cNvPr id="6" name="文本框 3"/>
          <p:cNvSpPr txBox="1">
            <a:spLocks noChangeArrowheads="1"/>
          </p:cNvSpPr>
          <p:nvPr/>
        </p:nvSpPr>
        <p:spPr bwMode="auto">
          <a:xfrm>
            <a:off x="1860975" y="1032872"/>
            <a:ext cx="2807584" cy="523220"/>
          </a:xfrm>
          <a:prstGeom prst="rect">
            <a:avLst/>
          </a:prstGeom>
          <a:noFill/>
          <a:ln w="9525">
            <a:noFill/>
            <a:miter lim="800000"/>
          </a:ln>
        </p:spPr>
        <p:txBody>
          <a:bodyPr wrap="square" lIns="91440" tIns="45720" rIns="91440" bIns="45720">
            <a:spAutoFit/>
          </a:bodyPr>
          <a:lstStyle/>
          <a:p>
            <a:r>
              <a:rPr lang="zh-CN" altLang="en-US" sz="2800" dirty="0">
                <a:latin typeface="微软雅黑" panose="020B0503020204020204" pitchFamily="34" charset="-122"/>
                <a:ea typeface="微软雅黑" panose="020B0503020204020204" pitchFamily="34" charset="-122"/>
              </a:rPr>
              <a:t>文章句子我会连</a:t>
            </a:r>
            <a:endParaRPr lang="zh-CN" altLang="en-US" sz="2800" dirty="0">
              <a:latin typeface="微软雅黑" panose="020B0503020204020204" pitchFamily="34" charset="-122"/>
              <a:ea typeface="微软雅黑" panose="020B0503020204020204" pitchFamily="34" charset="-122"/>
            </a:endParaRPr>
          </a:p>
        </p:txBody>
      </p:sp>
      <p:sp>
        <p:nvSpPr>
          <p:cNvPr id="7" name="文本框 6"/>
          <p:cNvSpPr txBox="1">
            <a:spLocks noChangeArrowheads="1"/>
          </p:cNvSpPr>
          <p:nvPr/>
        </p:nvSpPr>
        <p:spPr bwMode="auto">
          <a:xfrm>
            <a:off x="1860975" y="2391773"/>
            <a:ext cx="2050955" cy="830997"/>
          </a:xfrm>
          <a:prstGeom prst="rect">
            <a:avLst/>
          </a:prstGeom>
          <a:noFill/>
          <a:ln w="9525">
            <a:noFill/>
            <a:miter lim="800000"/>
          </a:ln>
        </p:spPr>
        <p:txBody>
          <a:bodyPr wrap="square" lIns="91440" tIns="45720" rIns="91440" bIns="45720">
            <a:spAutoFit/>
          </a:bodyPr>
          <a:lstStyle/>
          <a:p>
            <a:pPr>
              <a:lnSpc>
                <a:spcPct val="150000"/>
              </a:lnSpc>
            </a:pPr>
            <a:r>
              <a:rPr lang="zh-CN" altLang="en-US" sz="3200" dirty="0">
                <a:solidFill>
                  <a:srgbClr val="000000"/>
                </a:solidFill>
                <a:latin typeface="楷体" panose="02010609060101010101" pitchFamily="49" charset="-122"/>
                <a:ea typeface="楷体" panose="02010609060101010101" pitchFamily="49" charset="-122"/>
              </a:rPr>
              <a:t>奇花初胎</a:t>
            </a:r>
            <a:endParaRPr lang="zh-CN" altLang="en-US" sz="3200" dirty="0">
              <a:latin typeface="楷体" panose="02010609060101010101" pitchFamily="49" charset="-122"/>
              <a:ea typeface="楷体" panose="02010609060101010101" pitchFamily="49" charset="-122"/>
            </a:endParaRPr>
          </a:p>
        </p:txBody>
      </p:sp>
      <p:sp>
        <p:nvSpPr>
          <p:cNvPr id="8" name="文本框 7"/>
          <p:cNvSpPr txBox="1"/>
          <p:nvPr/>
        </p:nvSpPr>
        <p:spPr>
          <a:xfrm>
            <a:off x="2008094" y="3397568"/>
            <a:ext cx="1903836" cy="584775"/>
          </a:xfrm>
          <a:prstGeom prst="rect">
            <a:avLst/>
          </a:prstGeom>
          <a:noFill/>
        </p:spPr>
        <p:txBody>
          <a:bodyPr wrap="square" rtlCol="0">
            <a:spAutoFit/>
          </a:bodyPr>
          <a:lstStyle/>
          <a:p>
            <a:r>
              <a:rPr lang="zh-CN" altLang="en-US" sz="3200" dirty="0">
                <a:latin typeface="楷体" panose="02010609060101010101" pitchFamily="49" charset="-122"/>
                <a:ea typeface="楷体" panose="02010609060101010101" pitchFamily="49" charset="-122"/>
              </a:rPr>
              <a:t>天戴其苍</a:t>
            </a:r>
            <a:endParaRPr lang="zh-CN" altLang="en-US" sz="3200" dirty="0">
              <a:latin typeface="楷体" panose="02010609060101010101" pitchFamily="49" charset="-122"/>
              <a:ea typeface="楷体" panose="02010609060101010101" pitchFamily="49" charset="-122"/>
            </a:endParaRPr>
          </a:p>
        </p:txBody>
      </p:sp>
      <p:sp>
        <p:nvSpPr>
          <p:cNvPr id="9" name="文本框 8"/>
          <p:cNvSpPr txBox="1"/>
          <p:nvPr/>
        </p:nvSpPr>
        <p:spPr>
          <a:xfrm>
            <a:off x="2008094" y="4244494"/>
            <a:ext cx="1837765" cy="584775"/>
          </a:xfrm>
          <a:prstGeom prst="rect">
            <a:avLst/>
          </a:prstGeom>
          <a:noFill/>
        </p:spPr>
        <p:txBody>
          <a:bodyPr wrap="square" rtlCol="0">
            <a:spAutoFit/>
          </a:bodyPr>
          <a:lstStyle/>
          <a:p>
            <a:r>
              <a:rPr lang="zh-CN" altLang="en-US" sz="3200" dirty="0">
                <a:latin typeface="楷体" panose="02010609060101010101" pitchFamily="49" charset="-122"/>
                <a:ea typeface="楷体" panose="02010609060101010101" pitchFamily="49" charset="-122"/>
              </a:rPr>
              <a:t>干将发硎</a:t>
            </a:r>
            <a:endParaRPr lang="zh-CN" altLang="en-US" sz="3200" dirty="0">
              <a:latin typeface="楷体" panose="02010609060101010101" pitchFamily="49" charset="-122"/>
              <a:ea typeface="楷体" panose="02010609060101010101" pitchFamily="49" charset="-122"/>
            </a:endParaRPr>
          </a:p>
        </p:txBody>
      </p:sp>
      <p:sp>
        <p:nvSpPr>
          <p:cNvPr id="10" name="文本框 9"/>
          <p:cNvSpPr txBox="1"/>
          <p:nvPr/>
        </p:nvSpPr>
        <p:spPr>
          <a:xfrm>
            <a:off x="4977278" y="2542443"/>
            <a:ext cx="2077946" cy="584775"/>
          </a:xfrm>
          <a:prstGeom prst="rect">
            <a:avLst/>
          </a:prstGeom>
          <a:noFill/>
        </p:spPr>
        <p:txBody>
          <a:bodyPr wrap="square" rtlCol="0">
            <a:spAutoFit/>
          </a:bodyPr>
          <a:lstStyle/>
          <a:p>
            <a:r>
              <a:rPr lang="zh-CN" altLang="en-US" sz="3200" dirty="0">
                <a:solidFill>
                  <a:srgbClr val="000000"/>
                </a:solidFill>
                <a:latin typeface="楷体" panose="02010609060101010101" pitchFamily="49" charset="-122"/>
                <a:ea typeface="楷体" panose="02010609060101010101" pitchFamily="49" charset="-122"/>
              </a:rPr>
              <a:t>有作其芒</a:t>
            </a:r>
            <a:endParaRPr lang="zh-CN" altLang="en-US" sz="3200" dirty="0">
              <a:latin typeface="楷体" panose="02010609060101010101" pitchFamily="49" charset="-122"/>
              <a:ea typeface="楷体" panose="02010609060101010101" pitchFamily="49" charset="-122"/>
            </a:endParaRPr>
          </a:p>
        </p:txBody>
      </p:sp>
      <p:sp>
        <p:nvSpPr>
          <p:cNvPr id="11" name="文本框 10"/>
          <p:cNvSpPr txBox="1"/>
          <p:nvPr/>
        </p:nvSpPr>
        <p:spPr>
          <a:xfrm>
            <a:off x="4977278" y="3389556"/>
            <a:ext cx="1822793" cy="584775"/>
          </a:xfrm>
          <a:prstGeom prst="rect">
            <a:avLst/>
          </a:prstGeom>
          <a:noFill/>
        </p:spPr>
        <p:txBody>
          <a:bodyPr wrap="square" rtlCol="0">
            <a:spAutoFit/>
          </a:bodyPr>
          <a:lstStyle/>
          <a:p>
            <a:r>
              <a:rPr lang="zh-CN" altLang="en-US" sz="3200" dirty="0">
                <a:latin typeface="楷体" panose="02010609060101010101" pitchFamily="49" charset="-122"/>
                <a:ea typeface="楷体" panose="02010609060101010101" pitchFamily="49" charset="-122"/>
              </a:rPr>
              <a:t>矞矞皇皇</a:t>
            </a:r>
            <a:endParaRPr lang="zh-CN" altLang="en-US" sz="3200" dirty="0">
              <a:latin typeface="楷体" panose="02010609060101010101" pitchFamily="49" charset="-122"/>
              <a:ea typeface="楷体" panose="02010609060101010101" pitchFamily="49" charset="-122"/>
            </a:endParaRPr>
          </a:p>
        </p:txBody>
      </p:sp>
      <p:sp>
        <p:nvSpPr>
          <p:cNvPr id="12" name="文本框 11"/>
          <p:cNvSpPr txBox="1"/>
          <p:nvPr/>
        </p:nvSpPr>
        <p:spPr>
          <a:xfrm>
            <a:off x="4977278" y="4244494"/>
            <a:ext cx="1851038" cy="584775"/>
          </a:xfrm>
          <a:prstGeom prst="rect">
            <a:avLst/>
          </a:prstGeom>
          <a:noFill/>
        </p:spPr>
        <p:txBody>
          <a:bodyPr wrap="square" rtlCol="0">
            <a:spAutoFit/>
          </a:bodyPr>
          <a:lstStyle/>
          <a:p>
            <a:r>
              <a:rPr lang="zh-CN" altLang="en-US" sz="3200" dirty="0">
                <a:latin typeface="楷体" panose="02010609060101010101" pitchFamily="49" charset="-122"/>
                <a:ea typeface="楷体" panose="02010609060101010101" pitchFamily="49" charset="-122"/>
              </a:rPr>
              <a:t>地履其黄</a:t>
            </a:r>
            <a:endParaRPr lang="zh-CN" altLang="en-US" sz="3200" dirty="0">
              <a:latin typeface="楷体" panose="02010609060101010101" pitchFamily="49" charset="-122"/>
              <a:ea typeface="楷体" panose="02010609060101010101" pitchFamily="49" charset="-122"/>
            </a:endParaRPr>
          </a:p>
        </p:txBody>
      </p:sp>
      <p:cxnSp>
        <p:nvCxnSpPr>
          <p:cNvPr id="13" name="直接连接符 12"/>
          <p:cNvCxnSpPr/>
          <p:nvPr/>
        </p:nvCxnSpPr>
        <p:spPr>
          <a:xfrm>
            <a:off x="3636839" y="3797399"/>
            <a:ext cx="1458601" cy="7643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3647388" y="3026673"/>
            <a:ext cx="1426668" cy="14794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3557605" y="2955973"/>
            <a:ext cx="1498125" cy="8872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a:xfrm>
            <a:off x="236146" y="2209745"/>
            <a:ext cx="7012547" cy="453072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None/>
            </a:pPr>
            <a:r>
              <a:rPr lang="en-US" altLang="zh-CN" sz="2400" dirty="0" smtClean="0">
                <a:latin typeface="楷体" panose="02010609060101010101" pitchFamily="49" charset="-122"/>
                <a:ea typeface="楷体" panose="02010609060101010101" pitchFamily="49" charset="-122"/>
              </a:rPr>
              <a:t>1.</a:t>
            </a:r>
            <a:r>
              <a:rPr lang="zh-CN" altLang="en-US" sz="2400" dirty="0" smtClean="0">
                <a:latin typeface="楷体" panose="02010609060101010101" pitchFamily="49" charset="-122"/>
                <a:ea typeface="楷体" panose="02010609060101010101" pitchFamily="49" charset="-122"/>
              </a:rPr>
              <a:t>劝君莫惜金缕衣 劝君惜取少年时。</a:t>
            </a:r>
            <a:endParaRPr lang="zh-CN" altLang="en-US" sz="2400" dirty="0" smtClean="0">
              <a:latin typeface="楷体" panose="02010609060101010101" pitchFamily="49" charset="-122"/>
              <a:ea typeface="楷体" panose="02010609060101010101" pitchFamily="49" charset="-122"/>
            </a:endParaRPr>
          </a:p>
          <a:p>
            <a:pPr marL="0" indent="0" eaLnBrk="1" hangingPunct="1">
              <a:buNone/>
            </a:pPr>
            <a:r>
              <a:rPr lang="en-US" altLang="zh-CN" sz="2400" dirty="0" smtClean="0">
                <a:latin typeface="楷体" panose="02010609060101010101" pitchFamily="49" charset="-122"/>
                <a:ea typeface="楷体" panose="02010609060101010101" pitchFamily="49" charset="-122"/>
              </a:rPr>
              <a:t>2.</a:t>
            </a:r>
            <a:r>
              <a:rPr lang="zh-CN" altLang="en-US" sz="2400" dirty="0" smtClean="0">
                <a:latin typeface="楷体" panose="02010609060101010101" pitchFamily="49" charset="-122"/>
                <a:ea typeface="楷体" panose="02010609060101010101" pitchFamily="49" charset="-122"/>
              </a:rPr>
              <a:t>明日复明日</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明日何其多</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我生待明日</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万事成蹉跎。 </a:t>
            </a:r>
            <a:endParaRPr lang="zh-CN" altLang="en-US" sz="2400" dirty="0" smtClean="0">
              <a:latin typeface="楷体" panose="02010609060101010101" pitchFamily="49" charset="-122"/>
              <a:ea typeface="楷体" panose="02010609060101010101" pitchFamily="49" charset="-122"/>
            </a:endParaRPr>
          </a:p>
          <a:p>
            <a:pPr marL="0" indent="0" eaLnBrk="1" hangingPunct="1">
              <a:buNone/>
            </a:pPr>
            <a:r>
              <a:rPr lang="en-US" altLang="zh-CN" sz="2400" dirty="0" smtClean="0">
                <a:latin typeface="楷体" panose="02010609060101010101" pitchFamily="49" charset="-122"/>
                <a:ea typeface="楷体" panose="02010609060101010101" pitchFamily="49" charset="-122"/>
              </a:rPr>
              <a:t>3.</a:t>
            </a:r>
            <a:r>
              <a:rPr lang="zh-CN" altLang="en-US" sz="2400" dirty="0" smtClean="0">
                <a:latin typeface="楷体" panose="02010609060101010101" pitchFamily="49" charset="-122"/>
                <a:ea typeface="楷体" panose="02010609060101010101" pitchFamily="49" charset="-122"/>
              </a:rPr>
              <a:t>莫等闲，白了少年头，空悲切。</a:t>
            </a:r>
            <a:endParaRPr lang="zh-CN" altLang="en-US" sz="2400" dirty="0" smtClean="0">
              <a:latin typeface="楷体" panose="02010609060101010101" pitchFamily="49" charset="-122"/>
              <a:ea typeface="楷体" panose="02010609060101010101" pitchFamily="49" charset="-122"/>
            </a:endParaRPr>
          </a:p>
          <a:p>
            <a:pPr marL="0" indent="0" eaLnBrk="1" hangingPunct="1">
              <a:buNone/>
            </a:pPr>
            <a:r>
              <a:rPr lang="en-US" altLang="zh-CN" sz="2400" dirty="0" smtClean="0">
                <a:latin typeface="楷体" panose="02010609060101010101" pitchFamily="49" charset="-122"/>
                <a:ea typeface="楷体" panose="02010609060101010101" pitchFamily="49" charset="-122"/>
              </a:rPr>
              <a:t>4.</a:t>
            </a:r>
            <a:r>
              <a:rPr lang="zh-CN" altLang="en-US" sz="2400" dirty="0" smtClean="0">
                <a:latin typeface="楷体" panose="02010609060101010101" pitchFamily="49" charset="-122"/>
                <a:ea typeface="楷体" panose="02010609060101010101" pitchFamily="49" charset="-122"/>
              </a:rPr>
              <a:t>一寸光阴一寸金</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寸金难买寸光阴。 </a:t>
            </a:r>
            <a:endParaRPr lang="zh-CN" altLang="en-US" sz="2400" dirty="0" smtClean="0">
              <a:latin typeface="楷体" panose="02010609060101010101" pitchFamily="49" charset="-122"/>
              <a:ea typeface="楷体" panose="02010609060101010101" pitchFamily="49" charset="-122"/>
            </a:endParaRPr>
          </a:p>
          <a:p>
            <a:pPr marL="0" indent="0" eaLnBrk="1" hangingPunct="1">
              <a:buNone/>
            </a:pPr>
            <a:r>
              <a:rPr lang="en-US" altLang="zh-CN" sz="2400" dirty="0" smtClean="0">
                <a:latin typeface="楷体" panose="02010609060101010101" pitchFamily="49" charset="-122"/>
                <a:ea typeface="楷体" panose="02010609060101010101" pitchFamily="49" charset="-122"/>
              </a:rPr>
              <a:t>5.</a:t>
            </a:r>
            <a:r>
              <a:rPr lang="zh-CN" altLang="en-US" sz="2400" dirty="0" smtClean="0">
                <a:latin typeface="楷体" panose="02010609060101010101" pitchFamily="49" charset="-122"/>
                <a:ea typeface="楷体" panose="02010609060101010101" pitchFamily="49" charset="-122"/>
              </a:rPr>
              <a:t>三更灯火五更鸡，正是男儿读书时，黑发不知勤学早，白发方悔读书迟。 </a:t>
            </a:r>
            <a:endParaRPr lang="zh-CN" altLang="en-US" sz="2400" dirty="0" smtClean="0">
              <a:latin typeface="楷体" panose="02010609060101010101" pitchFamily="49" charset="-122"/>
              <a:ea typeface="楷体" panose="02010609060101010101" pitchFamily="49" charset="-122"/>
            </a:endParaRPr>
          </a:p>
          <a:p>
            <a:pPr marL="0" indent="0" eaLnBrk="1" hangingPunct="1">
              <a:buNone/>
            </a:pPr>
            <a:r>
              <a:rPr lang="en-US" altLang="zh-CN" sz="2400" dirty="0" smtClean="0">
                <a:latin typeface="楷体" panose="02010609060101010101" pitchFamily="49" charset="-122"/>
                <a:ea typeface="楷体" panose="02010609060101010101" pitchFamily="49" charset="-122"/>
              </a:rPr>
              <a:t>6.</a:t>
            </a:r>
            <a:r>
              <a:rPr lang="zh-CN" altLang="en-US" sz="2400" dirty="0" smtClean="0">
                <a:latin typeface="楷体" panose="02010609060101010101" pitchFamily="49" charset="-122"/>
                <a:ea typeface="楷体" panose="02010609060101010101" pitchFamily="49" charset="-122"/>
              </a:rPr>
              <a:t>少壮不努力，老大徒伤悲。 </a:t>
            </a:r>
            <a:endParaRPr lang="zh-CN" altLang="en-US" sz="2400" dirty="0" smtClean="0">
              <a:latin typeface="楷体" panose="02010609060101010101" pitchFamily="49" charset="-122"/>
              <a:ea typeface="楷体" panose="02010609060101010101" pitchFamily="49" charset="-122"/>
            </a:endParaRPr>
          </a:p>
          <a:p>
            <a:pPr eaLnBrk="1" hangingPunct="1"/>
            <a:endParaRPr lang="zh-CN" altLang="en-US" sz="2400" dirty="0" smtClean="0">
              <a:latin typeface="楷体" panose="02010609060101010101" pitchFamily="49" charset="-122"/>
              <a:ea typeface="楷体" panose="02010609060101010101" pitchFamily="49" charset="-122"/>
            </a:endParaRPr>
          </a:p>
          <a:p>
            <a:pPr eaLnBrk="1" hangingPunct="1"/>
            <a:endParaRPr lang="en-US" altLang="zh-CN" sz="2400" dirty="0" smtClean="0">
              <a:latin typeface="楷体" panose="02010609060101010101" pitchFamily="49" charset="-122"/>
              <a:ea typeface="楷体" panose="02010609060101010101" pitchFamily="49" charset="-122"/>
            </a:endParaRPr>
          </a:p>
        </p:txBody>
      </p:sp>
      <p:sp>
        <p:nvSpPr>
          <p:cNvPr id="10" name="云形 9"/>
          <p:cNvSpPr/>
          <p:nvPr/>
        </p:nvSpPr>
        <p:spPr>
          <a:xfrm>
            <a:off x="1896667" y="827883"/>
            <a:ext cx="4391444" cy="1168343"/>
          </a:xfrm>
          <a:prstGeom prst="cloud">
            <a:avLst/>
          </a:prstGeom>
          <a:solidFill>
            <a:schemeClr val="bg1"/>
          </a:solidFill>
          <a:ln>
            <a:solidFill>
              <a:srgbClr val="A1C45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spcBef>
                <a:spcPts val="0"/>
              </a:spcBef>
              <a:spcAft>
                <a:spcPts val="0"/>
              </a:spcAft>
              <a:defRPr/>
            </a:pPr>
            <a:endParaRPr lang="zh-CN" altLang="en-US" sz="2400"/>
          </a:p>
        </p:txBody>
      </p:sp>
      <p:sp>
        <p:nvSpPr>
          <p:cNvPr id="2" name="矩形 1"/>
          <p:cNvSpPr/>
          <p:nvPr/>
        </p:nvSpPr>
        <p:spPr>
          <a:xfrm>
            <a:off x="2835577" y="1150443"/>
            <a:ext cx="2698175" cy="523220"/>
          </a:xfrm>
          <a:prstGeom prst="rect">
            <a:avLst/>
          </a:prstGeom>
        </p:spPr>
        <p:txBody>
          <a:bodyPr wrap="none">
            <a:spAutoFit/>
          </a:bodyPr>
          <a:lstStyle/>
          <a:p>
            <a:r>
              <a:rPr lang="zh-CN" altLang="en-US" sz="2800" dirty="0">
                <a:latin typeface="微软雅黑" panose="020B0503020204020204" pitchFamily="34" charset="-122"/>
                <a:ea typeface="微软雅黑" panose="020B0503020204020204" pitchFamily="34" charset="-122"/>
              </a:rPr>
              <a:t>青少年励志诗句</a:t>
            </a:r>
            <a:endParaRPr lang="zh-CN" altLang="en-US" sz="2800" dirty="0">
              <a:latin typeface="微软雅黑" panose="020B0503020204020204" pitchFamily="34" charset="-122"/>
              <a:ea typeface="微软雅黑" panose="020B0503020204020204" pitchFamily="34" charset="-122"/>
            </a:endParaRPr>
          </a:p>
        </p:txBody>
      </p:sp>
      <p:pic>
        <p:nvPicPr>
          <p:cNvPr id="11" name="Picture 4" descr="3169126762786711445"/>
          <p:cNvPicPr>
            <a:picLocks noChangeAspect="1" noChangeArrowheads="1"/>
          </p:cNvPicPr>
          <p:nvPr/>
        </p:nvPicPr>
        <p:blipFill>
          <a:blip r:embed="rId1" cstate="email"/>
          <a:srcRect/>
          <a:stretch>
            <a:fillRect/>
          </a:stretch>
        </p:blipFill>
        <p:spPr bwMode="auto">
          <a:xfrm>
            <a:off x="6916064" y="1704441"/>
            <a:ext cx="2024844" cy="1914523"/>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200655193310455"/>
          <p:cNvPicPr>
            <a:picLocks noChangeAspect="1" noChangeArrowheads="1"/>
          </p:cNvPicPr>
          <p:nvPr/>
        </p:nvPicPr>
        <p:blipFill>
          <a:blip r:embed="rId2" cstate="email"/>
          <a:srcRect/>
          <a:stretch>
            <a:fillRect/>
          </a:stretch>
        </p:blipFill>
        <p:spPr bwMode="auto">
          <a:xfrm>
            <a:off x="6916065" y="3989242"/>
            <a:ext cx="2105587" cy="2024844"/>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bwMode="auto">
          <a:xfrm>
            <a:off x="1110803" y="979006"/>
            <a:ext cx="6465060" cy="1660525"/>
            <a:chOff x="-274865" y="712509"/>
            <a:chExt cx="5630778" cy="2430378"/>
          </a:xfrm>
        </p:grpSpPr>
        <p:sp>
          <p:nvSpPr>
            <p:cNvPr id="6" name="云形标注 5"/>
            <p:cNvSpPr/>
            <p:nvPr/>
          </p:nvSpPr>
          <p:spPr>
            <a:xfrm>
              <a:off x="-274865" y="712509"/>
              <a:ext cx="5630778" cy="2430378"/>
            </a:xfrm>
            <a:prstGeom prst="cloudCallout">
              <a:avLst>
                <a:gd name="adj1" fmla="val -43215"/>
                <a:gd name="adj2" fmla="val 59538"/>
              </a:avLst>
            </a:prstGeom>
            <a:solidFill>
              <a:schemeClr val="bg1"/>
            </a:solidFill>
            <a:ln>
              <a:solidFill>
                <a:srgbClr val="A1C4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660" name="文本框 12"/>
            <p:cNvSpPr txBox="1">
              <a:spLocks noChangeArrowheads="1"/>
            </p:cNvSpPr>
            <p:nvPr/>
          </p:nvSpPr>
          <p:spPr bwMode="auto">
            <a:xfrm>
              <a:off x="633798" y="1209737"/>
              <a:ext cx="3899922" cy="1396450"/>
            </a:xfrm>
            <a:prstGeom prst="rect">
              <a:avLst/>
            </a:prstGeom>
            <a:noFill/>
            <a:ln w="9525">
              <a:noFill/>
              <a:miter lim="800000"/>
            </a:ln>
          </p:spPr>
          <p:txBody>
            <a:bodyPr>
              <a:spAutoFit/>
            </a:bodyPr>
            <a:lstStyle/>
            <a:p>
              <a:r>
                <a:rPr lang="zh-CN" altLang="en-US" sz="2800" dirty="0">
                  <a:ea typeface="微软雅黑" panose="020B0503020204020204" pitchFamily="34" charset="-122"/>
                </a:rPr>
                <a:t>说说你对题目</a:t>
              </a:r>
              <a:r>
                <a:rPr lang="zh-CN" altLang="en-US" sz="2800" dirty="0">
                  <a:latin typeface="微软雅黑" panose="020B0503020204020204" pitchFamily="34" charset="-122"/>
                  <a:ea typeface="微软雅黑" panose="020B0503020204020204" pitchFamily="34" charset="-122"/>
                </a:rPr>
                <a:t>“</a:t>
              </a:r>
              <a:r>
                <a:rPr lang="zh-CN" altLang="en-US" sz="2800" dirty="0">
                  <a:solidFill>
                    <a:srgbClr val="FF0000"/>
                  </a:solidFill>
                  <a:ea typeface="微软雅黑" panose="020B0503020204020204" pitchFamily="34" charset="-122"/>
                </a:rPr>
                <a:t>少年中国说</a:t>
              </a:r>
              <a:r>
                <a:rPr lang="zh-CN" altLang="en-US" sz="2800" dirty="0">
                  <a:latin typeface="微软雅黑" panose="020B0503020204020204" pitchFamily="34" charset="-122"/>
                  <a:ea typeface="微软雅黑" panose="020B0503020204020204" pitchFamily="34" charset="-122"/>
                </a:rPr>
                <a:t>”</a:t>
              </a:r>
              <a:r>
                <a:rPr lang="zh-CN" altLang="en-US" sz="2800" dirty="0">
                  <a:ea typeface="微软雅黑" panose="020B0503020204020204" pitchFamily="34" charset="-122"/>
                </a:rPr>
                <a:t>的理解。</a:t>
              </a:r>
              <a:endParaRPr lang="zh-CN" altLang="en-US" sz="2800" dirty="0">
                <a:ea typeface="微软雅黑" panose="020B0503020204020204" pitchFamily="34" charset="-122"/>
              </a:endParaRPr>
            </a:p>
          </p:txBody>
        </p:sp>
      </p:grpSp>
      <p:sp>
        <p:nvSpPr>
          <p:cNvPr id="11" name="TextBox 10"/>
          <p:cNvSpPr txBox="1"/>
          <p:nvPr/>
        </p:nvSpPr>
        <p:spPr>
          <a:xfrm>
            <a:off x="975709" y="5405740"/>
            <a:ext cx="6875859" cy="1077218"/>
          </a:xfrm>
          <a:prstGeom prst="rect">
            <a:avLst/>
          </a:prstGeom>
          <a:noFill/>
        </p:spPr>
        <p:txBody>
          <a:bodyPr>
            <a:spAutoFit/>
          </a:bodyPr>
          <a:lstStyle/>
          <a:p>
            <a:pPr>
              <a:defRPr/>
            </a:pPr>
            <a:r>
              <a:rPr lang="zh-CN" altLang="en-US" sz="3200" dirty="0">
                <a:solidFill>
                  <a:srgbClr val="FF0000"/>
                </a:solidFill>
                <a:latin typeface="楷体" panose="02010609060101010101" pitchFamily="49" charset="-122"/>
                <a:ea typeface="楷体" panose="02010609060101010101" pitchFamily="49" charset="-122"/>
              </a:rPr>
              <a:t>“</a:t>
            </a:r>
            <a:r>
              <a:rPr lang="zh-CN" altLang="en-US" sz="3200" dirty="0">
                <a:solidFill>
                  <a:srgbClr val="FF0000"/>
                </a:solidFill>
                <a:ea typeface="楷体" panose="02010609060101010101" pitchFamily="49" charset="-122"/>
              </a:rPr>
              <a:t>少年中国</a:t>
            </a:r>
            <a:r>
              <a:rPr lang="zh-CN" altLang="en-US" sz="3200" dirty="0">
                <a:solidFill>
                  <a:srgbClr val="FF0000"/>
                </a:solidFill>
                <a:latin typeface="楷体" panose="02010609060101010101" pitchFamily="49" charset="-122"/>
                <a:ea typeface="楷体" panose="02010609060101010101" pitchFamily="49" charset="-122"/>
              </a:rPr>
              <a:t>”</a:t>
            </a:r>
            <a:r>
              <a:rPr lang="zh-CN" altLang="en-US" sz="3200" dirty="0">
                <a:solidFill>
                  <a:srgbClr val="FF0000"/>
                </a:solidFill>
                <a:ea typeface="楷体" panose="02010609060101010101" pitchFamily="49" charset="-122"/>
              </a:rPr>
              <a:t>是作者心中所追求的一个未来的中国。</a:t>
            </a:r>
            <a:endParaRPr lang="zh-CN" altLang="en-US" sz="3200" dirty="0">
              <a:solidFill>
                <a:srgbClr val="FF0000"/>
              </a:solidFill>
              <a:ea typeface="楷体" panose="02010609060101010101" pitchFamily="49" charset="-122"/>
            </a:endParaRPr>
          </a:p>
        </p:txBody>
      </p:sp>
      <p:sp>
        <p:nvSpPr>
          <p:cNvPr id="13" name="线形标注 1 12"/>
          <p:cNvSpPr/>
          <p:nvPr/>
        </p:nvSpPr>
        <p:spPr bwMode="auto">
          <a:xfrm>
            <a:off x="530756" y="3467201"/>
            <a:ext cx="1999943" cy="1047750"/>
          </a:xfrm>
          <a:prstGeom prst="borderCallout1">
            <a:avLst>
              <a:gd name="adj1" fmla="val -156"/>
              <a:gd name="adj2" fmla="val 101002"/>
              <a:gd name="adj3" fmla="val -154308"/>
              <a:gd name="adj4" fmla="val 187905"/>
            </a:avLst>
          </a:prstGeom>
          <a:solidFill>
            <a:srgbClr val="A1C450"/>
          </a:solidFill>
          <a:ln w="12700" algn="ctr">
            <a:solidFill>
              <a:srgbClr val="A1C450"/>
            </a:solidFill>
            <a:miter lim="800000"/>
          </a:ln>
        </p:spPr>
        <p:txBody>
          <a:bodyPr anchor="ctr"/>
          <a:lstStyle/>
          <a:p>
            <a:r>
              <a:rPr lang="zh-CN" altLang="en-US" dirty="0">
                <a:solidFill>
                  <a:schemeClr val="bg1"/>
                </a:solidFill>
                <a:latin typeface="楷体" panose="02010609060101010101" pitchFamily="49" charset="-122"/>
                <a:ea typeface="楷体" panose="02010609060101010101" pitchFamily="49" charset="-122"/>
              </a:rPr>
              <a:t> </a:t>
            </a:r>
            <a:r>
              <a:rPr lang="zh-CN" altLang="en-US" sz="2800" dirty="0">
                <a:solidFill>
                  <a:schemeClr val="bg1"/>
                </a:solidFill>
                <a:latin typeface="楷体" panose="02010609060101010101" pitchFamily="49" charset="-122"/>
                <a:ea typeface="楷体" panose="02010609060101010101" pitchFamily="49" charset="-122"/>
              </a:rPr>
              <a:t>“少年” 就是年轻。</a:t>
            </a:r>
            <a:endParaRPr lang="zh-CN" altLang="en-US" sz="2800" b="1" dirty="0">
              <a:solidFill>
                <a:schemeClr val="bg1"/>
              </a:solidFill>
              <a:latin typeface="楷体" panose="02010609060101010101" pitchFamily="49" charset="-122"/>
              <a:ea typeface="楷体" panose="02010609060101010101" pitchFamily="49" charset="-122"/>
              <a:sym typeface="Arial" panose="020B0604020202020204" pitchFamily="34" charset="0"/>
            </a:endParaRPr>
          </a:p>
        </p:txBody>
      </p:sp>
      <p:sp>
        <p:nvSpPr>
          <p:cNvPr id="15" name="圆角矩形 14"/>
          <p:cNvSpPr/>
          <p:nvPr/>
        </p:nvSpPr>
        <p:spPr>
          <a:xfrm>
            <a:off x="5190597" y="1373599"/>
            <a:ext cx="353758" cy="4445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线形标注 1 12"/>
          <p:cNvSpPr/>
          <p:nvPr/>
        </p:nvSpPr>
        <p:spPr bwMode="auto">
          <a:xfrm>
            <a:off x="3164095" y="3248126"/>
            <a:ext cx="2060972" cy="1485900"/>
          </a:xfrm>
          <a:prstGeom prst="borderCallout1">
            <a:avLst>
              <a:gd name="adj1" fmla="val -973"/>
              <a:gd name="adj2" fmla="val 67154"/>
              <a:gd name="adj3" fmla="val -85048"/>
              <a:gd name="adj4" fmla="val 78959"/>
            </a:avLst>
          </a:prstGeom>
          <a:solidFill>
            <a:srgbClr val="A1C450"/>
          </a:solidFill>
          <a:ln w="12700" algn="ctr">
            <a:solidFill>
              <a:srgbClr val="A1C450"/>
            </a:solidFill>
            <a:miter lim="800000"/>
          </a:ln>
        </p:spPr>
        <p:txBody>
          <a:bodyPr anchor="ctr"/>
          <a:lstStyle/>
          <a:p>
            <a:r>
              <a:rPr lang="zh-CN" altLang="en-US" sz="2800" dirty="0">
                <a:solidFill>
                  <a:schemeClr val="bg1"/>
                </a:solidFill>
                <a:latin typeface="楷体" panose="02010609060101010101" pitchFamily="49" charset="-122"/>
                <a:ea typeface="楷体" panose="02010609060101010101" pitchFamily="49" charset="-122"/>
              </a:rPr>
              <a:t>“少年中国” 就是指年轻的中国。</a:t>
            </a:r>
            <a:endParaRPr lang="zh-CN" altLang="en-US" sz="2800" dirty="0">
              <a:solidFill>
                <a:schemeClr val="bg1"/>
              </a:solidFill>
              <a:latin typeface="楷体" panose="02010609060101010101" pitchFamily="49" charset="-122"/>
              <a:ea typeface="楷体" panose="02010609060101010101" pitchFamily="49" charset="-122"/>
            </a:endParaRPr>
          </a:p>
        </p:txBody>
      </p:sp>
      <p:sp>
        <p:nvSpPr>
          <p:cNvPr id="3" name="圆角矩形 14"/>
          <p:cNvSpPr/>
          <p:nvPr/>
        </p:nvSpPr>
        <p:spPr>
          <a:xfrm>
            <a:off x="3950694" y="1128472"/>
            <a:ext cx="1255691" cy="86294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圆角矩形 14"/>
          <p:cNvSpPr/>
          <p:nvPr/>
        </p:nvSpPr>
        <p:spPr>
          <a:xfrm>
            <a:off x="4103102" y="1337695"/>
            <a:ext cx="504315" cy="4445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线形标注 1 12"/>
          <p:cNvSpPr/>
          <p:nvPr/>
        </p:nvSpPr>
        <p:spPr bwMode="auto">
          <a:xfrm>
            <a:off x="5858462" y="2691697"/>
            <a:ext cx="2941028" cy="2263775"/>
          </a:xfrm>
          <a:prstGeom prst="borderCallout1">
            <a:avLst>
              <a:gd name="adj1" fmla="val -69"/>
              <a:gd name="adj2" fmla="val 521"/>
              <a:gd name="adj3" fmla="val -37501"/>
              <a:gd name="adj4" fmla="val -16902"/>
            </a:avLst>
          </a:prstGeom>
          <a:solidFill>
            <a:srgbClr val="A1C450"/>
          </a:solidFill>
          <a:ln w="12700" algn="ctr">
            <a:solidFill>
              <a:srgbClr val="A1C450"/>
            </a:solidFill>
            <a:miter lim="800000"/>
          </a:ln>
        </p:spPr>
        <p:txBody>
          <a:bodyPr anchor="ctr"/>
          <a:lstStyle/>
          <a:p>
            <a:r>
              <a:rPr lang="zh-CN" altLang="en-US" sz="2800" dirty="0">
                <a:solidFill>
                  <a:schemeClr val="bg1"/>
                </a:solidFill>
                <a:latin typeface="楷体" panose="02010609060101010101" pitchFamily="49" charset="-122"/>
                <a:ea typeface="楷体" panose="02010609060101010101" pitchFamily="49" charset="-122"/>
              </a:rPr>
              <a:t> “说”是一种文体，可以叙事，可以议论，可以说明</a:t>
            </a:r>
            <a:r>
              <a:rPr lang="en-US" altLang="zh-CN" sz="2800" dirty="0">
                <a:solidFill>
                  <a:schemeClr val="bg1"/>
                </a:solidFill>
                <a:latin typeface="楷体" panose="02010609060101010101" pitchFamily="49" charset="-122"/>
                <a:ea typeface="楷体" panose="02010609060101010101" pitchFamily="49" charset="-122"/>
              </a:rPr>
              <a:t>……</a:t>
            </a:r>
            <a:r>
              <a:rPr lang="zh-CN" altLang="en-US" sz="2800" dirty="0">
                <a:solidFill>
                  <a:schemeClr val="bg1"/>
                </a:solidFill>
                <a:latin typeface="楷体" panose="02010609060101010101" pitchFamily="49" charset="-122"/>
                <a:ea typeface="楷体" panose="02010609060101010101" pitchFamily="49" charset="-122"/>
              </a:rPr>
              <a:t>在这篇文章中是议论。</a:t>
            </a:r>
            <a:endParaRPr lang="zh-CN" altLang="en-US" sz="2800" dirty="0">
              <a:solidFill>
                <a:schemeClr val="bg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5" grpId="0" animBg="1"/>
      <p:bldP spid="2" grpId="0" animBg="1"/>
      <p:bldP spid="3" grpId="0" animBg="1"/>
      <p:bldP spid="4"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2"/>
          <p:cNvSpPr>
            <a:spLocks noChangeArrowheads="1"/>
          </p:cNvSpPr>
          <p:nvPr/>
        </p:nvSpPr>
        <p:spPr bwMode="auto">
          <a:xfrm>
            <a:off x="1153716" y="3746500"/>
            <a:ext cx="7118747" cy="2031325"/>
          </a:xfrm>
          <a:prstGeom prst="rect">
            <a:avLst/>
          </a:prstGeom>
          <a:noFill/>
          <a:ln w="9525">
            <a:noFill/>
            <a:miter lim="800000"/>
          </a:ln>
        </p:spPr>
        <p:txBody>
          <a:bodyPr>
            <a:spAutoFit/>
          </a:bodyPr>
          <a:lstStyle/>
          <a:p>
            <a:pPr>
              <a:lnSpc>
                <a:spcPct val="150000"/>
              </a:lnSpc>
              <a:spcAft>
                <a:spcPts val="1200"/>
              </a:spcAft>
            </a:pPr>
            <a:r>
              <a:rPr lang="zh-CN" altLang="en-US" sz="2800" dirty="0">
                <a:latin typeface="楷体" panose="02010609060101010101" pitchFamily="49" charset="-122"/>
                <a:ea typeface="楷体" panose="02010609060101010101" pitchFamily="49" charset="-122"/>
              </a:rPr>
              <a:t>从开篇</a:t>
            </a:r>
            <a:r>
              <a:rPr lang="en-US" altLang="zh-CN" sz="2800" dirty="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故今日之责任，不在他人，而全在我</a:t>
            </a:r>
            <a:r>
              <a:rPr lang="zh-CN" altLang="en-US" sz="2800" dirty="0" smtClean="0">
                <a:latin typeface="楷体" panose="02010609060101010101" pitchFamily="49" charset="-122"/>
                <a:ea typeface="楷体" panose="02010609060101010101" pitchFamily="49" charset="-122"/>
              </a:rPr>
              <a:t>少年</a:t>
            </a:r>
            <a:r>
              <a:rPr lang="en-US" altLang="zh-CN" sz="2800" dirty="0" smtClean="0">
                <a:latin typeface="楷体" panose="02010609060101010101" pitchFamily="49" charset="-122"/>
                <a:ea typeface="楷体" panose="02010609060101010101" pitchFamily="49" charset="-122"/>
              </a:rPr>
              <a:t>”</a:t>
            </a:r>
            <a:r>
              <a:rPr lang="zh-CN" altLang="en-US" sz="2800" dirty="0">
                <a:latin typeface="楷体" panose="02010609060101010101" pitchFamily="49" charset="-122"/>
                <a:ea typeface="楷体" panose="02010609060101010101" pitchFamily="49" charset="-122"/>
              </a:rPr>
              <a:t>一句，</a:t>
            </a:r>
            <a:r>
              <a:rPr lang="zh-CN" altLang="en-US" sz="2800" dirty="0">
                <a:solidFill>
                  <a:srgbClr val="000000"/>
                </a:solidFill>
                <a:latin typeface="宋体" panose="02010600030101010101" pitchFamily="2" charset="-122"/>
                <a:ea typeface="楷体" panose="02010609060101010101" pitchFamily="49" charset="-122"/>
                <a:sym typeface="Calibri" panose="020F0502020204030204" pitchFamily="34" charset="0"/>
              </a:rPr>
              <a:t>可见作者认为中国富强的责任在少年的身上。</a:t>
            </a:r>
            <a:endParaRPr lang="en-US" altLang="zh-CN" sz="2800" dirty="0">
              <a:latin typeface="楷体" panose="02010609060101010101" pitchFamily="49" charset="-122"/>
              <a:ea typeface="楷体" panose="02010609060101010101" pitchFamily="49" charset="-122"/>
            </a:endParaRPr>
          </a:p>
        </p:txBody>
      </p:sp>
      <p:grpSp>
        <p:nvGrpSpPr>
          <p:cNvPr id="4" name="组合 3"/>
          <p:cNvGrpSpPr/>
          <p:nvPr/>
        </p:nvGrpSpPr>
        <p:grpSpPr bwMode="auto">
          <a:xfrm>
            <a:off x="1379935" y="936625"/>
            <a:ext cx="6059090" cy="1850512"/>
            <a:chOff x="-238954" y="909276"/>
            <a:chExt cx="5630778" cy="3761331"/>
          </a:xfrm>
        </p:grpSpPr>
        <p:sp>
          <p:nvSpPr>
            <p:cNvPr id="5" name="云形标注 4"/>
            <p:cNvSpPr/>
            <p:nvPr/>
          </p:nvSpPr>
          <p:spPr>
            <a:xfrm>
              <a:off x="-238954" y="909276"/>
              <a:ext cx="5630778" cy="3755920"/>
            </a:xfrm>
            <a:prstGeom prst="cloudCallout">
              <a:avLst>
                <a:gd name="adj1" fmla="val -18193"/>
                <a:gd name="adj2" fmla="val 78209"/>
              </a:avLst>
            </a:prstGeom>
            <a:solidFill>
              <a:schemeClr val="bg1"/>
            </a:solidFill>
            <a:ln>
              <a:solidFill>
                <a:srgbClr val="A1C4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677" name="文本框 12"/>
            <p:cNvSpPr txBox="1">
              <a:spLocks noChangeArrowheads="1"/>
            </p:cNvSpPr>
            <p:nvPr/>
          </p:nvSpPr>
          <p:spPr bwMode="auto">
            <a:xfrm>
              <a:off x="539441" y="1855481"/>
              <a:ext cx="4360562" cy="2815126"/>
            </a:xfrm>
            <a:prstGeom prst="rect">
              <a:avLst/>
            </a:prstGeom>
            <a:noFill/>
            <a:ln w="9525">
              <a:noFill/>
              <a:miter lim="800000"/>
            </a:ln>
          </p:spPr>
          <p:txBody>
            <a:bodyPr>
              <a:spAutoFit/>
            </a:bodyPr>
            <a:lstStyle/>
            <a:p>
              <a:pPr marL="273050" indent="-273050">
                <a:lnSpc>
                  <a:spcPct val="150000"/>
                </a:lnSpc>
              </a:pPr>
              <a:r>
                <a:rPr lang="zh-CN" altLang="en-US" sz="2800" dirty="0">
                  <a:latin typeface="微软雅黑" panose="020B0503020204020204" pitchFamily="34" charset="-122"/>
                  <a:ea typeface="微软雅黑" panose="020B0503020204020204" pitchFamily="34" charset="-122"/>
                  <a:sym typeface="Calibri" panose="020F0502020204030204" pitchFamily="34" charset="0"/>
                </a:rPr>
                <a:t>作者认为中国富强的责任在谁的身上？</a:t>
              </a:r>
              <a:endParaRPr lang="zh-CN" altLang="en-US" sz="2800" dirty="0">
                <a:latin typeface="微软雅黑" panose="020B0503020204020204" pitchFamily="34" charset="-122"/>
                <a:ea typeface="微软雅黑" panose="020B0503020204020204" pitchFamily="34" charset="-122"/>
                <a:sym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674"/>
                                        </p:tgtEl>
                                        <p:attrNameLst>
                                          <p:attrName>style.visibility</p:attrName>
                                        </p:attrNameLst>
                                      </p:cBhvr>
                                      <p:to>
                                        <p:strVal val="visible"/>
                                      </p:to>
                                    </p:set>
                                    <p:anim calcmode="lin" valueType="num">
                                      <p:cBhvr additive="base">
                                        <p:cTn id="12" dur="500" fill="hold"/>
                                        <p:tgtEl>
                                          <p:spTgt spid="28674"/>
                                        </p:tgtEl>
                                        <p:attrNameLst>
                                          <p:attrName>ppt_x</p:attrName>
                                        </p:attrNameLst>
                                      </p:cBhvr>
                                      <p:tavLst>
                                        <p:tav tm="0">
                                          <p:val>
                                            <p:strVal val="#ppt_x"/>
                                          </p:val>
                                        </p:tav>
                                        <p:tav tm="100000">
                                          <p:val>
                                            <p:strVal val="#ppt_x"/>
                                          </p:val>
                                        </p:tav>
                                      </p:tavLst>
                                    </p:anim>
                                    <p:anim calcmode="lin" valueType="num">
                                      <p:cBhvr additive="base">
                                        <p:cTn id="13"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1614488" y="835025"/>
            <a:ext cx="6285310" cy="2008188"/>
            <a:chOff x="-274865" y="910199"/>
            <a:chExt cx="5630778" cy="1814092"/>
          </a:xfrm>
        </p:grpSpPr>
        <p:sp>
          <p:nvSpPr>
            <p:cNvPr id="3" name="云形标注 2"/>
            <p:cNvSpPr/>
            <p:nvPr/>
          </p:nvSpPr>
          <p:spPr>
            <a:xfrm>
              <a:off x="-274865" y="910199"/>
              <a:ext cx="5630778" cy="1814092"/>
            </a:xfrm>
            <a:prstGeom prst="cloudCallout">
              <a:avLst>
                <a:gd name="adj1" fmla="val -41273"/>
                <a:gd name="adj2" fmla="val 71377"/>
              </a:avLst>
            </a:prstGeom>
            <a:solidFill>
              <a:schemeClr val="bg1"/>
            </a:solidFill>
            <a:ln>
              <a:solidFill>
                <a:srgbClr val="A1C4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700" name="文本框 12"/>
            <p:cNvSpPr txBox="1">
              <a:spLocks noChangeArrowheads="1"/>
            </p:cNvSpPr>
            <p:nvPr/>
          </p:nvSpPr>
          <p:spPr bwMode="auto">
            <a:xfrm>
              <a:off x="277653" y="1581341"/>
              <a:ext cx="4525742" cy="861890"/>
            </a:xfrm>
            <a:prstGeom prst="rect">
              <a:avLst/>
            </a:prstGeom>
            <a:noFill/>
            <a:ln w="9525">
              <a:noFill/>
              <a:miter lim="800000"/>
            </a:ln>
          </p:spPr>
          <p:txBody>
            <a:bodyPr>
              <a:spAutoFit/>
            </a:bodyPr>
            <a:lstStyle/>
            <a:p>
              <a:r>
                <a:rPr lang="zh-CN" altLang="en-US" sz="2800" dirty="0">
                  <a:solidFill>
                    <a:srgbClr val="000000"/>
                  </a:solidFill>
                  <a:latin typeface="微软雅黑" panose="020B0503020204020204" pitchFamily="34" charset="-122"/>
                  <a:ea typeface="微软雅黑" panose="020B0503020204020204" pitchFamily="34" charset="-122"/>
                </a:rPr>
                <a:t>作者描述心目中的中国的句子有</a:t>
              </a:r>
              <a:r>
                <a:rPr lang="en-US" altLang="zh-CN" sz="2800" dirty="0" smtClean="0">
                  <a:solidFill>
                    <a:srgbClr val="000000"/>
                  </a:solidFill>
                  <a:latin typeface="微软雅黑" panose="020B0503020204020204" pitchFamily="34" charset="-122"/>
                  <a:ea typeface="微软雅黑" panose="020B0503020204020204" pitchFamily="34" charset="-122"/>
                </a:rPr>
                <a:t>_______</a:t>
              </a:r>
              <a:endParaRPr lang="zh-CN" altLang="en-US" sz="2800" dirty="0">
                <a:solidFill>
                  <a:srgbClr val="000000"/>
                </a:solidFill>
                <a:latin typeface="微软雅黑" panose="020B0503020204020204" pitchFamily="34" charset="-122"/>
                <a:ea typeface="微软雅黑" panose="020B0503020204020204" pitchFamily="34" charset="-122"/>
              </a:endParaRPr>
            </a:p>
          </p:txBody>
        </p:sp>
      </p:grpSp>
      <p:sp>
        <p:nvSpPr>
          <p:cNvPr id="6" name="TextBox 5"/>
          <p:cNvSpPr txBox="1"/>
          <p:nvPr/>
        </p:nvSpPr>
        <p:spPr>
          <a:xfrm>
            <a:off x="1191817" y="3636963"/>
            <a:ext cx="6736556" cy="2554545"/>
          </a:xfrm>
          <a:prstGeom prst="rect">
            <a:avLst/>
          </a:prstGeom>
          <a:noFill/>
        </p:spPr>
        <p:txBody>
          <a:bodyPr>
            <a:spAutoFit/>
          </a:bodyPr>
          <a:lstStyle/>
          <a:p>
            <a:pPr fontAlgn="auto">
              <a:spcBef>
                <a:spcPts val="0"/>
              </a:spcBef>
              <a:spcAft>
                <a:spcPts val="0"/>
              </a:spcAft>
              <a:defRPr/>
            </a:pPr>
            <a:r>
              <a:rPr lang="zh-CN" altLang="en-US" sz="3200" dirty="0">
                <a:solidFill>
                  <a:srgbClr val="000000"/>
                </a:solidFill>
                <a:latin typeface="楷体" panose="02010609060101010101" pitchFamily="49" charset="-122"/>
                <a:ea typeface="楷体" panose="02010609060101010101" pitchFamily="49" charset="-122"/>
              </a:rPr>
              <a:t>   </a:t>
            </a:r>
            <a:r>
              <a:rPr lang="zh-CN" altLang="en-US" sz="3200" dirty="0" smtClean="0">
                <a:solidFill>
                  <a:srgbClr val="000000"/>
                </a:solidFill>
                <a:latin typeface="楷体" panose="02010609060101010101" pitchFamily="49" charset="-122"/>
                <a:ea typeface="楷体" panose="02010609060101010101" pitchFamily="49" charset="-122"/>
              </a:rPr>
              <a:t>“</a:t>
            </a:r>
            <a:r>
              <a:rPr lang="zh-CN" altLang="en-US" sz="3200" dirty="0">
                <a:solidFill>
                  <a:srgbClr val="000000"/>
                </a:solidFill>
                <a:latin typeface="楷体" panose="02010609060101010101" pitchFamily="49" charset="-122"/>
                <a:ea typeface="楷体" panose="02010609060101010101" pitchFamily="49" charset="-122"/>
              </a:rPr>
              <a:t>少年智则国智，少年富则国富，少年强则国强，少年独立则国独立，少年自由则国自由，少年进步则国进步，少年胜于欧洲，则国胜于欧洲，少年雄于地球，则国雄于地球。”</a:t>
            </a:r>
            <a:endParaRPr lang="zh-CN" altLang="en-US" sz="3200" dirty="0">
              <a:solidFill>
                <a:srgbClr val="00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ppt_w/2"/>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bwMode="auto">
          <a:xfrm>
            <a:off x="515541" y="977900"/>
            <a:ext cx="5129213" cy="2353178"/>
            <a:chOff x="-756215" y="1302019"/>
            <a:chExt cx="5630778" cy="4356388"/>
          </a:xfrm>
        </p:grpSpPr>
        <p:sp>
          <p:nvSpPr>
            <p:cNvPr id="10" name="云形标注 9"/>
            <p:cNvSpPr/>
            <p:nvPr/>
          </p:nvSpPr>
          <p:spPr>
            <a:xfrm>
              <a:off x="-756215" y="1302019"/>
              <a:ext cx="5630778" cy="3755920"/>
            </a:xfrm>
            <a:prstGeom prst="cloudCallout">
              <a:avLst>
                <a:gd name="adj1" fmla="val -16037"/>
                <a:gd name="adj2" fmla="val 94170"/>
              </a:avLst>
            </a:prstGeom>
            <a:solidFill>
              <a:schemeClr val="bg1"/>
            </a:solidFill>
            <a:ln>
              <a:solidFill>
                <a:srgbClr val="A1C4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726" name="文本框 12"/>
            <p:cNvSpPr txBox="1">
              <a:spLocks noChangeArrowheads="1"/>
            </p:cNvSpPr>
            <p:nvPr/>
          </p:nvSpPr>
          <p:spPr bwMode="auto">
            <a:xfrm>
              <a:off x="-102774" y="1897859"/>
              <a:ext cx="4612531" cy="3760548"/>
            </a:xfrm>
            <a:prstGeom prst="rect">
              <a:avLst/>
            </a:prstGeom>
            <a:noFill/>
            <a:ln w="9525">
              <a:noFill/>
              <a:miter lim="800000"/>
            </a:ln>
          </p:spPr>
          <p:txBody>
            <a:bodyPr>
              <a:spAutoFit/>
            </a:bodyPr>
            <a:lstStyle/>
            <a:p>
              <a:pPr marL="273050" indent="-273050">
                <a:lnSpc>
                  <a:spcPct val="150000"/>
                </a:lnSpc>
              </a:pPr>
              <a:r>
                <a:rPr lang="zh-CN" altLang="en-US" sz="2800" dirty="0">
                  <a:latin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结合以上的描述，说说作者心目中有一个怎样的少年中国？ </a:t>
              </a:r>
              <a:endParaRPr lang="zh-CN" altLang="en-US" sz="2800" b="1" dirty="0">
                <a:latin typeface="微软雅黑" panose="020B0503020204020204" pitchFamily="34" charset="-122"/>
                <a:ea typeface="微软雅黑" panose="020B0503020204020204" pitchFamily="34" charset="-122"/>
                <a:sym typeface="Calibri" panose="020F0502020204030204" pitchFamily="34" charset="0"/>
              </a:endParaRPr>
            </a:p>
          </p:txBody>
        </p:sp>
      </p:grpSp>
      <p:sp>
        <p:nvSpPr>
          <p:cNvPr id="12" name="TextBox 5"/>
          <p:cNvSpPr txBox="1"/>
          <p:nvPr/>
        </p:nvSpPr>
        <p:spPr>
          <a:xfrm>
            <a:off x="332185" y="3936620"/>
            <a:ext cx="5495925" cy="2554545"/>
          </a:xfrm>
          <a:prstGeom prst="rect">
            <a:avLst/>
          </a:prstGeom>
          <a:noFill/>
        </p:spPr>
        <p:txBody>
          <a:bodyPr>
            <a:spAutoFit/>
          </a:bodyPr>
          <a:lstStyle/>
          <a:p>
            <a:pPr fontAlgn="auto">
              <a:spcBef>
                <a:spcPts val="0"/>
              </a:spcBef>
              <a:spcAft>
                <a:spcPts val="0"/>
              </a:spcAft>
              <a:defRPr/>
            </a:pPr>
            <a:r>
              <a:rPr lang="zh-CN" altLang="en-US" sz="3200" dirty="0">
                <a:solidFill>
                  <a:srgbClr val="FF0000"/>
                </a:solidFill>
                <a:latin typeface="楷体" panose="02010609060101010101" pitchFamily="49" charset="-122"/>
                <a:ea typeface="楷体" panose="02010609060101010101" pitchFamily="49" charset="-122"/>
              </a:rPr>
              <a:t>从以上的描述中，我们可以感受到，作者心目中有一个智慧、富有、强大、独立、自由、进步、胜于欧洲、雄于地球的少年中国。</a:t>
            </a:r>
            <a:endParaRPr lang="zh-CN" altLang="en-US" sz="3200" dirty="0">
              <a:solidFill>
                <a:srgbClr val="FF0000"/>
              </a:solidFill>
              <a:latin typeface="楷体" panose="02010609060101010101" pitchFamily="49" charset="-122"/>
              <a:ea typeface="楷体" panose="02010609060101010101" pitchFamily="49" charset="-122"/>
            </a:endParaRPr>
          </a:p>
        </p:txBody>
      </p:sp>
      <p:pic>
        <p:nvPicPr>
          <p:cNvPr id="13" name="Picture 2" descr="红日"/>
          <p:cNvPicPr>
            <a:picLocks noChangeAspect="1" noChangeArrowheads="1"/>
          </p:cNvPicPr>
          <p:nvPr/>
        </p:nvPicPr>
        <p:blipFill>
          <a:blip r:embed="rId1" cstate="email"/>
          <a:srcRect/>
          <a:stretch>
            <a:fillRect/>
          </a:stretch>
        </p:blipFill>
        <p:spPr bwMode="auto">
          <a:xfrm>
            <a:off x="6004323" y="1106489"/>
            <a:ext cx="2615803" cy="2319337"/>
          </a:xfrm>
          <a:prstGeom prst="roundRect">
            <a:avLst/>
          </a:prstGeom>
          <a:noFill/>
          <a:ln w="9525">
            <a:noFill/>
            <a:miter lim="800000"/>
            <a:headEnd/>
            <a:tailEnd/>
          </a:ln>
        </p:spPr>
      </p:pic>
      <p:pic>
        <p:nvPicPr>
          <p:cNvPr id="30724" name="Picture 2" descr="长城"/>
          <p:cNvPicPr>
            <a:picLocks noChangeAspect="1" noChangeArrowheads="1"/>
          </p:cNvPicPr>
          <p:nvPr/>
        </p:nvPicPr>
        <p:blipFill>
          <a:blip r:embed="rId2" cstate="email"/>
          <a:srcRect/>
          <a:stretch>
            <a:fillRect/>
          </a:stretch>
        </p:blipFill>
        <p:spPr bwMode="auto">
          <a:xfrm>
            <a:off x="6004323" y="3768726"/>
            <a:ext cx="2615803" cy="2062163"/>
          </a:xfrm>
          <a:prstGeom prst="round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ppt_x</p:attrName>
                                        </p:attrNameLst>
                                      </p:cBhvr>
                                      <p:tavLst>
                                        <p:tav tm="0">
                                          <p:val>
                                            <p:strVal val="#ppt_x-#ppt_w/2"/>
                                          </p:val>
                                        </p:tav>
                                        <p:tav tm="100000">
                                          <p:val>
                                            <p:strVal val="#ppt_x"/>
                                          </p:val>
                                        </p:tav>
                                      </p:tavLst>
                                    </p:anim>
                                    <p:anim calcmode="lin" valueType="num">
                                      <p:cBhvr>
                                        <p:cTn id="13" dur="500" fill="hold"/>
                                        <p:tgtEl>
                                          <p:spTgt spid="12"/>
                                        </p:tgtEl>
                                        <p:attrNameLst>
                                          <p:attrName>ppt_y</p:attrName>
                                        </p:attrNameLst>
                                      </p:cBhvr>
                                      <p:tavLst>
                                        <p:tav tm="0">
                                          <p:val>
                                            <p:strVal val="#ppt_y"/>
                                          </p:val>
                                        </p:tav>
                                        <p:tav tm="100000">
                                          <p:val>
                                            <p:strVal val="#ppt_y"/>
                                          </p:val>
                                        </p:tav>
                                      </p:tavLst>
                                    </p:anim>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24"/>
                                        </p:tgtEl>
                                        <p:attrNameLst>
                                          <p:attrName>style.visibility</p:attrName>
                                        </p:attrNameLst>
                                      </p:cBhvr>
                                      <p:to>
                                        <p:strVal val="visible"/>
                                      </p:to>
                                    </p:set>
                                    <p:anim calcmode="lin" valueType="num">
                                      <p:cBhvr additive="base">
                                        <p:cTn id="25" dur="500" fill="hold"/>
                                        <p:tgtEl>
                                          <p:spTgt spid="30724"/>
                                        </p:tgtEl>
                                        <p:attrNameLst>
                                          <p:attrName>ppt_x</p:attrName>
                                        </p:attrNameLst>
                                      </p:cBhvr>
                                      <p:tavLst>
                                        <p:tav tm="0">
                                          <p:val>
                                            <p:strVal val="#ppt_x"/>
                                          </p:val>
                                        </p:tav>
                                        <p:tav tm="100000">
                                          <p:val>
                                            <p:strVal val="#ppt_x"/>
                                          </p:val>
                                        </p:tav>
                                      </p:tavLst>
                                    </p:anim>
                                    <p:anim calcmode="lin" valueType="num">
                                      <p:cBhvr additive="base">
                                        <p:cTn id="26" dur="500" fill="hold"/>
                                        <p:tgtEl>
                                          <p:spTgt spid="307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雄鹰"/>
          <p:cNvPicPr>
            <a:picLocks noChangeAspect="1" noChangeArrowheads="1"/>
          </p:cNvPicPr>
          <p:nvPr/>
        </p:nvPicPr>
        <p:blipFill>
          <a:blip r:embed="rId1" cstate="email"/>
          <a:srcRect/>
          <a:stretch>
            <a:fillRect/>
          </a:stretch>
        </p:blipFill>
        <p:spPr bwMode="auto">
          <a:xfrm>
            <a:off x="77932" y="327315"/>
            <a:ext cx="8977745" cy="6426777"/>
          </a:xfrm>
          <a:prstGeom prst="rect">
            <a:avLst/>
          </a:prstGeom>
          <a:noFill/>
          <a:ln w="9525">
            <a:noFill/>
            <a:miter lim="800000"/>
            <a:headEnd/>
            <a:tailEnd/>
          </a:ln>
        </p:spPr>
      </p:pic>
      <p:sp>
        <p:nvSpPr>
          <p:cNvPr id="3" name="云形标注 2"/>
          <p:cNvSpPr/>
          <p:nvPr/>
        </p:nvSpPr>
        <p:spPr bwMode="auto">
          <a:xfrm>
            <a:off x="572691" y="1"/>
            <a:ext cx="7998619" cy="2892425"/>
          </a:xfrm>
          <a:prstGeom prst="cloudCallout">
            <a:avLst>
              <a:gd name="adj1" fmla="val -8838"/>
              <a:gd name="adj2" fmla="val 91346"/>
            </a:avLst>
          </a:prstGeom>
          <a:solidFill>
            <a:schemeClr val="bg1"/>
          </a:solidFill>
          <a:ln>
            <a:solidFill>
              <a:srgbClr val="A1C4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31747" name="矩形 3"/>
          <p:cNvSpPr>
            <a:spLocks noChangeArrowheads="1"/>
          </p:cNvSpPr>
          <p:nvPr/>
        </p:nvSpPr>
        <p:spPr bwMode="auto">
          <a:xfrm>
            <a:off x="1609726" y="466726"/>
            <a:ext cx="6793706" cy="3108543"/>
          </a:xfrm>
          <a:prstGeom prst="rect">
            <a:avLst/>
          </a:prstGeom>
          <a:noFill/>
          <a:ln w="9525">
            <a:noFill/>
            <a:miter lim="800000"/>
          </a:ln>
        </p:spPr>
        <p:txBody>
          <a:bodyPr>
            <a:spAutoFit/>
          </a:bodyPr>
          <a:lstStyle/>
          <a:p>
            <a:r>
              <a:rPr lang="zh-CN" altLang="en-US" sz="2800" dirty="0">
                <a:latin typeface="微软雅黑" panose="020B0503020204020204" pitchFamily="34" charset="-122"/>
                <a:ea typeface="微软雅黑" panose="020B0503020204020204" pitchFamily="34" charset="-122"/>
              </a:rPr>
              <a:t>“少年智则国智，少年富则国富，少年强则国强，少年独立则国独立，少年自由则国自由，少年进步则国进步，少年胜于欧洲，则国胜于欧洲，少年雄于地球，则国雄于</a:t>
            </a:r>
            <a:r>
              <a:rPr lang="zh-CN" altLang="en-US" sz="2800" dirty="0" smtClean="0">
                <a:latin typeface="微软雅黑" panose="020B0503020204020204" pitchFamily="34" charset="-122"/>
                <a:ea typeface="微软雅黑" panose="020B0503020204020204" pitchFamily="34" charset="-122"/>
              </a:rPr>
              <a:t>地球”，用</a:t>
            </a:r>
            <a:r>
              <a:rPr lang="zh-CN" altLang="en-US" sz="2800" dirty="0">
                <a:latin typeface="微软雅黑" panose="020B0503020204020204" pitchFamily="34" charset="-122"/>
                <a:ea typeface="微软雅黑" panose="020B0503020204020204" pitchFamily="34" charset="-122"/>
              </a:rPr>
              <a:t>了什么修辞手法？有什么好处？</a:t>
            </a:r>
            <a:endParaRPr lang="zh-CN" altLang="en-US" sz="2800" dirty="0">
              <a:latin typeface="微软雅黑" panose="020B0503020204020204" pitchFamily="34" charset="-122"/>
              <a:ea typeface="微软雅黑" panose="020B0503020204020204" pitchFamily="34" charset="-122"/>
            </a:endParaRPr>
          </a:p>
          <a:p>
            <a:endParaRPr lang="zh-CN" altLang="en-US" sz="2800" dirty="0">
              <a:solidFill>
                <a:srgbClr val="000000"/>
              </a:solidFill>
              <a:latin typeface="楷体" panose="02010609060101010101" pitchFamily="49" charset="-122"/>
              <a:ea typeface="楷体" panose="02010609060101010101" pitchFamily="49" charset="-122"/>
            </a:endParaRPr>
          </a:p>
        </p:txBody>
      </p:sp>
      <p:sp>
        <p:nvSpPr>
          <p:cNvPr id="5" name="圆角矩形标注 4"/>
          <p:cNvSpPr/>
          <p:nvPr/>
        </p:nvSpPr>
        <p:spPr>
          <a:xfrm>
            <a:off x="7075885" y="2892426"/>
            <a:ext cx="1090613" cy="746125"/>
          </a:xfrm>
          <a:prstGeom prst="wedgeRoundRectCallout">
            <a:avLst>
              <a:gd name="adj1" fmla="val -41203"/>
              <a:gd name="adj2" fmla="val -111836"/>
              <a:gd name="adj3" fmla="val 16667"/>
            </a:avLst>
          </a:prstGeom>
          <a:solidFill>
            <a:srgbClr val="A1C45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6335" tIns="116335" rIns="116335" bIns="116335" spcCol="1270" anchor="ctr"/>
          <a:lstStyle>
            <a:defPPr>
              <a:defRPr lang="zh-CN"/>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066800" eaLnBrk="1" hangingPunct="1">
              <a:lnSpc>
                <a:spcPct val="90000"/>
              </a:lnSpc>
              <a:spcAft>
                <a:spcPct val="35000"/>
              </a:spcAft>
              <a:defRPr/>
            </a:pPr>
            <a:r>
              <a:rPr lang="zh-CN" altLang="en-US" sz="2800" dirty="0">
                <a:solidFill>
                  <a:prstClr val="white"/>
                </a:solidFill>
                <a:latin typeface="微软雅黑" panose="020B0503020204020204" pitchFamily="34" charset="-122"/>
                <a:ea typeface="微软雅黑" panose="020B0503020204020204" pitchFamily="34" charset="-122"/>
              </a:rPr>
              <a:t>排比</a:t>
            </a:r>
            <a:endParaRPr lang="zh-CN" altLang="en-US" sz="2800" dirty="0">
              <a:solidFill>
                <a:prstClr val="white"/>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837010" y="4868864"/>
            <a:ext cx="7734300" cy="1815882"/>
          </a:xfrm>
          <a:prstGeom prst="rect">
            <a:avLst/>
          </a:prstGeom>
          <a:noFill/>
        </p:spPr>
        <p:txBody>
          <a:bodyPr>
            <a:spAutoFit/>
          </a:bodyPr>
          <a:lstStyle/>
          <a:p>
            <a:pPr>
              <a:defRPr/>
            </a:pPr>
            <a:r>
              <a:rPr lang="zh-CN" altLang="en-US" sz="2800" dirty="0">
                <a:latin typeface="楷体" panose="02010609060101010101" pitchFamily="49" charset="-122"/>
                <a:ea typeface="楷体" panose="02010609060101010101" pitchFamily="49" charset="-122"/>
              </a:rPr>
              <a:t> 一个排比句把少年和国家紧紧地联系在一起，使每个少年理所当然地感到重任在肩。这几个分句，由轻到重，由短到长，一气呵成，</a:t>
            </a:r>
            <a:r>
              <a:rPr lang="zh-CN" altLang="en-US" sz="2800" dirty="0">
                <a:solidFill>
                  <a:srgbClr val="FF0000"/>
                </a:solidFill>
                <a:latin typeface="楷体" panose="02010609060101010101" pitchFamily="49" charset="-122"/>
                <a:ea typeface="楷体" panose="02010609060101010101" pitchFamily="49" charset="-122"/>
              </a:rPr>
              <a:t>表达了少年与国家命运之间不可分割的联系。</a:t>
            </a:r>
            <a:endParaRPr lang="zh-CN" altLang="en-US" sz="2800" dirty="0">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本框 5"/>
          <p:cNvSpPr txBox="1">
            <a:spLocks noChangeArrowheads="1"/>
          </p:cNvSpPr>
          <p:nvPr/>
        </p:nvSpPr>
        <p:spPr bwMode="auto">
          <a:xfrm>
            <a:off x="511969" y="1982789"/>
            <a:ext cx="7466410" cy="1384995"/>
          </a:xfrm>
          <a:prstGeom prst="rect">
            <a:avLst/>
          </a:prstGeom>
          <a:noFill/>
          <a:ln w="9525">
            <a:noFill/>
            <a:miter lim="800000"/>
          </a:ln>
        </p:spPr>
        <p:txBody>
          <a:bodyPr>
            <a:spAutoFit/>
          </a:bodyPr>
          <a:lstStyle/>
          <a:p>
            <a:r>
              <a:rPr lang="zh-CN" altLang="en-US" sz="2800" dirty="0">
                <a:latin typeface="楷体" panose="02010609060101010101" pitchFamily="49" charset="-122"/>
                <a:ea typeface="楷体" panose="02010609060101010101" pitchFamily="49" charset="-122"/>
              </a:rPr>
              <a:t>书是钥匙，能开启智慧之门；书是阶梯，帮助人们登上理想的高峰；书是良药，能医治愚昧之症。</a:t>
            </a:r>
            <a:endParaRPr lang="zh-CN" altLang="en-US" sz="2800" dirty="0">
              <a:latin typeface="楷体" panose="02010609060101010101" pitchFamily="49" charset="-122"/>
              <a:ea typeface="楷体" panose="02010609060101010101" pitchFamily="49" charset="-122"/>
            </a:endParaRPr>
          </a:p>
        </p:txBody>
      </p:sp>
      <p:pic>
        <p:nvPicPr>
          <p:cNvPr id="32771" name="图片 12"/>
          <p:cNvPicPr>
            <a:picLocks noChangeAspect="1"/>
          </p:cNvPicPr>
          <p:nvPr/>
        </p:nvPicPr>
        <p:blipFill>
          <a:blip r:embed="rId1" cstate="email"/>
          <a:srcRect/>
          <a:stretch>
            <a:fillRect/>
          </a:stretch>
        </p:blipFill>
        <p:spPr bwMode="auto">
          <a:xfrm>
            <a:off x="1288256" y="3398838"/>
            <a:ext cx="2643188" cy="2857500"/>
          </a:xfrm>
          <a:prstGeom prst="roundRect">
            <a:avLst/>
          </a:prstGeom>
          <a:noFill/>
          <a:ln w="9525">
            <a:noFill/>
            <a:miter lim="800000"/>
            <a:headEnd/>
            <a:tailEnd/>
          </a:ln>
        </p:spPr>
      </p:pic>
      <p:pic>
        <p:nvPicPr>
          <p:cNvPr id="32772" name="图片 13"/>
          <p:cNvPicPr>
            <a:picLocks noChangeAspect="1"/>
          </p:cNvPicPr>
          <p:nvPr/>
        </p:nvPicPr>
        <p:blipFill>
          <a:blip r:embed="rId2"/>
          <a:srcRect/>
          <a:stretch>
            <a:fillRect/>
          </a:stretch>
        </p:blipFill>
        <p:spPr bwMode="auto">
          <a:xfrm>
            <a:off x="4599385" y="3503613"/>
            <a:ext cx="2476500" cy="2608262"/>
          </a:xfrm>
          <a:prstGeom prst="roundRect">
            <a:avLst/>
          </a:prstGeom>
          <a:noFill/>
          <a:ln w="9525">
            <a:noFill/>
            <a:miter lim="800000"/>
            <a:headEnd/>
            <a:tailEnd/>
          </a:ln>
        </p:spPr>
      </p:pic>
      <p:sp>
        <p:nvSpPr>
          <p:cNvPr id="6" name="圆角矩形 5"/>
          <p:cNvSpPr/>
          <p:nvPr/>
        </p:nvSpPr>
        <p:spPr>
          <a:xfrm>
            <a:off x="493395" y="672465"/>
            <a:ext cx="2413462" cy="593090"/>
          </a:xfrm>
          <a:prstGeom prst="roundRect">
            <a:avLst>
              <a:gd name="adj" fmla="val 50000"/>
            </a:avLst>
          </a:prstGeom>
          <a:solidFill>
            <a:srgbClr val="A1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我也会说排比句</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ppt_x"/>
                                          </p:val>
                                        </p:tav>
                                        <p:tav tm="100000">
                                          <p:val>
                                            <p:strVal val="#ppt_x"/>
                                          </p:val>
                                        </p:tav>
                                      </p:tavLst>
                                    </p:anim>
                                    <p:anim calcmode="lin" valueType="num">
                                      <p:cBhvr additive="base">
                                        <p:cTn id="8" dur="500" fill="hold"/>
                                        <p:tgtEl>
                                          <p:spTgt spid="327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云形标注 3"/>
          <p:cNvSpPr>
            <a:spLocks noChangeArrowheads="1"/>
          </p:cNvSpPr>
          <p:nvPr/>
        </p:nvSpPr>
        <p:spPr bwMode="auto">
          <a:xfrm>
            <a:off x="1197703" y="848351"/>
            <a:ext cx="6307931" cy="1348123"/>
          </a:xfrm>
          <a:prstGeom prst="cloudCallout">
            <a:avLst>
              <a:gd name="adj1" fmla="val -53"/>
              <a:gd name="adj2" fmla="val 129342"/>
            </a:avLst>
          </a:prstGeom>
          <a:solidFill>
            <a:schemeClr val="bg1"/>
          </a:solidFill>
          <a:ln w="12700" algn="ctr">
            <a:solidFill>
              <a:srgbClr val="A1C450"/>
            </a:solidFill>
            <a:miter lim="800000"/>
          </a:ln>
        </p:spPr>
        <p:txBody>
          <a:bodyPr anchor="ctr"/>
          <a:lstStyle/>
          <a:p>
            <a:pPr algn="ctr">
              <a:defRPr/>
            </a:pPr>
            <a:endParaRPr lang="zh-CN" altLang="en-US">
              <a:solidFill>
                <a:schemeClr val="lt1"/>
              </a:solidFill>
              <a:latin typeface="+mn-lt"/>
              <a:ea typeface="+mn-ea"/>
            </a:endParaRPr>
          </a:p>
        </p:txBody>
      </p:sp>
      <p:sp>
        <p:nvSpPr>
          <p:cNvPr id="33794" name="矩形 1"/>
          <p:cNvSpPr>
            <a:spLocks noChangeArrowheads="1"/>
          </p:cNvSpPr>
          <p:nvPr/>
        </p:nvSpPr>
        <p:spPr bwMode="auto">
          <a:xfrm>
            <a:off x="2149011" y="1262855"/>
            <a:ext cx="5929828" cy="523220"/>
          </a:xfrm>
          <a:prstGeom prst="rect">
            <a:avLst/>
          </a:prstGeom>
          <a:noFill/>
          <a:ln w="9525">
            <a:noFill/>
            <a:miter lim="800000"/>
          </a:ln>
        </p:spPr>
        <p:txBody>
          <a:bodyPr wrap="none">
            <a:spAutoFit/>
          </a:bodyPr>
          <a:lstStyle/>
          <a:p>
            <a:pPr>
              <a:spcBef>
                <a:spcPct val="50000"/>
              </a:spcBef>
            </a:pPr>
            <a:r>
              <a:rPr lang="zh-CN" altLang="en-US" sz="2800" dirty="0">
                <a:latin typeface="微软雅黑" panose="020B0503020204020204" pitchFamily="34" charset="-122"/>
                <a:ea typeface="微软雅黑" panose="020B0503020204020204" pitchFamily="34" charset="-122"/>
              </a:rPr>
              <a:t>作者用了哪些事物来赞美少年中国？</a:t>
            </a:r>
            <a:endParaRPr lang="zh-CN" altLang="en-US" sz="2800" dirty="0">
              <a:latin typeface="微软雅黑" panose="020B0503020204020204" pitchFamily="34" charset="-122"/>
              <a:ea typeface="微软雅黑" panose="020B0503020204020204" pitchFamily="34" charset="-122"/>
            </a:endParaRPr>
          </a:p>
        </p:txBody>
      </p:sp>
      <p:sp>
        <p:nvSpPr>
          <p:cNvPr id="6" name="TextBox 5"/>
          <p:cNvSpPr txBox="1"/>
          <p:nvPr/>
        </p:nvSpPr>
        <p:spPr>
          <a:xfrm>
            <a:off x="2918373" y="3382009"/>
            <a:ext cx="3220607" cy="2677656"/>
          </a:xfrm>
          <a:prstGeom prst="rect">
            <a:avLst/>
          </a:prstGeom>
          <a:noFill/>
        </p:spPr>
        <p:txBody>
          <a:bodyPr wrap="square">
            <a:spAutoFit/>
          </a:bodyPr>
          <a:lstStyle/>
          <a:p>
            <a:pPr>
              <a:lnSpc>
                <a:spcPct val="150000"/>
              </a:lnSpc>
              <a:spcBef>
                <a:spcPct val="50000"/>
              </a:spcBef>
              <a:defRPr/>
            </a:pPr>
            <a:r>
              <a:rPr lang="zh-CN" altLang="en-US" sz="2800" dirty="0">
                <a:solidFill>
                  <a:srgbClr val="FF0000"/>
                </a:solidFill>
                <a:latin typeface="楷体" panose="02010609060101010101" pitchFamily="49" charset="-122"/>
                <a:ea typeface="楷体" panose="02010609060101010101" pitchFamily="49" charset="-122"/>
              </a:rPr>
              <a:t>赞美少年中国的事物：红日；（黄）河；潜龙；乳虎；鹰隼；奇花；干将</a:t>
            </a:r>
            <a:r>
              <a:rPr lang="zh-CN" altLang="en-US" sz="2800" dirty="0">
                <a:solidFill>
                  <a:srgbClr val="FF0000"/>
                </a:solidFill>
                <a:latin typeface="微软雅黑" panose="020B0503020204020204" pitchFamily="34" charset="-122"/>
                <a:ea typeface="楷体" panose="02010609060101010101" pitchFamily="49" charset="-122"/>
              </a:rPr>
              <a:t>。</a:t>
            </a:r>
            <a:r>
              <a:rPr lang="zh-CN" altLang="en-US" sz="2800" dirty="0">
                <a:latin typeface="微软雅黑" panose="020B0503020204020204" pitchFamily="34" charset="-122"/>
                <a:ea typeface="微软雅黑" panose="020B0503020204020204" pitchFamily="34" charset="-122"/>
              </a:rPr>
              <a:t> </a:t>
            </a:r>
            <a:endParaRPr lang="zh-CN" altLang="en-US" sz="2800" dirty="0">
              <a:latin typeface="微软雅黑" panose="020B0503020204020204" pitchFamily="34" charset="-122"/>
              <a:ea typeface="微软雅黑" panose="020B0503020204020204" pitchFamily="34" charset="-122"/>
            </a:endParaRPr>
          </a:p>
        </p:txBody>
      </p:sp>
      <p:pic>
        <p:nvPicPr>
          <p:cNvPr id="7" name="Picture 2" descr="奇花初胎"/>
          <p:cNvPicPr>
            <a:picLocks noChangeAspect="1" noChangeArrowheads="1"/>
          </p:cNvPicPr>
          <p:nvPr/>
        </p:nvPicPr>
        <p:blipFill>
          <a:blip r:embed="rId1" cstate="email"/>
          <a:srcRect/>
          <a:stretch>
            <a:fillRect/>
          </a:stretch>
        </p:blipFill>
        <p:spPr bwMode="auto">
          <a:xfrm>
            <a:off x="6710553" y="2114887"/>
            <a:ext cx="2215787" cy="1966912"/>
          </a:xfrm>
          <a:prstGeom prst="roundRect">
            <a:avLst/>
          </a:prstGeom>
          <a:noFill/>
          <a:ln w="9525">
            <a:noFill/>
            <a:miter lim="800000"/>
            <a:headEnd/>
            <a:tailEnd/>
          </a:ln>
        </p:spPr>
      </p:pic>
      <p:pic>
        <p:nvPicPr>
          <p:cNvPr id="33797" name="Picture 2" descr="黄河"/>
          <p:cNvPicPr>
            <a:picLocks noChangeAspect="1" noChangeArrowheads="1"/>
          </p:cNvPicPr>
          <p:nvPr/>
        </p:nvPicPr>
        <p:blipFill>
          <a:blip r:embed="rId2" cstate="email"/>
          <a:srcRect l="-1038"/>
          <a:stretch>
            <a:fillRect/>
          </a:stretch>
        </p:blipFill>
        <p:spPr bwMode="auto">
          <a:xfrm>
            <a:off x="6710553" y="4407406"/>
            <a:ext cx="2215787" cy="2011854"/>
          </a:xfrm>
          <a:prstGeom prst="roundRect">
            <a:avLst/>
          </a:prstGeom>
          <a:noFill/>
          <a:ln w="9525">
            <a:noFill/>
            <a:miter lim="800000"/>
            <a:headEnd/>
            <a:tailEnd/>
          </a:ln>
        </p:spPr>
      </p:pic>
      <p:pic>
        <p:nvPicPr>
          <p:cNvPr id="8" name="Picture 2" descr="红日"/>
          <p:cNvPicPr>
            <a:picLocks noChangeAspect="1" noChangeArrowheads="1"/>
          </p:cNvPicPr>
          <p:nvPr/>
        </p:nvPicPr>
        <p:blipFill>
          <a:blip r:embed="rId3" cstate="email"/>
          <a:srcRect/>
          <a:stretch>
            <a:fillRect/>
          </a:stretch>
        </p:blipFill>
        <p:spPr bwMode="auto">
          <a:xfrm>
            <a:off x="304966" y="2196473"/>
            <a:ext cx="2096036" cy="1913346"/>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雄鹰"/>
          <p:cNvPicPr>
            <a:picLocks noChangeAspect="1" noChangeArrowheads="1"/>
          </p:cNvPicPr>
          <p:nvPr/>
        </p:nvPicPr>
        <p:blipFill>
          <a:blip r:embed="rId4" cstate="email"/>
          <a:srcRect/>
          <a:stretch>
            <a:fillRect/>
          </a:stretch>
        </p:blipFill>
        <p:spPr bwMode="auto">
          <a:xfrm>
            <a:off x="304966" y="4326449"/>
            <a:ext cx="2096036" cy="1938269"/>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3797"/>
                                        </p:tgtEl>
                                        <p:attrNameLst>
                                          <p:attrName>style.visibility</p:attrName>
                                        </p:attrNameLst>
                                      </p:cBhvr>
                                      <p:to>
                                        <p:strVal val="visible"/>
                                      </p:to>
                                    </p:set>
                                    <p:anim calcmode="lin" valueType="num">
                                      <p:cBhvr additive="base">
                                        <p:cTn id="21" dur="500" fill="hold"/>
                                        <p:tgtEl>
                                          <p:spTgt spid="33797"/>
                                        </p:tgtEl>
                                        <p:attrNameLst>
                                          <p:attrName>ppt_x</p:attrName>
                                        </p:attrNameLst>
                                      </p:cBhvr>
                                      <p:tavLst>
                                        <p:tav tm="0">
                                          <p:val>
                                            <p:strVal val="#ppt_x"/>
                                          </p:val>
                                        </p:tav>
                                        <p:tav tm="100000">
                                          <p:val>
                                            <p:strVal val="#ppt_x"/>
                                          </p:val>
                                        </p:tav>
                                      </p:tavLst>
                                    </p:anim>
                                    <p:anim calcmode="lin" valueType="num">
                                      <p:cBhvr additive="base">
                                        <p:cTn id="22" dur="500" fill="hold"/>
                                        <p:tgtEl>
                                          <p:spTgt spid="3379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7.xml><?xml version="1.0" encoding="utf-8"?>
<p:tagLst xmlns:p="http://schemas.openxmlformats.org/presentationml/2006/main">
  <p:tag name="KSO_WM_DOC_GUID" val="{301e5762-26ff-4857-8010-a5e0f7e9410d}"/>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1992</Words>
  <Application>WPS 演示</Application>
  <PresentationFormat>全屏显示(4:3)</PresentationFormat>
  <Paragraphs>169</Paragraphs>
  <Slides>23</Slides>
  <Notes>1</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23</vt:i4>
      </vt:variant>
    </vt:vector>
  </HeadingPairs>
  <TitlesOfParts>
    <vt:vector size="34" baseType="lpstr">
      <vt:lpstr>Arial</vt:lpstr>
      <vt:lpstr>宋体</vt:lpstr>
      <vt:lpstr>Wingdings</vt:lpstr>
      <vt:lpstr>Calibri</vt:lpstr>
      <vt:lpstr>微软雅黑</vt:lpstr>
      <vt:lpstr>楷体</vt:lpstr>
      <vt:lpstr>Calibri</vt:lpstr>
      <vt:lpstr>Pinyin Adjust</vt:lpstr>
      <vt:lpstr>Arial Unicode MS</vt:lpstr>
      <vt:lpstr>Arial</vt:lpstr>
      <vt:lpstr>第一PPT模板网-WWW.1PPT.COM</vt:lpstr>
      <vt:lpstr>13.少年中国说</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keywords>第一PPT模板网-WWW.1PPT.COM</cp:keywords>
  <dc:subject>第一PPT模板网-WWW.1PPT.COM</dc:subject>
  <cp:lastModifiedBy>清菡</cp:lastModifiedBy>
  <cp:revision>60</cp:revision>
  <dcterms:created xsi:type="dcterms:W3CDTF">2019-01-28T06:44:00Z</dcterms:created>
  <dcterms:modified xsi:type="dcterms:W3CDTF">2019-10-24T08:15:40Z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2052-11.1.0.9058</vt:lpwstr>
  </property>
</Properties>
</file>