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49"/>
  </p:handoutMasterIdLst>
  <p:sldIdLst>
    <p:sldId id="257" r:id="rId3"/>
    <p:sldId id="258" r:id="rId4"/>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p:scale>
          <a:sx n="100" d="100"/>
          <a:sy n="100" d="100"/>
        </p:scale>
        <p:origin x="-366" y="-264"/>
      </p:cViewPr>
      <p:guideLst>
        <p:guide orient="horz" pos="2160"/>
        <p:guide pos="2880"/>
      </p:guideLst>
    </p:cSldViewPr>
  </p:slideViewPr>
  <p:notesTextViewPr>
    <p:cViewPr>
      <p:scale>
        <a:sx n="3" d="2"/>
        <a:sy n="3" d="2"/>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notesMaster" Target="notesMasters/notesMaster1.xml"/><Relationship Id="rId49" Type="http://schemas.openxmlformats.org/officeDocument/2006/relationships/handoutMaster" Target="handoutMasters/handoutMaster1.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1371600" y="1143000"/>
            <a:ext cx="41148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2588282"/>
            <a:ext cx="8139178"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3566160"/>
            <a:ext cx="8139178"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2588282"/>
            <a:ext cx="8139178"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1296000"/>
            <a:ext cx="8139178"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3808731"/>
            <a:ext cx="8139178"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4511676"/>
            <a:ext cx="8139178"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7" y="1296000"/>
            <a:ext cx="396243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1296000"/>
            <a:ext cx="396243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5347394" y="1422129"/>
            <a:ext cx="735006" cy="241289"/>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模板：</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www.1ppt.com/moban/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素材：</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www.1ppt.com/sucai/</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背景：</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图表：</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www.1ppt.com/tubiao/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教程： </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www.1ppt.com/powerpoint/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资料下载：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www.1ppt.com/ziliao/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范文下载：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www.1ppt.com/fanwen/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试卷下载：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www.1ppt.com/shiti/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教案下载：</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www.1ppt.com/jiaoan/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论坛：</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www.1ppt.cn                                     PPT</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语文课件：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www.1ppt.com/kejian/yuwen/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数学课件：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www.1ppt.com/kejian/shuxue/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英语课件：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www.1ppt.com/kejian/yingyu/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美术课件：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www.1ppt.com/kejian/meishu/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科学课件：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www.1ppt.com/kejian/kexue/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物理课件：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www.1ppt.com/kejian/wuli/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化学课件：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www.1ppt.com/kejian/huaxue/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生物课件：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www.1ppt.com/kejian/shengwu/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地理课件：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www.1ppt.com/kejian/dili/          </a:t>
            </a:r>
            <a:r>
              <a:rPr kumimoji="0" lang="zh-CN" altLang="en-US"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历史课件：</a:t>
            </a:r>
            <a:r>
              <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rPr>
              <a:t>www.1ppt.com/kejian/lishi/        </a:t>
            </a:r>
            <a:endParaRPr kumimoji="0" lang="en-US" altLang="zh-CN" sz="1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 name="标题 1"/>
          <p:cNvSpPr>
            <a:spLocks noGrp="1"/>
          </p:cNvSpPr>
          <p:nvPr>
            <p:ph type="title"/>
            <p:custDataLst>
              <p:tags r:id="rId2"/>
            </p:custDataLst>
          </p:nvPr>
        </p:nvSpPr>
        <p:spPr>
          <a:xfrm>
            <a:off x="502412" y="432000"/>
            <a:ext cx="8139178"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7" y="1296001"/>
            <a:ext cx="396243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789043"/>
            <a:ext cx="39624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2" y="1296001"/>
            <a:ext cx="396243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2" y="1789043"/>
            <a:ext cx="396243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7" y="1296000"/>
            <a:ext cx="396243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1296000"/>
            <a:ext cx="396243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9"/>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1"/>
            <a:ext cx="7371076"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png"/><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02412" y="432000"/>
            <a:ext cx="8139178"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02412" y="1296000"/>
            <a:ext cx="8139178"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59807" y="6349833"/>
            <a:ext cx="2025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49833"/>
            <a:ext cx="297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457950" y="6349833"/>
            <a:ext cx="2025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图层1"/>
          <p:cNvPicPr>
            <a:picLocks noChangeAspect="1"/>
          </p:cNvPicPr>
          <p:nvPr userDrawn="1"/>
        </p:nvPicPr>
        <p:blipFill>
          <a:blip r:embed="rId18"/>
          <a:stretch>
            <a:fillRect/>
          </a:stretch>
        </p:blipFill>
        <p:spPr>
          <a:xfrm>
            <a:off x="100965" y="6461125"/>
            <a:ext cx="1343660" cy="350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email">
            <a:lum contrast="24000"/>
          </a:blip>
          <a:srcRect/>
          <a:stretch>
            <a:fillRect/>
          </a:stretch>
        </p:blipFill>
        <p:spPr>
          <a:xfrm>
            <a:off x="6334124" y="3581400"/>
            <a:ext cx="2809875" cy="3276600"/>
          </a:xfrm>
          <a:prstGeom prst="rect">
            <a:avLst/>
          </a:prstGeom>
          <a:effectLst>
            <a:softEdge rad="317500"/>
          </a:effectLst>
        </p:spPr>
      </p:pic>
      <p:sp>
        <p:nvSpPr>
          <p:cNvPr id="9" name="椭圆 8"/>
          <p:cNvSpPr/>
          <p:nvPr/>
        </p:nvSpPr>
        <p:spPr>
          <a:xfrm>
            <a:off x="1027609" y="1499680"/>
            <a:ext cx="717550" cy="914400"/>
          </a:xfrm>
          <a:prstGeom prst="ellipse">
            <a:avLst/>
          </a:prstGeom>
          <a:solidFill>
            <a:srgbClr val="FFC000"/>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ln>
                <a:solidFill>
                  <a:schemeClr val="accent4">
                    <a:lumMod val="60000"/>
                    <a:lumOff val="40000"/>
                  </a:schemeClr>
                </a:solidFill>
              </a:ln>
              <a:solidFill>
                <a:schemeClr val="accent4"/>
              </a:solidFill>
              <a:effectLst/>
              <a:latin typeface="Arial" panose="020B0604020202020204" pitchFamily="34" charset="0"/>
              <a:ea typeface="微软雅黑" panose="020B0503020204020204" charset="-122"/>
              <a:sym typeface="Arial" panose="020B0604020202020204" pitchFamily="34" charset="0"/>
            </a:endParaRPr>
          </a:p>
        </p:txBody>
      </p:sp>
      <p:sp>
        <p:nvSpPr>
          <p:cNvPr id="10" name="椭圆 9"/>
          <p:cNvSpPr/>
          <p:nvPr/>
        </p:nvSpPr>
        <p:spPr>
          <a:xfrm>
            <a:off x="1168579" y="1488674"/>
            <a:ext cx="666750" cy="925407"/>
          </a:xfrm>
          <a:prstGeom prst="ellipse">
            <a:avLst/>
          </a:prstGeom>
          <a:solidFill>
            <a:schemeClr val="bg1">
              <a:lumMod val="95000"/>
            </a:schemeClr>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lt1"/>
                </a:solidFill>
                <a:latin typeface="+mn-lt"/>
                <a:ea typeface="+mn-ea"/>
                <a:cs typeface="+mn-cs"/>
              </a:defRPr>
            </a:lvl9pPr>
          </a:lstStyle>
          <a:p>
            <a:pPr algn="ctr"/>
            <a:endParaRPr lang="zh-CN" altLang="en-US" sz="2400">
              <a:solidFill>
                <a:schemeClr val="accent2">
                  <a:lumMod val="75000"/>
                </a:schemeClr>
              </a:solidFill>
              <a:latin typeface="Arial" panose="020B0604020202020204" pitchFamily="34" charset="0"/>
              <a:ea typeface="微软雅黑" panose="020B0503020204020204" charset="-122"/>
              <a:sym typeface="Arial" panose="020B0604020202020204" pitchFamily="34" charset="0"/>
            </a:endParaRPr>
          </a:p>
        </p:txBody>
      </p:sp>
      <p:sp>
        <p:nvSpPr>
          <p:cNvPr id="11" name="TextBox 23"/>
          <p:cNvSpPr txBox="1"/>
          <p:nvPr/>
        </p:nvSpPr>
        <p:spPr>
          <a:xfrm>
            <a:off x="1054279" y="1388893"/>
            <a:ext cx="7488831" cy="1015663"/>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en-US" altLang="zh-CN" sz="5400" b="1" dirty="0" smtClean="0">
                <a:solidFill>
                  <a:srgbClr val="FF0000"/>
                </a:solidFill>
                <a:latin typeface="汉仪大宋简" pitchFamily="49" charset="-122"/>
                <a:ea typeface="汉仪大宋简" pitchFamily="49" charset="-122"/>
              </a:rPr>
              <a:t>26 </a:t>
            </a:r>
            <a:r>
              <a:rPr lang="zh-CN" altLang="en-US" sz="6000" b="1" dirty="0" smtClean="0">
                <a:solidFill>
                  <a:srgbClr val="FF0000"/>
                </a:solidFill>
                <a:latin typeface="汉仪大宋简" pitchFamily="49" charset="-122"/>
                <a:ea typeface="汉仪大宋简" pitchFamily="49" charset="-122"/>
              </a:rPr>
              <a:t>我的伯父鲁迅先生</a:t>
            </a:r>
            <a:endParaRPr lang="zh-CN" altLang="en-US" sz="6000" b="1" dirty="0" smtClean="0">
              <a:solidFill>
                <a:srgbClr val="FF0000"/>
              </a:solidFill>
              <a:latin typeface="汉仪大宋简" pitchFamily="49" charset="-122"/>
              <a:ea typeface="汉仪大宋简" pitchFamily="49" charset="-122"/>
            </a:endParaRPr>
          </a:p>
        </p:txBody>
      </p:sp>
      <p:cxnSp>
        <p:nvCxnSpPr>
          <p:cNvPr id="12" name="直接连接符 11"/>
          <p:cNvCxnSpPr/>
          <p:nvPr/>
        </p:nvCxnSpPr>
        <p:spPr>
          <a:xfrm>
            <a:off x="2278379" y="2732387"/>
            <a:ext cx="6017896"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副标题 2"/>
          <p:cNvSpPr txBox="1"/>
          <p:nvPr/>
        </p:nvSpPr>
        <p:spPr>
          <a:xfrm>
            <a:off x="1954125" y="2915095"/>
            <a:ext cx="5381625" cy="584200"/>
          </a:xfrm>
          <a:prstGeom prst="rect">
            <a:avLst/>
          </a:prstGeom>
          <a:noFill/>
          <a:ln w="9525">
            <a:noFill/>
          </a:ln>
        </p:spPr>
        <p:txBody>
          <a:bodyPr/>
          <a:ls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eaLnBrk="1" hangingPunct="1">
              <a:buFont typeface="Arial" panose="020B0604020202020204" pitchFamily="34" charset="0"/>
            </a:pPr>
            <a:r>
              <a:rPr lang="en-US" altLang="zh-CN" sz="2665" b="1" dirty="0" smtClean="0">
                <a:solidFill>
                  <a:srgbClr val="000000"/>
                </a:solidFill>
                <a:latin typeface="黑体" panose="02010609060101010101" pitchFamily="2" charset="-122"/>
                <a:ea typeface="黑体" panose="02010609060101010101" pitchFamily="2" charset="-122"/>
              </a:rPr>
              <a:t>RJ</a:t>
            </a:r>
            <a:r>
              <a:rPr lang="zh-CN" altLang="en-US" sz="2665" b="1" dirty="0" smtClean="0">
                <a:solidFill>
                  <a:srgbClr val="000000"/>
                </a:solidFill>
                <a:latin typeface="黑体" panose="02010609060101010101" pitchFamily="2" charset="-122"/>
                <a:ea typeface="黑体" panose="02010609060101010101" pitchFamily="2" charset="-122"/>
              </a:rPr>
              <a:t>部编版</a:t>
            </a:r>
            <a:r>
              <a:rPr lang="en-US" altLang="zh-CN" sz="2665" b="1" dirty="0" smtClean="0">
                <a:solidFill>
                  <a:srgbClr val="000000"/>
                </a:solidFill>
                <a:latin typeface="黑体" panose="02010609060101010101" pitchFamily="2" charset="-122"/>
                <a:ea typeface="黑体" panose="02010609060101010101" pitchFamily="2" charset="-122"/>
              </a:rPr>
              <a:t>·</a:t>
            </a:r>
            <a:r>
              <a:rPr lang="zh-CN" altLang="en-US" sz="2665" b="1" dirty="0" smtClean="0">
                <a:solidFill>
                  <a:srgbClr val="000000"/>
                </a:solidFill>
                <a:latin typeface="黑体" panose="02010609060101010101" pitchFamily="2" charset="-122"/>
                <a:ea typeface="黑体" panose="02010609060101010101" pitchFamily="2" charset="-122"/>
              </a:rPr>
              <a:t>六年</a:t>
            </a:r>
            <a:r>
              <a:rPr lang="zh-CN" altLang="en-US" sz="2665" b="1" dirty="0">
                <a:solidFill>
                  <a:srgbClr val="000000"/>
                </a:solidFill>
                <a:latin typeface="黑体" panose="02010609060101010101" pitchFamily="2" charset="-122"/>
                <a:ea typeface="黑体" panose="02010609060101010101" pitchFamily="2" charset="-122"/>
              </a:rPr>
              <a:t>级上册</a:t>
            </a:r>
            <a:endParaRPr lang="zh-CN" altLang="en-US" sz="2665" b="1" dirty="0">
              <a:solidFill>
                <a:srgbClr val="00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7862" y="749512"/>
            <a:ext cx="2501006" cy="646331"/>
          </a:xfrm>
          <a:prstGeom prst="rect">
            <a:avLst/>
          </a:prstGeom>
          <a:noFill/>
          <a:ln>
            <a:noFill/>
          </a:ln>
        </p:spPr>
        <p:txBody>
          <a:bodyPr wrap="none" rtlCol="0" anchor="t">
            <a:spAutoFit/>
          </a:bodyPr>
          <a:lstStyle/>
          <a:p>
            <a:pPr algn="ctr"/>
            <a:r>
              <a:rPr lang="zh-CN" altLang="en-US" sz="3600" b="1" u="dbl" dirty="0" smtClean="0">
                <a:solidFill>
                  <a:srgbClr val="92D050"/>
                </a:solidFill>
                <a:latin typeface="黑体" panose="02010609060101010101" pitchFamily="2" charset="-122"/>
                <a:ea typeface="黑体" panose="02010609060101010101" pitchFamily="2" charset="-122"/>
                <a:sym typeface="+mn-ea"/>
              </a:rPr>
              <a:t>近义词辨析</a:t>
            </a:r>
            <a:endParaRPr lang="zh-CN" altLang="en-US" sz="3600" b="1" u="dbl" dirty="0" smtClean="0">
              <a:solidFill>
                <a:srgbClr val="92D050"/>
              </a:solidFill>
              <a:latin typeface="黑体" panose="02010609060101010101" pitchFamily="2" charset="-122"/>
              <a:ea typeface="黑体" panose="02010609060101010101" pitchFamily="2" charset="-122"/>
              <a:sym typeface="+mn-ea"/>
            </a:endParaRPr>
          </a:p>
        </p:txBody>
      </p:sp>
      <p:graphicFrame>
        <p:nvGraphicFramePr>
          <p:cNvPr id="5" name="表格 4"/>
          <p:cNvGraphicFramePr/>
          <p:nvPr/>
        </p:nvGraphicFramePr>
        <p:xfrm>
          <a:off x="749301" y="1810173"/>
          <a:ext cx="7645242" cy="2487930"/>
        </p:xfrm>
        <a:graphic>
          <a:graphicData uri="http://schemas.openxmlformats.org/drawingml/2006/table">
            <a:tbl>
              <a:tblPr firstRow="1" bandRow="1">
                <a:tableStyleId>{5C22544A-7EE6-4342-B048-85BDC9FD1C3A}</a:tableStyleId>
              </a:tblPr>
              <a:tblGrid>
                <a:gridCol w="1276350"/>
                <a:gridCol w="2034064"/>
                <a:gridCol w="4334828"/>
              </a:tblGrid>
              <a:tr h="457200">
                <a:tc>
                  <a:txBody>
                    <a:bodyPr/>
                    <a:lstStyle/>
                    <a:p>
                      <a:pPr algn="ctr">
                        <a:buNone/>
                      </a:pPr>
                      <a:endParaRPr lang="zh-CN" altLang="en-US" sz="1800" dirty="0">
                        <a:latin typeface="+mn-ea"/>
                      </a:endParaRPr>
                    </a:p>
                  </a:txBody>
                  <a:tcPr>
                    <a:solidFill>
                      <a:srgbClr val="FFAF01"/>
                    </a:solidFill>
                  </a:tcPr>
                </a:tc>
                <a:tc>
                  <a:txBody>
                    <a:bodyPr/>
                    <a:lstStyle/>
                    <a:p>
                      <a:pPr algn="ctr">
                        <a:buNone/>
                      </a:pPr>
                      <a:r>
                        <a:rPr lang="zh-CN" altLang="en-US" sz="1800">
                          <a:latin typeface="+mn-ea"/>
                        </a:rPr>
                        <a:t>相同点</a:t>
                      </a:r>
                      <a:endParaRPr lang="zh-CN" altLang="en-US" sz="1800">
                        <a:latin typeface="+mn-ea"/>
                      </a:endParaRPr>
                    </a:p>
                  </a:txBody>
                  <a:tcPr>
                    <a:solidFill>
                      <a:srgbClr val="FFAF01"/>
                    </a:solidFill>
                  </a:tcPr>
                </a:tc>
                <a:tc>
                  <a:txBody>
                    <a:bodyPr/>
                    <a:lstStyle/>
                    <a:p>
                      <a:pPr algn="ctr">
                        <a:buNone/>
                      </a:pPr>
                      <a:r>
                        <a:rPr lang="zh-CN" altLang="en-US" sz="1800" dirty="0">
                          <a:latin typeface="+mn-ea"/>
                        </a:rPr>
                        <a:t>不同点</a:t>
                      </a:r>
                      <a:endParaRPr lang="zh-CN" altLang="en-US" sz="1800" dirty="0">
                        <a:latin typeface="+mn-ea"/>
                      </a:endParaRPr>
                    </a:p>
                  </a:txBody>
                  <a:tcPr>
                    <a:solidFill>
                      <a:srgbClr val="FFAF01"/>
                    </a:solidFill>
                  </a:tcPr>
                </a:tc>
              </a:tr>
              <a:tr h="1015365">
                <a:tc>
                  <a:txBody>
                    <a:bodyPr/>
                    <a:lstStyle/>
                    <a:p>
                      <a:pPr algn="ctr">
                        <a:buNone/>
                      </a:pPr>
                      <a:endParaRPr lang="zh-CN" altLang="en-US" sz="2000" b="1" dirty="0">
                        <a:latin typeface="楷体_GB2312" panose="02010609030101010101" charset="-122"/>
                        <a:ea typeface="楷体_GB2312" panose="02010609030101010101" charset="-122"/>
                      </a:endParaRPr>
                    </a:p>
                    <a:p>
                      <a:pPr algn="ctr">
                        <a:buNone/>
                      </a:pPr>
                      <a:r>
                        <a:rPr lang="zh-CN" altLang="en-US" sz="2000" b="1" dirty="0">
                          <a:latin typeface="楷体_GB2312" panose="02010609030101010101" charset="-122"/>
                          <a:ea typeface="楷体_GB2312" panose="02010609030101010101" charset="-122"/>
                        </a:rPr>
                        <a:t>爱戴</a:t>
                      </a:r>
                      <a:endParaRPr lang="zh-CN" altLang="en-US" sz="2000" b="1" dirty="0">
                        <a:latin typeface="楷体_GB2312" panose="02010609030101010101" charset="-122"/>
                        <a:ea typeface="楷体_GB2312" panose="02010609030101010101" charset="-122"/>
                      </a:endParaRPr>
                    </a:p>
                  </a:txBody>
                  <a:tcPr>
                    <a:solidFill>
                      <a:srgbClr val="FFE09D"/>
                    </a:solidFill>
                  </a:tcPr>
                </a:tc>
                <a:tc rowSpan="2">
                  <a:txBody>
                    <a:bodyPr/>
                    <a:lstStyle/>
                    <a:p>
                      <a:pPr algn="ctr">
                        <a:buNone/>
                      </a:pPr>
                      <a:endParaRPr lang="zh-CN" altLang="en-US" sz="2000" b="1" dirty="0">
                        <a:latin typeface="楷体_GB2312" panose="02010609030101010101" charset="-122"/>
                        <a:ea typeface="楷体_GB2312" panose="02010609030101010101" charset="-122"/>
                        <a:sym typeface="+mn-ea"/>
                      </a:endParaRPr>
                    </a:p>
                    <a:p>
                      <a:pPr algn="ctr">
                        <a:buNone/>
                      </a:pPr>
                      <a:endParaRPr lang="zh-CN" altLang="en-US" sz="2000" b="1" dirty="0">
                        <a:latin typeface="楷体_GB2312" panose="02010609030101010101" charset="-122"/>
                        <a:ea typeface="楷体_GB2312" panose="02010609030101010101" charset="-122"/>
                        <a:sym typeface="+mn-ea"/>
                      </a:endParaRPr>
                    </a:p>
                    <a:p>
                      <a:pPr algn="ctr">
                        <a:buNone/>
                      </a:pPr>
                      <a:r>
                        <a:rPr lang="zh-CN" altLang="en-US" sz="2000" b="1" dirty="0" smtClean="0">
                          <a:latin typeface="楷体_GB2312" panose="02010609030101010101" charset="-122"/>
                          <a:ea typeface="楷体_GB2312" panose="02010609030101010101" charset="-122"/>
                          <a:sym typeface="+mn-ea"/>
                        </a:rPr>
                        <a:t>二者都含有“拥护”之意。</a:t>
                      </a:r>
                      <a:endParaRPr lang="zh-CN" altLang="en-US" sz="2000" b="1" dirty="0" smtClean="0">
                        <a:latin typeface="楷体_GB2312" panose="02010609030101010101" charset="-122"/>
                        <a:ea typeface="楷体_GB2312" panose="02010609030101010101" charset="-122"/>
                        <a:sym typeface="+mn-ea"/>
                      </a:endParaRPr>
                    </a:p>
                  </a:txBody>
                  <a:tcPr>
                    <a:solidFill>
                      <a:srgbClr val="FFE09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2000" b="1" dirty="0" smtClean="0">
                        <a:solidFill>
                          <a:srgbClr val="FF0000"/>
                        </a:solidFill>
                        <a:latin typeface="楷体_GB2312" panose="02010609030101010101" charset="-122"/>
                        <a:ea typeface="楷体_GB2312" panose="02010609030101010101" charset="-122"/>
                        <a:cs typeface="+mn-ea"/>
                        <a:sym typeface="+mn-ea"/>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1" dirty="0" smtClean="0">
                          <a:solidFill>
                            <a:srgbClr val="FF0000"/>
                          </a:solidFill>
                          <a:latin typeface="楷体" panose="02010609060101010101" pitchFamily="49" charset="-122"/>
                          <a:ea typeface="楷体" panose="02010609060101010101" pitchFamily="49" charset="-122"/>
                          <a:sym typeface="+mn-ea"/>
                        </a:rPr>
                        <a:t>“爱戴”是衷心拥护的意思</a:t>
                      </a:r>
                      <a:r>
                        <a:rPr lang="zh-CN" altLang="en-US" sz="2000" b="1" dirty="0" smtClean="0">
                          <a:solidFill>
                            <a:srgbClr val="FF0000"/>
                          </a:solidFill>
                          <a:latin typeface="楷体" panose="02010609060101010101" pitchFamily="49" charset="-122"/>
                          <a:ea typeface="楷体" panose="02010609060101010101" pitchFamily="49" charset="-122"/>
                          <a:cs typeface="+mn-ea"/>
                          <a:sym typeface="+mn-ea"/>
                        </a:rPr>
                        <a:t>。</a:t>
                      </a:r>
                      <a:endParaRPr lang="zh-CN" altLang="en-US" sz="2000" b="1" dirty="0" smtClean="0">
                        <a:solidFill>
                          <a:srgbClr val="FF0000"/>
                        </a:solidFill>
                        <a:latin typeface="楷体" panose="02010609060101010101" pitchFamily="49" charset="-122"/>
                        <a:ea typeface="楷体" panose="02010609060101010101" pitchFamily="49" charset="-122"/>
                        <a:cs typeface="+mn-ea"/>
                        <a:sym typeface="+mn-ea"/>
                      </a:endParaRPr>
                    </a:p>
                  </a:txBody>
                  <a:tcPr>
                    <a:solidFill>
                      <a:srgbClr val="FFE09D"/>
                    </a:solidFill>
                  </a:tcPr>
                </a:tc>
              </a:tr>
              <a:tr h="1015365">
                <a:tc>
                  <a:txBody>
                    <a:bodyPr/>
                    <a:lstStyle/>
                    <a:p>
                      <a:pPr algn="ctr">
                        <a:buNone/>
                      </a:pPr>
                      <a:endParaRPr lang="zh-CN" altLang="en-US" sz="2000" b="1" dirty="0">
                        <a:latin typeface="楷体_GB2312" panose="02010609030101010101" charset="-122"/>
                        <a:ea typeface="楷体_GB2312" panose="02010609030101010101" charset="-122"/>
                      </a:endParaRPr>
                    </a:p>
                    <a:p>
                      <a:pPr algn="ctr">
                        <a:buNone/>
                      </a:pPr>
                      <a:r>
                        <a:rPr lang="zh-CN" altLang="en-US" sz="2000" b="1" dirty="0">
                          <a:latin typeface="楷体_GB2312" panose="02010609030101010101" charset="-122"/>
                          <a:ea typeface="楷体_GB2312" panose="02010609030101010101" charset="-122"/>
                        </a:rPr>
                        <a:t>拥戴</a:t>
                      </a:r>
                      <a:endParaRPr lang="zh-CN" altLang="en-US" sz="2000" b="1" dirty="0">
                        <a:latin typeface="楷体_GB2312" panose="02010609030101010101" charset="-122"/>
                        <a:ea typeface="楷体_GB2312" panose="02010609030101010101" charset="-122"/>
                      </a:endParaRPr>
                    </a:p>
                  </a:txBody>
                  <a:tcPr>
                    <a:solidFill>
                      <a:srgbClr val="FFE09D"/>
                    </a:solidFill>
                  </a:tcPr>
                </a:tc>
                <a:tc vMerge="1">
                  <a:tcPr/>
                </a:tc>
                <a:tc>
                  <a:txBody>
                    <a:bodyPr/>
                    <a:lstStyle/>
                    <a:p>
                      <a:pPr algn="ctr">
                        <a:buNone/>
                      </a:pP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a:p>
                      <a:pPr algn="ctr">
                        <a:buNone/>
                      </a:pPr>
                      <a:r>
                        <a:rPr lang="zh-CN" altLang="en-US" sz="2000" b="1" dirty="0" smtClean="0">
                          <a:solidFill>
                            <a:srgbClr val="FF0000"/>
                          </a:solidFill>
                          <a:latin typeface="楷体" panose="02010609060101010101" pitchFamily="49" charset="-122"/>
                          <a:ea typeface="楷体" panose="02010609060101010101" pitchFamily="49" charset="-122"/>
                          <a:sym typeface="+mn-ea"/>
                        </a:rPr>
                        <a:t>“拥戴”是推举、拥护的意思。</a:t>
                      </a:r>
                      <a:endParaRPr lang="zh-CN" altLang="en-US" sz="2000" b="1" dirty="0" smtClean="0">
                        <a:solidFill>
                          <a:srgbClr val="FF0000"/>
                        </a:solidFill>
                        <a:latin typeface="楷体" panose="02010609060101010101" pitchFamily="49" charset="-122"/>
                        <a:ea typeface="楷体" panose="02010609060101010101" pitchFamily="49" charset="-122"/>
                        <a:sym typeface="+mn-ea"/>
                      </a:endParaRPr>
                    </a:p>
                  </a:txBody>
                  <a:tcPr>
                    <a:solidFill>
                      <a:srgbClr val="FFE09D"/>
                    </a:solidFill>
                  </a:tcPr>
                </a:tc>
              </a:tr>
            </a:tbl>
          </a:graphicData>
        </a:graphic>
      </p:graphicFrame>
      <p:sp>
        <p:nvSpPr>
          <p:cNvPr id="19" name="文本框 18"/>
          <p:cNvSpPr txBox="1"/>
          <p:nvPr/>
        </p:nvSpPr>
        <p:spPr>
          <a:xfrm>
            <a:off x="1182370" y="5357496"/>
            <a:ext cx="184731" cy="584775"/>
          </a:xfrm>
          <a:prstGeom prst="rect">
            <a:avLst/>
          </a:prstGeom>
          <a:noFill/>
          <a:ln w="9525">
            <a:noFill/>
          </a:ln>
        </p:spPr>
        <p:txBody>
          <a:bodyPr wrap="none">
            <a:spAutoFit/>
          </a:bodyPr>
          <a:lstStyle/>
          <a:p>
            <a:pPr eaLnBrk="1" hangingPunct="1"/>
            <a:endParaRPr lang="zh-CN" altLang="en-US" sz="3200" b="1" dirty="0">
              <a:solidFill>
                <a:srgbClr val="FF00FF"/>
              </a:solidFill>
              <a:latin typeface="黑体" panose="02010609060101010101" pitchFamily="2" charset="-122"/>
              <a:ea typeface="黑体" panose="02010609060101010101" pitchFamily="2" charset="-122"/>
            </a:endParaRPr>
          </a:p>
        </p:txBody>
      </p:sp>
      <p:sp>
        <p:nvSpPr>
          <p:cNvPr id="22" name="文本框 21"/>
          <p:cNvSpPr txBox="1"/>
          <p:nvPr/>
        </p:nvSpPr>
        <p:spPr>
          <a:xfrm>
            <a:off x="883704" y="4741942"/>
            <a:ext cx="7232678" cy="1200329"/>
          </a:xfrm>
          <a:prstGeom prst="rect">
            <a:avLst/>
          </a:prstGeom>
          <a:noFill/>
          <a:ln w="9525">
            <a:noFill/>
          </a:ln>
        </p:spPr>
        <p:txBody>
          <a:bodyPr wrap="square">
            <a:spAutoFit/>
          </a:bodyPr>
          <a:lstStyle/>
          <a:p>
            <a:pPr algn="l" eaLnBrk="1" hangingPunct="1"/>
            <a:r>
              <a:rPr lang="en-US" altLang="zh-CN" sz="2400" b="1" dirty="0">
                <a:latin typeface="楷体_GB2312" panose="02010609030101010101" charset="-122"/>
                <a:ea typeface="楷体_GB2312" panose="02010609030101010101" charset="-122"/>
                <a:cs typeface="楷体_GB2312" panose="02010609030101010101" charset="-122"/>
                <a:sym typeface="+mn-ea"/>
              </a:rPr>
              <a:t> </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、我们（      ）老师，老师爱护我们。</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 </a:t>
            </a:r>
            <a:r>
              <a:rPr lang="en-US" altLang="zh-CN" sz="2400" dirty="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、只要是全心全意为人民服务的人，都会受到人民的（      ）！</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6" name="文本框 8"/>
          <p:cNvSpPr txBox="1"/>
          <p:nvPr/>
        </p:nvSpPr>
        <p:spPr>
          <a:xfrm>
            <a:off x="2407518" y="4532313"/>
            <a:ext cx="928694" cy="461665"/>
          </a:xfrm>
          <a:prstGeom prst="rect">
            <a:avLst/>
          </a:prstGeom>
          <a:noFill/>
          <a:ln w="9525">
            <a:noFill/>
          </a:ln>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爱戴</a:t>
            </a:r>
            <a:endParaRPr lang="zh-CN" altLang="en-US" sz="2400" b="1" dirty="0">
              <a:solidFill>
                <a:srgbClr val="FF0000"/>
              </a:solidFill>
              <a:latin typeface="楷体" panose="02010609060101010101" pitchFamily="49" charset="-122"/>
              <a:ea typeface="楷体" panose="02010609060101010101" pitchFamily="49" charset="-122"/>
              <a:cs typeface="楷体_GB2312" panose="02010609030101010101" charset="-122"/>
              <a:sym typeface="+mn-ea"/>
            </a:endParaRPr>
          </a:p>
        </p:txBody>
      </p:sp>
      <p:sp>
        <p:nvSpPr>
          <p:cNvPr id="7" name="文本框 8"/>
          <p:cNvSpPr txBox="1"/>
          <p:nvPr/>
        </p:nvSpPr>
        <p:spPr>
          <a:xfrm>
            <a:off x="1478434" y="5524022"/>
            <a:ext cx="928694" cy="461665"/>
          </a:xfrm>
          <a:prstGeom prst="rect">
            <a:avLst/>
          </a:prstGeom>
          <a:noFill/>
          <a:ln w="9525">
            <a:noFill/>
          </a:ln>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2" charset="-122"/>
                <a:sym typeface="+mn-ea"/>
              </a:rPr>
              <a:t>拥戴</a:t>
            </a:r>
            <a:endPar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2"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5"/>
          <p:cNvSpPr txBox="1"/>
          <p:nvPr/>
        </p:nvSpPr>
        <p:spPr>
          <a:xfrm>
            <a:off x="554991" y="1479128"/>
            <a:ext cx="8017510" cy="1384995"/>
          </a:xfrm>
          <a:prstGeom prst="rect">
            <a:avLst/>
          </a:prstGeom>
          <a:noFill/>
        </p:spPr>
        <p:txBody>
          <a:bodyPr wrap="square" lIns="91440" tIns="45720" rIns="91440" bIns="45720">
            <a:spAutoFit/>
          </a:bodyPr>
          <a:lstStyle/>
          <a:p>
            <a:pPr marR="0" defTabSz="914400">
              <a:spcBef>
                <a:spcPts val="1800"/>
              </a:spcBef>
              <a:buClrTx/>
              <a:buSzTx/>
              <a:buFont typeface="Wingdings" panose="05000000000000000000" pitchFamily="2" charset="2"/>
              <a:defRPr/>
            </a:pPr>
            <a:r>
              <a:rPr kumimoji="0" lang="en-US" altLang="zh-CN" sz="2800" kern="1200" cap="none" spc="0" normalizeH="0" baseline="0" noProof="0" dirty="0">
                <a:latin typeface="黑体" panose="02010609060101010101" pitchFamily="2" charset="-122"/>
                <a:ea typeface="黑体" panose="02010609060101010101" pitchFamily="2" charset="-122"/>
                <a:cs typeface="+mn-ea"/>
              </a:rPr>
              <a:t>1.</a:t>
            </a:r>
            <a:r>
              <a:rPr kumimoji="0" lang="zh-CN" altLang="en-US" sz="2800" kern="1200" cap="none" spc="0" normalizeH="0" baseline="0" noProof="0" dirty="0">
                <a:latin typeface="黑体" panose="02010609060101010101" pitchFamily="2" charset="-122"/>
                <a:ea typeface="黑体" panose="02010609060101010101" pitchFamily="2" charset="-122"/>
                <a:cs typeface="+mn-ea"/>
              </a:rPr>
              <a:t>认真朗读课文，勾画生字词语，读准字音，读通句子；想想作者回忆了鲁迅先生的哪几件事；试着用简短的语言给课文的每一部分加小标题。</a:t>
            </a:r>
            <a:endParaRPr kumimoji="0" lang="zh-CN" altLang="en-US" sz="2800" kern="1200" cap="none" spc="0" normalizeH="0" baseline="0" noProof="0" dirty="0">
              <a:latin typeface="黑体" panose="02010609060101010101" pitchFamily="2" charset="-122"/>
              <a:ea typeface="黑体" panose="02010609060101010101" pitchFamily="2" charset="-122"/>
              <a:cs typeface="+mn-ea"/>
            </a:endParaRPr>
          </a:p>
        </p:txBody>
      </p:sp>
      <p:sp>
        <p:nvSpPr>
          <p:cNvPr id="10254" name="TextBox 13"/>
          <p:cNvSpPr txBox="1"/>
          <p:nvPr/>
        </p:nvSpPr>
        <p:spPr>
          <a:xfrm>
            <a:off x="643891" y="3584788"/>
            <a:ext cx="2021840"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a:solidFill>
                  <a:srgbClr val="FF0000"/>
                </a:solidFill>
                <a:latin typeface="+mn-ea"/>
              </a:rPr>
              <a:t>深切的怀念</a:t>
            </a:r>
            <a:endParaRPr lang="zh-CN" altLang="en-US" sz="2800" b="1" dirty="0">
              <a:solidFill>
                <a:srgbClr val="FF0000"/>
              </a:solidFill>
              <a:latin typeface="+mn-ea"/>
            </a:endParaRPr>
          </a:p>
        </p:txBody>
      </p:sp>
      <p:sp>
        <p:nvSpPr>
          <p:cNvPr id="2" name="文本框 1"/>
          <p:cNvSpPr txBox="1"/>
          <p:nvPr/>
        </p:nvSpPr>
        <p:spPr>
          <a:xfrm>
            <a:off x="917575" y="556049"/>
            <a:ext cx="2037737" cy="646331"/>
          </a:xfrm>
          <a:prstGeom prst="rect">
            <a:avLst/>
          </a:prstGeom>
          <a:noFill/>
        </p:spPr>
        <p:txBody>
          <a:bodyPr wrap="none" rtlCol="0">
            <a:spAutoFit/>
          </a:bodyPr>
          <a:lstStyle/>
          <a:p>
            <a:r>
              <a:rPr lang="zh-CN" altLang="en-US" sz="3600" b="1" u="dbl" dirty="0" smtClean="0">
                <a:solidFill>
                  <a:srgbClr val="92D050"/>
                </a:solidFill>
                <a:latin typeface="黑体" panose="02010609060101010101" pitchFamily="2" charset="-122"/>
                <a:ea typeface="黑体" panose="02010609060101010101" pitchFamily="2" charset="-122"/>
              </a:rPr>
              <a:t>初读</a:t>
            </a:r>
            <a:r>
              <a:rPr lang="zh-CN" altLang="zh-CN" sz="3600" b="1" u="dbl" dirty="0" smtClean="0">
                <a:solidFill>
                  <a:srgbClr val="92D050"/>
                </a:solidFill>
                <a:latin typeface="黑体" panose="02010609060101010101" pitchFamily="2" charset="-122"/>
                <a:ea typeface="黑体" panose="02010609060101010101" pitchFamily="2" charset="-122"/>
              </a:rPr>
              <a:t>感知</a:t>
            </a:r>
            <a:endParaRPr lang="zh-CN" altLang="zh-CN" sz="3600" b="1" u="dbl" dirty="0" smtClean="0">
              <a:solidFill>
                <a:srgbClr val="92D050"/>
              </a:solidFill>
              <a:latin typeface="黑体" panose="02010609060101010101" pitchFamily="2" charset="-122"/>
              <a:ea typeface="黑体" panose="02010609060101010101" pitchFamily="2" charset="-122"/>
            </a:endParaRPr>
          </a:p>
        </p:txBody>
      </p:sp>
      <p:sp>
        <p:nvSpPr>
          <p:cNvPr id="16" name="TextBox 13"/>
          <p:cNvSpPr txBox="1"/>
          <p:nvPr/>
        </p:nvSpPr>
        <p:spPr>
          <a:xfrm>
            <a:off x="3300095" y="3584788"/>
            <a:ext cx="2261235"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a:solidFill>
                  <a:srgbClr val="FF0000"/>
                </a:solidFill>
                <a:latin typeface="+mn-ea"/>
              </a:rPr>
              <a:t>笑谈《水浒》</a:t>
            </a:r>
            <a:endParaRPr lang="zh-CN" altLang="en-US" sz="2800" b="1" dirty="0">
              <a:solidFill>
                <a:srgbClr val="FF0000"/>
              </a:solidFill>
              <a:latin typeface="+mn-ea"/>
            </a:endParaRPr>
          </a:p>
        </p:txBody>
      </p:sp>
      <p:sp>
        <p:nvSpPr>
          <p:cNvPr id="4" name="TextBox 13"/>
          <p:cNvSpPr txBox="1"/>
          <p:nvPr/>
        </p:nvSpPr>
        <p:spPr>
          <a:xfrm>
            <a:off x="6186805" y="3584788"/>
            <a:ext cx="2138045"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zh-CN" altLang="en-US" sz="2800" b="1" dirty="0">
                <a:solidFill>
                  <a:srgbClr val="FF0000"/>
                </a:solidFill>
                <a:latin typeface="+mn-ea"/>
              </a:rPr>
              <a:t>趣谈</a:t>
            </a:r>
            <a:r>
              <a:rPr lang="en-US" altLang="zh-CN" sz="2800" b="1" dirty="0">
                <a:solidFill>
                  <a:srgbClr val="FF0000"/>
                </a:solidFill>
                <a:latin typeface="+mn-ea"/>
              </a:rPr>
              <a:t>“</a:t>
            </a:r>
            <a:r>
              <a:rPr lang="zh-CN" altLang="en-US" sz="2800" b="1" dirty="0">
                <a:solidFill>
                  <a:srgbClr val="FF0000"/>
                </a:solidFill>
                <a:latin typeface="+mn-ea"/>
              </a:rPr>
              <a:t>碰壁</a:t>
            </a:r>
            <a:r>
              <a:rPr lang="en-US" altLang="zh-CN" sz="2800" b="1" dirty="0">
                <a:solidFill>
                  <a:srgbClr val="FF0000"/>
                </a:solidFill>
                <a:latin typeface="+mn-ea"/>
              </a:rPr>
              <a:t>”</a:t>
            </a:r>
            <a:endParaRPr lang="en-US" altLang="zh-CN" sz="2800" b="1" dirty="0">
              <a:solidFill>
                <a:srgbClr val="FF0000"/>
              </a:solidFill>
              <a:latin typeface="+mn-ea"/>
            </a:endParaRPr>
          </a:p>
        </p:txBody>
      </p:sp>
      <p:sp>
        <p:nvSpPr>
          <p:cNvPr id="5" name="TextBox 13"/>
          <p:cNvSpPr txBox="1"/>
          <p:nvPr/>
        </p:nvSpPr>
        <p:spPr>
          <a:xfrm>
            <a:off x="643891" y="4800601"/>
            <a:ext cx="1915160"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en-US" altLang="zh-CN" sz="2800" b="1" dirty="0">
                <a:solidFill>
                  <a:srgbClr val="FF0000"/>
                </a:solidFill>
                <a:latin typeface="+mn-ea"/>
              </a:rPr>
              <a:t> </a:t>
            </a:r>
            <a:r>
              <a:rPr lang="zh-CN" altLang="en-US" sz="2800" b="1" dirty="0">
                <a:solidFill>
                  <a:srgbClr val="FF0000"/>
                </a:solidFill>
                <a:latin typeface="+mn-ea"/>
              </a:rPr>
              <a:t>燃放花筒</a:t>
            </a:r>
            <a:endParaRPr lang="zh-CN" altLang="en-US" sz="2800" b="1" dirty="0">
              <a:solidFill>
                <a:srgbClr val="FF0000"/>
              </a:solidFill>
              <a:latin typeface="+mn-ea"/>
            </a:endParaRPr>
          </a:p>
        </p:txBody>
      </p:sp>
      <p:sp>
        <p:nvSpPr>
          <p:cNvPr id="8" name="TextBox 13"/>
          <p:cNvSpPr txBox="1"/>
          <p:nvPr/>
        </p:nvSpPr>
        <p:spPr>
          <a:xfrm>
            <a:off x="3300095" y="4823461"/>
            <a:ext cx="2192655"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en-US" altLang="zh-CN" sz="2800" b="1" dirty="0">
                <a:solidFill>
                  <a:srgbClr val="FF0000"/>
                </a:solidFill>
                <a:latin typeface="+mn-ea"/>
              </a:rPr>
              <a:t> </a:t>
            </a:r>
            <a:r>
              <a:rPr lang="zh-CN" altLang="en-US" sz="2800" b="1" dirty="0">
                <a:solidFill>
                  <a:srgbClr val="FF0000"/>
                </a:solidFill>
                <a:latin typeface="+mn-ea"/>
              </a:rPr>
              <a:t>救助车夫</a:t>
            </a:r>
            <a:endParaRPr lang="zh-CN" altLang="en-US" sz="2800" b="1" dirty="0">
              <a:solidFill>
                <a:srgbClr val="FF0000"/>
              </a:solidFill>
              <a:latin typeface="+mn-ea"/>
            </a:endParaRPr>
          </a:p>
        </p:txBody>
      </p:sp>
      <p:sp>
        <p:nvSpPr>
          <p:cNvPr id="9" name="TextBox 13"/>
          <p:cNvSpPr txBox="1"/>
          <p:nvPr/>
        </p:nvSpPr>
        <p:spPr>
          <a:xfrm>
            <a:off x="6175375" y="4823461"/>
            <a:ext cx="2063750" cy="52322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eaLnBrk="1" hangingPunct="1"/>
            <a:r>
              <a:rPr lang="en-US" altLang="zh-CN" sz="2800" b="1" dirty="0">
                <a:solidFill>
                  <a:srgbClr val="FF0000"/>
                </a:solidFill>
                <a:latin typeface="+mn-ea"/>
              </a:rPr>
              <a:t> </a:t>
            </a:r>
            <a:r>
              <a:rPr lang="zh-CN" altLang="en-US" sz="2800" b="1" dirty="0">
                <a:solidFill>
                  <a:srgbClr val="FF0000"/>
                </a:solidFill>
                <a:latin typeface="+mn-ea"/>
              </a:rPr>
              <a:t>关心女佣</a:t>
            </a:r>
            <a:endParaRPr lang="zh-CN" altLang="en-US" sz="2800" b="1" dirty="0">
              <a:solidFill>
                <a:srgbClr val="FF0000"/>
              </a:solidFill>
              <a:latin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4"/>
                                        </p:tgtEl>
                                        <p:attrNameLst>
                                          <p:attrName>style.visibility</p:attrName>
                                        </p:attrNameLst>
                                      </p:cBhvr>
                                      <p:to>
                                        <p:strVal val="visible"/>
                                      </p:to>
                                    </p:set>
                                    <p:animEffect transition="in" filter="diamond(in)">
                                      <p:cBhvr>
                                        <p:cTn id="12" dur="2000"/>
                                        <p:tgtEl>
                                          <p:spTgt spid="1025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amond(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254" grpId="0" bldLvl="0" animBg="1"/>
      <p:bldP spid="16" grpId="0" bldLvl="0" animBg="1"/>
      <p:bldP spid="4" grpId="0" bldLvl="0" animBg="1"/>
      <p:bldP spid="5" grpId="0" bldLvl="0" animBg="1"/>
      <p:bldP spid="8" grpId="0" bldLvl="0" animBg="1"/>
      <p:bldP spid="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1560" y="1219305"/>
            <a:ext cx="7739380" cy="3222998"/>
          </a:xfrm>
          <a:prstGeom prst="rect">
            <a:avLst/>
          </a:prstGeom>
          <a:noFill/>
          <a:ln w="9525">
            <a:noFill/>
          </a:ln>
        </p:spPr>
        <p:txBody>
          <a:bodyPr wrap="square">
            <a:spAutoFit/>
          </a:bodyPr>
          <a:lstStyle/>
          <a:p>
            <a:pPr algn="l" eaLnBrk="1" hangingPunct="1">
              <a:lnSpc>
                <a:spcPct val="150000"/>
              </a:lnSpc>
            </a:pPr>
            <a:r>
              <a:rPr lang="en-US" altLang="zh-CN" sz="2800" b="1" dirty="0">
                <a:solidFill>
                  <a:schemeClr val="tx1"/>
                </a:solidFill>
                <a:latin typeface="黑体" panose="02010609060101010101" pitchFamily="2" charset="-122"/>
                <a:ea typeface="黑体" panose="02010609060101010101" pitchFamily="2" charset="-122"/>
                <a:cs typeface="+mn-ea"/>
              </a:rPr>
              <a:t>2</a:t>
            </a:r>
            <a:r>
              <a:rPr lang="en-US" altLang="zh-CN" sz="2800" b="1" dirty="0" smtClean="0">
                <a:solidFill>
                  <a:schemeClr val="tx1"/>
                </a:solidFill>
                <a:latin typeface="黑体" panose="02010609060101010101" pitchFamily="2" charset="-122"/>
                <a:ea typeface="黑体" panose="02010609060101010101" pitchFamily="2" charset="-122"/>
                <a:cs typeface="+mn-ea"/>
              </a:rPr>
              <a:t>.</a:t>
            </a:r>
            <a:r>
              <a:rPr lang="zh-CN" altLang="en-US" sz="2800" b="1" dirty="0" smtClean="0">
                <a:solidFill>
                  <a:schemeClr val="tx1"/>
                </a:solidFill>
                <a:latin typeface="黑体" panose="02010609060101010101" pitchFamily="2" charset="-122"/>
                <a:ea typeface="黑体" panose="02010609060101010101" pitchFamily="2" charset="-122"/>
                <a:cs typeface="+mn-ea"/>
              </a:rPr>
              <a:t> 填空</a:t>
            </a:r>
            <a:r>
              <a:rPr lang="zh-CN" altLang="en-US" sz="2800" b="1" dirty="0">
                <a:solidFill>
                  <a:schemeClr val="tx1"/>
                </a:solidFill>
                <a:latin typeface="黑体" panose="02010609060101010101" pitchFamily="2" charset="-122"/>
                <a:ea typeface="黑体" panose="02010609060101010101" pitchFamily="2" charset="-122"/>
                <a:cs typeface="+mn-ea"/>
              </a:rPr>
              <a:t>。</a:t>
            </a:r>
            <a:endParaRPr lang="zh-CN" altLang="en-US" sz="2800" b="1" dirty="0">
              <a:solidFill>
                <a:schemeClr val="tx1"/>
              </a:solidFill>
              <a:latin typeface="楷体" panose="02010609060101010101" pitchFamily="49" charset="-122"/>
              <a:ea typeface="楷体" panose="02010609060101010101" pitchFamily="49" charset="-122"/>
            </a:endParaRPr>
          </a:p>
          <a:p>
            <a:pPr>
              <a:lnSpc>
                <a:spcPct val="150000"/>
              </a:lnSpc>
            </a:pPr>
            <a:r>
              <a:rPr lang="zh-CN" altLang="en-US" sz="2800" dirty="0">
                <a:latin typeface="楷体" panose="02010609060101010101" pitchFamily="49" charset="-122"/>
                <a:ea typeface="楷体" panose="02010609060101010101" pitchFamily="49" charset="-122"/>
                <a:sym typeface="+mn-ea"/>
              </a:rPr>
              <a:t>    </a:t>
            </a:r>
            <a:r>
              <a:rPr lang="zh-CN" altLang="en-US" sz="2800" dirty="0" smtClean="0">
                <a:latin typeface="楷体" panose="02010609060101010101" pitchFamily="49" charset="-122"/>
                <a:ea typeface="楷体" panose="02010609060101010101" pitchFamily="49" charset="-122"/>
                <a:sym typeface="+mn-ea"/>
              </a:rPr>
              <a:t> </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课文作者回忆</a:t>
            </a: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______________________</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给她留下深刻印象的几件小事，反映了</a:t>
            </a:r>
            <a:r>
              <a:rPr lang="en-US" altLang="zh-CN" sz="2800" b="1" dirty="0">
                <a:latin typeface="楷体_GB2312" panose="02010609030101010101" charset="-122"/>
                <a:ea typeface="楷体" panose="02010609060101010101" pitchFamily="49" charset="-122"/>
                <a:cs typeface="楷体" panose="02010609060101010101" pitchFamily="49" charset="-122"/>
                <a:sym typeface="+mn-ea"/>
              </a:rPr>
              <a:t>鲁迅先生</a:t>
            </a:r>
            <a:endParaRPr lang="en-US" altLang="zh-CN" sz="2800" b="1" dirty="0">
              <a:solidFill>
                <a:schemeClr val="tx1"/>
              </a:solidFill>
              <a:latin typeface="楷体_GB2312" panose="02010609030101010101" charset="-122"/>
              <a:ea typeface="楷体" panose="02010609060101010101" pitchFamily="49" charset="-122"/>
              <a:cs typeface="楷体" panose="02010609060101010101" pitchFamily="49" charset="-122"/>
              <a:sym typeface="+mn-ea"/>
            </a:endParaRPr>
          </a:p>
          <a:p>
            <a:pPr>
              <a:lnSpc>
                <a:spcPct val="150000"/>
              </a:lnSpc>
            </a:pPr>
            <a:r>
              <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rPr>
              <a:t>_____________________________</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的伟大精神。</a:t>
            </a:r>
            <a:endParaRPr lang="en-US" altLang="zh-CN" sz="2800" b="1" dirty="0" smtClean="0">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pPr>
            <a:endParaRPr lang="en-US" altLang="zh-CN" sz="2800" b="1" u="sng" dirty="0">
              <a:solidFill>
                <a:schemeClr val="tx1"/>
              </a:solidFill>
              <a:latin typeface="楷体_GB2312" panose="02010609030101010101" charset="-122"/>
              <a:ea typeface="楷体" panose="02010609060101010101" pitchFamily="49" charset="-122"/>
              <a:cs typeface="楷体" panose="02010609060101010101" pitchFamily="49" charset="-122"/>
              <a:sym typeface="+mn-ea"/>
            </a:endParaRPr>
          </a:p>
        </p:txBody>
      </p:sp>
      <p:sp>
        <p:nvSpPr>
          <p:cNvPr id="11" name="文本框 3"/>
          <p:cNvSpPr txBox="1"/>
          <p:nvPr/>
        </p:nvSpPr>
        <p:spPr>
          <a:xfrm>
            <a:off x="286386" y="3117851"/>
            <a:ext cx="5902960" cy="523220"/>
          </a:xfrm>
          <a:prstGeom prst="rect">
            <a:avLst/>
          </a:prstGeom>
          <a:noFill/>
          <a:ln w="9525">
            <a:noFill/>
          </a:ln>
        </p:spPr>
        <p:txBody>
          <a:bodyPr wrap="square">
            <a:spAutoFit/>
          </a:bodyPr>
          <a:lstStyle/>
          <a:p>
            <a:r>
              <a:rPr lang="zh-CN" altLang="en-US" sz="2800" b="1" dirty="0">
                <a:solidFill>
                  <a:srgbClr val="FF0000"/>
                </a:solidFill>
                <a:latin typeface="楷体" panose="02010609060101010101" pitchFamily="49" charset="-122"/>
                <a:ea typeface="楷体" panose="02010609060101010101" pitchFamily="49" charset="-122"/>
                <a:sym typeface="+mn-ea"/>
              </a:rPr>
              <a:t>“为自己想得少，为别人想得多”</a:t>
            </a:r>
            <a:endParaRPr lang="zh-CN" altLang="en-US" sz="2800" b="1" dirty="0" smtClean="0">
              <a:solidFill>
                <a:srgbClr val="FF0000"/>
              </a:solidFill>
              <a:latin typeface="楷体" panose="02010609060101010101" pitchFamily="49" charset="-122"/>
              <a:ea typeface="楷体" panose="02010609060101010101" pitchFamily="49" charset="-122"/>
              <a:cs typeface="+mn-ea"/>
              <a:sym typeface="+mn-ea"/>
            </a:endParaRPr>
          </a:p>
        </p:txBody>
      </p:sp>
      <p:sp>
        <p:nvSpPr>
          <p:cNvPr id="7" name="文本框 3"/>
          <p:cNvSpPr txBox="1"/>
          <p:nvPr/>
        </p:nvSpPr>
        <p:spPr>
          <a:xfrm>
            <a:off x="3761740" y="1782162"/>
            <a:ext cx="3924935" cy="523220"/>
          </a:xfrm>
          <a:prstGeom prst="rect">
            <a:avLst/>
          </a:prstGeom>
          <a:noFill/>
          <a:ln w="9525">
            <a:noFill/>
          </a:ln>
        </p:spPr>
        <p:txBody>
          <a:bodyPr wrap="square">
            <a:spAutoFit/>
          </a:bodyPr>
          <a:lstStyle/>
          <a:p>
            <a:r>
              <a:rPr lang="zh-CN" altLang="en-US" sz="2800" b="1" dirty="0" smtClean="0">
                <a:solidFill>
                  <a:srgbClr val="FF0000"/>
                </a:solidFill>
                <a:latin typeface="楷体" panose="02010609060101010101" pitchFamily="49" charset="-122"/>
                <a:ea typeface="楷体" panose="02010609060101010101" pitchFamily="49" charset="-122"/>
                <a:cs typeface="+mn-ea"/>
                <a:sym typeface="+mn-ea"/>
              </a:rPr>
              <a:t>小时候伯父鲁迅先生</a:t>
            </a:r>
            <a:endParaRPr lang="zh-CN" altLang="en-US" sz="2800" b="1" dirty="0" smtClean="0">
              <a:solidFill>
                <a:srgbClr val="FF0000"/>
              </a:solidFill>
              <a:latin typeface="楷体" panose="02010609060101010101" pitchFamily="49" charset="-122"/>
              <a:ea typeface="楷体" panose="02010609060101010101" pitchFamily="49" charset="-122"/>
              <a:cs typeface="+mn-ea"/>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4343" y="773008"/>
            <a:ext cx="2242922" cy="707886"/>
          </a:xfrm>
          <a:prstGeom prst="rect">
            <a:avLst/>
          </a:prstGeom>
          <a:noFill/>
        </p:spPr>
        <p:txBody>
          <a:bodyPr wrap="none" rtlCol="0">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段落划分</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sp>
        <p:nvSpPr>
          <p:cNvPr id="6" name="文本框 5"/>
          <p:cNvSpPr txBox="1"/>
          <p:nvPr/>
        </p:nvSpPr>
        <p:spPr>
          <a:xfrm>
            <a:off x="727710" y="1634913"/>
            <a:ext cx="7688580" cy="3385157"/>
          </a:xfrm>
          <a:prstGeom prst="rect">
            <a:avLst/>
          </a:prstGeom>
          <a:noFill/>
          <a:ln w="9525">
            <a:noFill/>
          </a:ln>
        </p:spPr>
        <p:txBody>
          <a:bodyPr wrap="square">
            <a:spAutoFit/>
          </a:bodyPr>
          <a:lstStyle/>
          <a:p>
            <a:pPr>
              <a:lnSpc>
                <a:spcPct val="13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第一部分（</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主要写伯父去世了，人们在万国殡仪馆追悼鲁迅先生的情景。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3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第二部分（</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2-3</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写作者与伯父谈《水浒传》和伯父送书给作者的事。 　　</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3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第三部分（</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4-13</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写伯父讲“碰壁”的事。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3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第四部分（</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14-25</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写鲁迅先生救助黄包车夫的事。 </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30000"/>
              </a:lnSpc>
            </a:pP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第五部分（</a:t>
            </a:r>
            <a:r>
              <a:rPr lang="en-US" altLang="zh-CN"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26-27</a:t>
            </a:r>
            <a:r>
              <a:rPr lang="zh-CN" altLang="en-US" sz="2400" b="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写鲁迅先生关心她家的女佣阿三。</a:t>
            </a:r>
            <a:endParaRPr lang="zh-CN" altLang="en-US" sz="24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312141" y="772717"/>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ppt_w*0.05"/>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anim calcmode="lin" valueType="num">
                                      <p:cBhvr>
                                        <p:cTn id="9" dur="500" fill="hold"/>
                                        <p:tgtEl>
                                          <p:spTgt spid="6"/>
                                        </p:tgtEl>
                                        <p:attrNameLst>
                                          <p:attrName>ppt_x</p:attrName>
                                        </p:attrNameLst>
                                      </p:cBhvr>
                                      <p:tavLst>
                                        <p:tav tm="0">
                                          <p:val>
                                            <p:strVal val="#ppt_x-.2"/>
                                          </p:val>
                                        </p:tav>
                                        <p:tav tm="100000">
                                          <p:val>
                                            <p:strVal val="#ppt_x"/>
                                          </p:val>
                                        </p:tav>
                                      </p:tavLst>
                                    </p:anim>
                                    <p:anim calcmode="lin" valueType="num">
                                      <p:cBhvr>
                                        <p:cTn id="10" dur="500" fill="hold"/>
                                        <p:tgtEl>
                                          <p:spTgt spid="6"/>
                                        </p:tgtEl>
                                        <p:attrNameLst>
                                          <p:attrName>ppt_y</p:attrName>
                                        </p:attrNameLst>
                                      </p:cBhvr>
                                      <p:tavLst>
                                        <p:tav tm="0">
                                          <p:val>
                                            <p:strVal val="#ppt_y"/>
                                          </p:val>
                                        </p:tav>
                                        <p:tav tm="100000">
                                          <p:val>
                                            <p:strVal val="#ppt_y"/>
                                          </p:val>
                                        </p:tav>
                                      </p:tavLst>
                                    </p:anim>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458401" y="1996847"/>
            <a:ext cx="8106124" cy="1113766"/>
          </a:xfrm>
          <a:prstGeom prst="rect">
            <a:avLst/>
          </a:prstGeom>
          <a:noFill/>
          <a:ln w="9525">
            <a:noFill/>
          </a:ln>
        </p:spPr>
        <p:txBody>
          <a:bodyPr wrap="square">
            <a:spAutoFit/>
          </a:bodyPr>
          <a:lstStyle/>
          <a:p>
            <a:pPr eaLnBrk="1" hangingPunct="1">
              <a:lnSpc>
                <a:spcPct val="150000"/>
              </a:lnSpc>
            </a:pPr>
            <a:r>
              <a:rPr lang="zh-CN" altLang="en-US" sz="2400" b="1" dirty="0" smtClean="0">
                <a:latin typeface="黑体" panose="02010609060101010101" pitchFamily="2" charset="-122"/>
                <a:ea typeface="黑体" panose="02010609060101010101" pitchFamily="2" charset="-122"/>
                <a:cs typeface="黑体" panose="02010609060101010101" pitchFamily="2" charset="-122"/>
              </a:rPr>
              <a:t>读第一自然段</a:t>
            </a:r>
            <a:r>
              <a:rPr lang="en-US" altLang="zh-CN" sz="2400" b="1" dirty="0" smtClean="0">
                <a:latin typeface="黑体" panose="02010609060101010101" pitchFamily="2" charset="-122"/>
                <a:ea typeface="黑体" panose="02010609060101010101" pitchFamily="2" charset="-122"/>
                <a:cs typeface="黑体" panose="02010609060101010101" pitchFamily="2" charset="-122"/>
              </a:rPr>
              <a:t>从</a:t>
            </a:r>
            <a:r>
              <a:rPr lang="zh-CN" altLang="en-US" sz="2400" b="1" dirty="0" smtClean="0">
                <a:latin typeface="黑体" panose="02010609060101010101" pitchFamily="2" charset="-122"/>
                <a:ea typeface="黑体" panose="02010609060101010101" pitchFamily="2" charset="-122"/>
                <a:cs typeface="黑体" panose="02010609060101010101" pitchFamily="2" charset="-122"/>
              </a:rPr>
              <a:t>哪些地方</a:t>
            </a:r>
            <a:r>
              <a:rPr lang="en-US" altLang="zh-CN" sz="2400" b="1" dirty="0" smtClean="0">
                <a:latin typeface="黑体" panose="02010609060101010101" pitchFamily="2" charset="-122"/>
                <a:ea typeface="黑体" panose="02010609060101010101" pitchFamily="2" charset="-122"/>
                <a:cs typeface="黑体" panose="02010609060101010101" pitchFamily="2" charset="-122"/>
              </a:rPr>
              <a:t>可以看出鲁迅去世后，“许多人”都来悼念他。</a:t>
            </a:r>
            <a:endParaRPr lang="zh-CN" altLang="en-US" sz="2400" b="1" dirty="0" smtClean="0">
              <a:solidFill>
                <a:schemeClr val="tx1">
                  <a:lumMod val="95000"/>
                  <a:lumOff val="5000"/>
                </a:schemeClr>
              </a:solidFill>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882650" y="621877"/>
            <a:ext cx="2037737" cy="646331"/>
          </a:xfrm>
          <a:prstGeom prst="rect">
            <a:avLst/>
          </a:prstGeom>
          <a:noFill/>
        </p:spPr>
        <p:txBody>
          <a:bodyPr wrap="none" rtlCol="0">
            <a:spAutoFit/>
          </a:bodyPr>
          <a:lstStyle/>
          <a:p>
            <a:r>
              <a:rPr lang="zh-CN" altLang="en-US" sz="3600" b="1" u="dbl" dirty="0" smtClean="0">
                <a:solidFill>
                  <a:srgbClr val="92D050"/>
                </a:solidFill>
                <a:uFillTx/>
                <a:latin typeface="黑体" panose="02010609060101010101" pitchFamily="2" charset="-122"/>
                <a:ea typeface="黑体" panose="02010609060101010101" pitchFamily="2" charset="-122"/>
              </a:rPr>
              <a:t>课文解读</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5" name="文本框 4"/>
          <p:cNvSpPr txBox="1"/>
          <p:nvPr/>
        </p:nvSpPr>
        <p:spPr>
          <a:xfrm>
            <a:off x="458470" y="3594948"/>
            <a:ext cx="5130165" cy="1667764"/>
          </a:xfrm>
          <a:prstGeom prst="rect">
            <a:avLst/>
          </a:prstGeom>
          <a:noFill/>
          <a:ln w="9525">
            <a:noFill/>
          </a:ln>
        </p:spPr>
        <p:txBody>
          <a:bodyPr wrap="square" anchor="t">
            <a:spAutoFit/>
          </a:bodyPr>
          <a:lstStyle/>
          <a:p>
            <a:pPr eaLnBrk="1" hangingPunct="1">
              <a:lnSpc>
                <a:spcPct val="110000"/>
              </a:lnSpc>
            </a:pPr>
            <a:r>
              <a:rPr lang="en-US" altLang="zh-CN" sz="2400" dirty="0">
                <a:solidFill>
                  <a:srgbClr val="FF0000"/>
                </a:solidFill>
                <a:latin typeface="楷体" panose="02010609060101010101" pitchFamily="49" charset="-122"/>
                <a:ea typeface="楷体" panose="02010609060101010101" pitchFamily="49" charset="-122"/>
              </a:rPr>
              <a:t>    </a:t>
            </a:r>
            <a:r>
              <a:rPr lang="zh-CN" altLang="en-US" sz="2400" b="1" dirty="0">
                <a:solidFill>
                  <a:srgbClr val="FF0000"/>
                </a:solidFill>
                <a:latin typeface="楷体" panose="02010609060101010101" pitchFamily="49" charset="-122"/>
                <a:ea typeface="楷体" panose="02010609060101010101" pitchFamily="49" charset="-122"/>
              </a:rPr>
              <a:t>数不清</a:t>
            </a:r>
            <a:r>
              <a:rPr lang="zh-CN" altLang="en-US" sz="2400" b="1" dirty="0">
                <a:solidFill>
                  <a:schemeClr val="tx1"/>
                </a:solidFill>
                <a:latin typeface="楷体" panose="02010609060101010101" pitchFamily="49" charset="-122"/>
                <a:ea typeface="楷体" panose="02010609060101010101" pitchFamily="49" charset="-122"/>
              </a:rPr>
              <a:t>的挽联</a:t>
            </a:r>
            <a:r>
              <a:rPr lang="zh-CN" altLang="en-US" sz="2400" b="1" dirty="0">
                <a:solidFill>
                  <a:srgbClr val="FF0000"/>
                </a:solidFill>
                <a:latin typeface="楷体" panose="02010609060101010101" pitchFamily="49" charset="-122"/>
                <a:ea typeface="楷体" panose="02010609060101010101" pitchFamily="49" charset="-122"/>
              </a:rPr>
              <a:t>挂满</a:t>
            </a:r>
            <a:r>
              <a:rPr lang="zh-CN" altLang="en-US" sz="2400" b="1" dirty="0">
                <a:solidFill>
                  <a:schemeClr val="tx1"/>
                </a:solidFill>
                <a:latin typeface="楷体" panose="02010609060101010101" pitchFamily="49" charset="-122"/>
                <a:ea typeface="楷体" panose="02010609060101010101" pitchFamily="49" charset="-122"/>
              </a:rPr>
              <a:t>了墙壁，</a:t>
            </a:r>
            <a:r>
              <a:rPr lang="zh-CN" altLang="en-US" sz="2400" b="1" dirty="0">
                <a:solidFill>
                  <a:srgbClr val="FF0000"/>
                </a:solidFill>
                <a:latin typeface="楷体" panose="02010609060101010101" pitchFamily="49" charset="-122"/>
                <a:ea typeface="楷体" panose="02010609060101010101" pitchFamily="49" charset="-122"/>
              </a:rPr>
              <a:t>大大小小</a:t>
            </a:r>
            <a:r>
              <a:rPr lang="zh-CN" altLang="en-US" sz="2400" b="1" dirty="0">
                <a:solidFill>
                  <a:schemeClr val="tx1"/>
                </a:solidFill>
                <a:latin typeface="楷体" panose="02010609060101010101" pitchFamily="49" charset="-122"/>
                <a:ea typeface="楷体" panose="02010609060101010101" pitchFamily="49" charset="-122"/>
              </a:rPr>
              <a:t>的花圈</a:t>
            </a:r>
            <a:r>
              <a:rPr lang="zh-CN" altLang="en-US" sz="2400" b="1" dirty="0">
                <a:solidFill>
                  <a:srgbClr val="FF0000"/>
                </a:solidFill>
                <a:latin typeface="楷体" panose="02010609060101010101" pitchFamily="49" charset="-122"/>
                <a:ea typeface="楷体" panose="02010609060101010101" pitchFamily="49" charset="-122"/>
              </a:rPr>
              <a:t>堆满</a:t>
            </a:r>
            <a:r>
              <a:rPr lang="zh-CN" altLang="en-US" sz="2400" b="1" dirty="0">
                <a:solidFill>
                  <a:schemeClr val="tx1"/>
                </a:solidFill>
                <a:latin typeface="楷体" panose="02010609060101010101" pitchFamily="49" charset="-122"/>
                <a:ea typeface="楷体" panose="02010609060101010101" pitchFamily="49" charset="-122"/>
              </a:rPr>
              <a:t>了整间屋子。送挽联送花圈的有工人，有学生，</a:t>
            </a:r>
            <a:r>
              <a:rPr lang="zh-CN" altLang="en-US" sz="2400" b="1" dirty="0">
                <a:solidFill>
                  <a:srgbClr val="00B0F0"/>
                </a:solidFill>
                <a:latin typeface="楷体" panose="02010609060101010101" pitchFamily="49" charset="-122"/>
                <a:ea typeface="楷体" panose="02010609060101010101" pitchFamily="49" charset="-122"/>
              </a:rPr>
              <a:t>各色各样</a:t>
            </a:r>
            <a:r>
              <a:rPr lang="zh-CN" altLang="en-US" sz="2400" b="1" dirty="0">
                <a:solidFill>
                  <a:schemeClr val="tx1"/>
                </a:solidFill>
                <a:latin typeface="楷体" panose="02010609060101010101" pitchFamily="49" charset="-122"/>
                <a:ea typeface="楷体" panose="02010609060101010101" pitchFamily="49" charset="-122"/>
              </a:rPr>
              <a:t>的人都有。</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8" name="椭圆 7"/>
          <p:cNvSpPr/>
          <p:nvPr/>
        </p:nvSpPr>
        <p:spPr>
          <a:xfrm>
            <a:off x="659131" y="1525693"/>
            <a:ext cx="2993390"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深切的怀念</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3" name="圆角矩形标注 2"/>
          <p:cNvSpPr/>
          <p:nvPr/>
        </p:nvSpPr>
        <p:spPr>
          <a:xfrm>
            <a:off x="5901055" y="2837181"/>
            <a:ext cx="2768600" cy="1154007"/>
          </a:xfrm>
          <a:prstGeom prst="wedgeRoundRectCallout">
            <a:avLst>
              <a:gd name="adj1" fmla="val -65022"/>
              <a:gd name="adj2" fmla="val 393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rPr>
              <a:t>说明人们送来的挽联和花圈很多。</a:t>
            </a:r>
            <a:endPar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p:txBody>
      </p:sp>
      <p:sp>
        <p:nvSpPr>
          <p:cNvPr id="4" name="圆角矩形标注 3"/>
          <p:cNvSpPr/>
          <p:nvPr/>
        </p:nvSpPr>
        <p:spPr>
          <a:xfrm>
            <a:off x="5796280" y="4482254"/>
            <a:ext cx="2987040" cy="1405467"/>
          </a:xfrm>
          <a:prstGeom prst="wedgeRoundRectCallout">
            <a:avLst>
              <a:gd name="adj1" fmla="val -63414"/>
              <a:gd name="adj2" fmla="val 25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rPr>
              <a:t>说明鲁迅先生深受社会各界人士的爱戴。</a:t>
            </a:r>
            <a:endPar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8" grpId="0" bldLvl="0" animBg="1"/>
      <p:bldP spid="3" grpId="0" bldLvl="0" animBg="1"/>
      <p:bldP spid="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lum contrast="30000"/>
          </a:blip>
          <a:stretch>
            <a:fillRect/>
          </a:stretch>
        </p:blipFill>
        <p:spPr>
          <a:xfrm>
            <a:off x="3590290" y="828041"/>
            <a:ext cx="5046345" cy="5202767"/>
          </a:xfrm>
          <a:prstGeom prst="rect">
            <a:avLst/>
          </a:prstGeom>
          <a:effectLst>
            <a:softEdge rad="317500"/>
          </a:effectLst>
        </p:spPr>
      </p:pic>
      <p:sp>
        <p:nvSpPr>
          <p:cNvPr id="4" name="文本框 3"/>
          <p:cNvSpPr txBox="1"/>
          <p:nvPr/>
        </p:nvSpPr>
        <p:spPr>
          <a:xfrm>
            <a:off x="348616" y="2976880"/>
            <a:ext cx="3597275" cy="2062480"/>
          </a:xfrm>
          <a:prstGeom prst="rect">
            <a:avLst/>
          </a:prstGeom>
          <a:noFill/>
          <a:ln w="9525">
            <a:noFill/>
          </a:ln>
        </p:spPr>
        <p:txBody>
          <a:bodyPr wrap="square" anchor="t">
            <a:spAutoFit/>
          </a:bodyPr>
          <a:lstStyle/>
          <a:p>
            <a:pPr eaLnBrk="1" hangingPunct="1">
              <a:lnSpc>
                <a:spcPct val="150000"/>
              </a:lnSpc>
            </a:pPr>
            <a:r>
              <a:rPr lang="en-US" altLang="zh-CN" sz="4265" b="1" dirty="0" smtClean="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“许多人”都来悼念他。</a:t>
            </a:r>
            <a:endParaRPr lang="en-US" altLang="zh-CN" sz="4265" b="1" dirty="0" smtClean="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518796" y="821268"/>
            <a:ext cx="8053705" cy="1852430"/>
          </a:xfrm>
          <a:prstGeom prst="rect">
            <a:avLst/>
          </a:prstGeom>
          <a:noFill/>
          <a:ln w="9525">
            <a:noFill/>
          </a:ln>
        </p:spPr>
        <p:txBody>
          <a:bodyPr wrap="square">
            <a:spAutoFit/>
          </a:bodyPr>
          <a:lstStyle/>
          <a:p>
            <a:pPr eaLnBrk="1" hangingPunct="1">
              <a:lnSpc>
                <a:spcPct val="150000"/>
              </a:lnSpc>
            </a:pPr>
            <a:r>
              <a:rPr lang="zh-CN" altLang="en-US" sz="3200" b="1" dirty="0" smtClean="0">
                <a:latin typeface="+mn-ea"/>
                <a:ea typeface="+mn-ea"/>
                <a:cs typeface="+mn-ea"/>
              </a:rPr>
              <a:t>    </a:t>
            </a:r>
            <a:r>
              <a:rPr lang="en-US" altLang="zh-CN" sz="2400" b="1" dirty="0" smtClean="0">
                <a:latin typeface="楷体" panose="02010609060101010101" pitchFamily="49" charset="-122"/>
                <a:ea typeface="楷体" panose="02010609060101010101" pitchFamily="49" charset="-122"/>
                <a:cs typeface="黑体" panose="02010609060101010101" pitchFamily="2" charset="-122"/>
              </a:rPr>
              <a:t>我呆呆地望着来来往往吊唁的人，想到我永远</a:t>
            </a:r>
            <a:r>
              <a:rPr lang="en-US" altLang="zh-CN" sz="2400" b="1" dirty="0" smtClean="0">
                <a:solidFill>
                  <a:srgbClr val="00B0F0"/>
                </a:solidFill>
                <a:latin typeface="楷体" panose="02010609060101010101" pitchFamily="49" charset="-122"/>
                <a:ea typeface="楷体" panose="02010609060101010101" pitchFamily="49" charset="-122"/>
                <a:cs typeface="黑体" panose="02010609060101010101" pitchFamily="2" charset="-122"/>
              </a:rPr>
              <a:t>见不到</a:t>
            </a:r>
            <a:r>
              <a:rPr lang="en-US" altLang="zh-CN" sz="2400" b="1" dirty="0" smtClean="0">
                <a:latin typeface="楷体" panose="02010609060101010101" pitchFamily="49" charset="-122"/>
                <a:ea typeface="楷体" panose="02010609060101010101" pitchFamily="49" charset="-122"/>
                <a:cs typeface="黑体" panose="02010609060101010101" pitchFamily="2" charset="-122"/>
              </a:rPr>
              <a:t>伯父的面了，</a:t>
            </a:r>
            <a:r>
              <a:rPr lang="en-US" altLang="zh-CN" sz="2400" b="1" dirty="0" smtClean="0">
                <a:solidFill>
                  <a:srgbClr val="00B0F0"/>
                </a:solidFill>
                <a:latin typeface="楷体" panose="02010609060101010101" pitchFamily="49" charset="-122"/>
                <a:ea typeface="楷体" panose="02010609060101010101" pitchFamily="49" charset="-122"/>
                <a:cs typeface="黑体" panose="02010609060101010101" pitchFamily="2" charset="-122"/>
              </a:rPr>
              <a:t>听不到</a:t>
            </a:r>
            <a:r>
              <a:rPr lang="en-US" altLang="zh-CN" sz="2400" b="1" dirty="0" smtClean="0">
                <a:latin typeface="楷体" panose="02010609060101010101" pitchFamily="49" charset="-122"/>
                <a:ea typeface="楷体" panose="02010609060101010101" pitchFamily="49" charset="-122"/>
                <a:cs typeface="黑体" panose="02010609060101010101" pitchFamily="2" charset="-122"/>
              </a:rPr>
              <a:t>他的声音了，也</a:t>
            </a:r>
            <a:r>
              <a:rPr lang="en-US" altLang="zh-CN" sz="2400" b="1" dirty="0" smtClean="0">
                <a:solidFill>
                  <a:srgbClr val="00B0F0"/>
                </a:solidFill>
                <a:latin typeface="楷体" panose="02010609060101010101" pitchFamily="49" charset="-122"/>
                <a:ea typeface="楷体" panose="02010609060101010101" pitchFamily="49" charset="-122"/>
                <a:cs typeface="黑体" panose="02010609060101010101" pitchFamily="2" charset="-122"/>
              </a:rPr>
              <a:t>得不到</a:t>
            </a:r>
            <a:r>
              <a:rPr lang="en-US" altLang="zh-CN" sz="2400" b="1" dirty="0" smtClean="0">
                <a:latin typeface="楷体" panose="02010609060101010101" pitchFamily="49" charset="-122"/>
                <a:ea typeface="楷体" panose="02010609060101010101" pitchFamily="49" charset="-122"/>
                <a:cs typeface="黑体" panose="02010609060101010101" pitchFamily="2" charset="-122"/>
              </a:rPr>
              <a:t>他的爱抚了，泪珠就一滴一滴地掉下来。</a:t>
            </a:r>
            <a:endParaRPr lang="zh-CN" altLang="en-US" sz="2400" b="1" dirty="0" smtClean="0">
              <a:solidFill>
                <a:schemeClr val="tx1">
                  <a:lumMod val="95000"/>
                  <a:lumOff val="5000"/>
                </a:schemeClr>
              </a:solidFill>
              <a:latin typeface="楷体" panose="02010609060101010101" pitchFamily="49" charset="-122"/>
              <a:ea typeface="楷体" panose="02010609060101010101" pitchFamily="49" charset="-122"/>
              <a:cs typeface="黑体" panose="02010609060101010101" pitchFamily="2" charset="-122"/>
            </a:endParaRPr>
          </a:p>
        </p:txBody>
      </p:sp>
      <p:sp>
        <p:nvSpPr>
          <p:cNvPr id="5" name="文本框 4"/>
          <p:cNvSpPr txBox="1"/>
          <p:nvPr/>
        </p:nvSpPr>
        <p:spPr>
          <a:xfrm>
            <a:off x="939166" y="3931074"/>
            <a:ext cx="4690745" cy="1077218"/>
          </a:xfrm>
          <a:prstGeom prst="rect">
            <a:avLst/>
          </a:prstGeom>
          <a:noFill/>
          <a:ln w="9525">
            <a:noFill/>
          </a:ln>
        </p:spPr>
        <p:txBody>
          <a:bodyPr wrap="square" anchor="t">
            <a:spAutoFit/>
          </a:bodyPr>
          <a:lstStyle/>
          <a:p>
            <a:pPr eaLnBrk="1" hangingPunct="1"/>
            <a:r>
              <a:rPr lang="zh-CN" altLang="en-US" sz="3200" b="1" dirty="0">
                <a:solidFill>
                  <a:srgbClr val="FF0000"/>
                </a:solidFill>
                <a:latin typeface="楷体" panose="02010609060101010101" pitchFamily="49" charset="-122"/>
                <a:ea typeface="楷体" panose="02010609060101010101" pitchFamily="49" charset="-122"/>
              </a:rPr>
              <a:t>表达了“我”的的悲痛心情和对伯父的深切的怀念。</a:t>
            </a:r>
            <a:endParaRPr lang="zh-CN" altLang="en-US" sz="3200" b="1" dirty="0">
              <a:solidFill>
                <a:srgbClr val="FF0000"/>
              </a:solidFill>
              <a:latin typeface="楷体" panose="02010609060101010101" pitchFamily="49" charset="-122"/>
              <a:ea typeface="楷体" panose="02010609060101010101" pitchFamily="49" charset="-122"/>
            </a:endParaRPr>
          </a:p>
        </p:txBody>
      </p:sp>
      <p:sp>
        <p:nvSpPr>
          <p:cNvPr id="9" name="圆角矩形标注 8"/>
          <p:cNvSpPr/>
          <p:nvPr/>
        </p:nvSpPr>
        <p:spPr>
          <a:xfrm>
            <a:off x="5969001" y="2814320"/>
            <a:ext cx="1438910" cy="632460"/>
          </a:xfrm>
          <a:prstGeom prst="wedgeRoundRectCallout">
            <a:avLst>
              <a:gd name="adj1" fmla="val -57590"/>
              <a:gd name="adj2" fmla="val -109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b="1" i="1" dirty="0">
              <a:solidFill>
                <a:srgbClr val="00B0F0"/>
              </a:solidFill>
              <a:latin typeface="黑体" panose="02010609060101010101" pitchFamily="2" charset="-122"/>
              <a:ea typeface="黑体" panose="02010609060101010101" pitchFamily="2" charset="-122"/>
              <a:sym typeface="+mn-ea"/>
            </a:endParaRPr>
          </a:p>
          <a:p>
            <a:pPr algn="l"/>
            <a:r>
              <a:rPr lang="zh-CN" altLang="en-US" sz="2000" b="1" i="1" dirty="0">
                <a:solidFill>
                  <a:srgbClr val="00B0F0"/>
                </a:solidFill>
                <a:latin typeface="黑体" panose="02010609060101010101" pitchFamily="2" charset="-122"/>
                <a:ea typeface="黑体" panose="02010609060101010101" pitchFamily="2" charset="-122"/>
                <a:sym typeface="+mn-ea"/>
              </a:rPr>
              <a:t>  </a:t>
            </a:r>
            <a:r>
              <a:rPr lang="zh-CN" altLang="en-US" sz="2000" b="1" i="1" dirty="0">
                <a:solidFill>
                  <a:srgbClr val="0070C0"/>
                </a:solidFill>
                <a:latin typeface="黑体" panose="02010609060101010101" pitchFamily="2" charset="-122"/>
                <a:ea typeface="黑体" panose="02010609060101010101" pitchFamily="2" charset="-122"/>
                <a:sym typeface="+mn-ea"/>
              </a:rPr>
              <a:t>排比句</a:t>
            </a:r>
            <a:endParaRPr lang="zh-CN" altLang="en-US" sz="2000" b="1" i="1" dirty="0">
              <a:solidFill>
                <a:srgbClr val="00B0F0"/>
              </a:solidFill>
              <a:latin typeface="黑体" panose="02010609060101010101" pitchFamily="2" charset="-122"/>
              <a:ea typeface="黑体" panose="02010609060101010101" pitchFamily="2" charset="-122"/>
            </a:endParaRPr>
          </a:p>
          <a:p>
            <a:pPr algn="l"/>
            <a:endParaRPr lang="zh-CN" altLang="en-US" sz="2000" b="1" i="1" dirty="0" smtClean="0">
              <a:solidFill>
                <a:srgbClr val="00B0F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5"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p:nvPr/>
        </p:nvSpPr>
        <p:spPr>
          <a:xfrm>
            <a:off x="655320" y="1118871"/>
            <a:ext cx="8164195" cy="668837"/>
          </a:xfrm>
          <a:prstGeom prst="rect">
            <a:avLst/>
          </a:prstGeom>
          <a:noFill/>
          <a:ln w="9525">
            <a:noFill/>
          </a:ln>
        </p:spPr>
        <p:txBody>
          <a:bodyPr wrap="square">
            <a:spAutoFit/>
          </a:bodyPr>
          <a:lstStyle/>
          <a:p>
            <a:pPr>
              <a:lnSpc>
                <a:spcPct val="120000"/>
              </a:lnSpc>
              <a:spcBef>
                <a:spcPct val="50000"/>
              </a:spcBef>
            </a:pPr>
            <a:r>
              <a:rPr lang="zh-CN" altLang="en-US" sz="3600" b="1" dirty="0" smtClean="0">
                <a:latin typeface="楷体" panose="02010609060101010101" pitchFamily="49" charset="-122"/>
                <a:ea typeface="楷体" panose="02010609060101010101" pitchFamily="49" charset="-122"/>
              </a:rPr>
              <a:t>  </a:t>
            </a:r>
            <a:r>
              <a:rPr lang="zh-CN" altLang="en-US" sz="2800" b="1" dirty="0" smtClean="0">
                <a:latin typeface="黑体" panose="02010609060101010101" pitchFamily="2" charset="-122"/>
                <a:ea typeface="黑体" panose="02010609060101010101" pitchFamily="2" charset="-122"/>
                <a:cs typeface="黑体" panose="02010609060101010101" pitchFamily="2" charset="-122"/>
              </a:rPr>
              <a:t> 课文第一段在文中有什么作用？</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2" name="文本框 1"/>
          <p:cNvSpPr txBox="1"/>
          <p:nvPr/>
        </p:nvSpPr>
        <p:spPr>
          <a:xfrm>
            <a:off x="1049656" y="2351193"/>
            <a:ext cx="6658610" cy="2775760"/>
          </a:xfrm>
          <a:prstGeom prst="rect">
            <a:avLst/>
          </a:prstGeom>
          <a:noFill/>
          <a:ln w="9525">
            <a:noFill/>
          </a:ln>
        </p:spPr>
        <p:txBody>
          <a:bodyPr wrap="square" anchor="t">
            <a:spAutoFit/>
          </a:bodyPr>
          <a:lstStyle/>
          <a:p>
            <a:pPr eaLnBrk="1" hangingPunct="1">
              <a:lnSpc>
                <a:spcPct val="150000"/>
              </a:lnSpc>
            </a:pPr>
            <a:r>
              <a:rPr lang="zh-CN" altLang="en-US" sz="2400" b="1" dirty="0">
                <a:solidFill>
                  <a:srgbClr val="FF0000"/>
                </a:solidFill>
                <a:latin typeface="黑体" panose="02010609060101010101" pitchFamily="2" charset="-122"/>
                <a:ea typeface="黑体" panose="02010609060101010101" pitchFamily="2" charset="-122"/>
              </a:rPr>
              <a:t>（1）从全文来看，这部分是明确地提出问题“为什么伯父得到这么多人的爱戴？”，后面个部分是以具体的事例作答；</a:t>
            </a:r>
            <a:endParaRPr lang="zh-CN" altLang="en-US" sz="2400" b="1" dirty="0">
              <a:solidFill>
                <a:srgbClr val="FF0000"/>
              </a:solidFill>
              <a:latin typeface="黑体" panose="02010609060101010101" pitchFamily="2" charset="-122"/>
              <a:ea typeface="黑体" panose="02010609060101010101" pitchFamily="2" charset="-122"/>
            </a:endParaRPr>
          </a:p>
          <a:p>
            <a:pPr eaLnBrk="1" hangingPunct="1">
              <a:lnSpc>
                <a:spcPct val="150000"/>
              </a:lnSpc>
            </a:pPr>
            <a:r>
              <a:rPr lang="zh-CN" altLang="en-US" sz="2400" b="1" dirty="0">
                <a:solidFill>
                  <a:srgbClr val="FF0000"/>
                </a:solidFill>
                <a:latin typeface="黑体" panose="02010609060101010101" pitchFamily="2" charset="-122"/>
                <a:ea typeface="黑体" panose="02010609060101010101" pitchFamily="2" charset="-122"/>
              </a:rPr>
              <a:t>（2）从叙述顺序看，全文是“倒叙”，先写结果，后写原因，明写结果，暗写原因。</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27406" y="834813"/>
            <a:ext cx="281876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笑谈《水浒》</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3" name="圆角矩形标注 2"/>
          <p:cNvSpPr/>
          <p:nvPr/>
        </p:nvSpPr>
        <p:spPr>
          <a:xfrm>
            <a:off x="5402580" y="4391660"/>
            <a:ext cx="3108325" cy="1297940"/>
          </a:xfrm>
          <a:prstGeom prst="wedgeRoundRectCallout">
            <a:avLst>
              <a:gd name="adj1" fmla="val -36802"/>
              <a:gd name="adj2" fmla="val -923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rPr>
              <a:t>表现“我”读书时“囫囵吞枣”的语句是：只注意紧张动人的情节。</a:t>
            </a:r>
            <a:endParaRPr lang="zh-CN" altLang="en-US" sz="2000" b="1" i="1" dirty="0" smtClean="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p:txBody>
      </p:sp>
      <p:sp>
        <p:nvSpPr>
          <p:cNvPr id="100" name="文本框 99"/>
          <p:cNvSpPr txBox="1"/>
          <p:nvPr/>
        </p:nvSpPr>
        <p:spPr>
          <a:xfrm>
            <a:off x="485775" y="2114127"/>
            <a:ext cx="7907020" cy="1261499"/>
          </a:xfrm>
          <a:prstGeom prst="rect">
            <a:avLst/>
          </a:prstGeom>
          <a:noFill/>
          <a:ln w="9525">
            <a:noFill/>
          </a:ln>
        </p:spPr>
        <p:txBody>
          <a:bodyPr wrap="square">
            <a:spAutoFit/>
          </a:bodyPr>
          <a:lstStyle/>
          <a:p>
            <a:pPr>
              <a:lnSpc>
                <a:spcPct val="110000"/>
              </a:lnSpc>
            </a:pPr>
            <a:r>
              <a:rPr lang="en-US" altLang="zh-CN" sz="2400">
                <a:solidFill>
                  <a:srgbClr val="000000"/>
                </a:solidFill>
                <a:latin typeface="楷体" panose="02010609060101010101" pitchFamily="49" charset="-122"/>
                <a:ea typeface="楷体" panose="02010609060101010101" pitchFamily="49" charset="-122"/>
              </a:rPr>
              <a:t>    </a:t>
            </a:r>
            <a:r>
              <a:rPr lang="zh-CN" sz="2400" b="1">
                <a:solidFill>
                  <a:srgbClr val="000000"/>
                </a:solidFill>
                <a:latin typeface="楷体" panose="02010609060101010101" pitchFamily="49" charset="-122"/>
                <a:ea typeface="楷体" panose="02010609060101010101" pitchFamily="49" charset="-122"/>
              </a:rPr>
              <a:t>老实说，我读《水浒传》不过囫囵吞枣地看一遍，只注意</a:t>
            </a:r>
            <a:r>
              <a:rPr lang="zh-CN" sz="2400" b="1">
                <a:solidFill>
                  <a:srgbClr val="FF0000"/>
                </a:solidFill>
                <a:latin typeface="楷体" panose="02010609060101010101" pitchFamily="49" charset="-122"/>
                <a:ea typeface="楷体" panose="02010609060101010101" pitchFamily="49" charset="-122"/>
              </a:rPr>
              <a:t>紧张动人的情节</a:t>
            </a:r>
            <a:r>
              <a:rPr lang="zh-CN" sz="2400" b="1">
                <a:solidFill>
                  <a:srgbClr val="000000"/>
                </a:solidFill>
                <a:latin typeface="楷体" panose="02010609060101010101" pitchFamily="49" charset="-122"/>
                <a:ea typeface="楷体" panose="02010609060101010101" pitchFamily="49" charset="-122"/>
              </a:rPr>
              <a:t>；那些好汉的个性，那些复杂的内容，全搞不清楚，有时候还把这个人做的事情安在那个人身上。</a:t>
            </a:r>
            <a:endParaRPr lang="zh-CN" altLang="en-US" sz="2400" b="1">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770890" y="1328421"/>
            <a:ext cx="8119110" cy="584775"/>
          </a:xfrm>
          <a:prstGeom prst="rect">
            <a:avLst/>
          </a:prstGeom>
          <a:noFill/>
          <a:ln w="9525">
            <a:noFill/>
          </a:ln>
        </p:spPr>
        <p:txBody>
          <a:bodyPr wrap="square">
            <a:spAutoFit/>
          </a:bodyPr>
          <a:lstStyle/>
          <a:p>
            <a:pPr eaLnBrk="1" hangingPunct="1"/>
            <a:r>
              <a:rPr lang="zh-CN" altLang="en-US" sz="3200" dirty="0">
                <a:latin typeface="黑体" panose="02010609060101010101" pitchFamily="2" charset="-122"/>
                <a:ea typeface="黑体" panose="02010609060101010101" pitchFamily="2" charset="-122"/>
                <a:cs typeface="黑体" panose="02010609060101010101" pitchFamily="2" charset="-122"/>
                <a:sym typeface="+mn-ea"/>
              </a:rPr>
              <a:t>哪些语句说明“我”读书时“张冠李戴”？</a:t>
            </a:r>
            <a:endParaRPr lang="zh-CN" altLang="en-US" sz="3200" b="1" dirty="0">
              <a:solidFill>
                <a:srgbClr val="0070C0"/>
              </a:solidFill>
              <a:latin typeface="黑体" panose="02010609060101010101" pitchFamily="2" charset="-122"/>
              <a:ea typeface="黑体" panose="02010609060101010101" pitchFamily="2" charset="-122"/>
              <a:cs typeface="黑体" panose="02010609060101010101" pitchFamily="2" charset="-122"/>
            </a:endParaRPr>
          </a:p>
        </p:txBody>
      </p:sp>
      <p:sp>
        <p:nvSpPr>
          <p:cNvPr id="3" name="圆角矩形标注 2"/>
          <p:cNvSpPr/>
          <p:nvPr/>
        </p:nvSpPr>
        <p:spPr>
          <a:xfrm>
            <a:off x="1216660" y="2750821"/>
            <a:ext cx="6663690" cy="2012527"/>
          </a:xfrm>
          <a:prstGeom prst="wedgeRoundRectCallout">
            <a:avLst>
              <a:gd name="adj1" fmla="val -23062"/>
              <a:gd name="adj2" fmla="val -503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rPr>
              <a:t>表现“我”读书时“张冠李戴”的语句是：那些好汉的个性，那些复杂的内容，全搞不清楚，有时候还把这个人做的事情安在那个人身上。</a:t>
            </a:r>
            <a:endParaRPr lang="zh-CN" altLang="en-US" sz="2400" b="1" i="1" dirty="0" smtClean="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839904" y="651512"/>
            <a:ext cx="2234769" cy="861003"/>
            <a:chOff x="239123" y="-207896"/>
            <a:chExt cx="2234769" cy="862698"/>
          </a:xfrm>
        </p:grpSpPr>
        <p:sp>
          <p:nvSpPr>
            <p:cNvPr id="5236" name="文本框 13"/>
            <p:cNvSpPr txBox="1"/>
            <p:nvPr/>
          </p:nvSpPr>
          <p:spPr>
            <a:xfrm>
              <a:off x="239123" y="-207896"/>
              <a:ext cx="2234565" cy="647603"/>
            </a:xfrm>
            <a:prstGeom prst="rect">
              <a:avLst/>
            </a:prstGeom>
            <a:noFill/>
            <a:ln w="9525">
              <a:noFill/>
            </a:ln>
          </p:spPr>
          <p:txBody>
            <a:bodyPr wrap="square">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作者资料</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12" name="文本框 1"/>
          <p:cNvSpPr txBox="1"/>
          <p:nvPr/>
        </p:nvSpPr>
        <p:spPr>
          <a:xfrm>
            <a:off x="3587751" y="1721273"/>
            <a:ext cx="4573270" cy="3643113"/>
          </a:xfrm>
          <a:prstGeom prst="rect">
            <a:avLst/>
          </a:prstGeom>
          <a:noFill/>
          <a:ln w="9525">
            <a:noFill/>
          </a:ln>
        </p:spPr>
        <p:txBody>
          <a:bodyPr wrap="square" anchor="t">
            <a:spAutoFit/>
          </a:bodyPr>
          <a:lstStyle/>
          <a:p>
            <a:pPr algn="l">
              <a:lnSpc>
                <a:spcPct val="120000"/>
              </a:lnSpc>
            </a:pPr>
            <a:r>
              <a:rPr lang="zh-CN" altLang="en-US"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周晔 </a:t>
            </a:r>
            <a:r>
              <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rPr>
              <a:t>女，1926年5月生，浙江绍兴人，鲁迅侄女、周建人女儿。北京邮电大学副教授，硕士生导师，研究方向领导科学。周建人在晚年口述，周晔执笔，出版了《鲁迅故家的败落》一书。</a:t>
            </a:r>
            <a:endParaRPr lang="zh-CN" altLang="en-US" sz="2800" b="1"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2" name="图片 1"/>
          <p:cNvPicPr>
            <a:picLocks noChangeAspect="1"/>
          </p:cNvPicPr>
          <p:nvPr/>
        </p:nvPicPr>
        <p:blipFill>
          <a:blip r:embed="rId1" cstate="email">
            <a:lum contrast="24000"/>
          </a:blip>
          <a:srcRect/>
          <a:stretch>
            <a:fillRect/>
          </a:stretch>
        </p:blipFill>
        <p:spPr>
          <a:xfrm>
            <a:off x="1430020" y="1947333"/>
            <a:ext cx="1644650" cy="3383280"/>
          </a:xfrm>
          <a:prstGeom prst="rect">
            <a:avLst/>
          </a:prstGeom>
        </p:spPr>
      </p:pic>
      <p:pic>
        <p:nvPicPr>
          <p:cNvPr id="1026" name="Picture 2" descr="G:\BaiduYunDownload\10000图标\PNG图标集08\png-0561.png"/>
          <p:cNvPicPr>
            <a:picLocks noChangeAspect="1" noChangeArrowheads="1"/>
          </p:cNvPicPr>
          <p:nvPr/>
        </p:nvPicPr>
        <p:blipFill>
          <a:blip r:embed="rId2" cstate="email"/>
          <a:srcRect/>
          <a:stretch>
            <a:fillRect/>
          </a:stretch>
        </p:blipFill>
        <p:spPr bwMode="auto">
          <a:xfrm>
            <a:off x="375641" y="66519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矩形 4"/>
          <p:cNvSpPr/>
          <p:nvPr/>
        </p:nvSpPr>
        <p:spPr>
          <a:xfrm>
            <a:off x="780415" y="2797388"/>
            <a:ext cx="3427730" cy="4150367"/>
          </a:xfrm>
          <a:prstGeom prst="rect">
            <a:avLst/>
          </a:prstGeom>
          <a:noFill/>
          <a:ln w="9525">
            <a:noFill/>
          </a:ln>
        </p:spPr>
        <p:txBody>
          <a:bodyPr wrap="square">
            <a:spAutoFit/>
          </a:bodyPr>
          <a:lstStyle/>
          <a:p>
            <a:pPr eaLnBrk="1" hangingPunct="1"/>
            <a:r>
              <a:rPr lang="zh-CN" sz="3200" dirty="0">
                <a:solidFill>
                  <a:srgbClr val="000000"/>
                </a:solidFill>
                <a:latin typeface="楷体" panose="02010609060101010101" pitchFamily="49" charset="-122"/>
                <a:ea typeface="楷体" panose="02010609060101010101" pitchFamily="49" charset="-122"/>
                <a:sym typeface="+mn-ea"/>
              </a:rPr>
              <a:t>老实说，我读《水浒传》不过</a:t>
            </a:r>
            <a:r>
              <a:rPr lang="zh-CN" sz="3200" dirty="0">
                <a:solidFill>
                  <a:srgbClr val="FF0000"/>
                </a:solidFill>
                <a:latin typeface="楷体" panose="02010609060101010101" pitchFamily="49" charset="-122"/>
                <a:ea typeface="楷体" panose="02010609060101010101" pitchFamily="49" charset="-122"/>
                <a:sym typeface="+mn-ea"/>
              </a:rPr>
              <a:t>囫囵吞枣</a:t>
            </a:r>
            <a:r>
              <a:rPr lang="zh-CN" sz="3200" dirty="0">
                <a:solidFill>
                  <a:srgbClr val="000000"/>
                </a:solidFill>
                <a:latin typeface="楷体" panose="02010609060101010101" pitchFamily="49" charset="-122"/>
                <a:ea typeface="楷体" panose="02010609060101010101" pitchFamily="49" charset="-122"/>
                <a:sym typeface="+mn-ea"/>
              </a:rPr>
              <a:t>地看一遍，只注意</a:t>
            </a:r>
            <a:r>
              <a:rPr lang="zh-CN" sz="3200" dirty="0">
                <a:solidFill>
                  <a:schemeClr val="tx1"/>
                </a:solidFill>
                <a:latin typeface="楷体" panose="02010609060101010101" pitchFamily="49" charset="-122"/>
                <a:ea typeface="楷体" panose="02010609060101010101" pitchFamily="49" charset="-122"/>
                <a:sym typeface="+mn-ea"/>
              </a:rPr>
              <a:t>紧张动人的情节</a:t>
            </a:r>
            <a:r>
              <a:rPr lang="zh-CN" sz="3200" dirty="0">
                <a:solidFill>
                  <a:srgbClr val="000000"/>
                </a:solidFill>
                <a:latin typeface="楷体" panose="02010609060101010101" pitchFamily="49" charset="-122"/>
                <a:ea typeface="楷体" panose="02010609060101010101" pitchFamily="49" charset="-122"/>
                <a:sym typeface="+mn-ea"/>
              </a:rPr>
              <a:t>；</a:t>
            </a:r>
            <a:endParaRPr lang="zh-CN" altLang="en-US" sz="3200" dirty="0">
              <a:solidFill>
                <a:schemeClr val="tx1"/>
              </a:solidFill>
              <a:latin typeface="楷体" panose="02010609060101010101" pitchFamily="49" charset="-122"/>
              <a:ea typeface="楷体" panose="02010609060101010101" pitchFamily="49" charset="-122"/>
            </a:endParaRPr>
          </a:p>
          <a:p>
            <a:pPr>
              <a:lnSpc>
                <a:spcPct val="120000"/>
              </a:lnSpc>
              <a:spcBef>
                <a:spcPct val="50000"/>
              </a:spcBef>
            </a:pPr>
            <a:endParaRPr lang="zh-CN" altLang="en-US" sz="3200" b="1" dirty="0" smtClean="0">
              <a:latin typeface="楷体" panose="02010609060101010101" pitchFamily="49" charset="-122"/>
              <a:ea typeface="楷体" panose="02010609060101010101" pitchFamily="49" charset="-122"/>
              <a:sym typeface="+mn-ea"/>
            </a:endParaRPr>
          </a:p>
          <a:p>
            <a:pPr>
              <a:lnSpc>
                <a:spcPct val="120000"/>
              </a:lnSpc>
              <a:spcBef>
                <a:spcPct val="50000"/>
              </a:spcBef>
            </a:pPr>
            <a:endParaRPr lang="zh-CN" altLang="en-US" sz="3200" b="1" dirty="0">
              <a:solidFill>
                <a:srgbClr val="0070C0"/>
              </a:solidFill>
              <a:latin typeface="楷体" panose="02010609060101010101" pitchFamily="49" charset="-122"/>
              <a:ea typeface="楷体" panose="02010609060101010101" pitchFamily="49" charset="-122"/>
            </a:endParaRPr>
          </a:p>
        </p:txBody>
      </p:sp>
      <p:sp>
        <p:nvSpPr>
          <p:cNvPr id="5" name="圆角矩形标注 4"/>
          <p:cNvSpPr/>
          <p:nvPr/>
        </p:nvSpPr>
        <p:spPr>
          <a:xfrm>
            <a:off x="3334385" y="294641"/>
            <a:ext cx="3686175" cy="1877907"/>
          </a:xfrm>
          <a:prstGeom prst="wedgeRoundRectCallout">
            <a:avLst>
              <a:gd name="adj1" fmla="val -35495"/>
              <a:gd name="adj2" fmla="val 797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sz="2000" b="1" i="1" dirty="0">
                <a:solidFill>
                  <a:srgbClr val="00B0F0"/>
                </a:solidFill>
                <a:latin typeface="楷体" panose="02010609060101010101" pitchFamily="49" charset="-122"/>
                <a:ea typeface="楷体" panose="02010609060101010101" pitchFamily="49" charset="-122"/>
                <a:cs typeface="楷体_GB2312" panose="02010609030101010101" charset="-122"/>
                <a:sym typeface="+mn-ea"/>
              </a:rPr>
              <a:t> </a:t>
            </a:r>
            <a:endParaRPr lang="en-US" altLang="zh-CN" sz="2000" b="1" i="1" dirty="0">
              <a:solidFill>
                <a:srgbClr val="00B0F0"/>
              </a:solidFill>
              <a:latin typeface="楷体" panose="02010609060101010101" pitchFamily="49" charset="-122"/>
              <a:ea typeface="楷体" panose="02010609060101010101" pitchFamily="49" charset="-122"/>
              <a:cs typeface="楷体_GB2312" panose="02010609030101010101" charset="-122"/>
              <a:sym typeface="+mn-ea"/>
            </a:endParaRPr>
          </a:p>
          <a:p>
            <a:pPr algn="l"/>
            <a:r>
              <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rPr>
              <a:t>比喻对事物不加分析思考。在本文表现“我”读书不认真，不细心，非常马虎。</a:t>
            </a:r>
            <a:endPar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a:p>
            <a:pPr algn="l"/>
            <a:endParaRPr lang="zh-CN" altLang="en-US" sz="2400" b="1" i="1" dirty="0">
              <a:solidFill>
                <a:srgbClr val="0070C0"/>
              </a:solidFill>
              <a:latin typeface="楷体" panose="02010609060101010101" pitchFamily="49" charset="-122"/>
              <a:ea typeface="楷体" panose="02010609060101010101" pitchFamily="49" charset="-122"/>
              <a:cs typeface="楷体_GB2312" panose="02010609030101010101" charset="-122"/>
              <a:sym typeface="+mn-ea"/>
            </a:endParaRPr>
          </a:p>
        </p:txBody>
      </p:sp>
      <p:sp>
        <p:nvSpPr>
          <p:cNvPr id="8" name="椭圆 7"/>
          <p:cNvSpPr/>
          <p:nvPr/>
        </p:nvSpPr>
        <p:spPr>
          <a:xfrm>
            <a:off x="453391" y="1045845"/>
            <a:ext cx="243649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理解</a:t>
            </a:r>
            <a:r>
              <a:rPr lang="zh-CN" altLang="en-US" sz="2800" b="1" dirty="0" smtClean="0">
                <a:solidFill>
                  <a:schemeClr val="tx1"/>
                </a:solidFill>
                <a:latin typeface="黑体" panose="02010609060101010101" pitchFamily="2" charset="-122"/>
                <a:ea typeface="黑体" panose="02010609060101010101" pitchFamily="2" charset="-122"/>
                <a:sym typeface="+mn-ea"/>
              </a:rPr>
              <a:t>词语</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pic>
        <p:nvPicPr>
          <p:cNvPr id="2" name="图片 1"/>
          <p:cNvPicPr>
            <a:picLocks noChangeAspect="1"/>
          </p:cNvPicPr>
          <p:nvPr/>
        </p:nvPicPr>
        <p:blipFill>
          <a:blip r:embed="rId1" cstate="email">
            <a:lum contrast="24000"/>
          </a:blip>
          <a:stretch>
            <a:fillRect/>
          </a:stretch>
        </p:blipFill>
        <p:spPr>
          <a:xfrm>
            <a:off x="4959985" y="3119121"/>
            <a:ext cx="4122420" cy="36643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bldLvl="0" animBg="1"/>
      <p:bldP spid="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7881" y="868681"/>
            <a:ext cx="7916545" cy="1077218"/>
          </a:xfrm>
          <a:prstGeom prst="rect">
            <a:avLst/>
          </a:prstGeom>
          <a:noFill/>
          <a:ln w="9525">
            <a:noFill/>
          </a:ln>
        </p:spPr>
        <p:txBody>
          <a:bodyPr wrap="square">
            <a:spAutoFit/>
          </a:bodyPr>
          <a:lstStyle/>
          <a:p>
            <a:r>
              <a:rPr lang="zh-CN" altLang="en-US" sz="3200" dirty="0">
                <a:latin typeface="楷体" panose="02010609060101010101" pitchFamily="49" charset="-122"/>
                <a:ea typeface="楷体" panose="02010609060101010101" pitchFamily="49" charset="-122"/>
                <a:sym typeface="+mn-ea"/>
              </a:rPr>
              <a:t>伯父摸着胡子，笑了笑，说：“哈哈！</a:t>
            </a:r>
            <a:r>
              <a:rPr lang="zh-CN" altLang="en-US" sz="3200" dirty="0">
                <a:solidFill>
                  <a:srgbClr val="FF0000"/>
                </a:solidFill>
                <a:latin typeface="楷体" panose="02010609060101010101" pitchFamily="49" charset="-122"/>
                <a:ea typeface="楷体" panose="02010609060101010101" pitchFamily="49" charset="-122"/>
                <a:sym typeface="+mn-ea"/>
              </a:rPr>
              <a:t>还是我的记性好</a:t>
            </a:r>
            <a:r>
              <a:rPr lang="zh-CN" altLang="en-US" sz="3200" dirty="0">
                <a:latin typeface="楷体" panose="02010609060101010101" pitchFamily="49" charset="-122"/>
                <a:ea typeface="楷体" panose="02010609060101010101" pitchFamily="49" charset="-122"/>
                <a:sym typeface="+mn-ea"/>
              </a:rPr>
              <a:t>。” </a:t>
            </a:r>
            <a:endParaRPr lang="zh-CN" altLang="en-US" sz="3200" dirty="0">
              <a:latin typeface="楷体" panose="02010609060101010101" pitchFamily="49" charset="-122"/>
              <a:ea typeface="楷体" panose="02010609060101010101" pitchFamily="49" charset="-122"/>
              <a:sym typeface="+mn-ea"/>
            </a:endParaRPr>
          </a:p>
        </p:txBody>
      </p:sp>
      <p:sp>
        <p:nvSpPr>
          <p:cNvPr id="5" name="圆角矩形标注 4"/>
          <p:cNvSpPr/>
          <p:nvPr/>
        </p:nvSpPr>
        <p:spPr>
          <a:xfrm>
            <a:off x="633730" y="2727114"/>
            <a:ext cx="4070350" cy="2647527"/>
          </a:xfrm>
          <a:prstGeom prst="wedgeRoundRectCallout">
            <a:avLst>
              <a:gd name="adj1" fmla="val -15850"/>
              <a:gd name="adj2" fmla="val -707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楷体" panose="02010609060101010101" pitchFamily="49" charset="-122"/>
                <a:ea typeface="楷体" panose="02010609060101010101" pitchFamily="49" charset="-122"/>
                <a:sym typeface="+mn-ea"/>
              </a:rPr>
              <a:t> 伯父幽默而婉转地批评“我 读书不认真，太马虎。体现鲁迅先生对青少年的关怀，教导青少年读书要认真，不能马虎。</a:t>
            </a:r>
            <a:endParaRPr lang="zh-CN" altLang="en-US" sz="2400" b="1" i="1" dirty="0" smtClean="0">
              <a:solidFill>
                <a:srgbClr val="FF0000"/>
              </a:solidFill>
              <a:latin typeface="楷体" panose="02010609060101010101" pitchFamily="49" charset="-122"/>
              <a:ea typeface="楷体" panose="02010609060101010101" pitchFamily="49" charset="-122"/>
              <a:sym typeface="+mn-ea"/>
            </a:endParaRPr>
          </a:p>
        </p:txBody>
      </p:sp>
      <p:pic>
        <p:nvPicPr>
          <p:cNvPr id="2" name="图片 1"/>
          <p:cNvPicPr>
            <a:picLocks noChangeAspect="1"/>
          </p:cNvPicPr>
          <p:nvPr/>
        </p:nvPicPr>
        <p:blipFill>
          <a:blip r:embed="rId1" cstate="email">
            <a:lum contrast="24000"/>
          </a:blip>
          <a:stretch>
            <a:fillRect/>
          </a:stretch>
        </p:blipFill>
        <p:spPr>
          <a:xfrm>
            <a:off x="5039361" y="2030308"/>
            <a:ext cx="3336925" cy="3344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18771" y="818727"/>
            <a:ext cx="281876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趣谈</a:t>
            </a: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r>
              <a:rPr lang="zh-CN" altLang="en-US"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碰壁</a:t>
            </a:r>
            <a:r>
              <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rPr>
              <a:t>”</a:t>
            </a:r>
            <a:endParaRPr lang="en-US" altLang="zh-CN" sz="2800" b="1" dirty="0">
              <a:solidFill>
                <a:schemeClr val="tx1"/>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3" name="圆角矩形标注 2"/>
          <p:cNvSpPr/>
          <p:nvPr/>
        </p:nvSpPr>
        <p:spPr>
          <a:xfrm>
            <a:off x="5191125" y="3663528"/>
            <a:ext cx="3108325" cy="1827107"/>
          </a:xfrm>
          <a:prstGeom prst="wedgeRoundRectCallout">
            <a:avLst>
              <a:gd name="adj1" fmla="val -35270"/>
              <a:gd name="adj2" fmla="val -1005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000" b="1" i="1" dirty="0">
                <a:solidFill>
                  <a:srgbClr val="0070C0"/>
                </a:solidFill>
                <a:latin typeface="黑体" panose="02010609060101010101" pitchFamily="2" charset="-122"/>
                <a:ea typeface="黑体" panose="02010609060101010101" pitchFamily="2" charset="-122"/>
                <a:cs typeface="黑体" panose="02010609060101010101" pitchFamily="2" charset="-122"/>
                <a:sym typeface="+mn-ea"/>
              </a:rPr>
              <a:t>进一步细致地描写伯父的动作和外貌，说明“我”是一个非常细心，善于观察的孩子。</a:t>
            </a:r>
            <a:endParaRPr lang="zh-CN" altLang="en-US" sz="2000" b="1" i="1" dirty="0" smtClean="0">
              <a:solidFill>
                <a:srgbClr val="0070C0"/>
              </a:solidFill>
              <a:latin typeface="黑体" panose="02010609060101010101" pitchFamily="2" charset="-122"/>
              <a:ea typeface="黑体" panose="02010609060101010101" pitchFamily="2" charset="-122"/>
              <a:cs typeface="黑体" panose="02010609060101010101" pitchFamily="2" charset="-122"/>
              <a:sym typeface="+mn-ea"/>
            </a:endParaRPr>
          </a:p>
        </p:txBody>
      </p:sp>
      <p:sp>
        <p:nvSpPr>
          <p:cNvPr id="100" name="文本框 99"/>
          <p:cNvSpPr txBox="1"/>
          <p:nvPr/>
        </p:nvSpPr>
        <p:spPr>
          <a:xfrm>
            <a:off x="618490" y="1652694"/>
            <a:ext cx="7907020" cy="830997"/>
          </a:xfrm>
          <a:prstGeom prst="rect">
            <a:avLst/>
          </a:prstGeom>
          <a:noFill/>
          <a:ln w="9525">
            <a:noFill/>
          </a:ln>
        </p:spPr>
        <p:txBody>
          <a:bodyPr wrap="square">
            <a:spAutoFit/>
          </a:bodyPr>
          <a:lstStyle/>
          <a:p>
            <a:r>
              <a:rPr lang="zh-CN" sz="2400">
                <a:solidFill>
                  <a:srgbClr val="000000"/>
                </a:solidFill>
                <a:latin typeface="楷体" panose="02010609060101010101" pitchFamily="49" charset="-122"/>
                <a:ea typeface="楷体" panose="02010609060101010101" pitchFamily="49" charset="-122"/>
              </a:rPr>
              <a:t>“哪一点不像呢？”伯父</a:t>
            </a:r>
            <a:r>
              <a:rPr lang="zh-CN" sz="2400">
                <a:solidFill>
                  <a:srgbClr val="FF0000"/>
                </a:solidFill>
                <a:latin typeface="楷体" panose="02010609060101010101" pitchFamily="49" charset="-122"/>
                <a:ea typeface="楷体" panose="02010609060101010101" pitchFamily="49" charset="-122"/>
              </a:rPr>
              <a:t>转过头来</a:t>
            </a:r>
            <a:r>
              <a:rPr lang="zh-CN" sz="2400">
                <a:solidFill>
                  <a:srgbClr val="000000"/>
                </a:solidFill>
                <a:latin typeface="楷体" panose="02010609060101010101" pitchFamily="49" charset="-122"/>
                <a:ea typeface="楷体" panose="02010609060101010101" pitchFamily="49" charset="-122"/>
              </a:rPr>
              <a:t>，</a:t>
            </a:r>
            <a:r>
              <a:rPr lang="zh-CN" sz="2400">
                <a:solidFill>
                  <a:srgbClr val="FF0000"/>
                </a:solidFill>
                <a:latin typeface="楷体" panose="02010609060101010101" pitchFamily="49" charset="-122"/>
                <a:ea typeface="楷体" panose="02010609060101010101" pitchFamily="49" charset="-122"/>
              </a:rPr>
              <a:t>微笑</a:t>
            </a:r>
            <a:r>
              <a:rPr lang="zh-CN" sz="2400">
                <a:solidFill>
                  <a:srgbClr val="000000"/>
                </a:solidFill>
                <a:latin typeface="楷体" panose="02010609060101010101" pitchFamily="49" charset="-122"/>
                <a:ea typeface="楷体" panose="02010609060101010101" pitchFamily="49" charset="-122"/>
              </a:rPr>
              <a:t>着问我。</a:t>
            </a:r>
            <a:r>
              <a:rPr lang="zh-CN" sz="2400">
                <a:solidFill>
                  <a:schemeClr val="tx1"/>
                </a:solidFill>
                <a:latin typeface="楷体" panose="02010609060101010101" pitchFamily="49" charset="-122"/>
                <a:ea typeface="楷体" panose="02010609060101010101" pitchFamily="49" charset="-122"/>
              </a:rPr>
              <a:t>他嘴里</a:t>
            </a:r>
            <a:r>
              <a:rPr lang="zh-CN" sz="2400">
                <a:solidFill>
                  <a:srgbClr val="FF0000"/>
                </a:solidFill>
                <a:latin typeface="楷体" panose="02010609060101010101" pitchFamily="49" charset="-122"/>
                <a:ea typeface="楷体" panose="02010609060101010101" pitchFamily="49" charset="-122"/>
              </a:rPr>
              <a:t>嚼着，</a:t>
            </a:r>
            <a:r>
              <a:rPr lang="zh-CN" sz="2400">
                <a:solidFill>
                  <a:schemeClr val="tx1"/>
                </a:solidFill>
                <a:latin typeface="楷体" panose="02010609060101010101" pitchFamily="49" charset="-122"/>
                <a:ea typeface="楷体" panose="02010609060101010101" pitchFamily="49" charset="-122"/>
              </a:rPr>
              <a:t>嘴唇上的胡子跟着</a:t>
            </a:r>
            <a:r>
              <a:rPr lang="zh-CN" sz="2400">
                <a:solidFill>
                  <a:srgbClr val="FF0000"/>
                </a:solidFill>
                <a:latin typeface="楷体" panose="02010609060101010101" pitchFamily="49" charset="-122"/>
                <a:ea typeface="楷体" panose="02010609060101010101" pitchFamily="49" charset="-122"/>
              </a:rPr>
              <a:t>一动一动的。</a:t>
            </a:r>
            <a:endParaRPr lang="zh-CN" altLang="en-US" sz="2400">
              <a:solidFill>
                <a:srgbClr val="FF0000"/>
              </a:solidFill>
              <a:latin typeface="楷体" panose="02010609060101010101" pitchFamily="49" charset="-122"/>
              <a:ea typeface="楷体" panose="02010609060101010101" pitchFamily="49" charset="-122"/>
            </a:endParaRPr>
          </a:p>
        </p:txBody>
      </p:sp>
      <p:sp>
        <p:nvSpPr>
          <p:cNvPr id="9" name="圆角矩形标注 8"/>
          <p:cNvSpPr/>
          <p:nvPr/>
        </p:nvSpPr>
        <p:spPr>
          <a:xfrm>
            <a:off x="1482090" y="3866728"/>
            <a:ext cx="3380740" cy="1467273"/>
          </a:xfrm>
          <a:prstGeom prst="wedgeRoundRectCallout">
            <a:avLst>
              <a:gd name="adj1" fmla="val 29564"/>
              <a:gd name="adj2" fmla="val -1186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b="1" i="1" dirty="0">
              <a:solidFill>
                <a:srgbClr val="00B0F0"/>
              </a:solidFill>
              <a:latin typeface="黑体" panose="02010609060101010101" pitchFamily="2" charset="-122"/>
              <a:ea typeface="黑体" panose="02010609060101010101" pitchFamily="2" charset="-122"/>
              <a:sym typeface="+mn-ea"/>
            </a:endParaRPr>
          </a:p>
          <a:p>
            <a:pPr algn="l"/>
            <a:r>
              <a:rPr lang="zh-CN" altLang="en-US" sz="2000" b="1" i="1" dirty="0">
                <a:solidFill>
                  <a:srgbClr val="0070C0"/>
                </a:solidFill>
                <a:latin typeface="黑体" panose="02010609060101010101" pitchFamily="2" charset="-122"/>
                <a:ea typeface="黑体" panose="02010609060101010101" pitchFamily="2" charset="-122"/>
                <a:sym typeface="+mn-ea"/>
              </a:rPr>
              <a:t>“转过头来”“微笑”是对伯父动作和神态的描写，表现了伯父的和蔼可亲。</a:t>
            </a:r>
            <a:endParaRPr lang="zh-CN" altLang="en-US" sz="2000" b="1" i="1" dirty="0">
              <a:solidFill>
                <a:srgbClr val="0070C0"/>
              </a:solidFill>
              <a:latin typeface="黑体" panose="02010609060101010101" pitchFamily="2" charset="-122"/>
              <a:ea typeface="黑体" panose="02010609060101010101" pitchFamily="2" charset="-122"/>
            </a:endParaRPr>
          </a:p>
          <a:p>
            <a:pPr algn="l"/>
            <a:endParaRPr lang="zh-CN" altLang="en-US" sz="2000" b="1" i="1" dirty="0" smtClean="0">
              <a:solidFill>
                <a:srgbClr val="0070C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4561" y="866141"/>
            <a:ext cx="7295515" cy="1077218"/>
          </a:xfrm>
          <a:prstGeom prst="rect">
            <a:avLst/>
          </a:prstGeom>
          <a:noFill/>
          <a:ln w="9525">
            <a:noFill/>
          </a:ln>
        </p:spPr>
        <p:txBody>
          <a:bodyPr wrap="square" anchor="t">
            <a:spAutoFit/>
          </a:bodyPr>
          <a:lstStyle/>
          <a:p>
            <a:r>
              <a:rPr lang="zh-CN" altLang="en-US" sz="3200" dirty="0">
                <a:latin typeface="楷体_GB2312" panose="02010609030101010101" charset="-122"/>
                <a:ea typeface="楷体_GB2312" panose="02010609030101010101" charset="-122"/>
                <a:cs typeface="楷体_GB2312" panose="02010609030101010101" charset="-122"/>
              </a:rPr>
              <a:t>“你想，</a:t>
            </a:r>
            <a:r>
              <a:rPr lang="zh-CN" altLang="en-US" sz="3200" dirty="0">
                <a:solidFill>
                  <a:srgbClr val="FF0000"/>
                </a:solidFill>
                <a:latin typeface="楷体_GB2312" panose="02010609030101010101" charset="-122"/>
                <a:ea typeface="楷体_GB2312" panose="02010609030101010101" charset="-122"/>
                <a:cs typeface="楷体_GB2312" panose="02010609030101010101" charset="-122"/>
              </a:rPr>
              <a:t>四周围黑洞洞</a:t>
            </a:r>
            <a:r>
              <a:rPr lang="zh-CN" altLang="en-US" sz="3200" dirty="0">
                <a:latin typeface="楷体_GB2312" panose="02010609030101010101" charset="-122"/>
                <a:ea typeface="楷体_GB2312" panose="02010609030101010101" charset="-122"/>
                <a:cs typeface="楷体_GB2312" panose="02010609030101010101" charset="-122"/>
              </a:rPr>
              <a:t>的，还不容易碰壁吗？”</a:t>
            </a:r>
            <a:endParaRPr lang="zh-CN" altLang="en-US" sz="3200" dirty="0">
              <a:latin typeface="楷体_GB2312" panose="02010609030101010101" charset="-122"/>
              <a:ea typeface="楷体_GB2312" panose="02010609030101010101" charset="-122"/>
              <a:cs typeface="楷体_GB2312" panose="02010609030101010101" charset="-122"/>
            </a:endParaRPr>
          </a:p>
        </p:txBody>
      </p:sp>
      <p:sp>
        <p:nvSpPr>
          <p:cNvPr id="9" name="圆角矩形标注 8"/>
          <p:cNvSpPr/>
          <p:nvPr/>
        </p:nvSpPr>
        <p:spPr>
          <a:xfrm>
            <a:off x="4816476" y="3704167"/>
            <a:ext cx="3271520" cy="1823720"/>
          </a:xfrm>
          <a:prstGeom prst="wedgeRoundRectCallout">
            <a:avLst>
              <a:gd name="adj1" fmla="val -55997"/>
              <a:gd name="adj2" fmla="val -1021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2000" b="1" i="1" dirty="0">
              <a:solidFill>
                <a:srgbClr val="00B0F0"/>
              </a:solidFill>
              <a:latin typeface="黑体" panose="02010609060101010101" pitchFamily="2" charset="-122"/>
              <a:ea typeface="黑体" panose="02010609060101010101" pitchFamily="2" charset="-122"/>
              <a:sym typeface="+mn-ea"/>
            </a:endParaRPr>
          </a:p>
          <a:p>
            <a:pPr algn="l"/>
            <a:r>
              <a:rPr lang="zh-CN" altLang="en-US" sz="2000" b="1" i="1" dirty="0">
                <a:solidFill>
                  <a:srgbClr val="0070C0"/>
                </a:solidFill>
                <a:latin typeface="黑体" panose="02010609060101010101" pitchFamily="2" charset="-122"/>
                <a:ea typeface="黑体" panose="02010609060101010101" pitchFamily="2" charset="-122"/>
                <a:sym typeface="+mn-ea"/>
              </a:rPr>
              <a:t>反问句“四周围黑洞洞的”指当时黑暗的社会。</a:t>
            </a:r>
            <a:endParaRPr lang="zh-CN" altLang="en-US" sz="2000" b="1" i="1" dirty="0">
              <a:solidFill>
                <a:srgbClr val="0070C0"/>
              </a:solidFill>
              <a:latin typeface="黑体" panose="02010609060101010101" pitchFamily="2" charset="-122"/>
              <a:ea typeface="黑体" panose="02010609060101010101" pitchFamily="2" charset="-122"/>
            </a:endParaRPr>
          </a:p>
          <a:p>
            <a:pPr algn="l"/>
            <a:endParaRPr lang="zh-CN" altLang="en-US" sz="2000" b="1" i="1" dirty="0" smtClean="0">
              <a:solidFill>
                <a:srgbClr val="0070C0"/>
              </a:solidFill>
              <a:latin typeface="黑体" panose="02010609060101010101" pitchFamily="2" charset="-122"/>
              <a:ea typeface="黑体" panose="02010609060101010101" pitchFamily="2" charset="-122"/>
              <a:sym typeface="+mn-ea"/>
            </a:endParaRPr>
          </a:p>
        </p:txBody>
      </p:sp>
      <p:sp>
        <p:nvSpPr>
          <p:cNvPr id="100" name="文本框 99"/>
          <p:cNvSpPr txBox="1"/>
          <p:nvPr/>
        </p:nvSpPr>
        <p:spPr>
          <a:xfrm>
            <a:off x="813435" y="2241264"/>
            <a:ext cx="5080000" cy="461665"/>
          </a:xfrm>
          <a:prstGeom prst="rect">
            <a:avLst/>
          </a:prstGeom>
          <a:noFill/>
          <a:ln w="9525">
            <a:noFill/>
          </a:ln>
        </p:spPr>
        <p:txBody>
          <a:bodyPr>
            <a:spAutoFit/>
          </a:bodyPr>
          <a:lstStyle/>
          <a:p>
            <a:r>
              <a:rPr lang="zh-CN" sz="2400" dirty="0">
                <a:solidFill>
                  <a:srgbClr val="000000"/>
                </a:solidFill>
                <a:latin typeface="楷体" panose="02010609060101010101" pitchFamily="49" charset="-122"/>
                <a:ea typeface="楷体" panose="02010609060101010101" pitchFamily="49" charset="-122"/>
              </a:rPr>
              <a:t>你是怎么理解这句话的深刻含义的？</a:t>
            </a:r>
            <a:endParaRPr lang="zh-CN" altLang="en-US" sz="2400" dirty="0">
              <a:latin typeface="楷体" panose="02010609060101010101" pitchFamily="49" charset="-122"/>
              <a:ea typeface="楷体" panose="02010609060101010101" pitchFamily="49" charset="-122"/>
            </a:endParaRPr>
          </a:p>
        </p:txBody>
      </p:sp>
      <p:sp>
        <p:nvSpPr>
          <p:cNvPr id="3" name="圆角矩形标注 2"/>
          <p:cNvSpPr/>
          <p:nvPr/>
        </p:nvSpPr>
        <p:spPr>
          <a:xfrm>
            <a:off x="813436" y="3704168"/>
            <a:ext cx="3473450" cy="2025227"/>
          </a:xfrm>
          <a:prstGeom prst="wedgeRoundRectCallout">
            <a:avLst>
              <a:gd name="adj1" fmla="val 61901"/>
              <a:gd name="adj2" fmla="val 63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pPr>
            <a:r>
              <a:rPr lang="zh-CN" altLang="en-US" sz="2000" b="1" i="1" dirty="0">
                <a:solidFill>
                  <a:srgbClr val="0070C0"/>
                </a:solidFill>
                <a:latin typeface="黑体" panose="02010609060101010101" pitchFamily="2" charset="-122"/>
                <a:ea typeface="黑体" panose="02010609060101010101" pitchFamily="2" charset="-122"/>
                <a:sym typeface="+mn-ea"/>
              </a:rPr>
              <a:t>表现了鲁迅先生对反动统治的憎恨和顽强不屈的斗争精神。这是鲁迅先生受到那么多人爱戴的根本原因。</a:t>
            </a:r>
            <a:endParaRPr lang="zh-CN" altLang="en-US" sz="2000" b="1" i="1" dirty="0">
              <a:solidFill>
                <a:srgbClr val="0070C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p:nvPr/>
        </p:nvSpPr>
        <p:spPr>
          <a:xfrm>
            <a:off x="666750" y="1673013"/>
            <a:ext cx="7592695" cy="1195712"/>
          </a:xfrm>
          <a:prstGeom prst="rect">
            <a:avLst/>
          </a:prstGeom>
          <a:noFill/>
          <a:ln w="9525">
            <a:noFill/>
          </a:ln>
        </p:spPr>
        <p:txBody>
          <a:bodyPr wrap="square">
            <a:spAutoFit/>
          </a:bodyPr>
          <a:lstStyle/>
          <a:p>
            <a:pPr>
              <a:lnSpc>
                <a:spcPct val="120000"/>
              </a:lnSpc>
              <a:spcBef>
                <a:spcPct val="50000"/>
              </a:spcBef>
            </a:pPr>
            <a:r>
              <a:rPr lang="zh-CN" altLang="en-US" sz="3200" dirty="0">
                <a:latin typeface="楷体" panose="02010609060101010101" pitchFamily="49" charset="-122"/>
                <a:ea typeface="楷体" panose="02010609060101010101" pitchFamily="49" charset="-122"/>
              </a:rPr>
              <a:t>鲁迅生活的年代，容易“碰壁”的原因简析。</a:t>
            </a:r>
            <a:endParaRPr lang="zh-CN" altLang="en-US" sz="3200" dirty="0">
              <a:latin typeface="楷体" panose="02010609060101010101" pitchFamily="49" charset="-122"/>
              <a:ea typeface="楷体" panose="02010609060101010101" pitchFamily="49" charset="-122"/>
            </a:endParaRPr>
          </a:p>
        </p:txBody>
      </p:sp>
      <p:sp>
        <p:nvSpPr>
          <p:cNvPr id="2" name="文本框 1"/>
          <p:cNvSpPr txBox="1"/>
          <p:nvPr/>
        </p:nvSpPr>
        <p:spPr>
          <a:xfrm>
            <a:off x="758191" y="2749973"/>
            <a:ext cx="7628255" cy="2074029"/>
          </a:xfrm>
          <a:prstGeom prst="rect">
            <a:avLst/>
          </a:prstGeom>
          <a:noFill/>
          <a:ln w="9525">
            <a:noFill/>
          </a:ln>
        </p:spPr>
        <p:txBody>
          <a:bodyPr wrap="square" anchor="t">
            <a:spAutoFit/>
          </a:bodyPr>
          <a:lstStyle/>
          <a:p>
            <a:pPr eaLnBrk="1" hangingPunct="1">
              <a:lnSpc>
                <a:spcPct val="110000"/>
              </a:lnSpc>
            </a:pPr>
            <a:r>
              <a:rPr lang="en-US" altLang="zh-CN" sz="2400" b="1" dirty="0">
                <a:solidFill>
                  <a:srgbClr val="FF0000"/>
                </a:solidFill>
                <a:latin typeface="黑体" panose="02010609060101010101" pitchFamily="2" charset="-122"/>
                <a:ea typeface="黑体" panose="02010609060101010101" pitchFamily="2" charset="-122"/>
              </a:rPr>
              <a:t>    </a:t>
            </a:r>
            <a:r>
              <a:rPr lang="zh-CN" altLang="en-US" sz="2400" b="1" dirty="0">
                <a:solidFill>
                  <a:srgbClr val="FF0000"/>
                </a:solidFill>
                <a:latin typeface="黑体" panose="02010609060101010101" pitchFamily="2" charset="-122"/>
                <a:ea typeface="黑体" panose="02010609060101010101" pitchFamily="2" charset="-122"/>
              </a:rPr>
              <a:t>因为鲁迅先生写文章揭露国民党反动派的黑暗统治，他的笔是“匕首”，是“投枪”。国民党反动派非常害怕，不许鲁迅先生发表文章，甚至要逮捕他。鲁迅先生为了躲避国民党反对派的迫害，用了100多个笔名发表文章，与反动派进行斗争。</a:t>
            </a:r>
            <a:endParaRPr lang="zh-CN" altLang="en-US" sz="2400" b="1" dirty="0">
              <a:solidFill>
                <a:srgbClr val="FF00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18770" y="818727"/>
            <a:ext cx="2407920"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mn-ea"/>
                <a:sym typeface="+mn-ea"/>
              </a:rPr>
              <a:t>燃放花筒</a:t>
            </a:r>
            <a:endParaRPr lang="zh-CN" altLang="en-US" sz="2800" b="1" dirty="0">
              <a:solidFill>
                <a:schemeClr val="tx1"/>
              </a:solidFill>
              <a:latin typeface="+mn-ea"/>
              <a:ea typeface="黑体" panose="02010609060101010101" pitchFamily="2" charset="-122"/>
              <a:sym typeface="+mn-ea"/>
            </a:endParaRPr>
          </a:p>
        </p:txBody>
      </p:sp>
      <p:sp>
        <p:nvSpPr>
          <p:cNvPr id="100" name="文本框 99"/>
          <p:cNvSpPr txBox="1"/>
          <p:nvPr/>
        </p:nvSpPr>
        <p:spPr>
          <a:xfrm>
            <a:off x="618490" y="1939713"/>
            <a:ext cx="7907020" cy="707886"/>
          </a:xfrm>
          <a:prstGeom prst="rect">
            <a:avLst/>
          </a:prstGeom>
          <a:noFill/>
          <a:ln w="9525">
            <a:noFill/>
          </a:ln>
        </p:spPr>
        <p:txBody>
          <a:bodyPr wrap="square">
            <a:spAutoFit/>
          </a:bodyPr>
          <a:lstStyle/>
          <a:p>
            <a:r>
              <a:rPr lang="en-US" altLang="zh-CN" sz="2000" b="1">
                <a:solidFill>
                  <a:schemeClr val="tx1"/>
                </a:solidFill>
                <a:latin typeface="楷体" panose="02010609060101010101" pitchFamily="49" charset="-122"/>
                <a:ea typeface="楷体" panose="02010609060101010101" pitchFamily="49" charset="-122"/>
              </a:rPr>
              <a:t>    </a:t>
            </a:r>
            <a:r>
              <a:rPr lang="zh-CN" sz="2000" b="1">
                <a:solidFill>
                  <a:schemeClr val="tx1"/>
                </a:solidFill>
                <a:latin typeface="楷体" panose="02010609060101010101" pitchFamily="49" charset="-122"/>
                <a:ea typeface="楷体" panose="02010609060101010101" pitchFamily="49" charset="-122"/>
              </a:rPr>
              <a:t>我突然注意到他脸上的表情，那么</a:t>
            </a:r>
            <a:r>
              <a:rPr lang="zh-CN" sz="2000" b="1">
                <a:solidFill>
                  <a:srgbClr val="FF0000"/>
                </a:solidFill>
                <a:latin typeface="楷体" panose="02010609060101010101" pitchFamily="49" charset="-122"/>
                <a:ea typeface="楷体" panose="02010609060101010101" pitchFamily="49" charset="-122"/>
              </a:rPr>
              <a:t>慈祥</a:t>
            </a:r>
            <a:r>
              <a:rPr lang="zh-CN" sz="2000" b="1">
                <a:solidFill>
                  <a:schemeClr val="tx1"/>
                </a:solidFill>
                <a:latin typeface="楷体" panose="02010609060101010101" pitchFamily="49" charset="-122"/>
                <a:ea typeface="楷体" panose="02010609060101010101" pitchFamily="49" charset="-122"/>
              </a:rPr>
              <a:t>，那么</a:t>
            </a:r>
            <a:r>
              <a:rPr lang="zh-CN" sz="2000" b="1">
                <a:solidFill>
                  <a:srgbClr val="FF0000"/>
                </a:solidFill>
                <a:latin typeface="楷体" panose="02010609060101010101" pitchFamily="49" charset="-122"/>
                <a:ea typeface="楷体" panose="02010609060101010101" pitchFamily="49" charset="-122"/>
              </a:rPr>
              <a:t>愉快</a:t>
            </a:r>
            <a:r>
              <a:rPr lang="zh-CN" sz="2000" b="1">
                <a:solidFill>
                  <a:schemeClr val="tx1"/>
                </a:solidFill>
                <a:latin typeface="楷体" panose="02010609060101010101" pitchFamily="49" charset="-122"/>
                <a:ea typeface="楷体" panose="02010609060101010101" pitchFamily="49" charset="-122"/>
              </a:rPr>
              <a:t>，眉毛，眼睛，还有额上一条条的皱纹，都现出他心底的</a:t>
            </a:r>
            <a:r>
              <a:rPr lang="zh-CN" sz="2000" b="1">
                <a:solidFill>
                  <a:srgbClr val="FF0000"/>
                </a:solidFill>
                <a:latin typeface="楷体" panose="02010609060101010101" pitchFamily="49" charset="-122"/>
                <a:ea typeface="楷体" panose="02010609060101010101" pitchFamily="49" charset="-122"/>
              </a:rPr>
              <a:t>欢笑</a:t>
            </a:r>
            <a:r>
              <a:rPr lang="zh-CN" sz="2000" b="1">
                <a:solidFill>
                  <a:schemeClr val="tx1"/>
                </a:solidFill>
                <a:latin typeface="楷体" panose="02010609060101010101" pitchFamily="49" charset="-122"/>
                <a:ea typeface="楷体" panose="02010609060101010101" pitchFamily="49" charset="-122"/>
              </a:rPr>
              <a:t>来。</a:t>
            </a:r>
            <a:endParaRPr lang="zh-CN" altLang="en-US" sz="2000" b="1">
              <a:solidFill>
                <a:schemeClr val="tx1"/>
              </a:solidFill>
              <a:latin typeface="楷体" panose="02010609060101010101" pitchFamily="49" charset="-122"/>
              <a:ea typeface="楷体" panose="02010609060101010101" pitchFamily="49" charset="-122"/>
            </a:endParaRPr>
          </a:p>
        </p:txBody>
      </p:sp>
      <p:sp>
        <p:nvSpPr>
          <p:cNvPr id="9" name="圆角矩形标注 8"/>
          <p:cNvSpPr/>
          <p:nvPr/>
        </p:nvSpPr>
        <p:spPr>
          <a:xfrm>
            <a:off x="4845051" y="3745653"/>
            <a:ext cx="3367405" cy="2016760"/>
          </a:xfrm>
          <a:prstGeom prst="wedgeRoundRectCallout">
            <a:avLst>
              <a:gd name="adj1" fmla="val 23388"/>
              <a:gd name="adj2" fmla="val -994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b="1" i="1" dirty="0">
              <a:solidFill>
                <a:srgbClr val="00B0F0"/>
              </a:solidFill>
              <a:latin typeface="黑体" panose="02010609060101010101" pitchFamily="2" charset="-122"/>
              <a:ea typeface="黑体" panose="02010609060101010101" pitchFamily="2" charset="-122"/>
              <a:sym typeface="+mn-ea"/>
            </a:endParaRPr>
          </a:p>
          <a:p>
            <a:pPr algn="l"/>
            <a:r>
              <a:rPr lang="zh-CN" altLang="en-US" sz="2000" b="1" i="1" dirty="0">
                <a:solidFill>
                  <a:srgbClr val="0070C0"/>
                </a:solidFill>
                <a:latin typeface="黑体" panose="02010609060101010101" pitchFamily="2" charset="-122"/>
                <a:ea typeface="黑体" panose="02010609060101010101" pitchFamily="2" charset="-122"/>
                <a:sym typeface="+mn-ea"/>
              </a:rPr>
              <a:t>鲁迅先生发自内心的真实感情的流露，表现了鲁迅先生对孩子们的喜爱之情。</a:t>
            </a:r>
            <a:endParaRPr lang="zh-CN" altLang="en-US" sz="2000" b="1" i="1" dirty="0">
              <a:solidFill>
                <a:srgbClr val="0070C0"/>
              </a:solidFill>
              <a:latin typeface="黑体" panose="02010609060101010101" pitchFamily="2" charset="-122"/>
              <a:ea typeface="黑体" panose="02010609060101010101" pitchFamily="2" charset="-122"/>
              <a:sym typeface="+mn-ea"/>
            </a:endParaRPr>
          </a:p>
          <a:p>
            <a:pPr algn="l"/>
            <a:endParaRPr lang="zh-CN" altLang="en-US" sz="2000" b="1" i="1" dirty="0" smtClean="0">
              <a:solidFill>
                <a:srgbClr val="0070C0"/>
              </a:solidFill>
              <a:latin typeface="黑体" panose="02010609060101010101" pitchFamily="2" charset="-122"/>
              <a:ea typeface="黑体" panose="02010609060101010101" pitchFamily="2" charset="-122"/>
              <a:sym typeface="+mn-ea"/>
            </a:endParaRPr>
          </a:p>
        </p:txBody>
      </p:sp>
      <p:pic>
        <p:nvPicPr>
          <p:cNvPr id="2" name="图片 1"/>
          <p:cNvPicPr>
            <a:picLocks noChangeAspect="1"/>
          </p:cNvPicPr>
          <p:nvPr/>
        </p:nvPicPr>
        <p:blipFill>
          <a:blip r:embed="rId1" cstate="email">
            <a:lum contrast="24000"/>
          </a:blip>
          <a:srcRect/>
          <a:stretch>
            <a:fillRect/>
          </a:stretch>
        </p:blipFill>
        <p:spPr>
          <a:xfrm>
            <a:off x="2628265" y="27941"/>
            <a:ext cx="2426335" cy="2229273"/>
          </a:xfrm>
          <a:prstGeom prst="rect">
            <a:avLst/>
          </a:prstGeom>
          <a:effectLst>
            <a:softEdge rad="635000"/>
          </a:effectLst>
        </p:spPr>
      </p:pic>
      <p:pic>
        <p:nvPicPr>
          <p:cNvPr id="4" name="图片 3"/>
          <p:cNvPicPr>
            <a:picLocks noChangeAspect="1"/>
          </p:cNvPicPr>
          <p:nvPr/>
        </p:nvPicPr>
        <p:blipFill>
          <a:blip r:embed="rId2" cstate="email">
            <a:lum contrast="24000"/>
          </a:blip>
          <a:srcRect/>
          <a:stretch>
            <a:fillRect/>
          </a:stretch>
        </p:blipFill>
        <p:spPr>
          <a:xfrm>
            <a:off x="1897380" y="3165688"/>
            <a:ext cx="2095500" cy="2805853"/>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p:nvPr/>
        </p:nvSpPr>
        <p:spPr>
          <a:xfrm>
            <a:off x="1082034" y="1401496"/>
            <a:ext cx="7167563" cy="1231171"/>
          </a:xfrm>
          <a:prstGeom prst="rect">
            <a:avLst/>
          </a:prstGeom>
          <a:noFill/>
          <a:ln w="9525">
            <a:noFill/>
          </a:ln>
        </p:spPr>
        <p:txBody>
          <a:bodyPr>
            <a:spAutoFit/>
          </a:bodyPr>
          <a:lstStyle/>
          <a:p>
            <a:pPr>
              <a:lnSpc>
                <a:spcPct val="120000"/>
              </a:lnSpc>
              <a:spcBef>
                <a:spcPct val="50000"/>
              </a:spcBef>
            </a:pPr>
            <a:r>
              <a:rPr lang="zh-CN" altLang="en-US" sz="3200" b="1" dirty="0" smtClean="0">
                <a:latin typeface="华文楷体" panose="02010600040101010101" pitchFamily="2" charset="-122"/>
                <a:ea typeface="华文楷体" panose="02010600040101010101" pitchFamily="2" charset="-122"/>
              </a:rPr>
              <a:t> </a:t>
            </a:r>
            <a:r>
              <a:rPr lang="en-US" altLang="zh-CN" sz="2400" b="1" dirty="0" smtClean="0">
                <a:latin typeface="楷体" panose="02010609060101010101" pitchFamily="49" charset="-122"/>
                <a:ea typeface="楷体" panose="02010609060101010101" pitchFamily="49" charset="-122"/>
                <a:cs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、我们掩着耳朵，躲在玻璃门后面，</a:t>
            </a:r>
            <a:r>
              <a:rPr lang="zh-CN" altLang="en-US" sz="24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睁大了眼睛</a:t>
            </a:r>
            <a:r>
              <a:rPr lang="zh-CN" altLang="en-US" sz="2400" b="1" dirty="0" smtClean="0">
                <a:latin typeface="楷体" panose="02010609060101010101" pitchFamily="49" charset="-122"/>
                <a:ea typeface="楷体" panose="02010609060101010101" pitchFamily="49" charset="-122"/>
                <a:cs typeface="楷体" panose="02010609060101010101" pitchFamily="49" charset="-122"/>
              </a:rPr>
              <a:t>望着他们。    </a:t>
            </a:r>
            <a:r>
              <a:rPr lang="zh-CN" altLang="en-US" sz="3200" b="1" dirty="0" smtClean="0">
                <a:latin typeface="华文楷体" panose="02010600040101010101" pitchFamily="2" charset="-122"/>
                <a:ea typeface="华文楷体" panose="02010600040101010101" pitchFamily="2" charset="-122"/>
              </a:rPr>
              <a:t>   </a:t>
            </a:r>
            <a:endParaRPr lang="zh-CN" altLang="en-US" sz="3200" b="1" dirty="0">
              <a:latin typeface="楷体_GB2312" panose="02010609030101010101" charset="-122"/>
              <a:ea typeface="楷体_GB2312" panose="02010609030101010101" charset="-122"/>
            </a:endParaRPr>
          </a:p>
        </p:txBody>
      </p:sp>
      <p:sp>
        <p:nvSpPr>
          <p:cNvPr id="18438" name="矩形 2"/>
          <p:cNvSpPr/>
          <p:nvPr/>
        </p:nvSpPr>
        <p:spPr>
          <a:xfrm>
            <a:off x="452748" y="703372"/>
            <a:ext cx="1832553" cy="584775"/>
          </a:xfrm>
          <a:prstGeom prst="rect">
            <a:avLst/>
          </a:prstGeom>
          <a:noFill/>
          <a:ln w="9525">
            <a:noFill/>
          </a:ln>
        </p:spPr>
        <p:txBody>
          <a:bodyPr wrap="none">
            <a:spAutoFit/>
          </a:bodyPr>
          <a:lstStyle/>
          <a:p>
            <a:pPr eaLnBrk="1" hangingPunct="1"/>
            <a:r>
              <a:rPr lang="zh-CN" altLang="en-US" sz="3200" b="1" dirty="0" smtClean="0">
                <a:solidFill>
                  <a:srgbClr val="92D050"/>
                </a:solidFill>
                <a:latin typeface="黑体" panose="02010609060101010101" pitchFamily="2" charset="-122"/>
                <a:ea typeface="黑体" panose="02010609060101010101" pitchFamily="2" charset="-122"/>
              </a:rPr>
              <a:t>比较句子</a:t>
            </a:r>
            <a:endParaRPr lang="zh-CN" altLang="en-US" sz="3200" b="1" dirty="0">
              <a:solidFill>
                <a:srgbClr val="92D050"/>
              </a:solidFill>
              <a:latin typeface="黑体" panose="02010609060101010101" pitchFamily="2" charset="-122"/>
              <a:ea typeface="黑体" panose="02010609060101010101" pitchFamily="2" charset="-122"/>
            </a:endParaRPr>
          </a:p>
        </p:txBody>
      </p:sp>
      <p:sp>
        <p:nvSpPr>
          <p:cNvPr id="7" name="TextBox 6"/>
          <p:cNvSpPr txBox="1"/>
          <p:nvPr/>
        </p:nvSpPr>
        <p:spPr>
          <a:xfrm>
            <a:off x="1122681" y="4417061"/>
            <a:ext cx="7087235" cy="830997"/>
          </a:xfrm>
          <a:prstGeom prst="rect">
            <a:avLst/>
          </a:prstGeom>
          <a:noFill/>
          <a:ln w="9525">
            <a:noFill/>
          </a:ln>
        </p:spPr>
        <p:txBody>
          <a:bodyPr wrap="square" rtlCol="0">
            <a:spAutoFit/>
          </a:bodyPr>
          <a:lstStyle/>
          <a:p>
            <a:pPr eaLnBrk="1" hangingPunct="1"/>
            <a:r>
              <a:rPr lang="zh-CN" altLang="en-US" sz="2400" b="1" dirty="0" smtClean="0">
                <a:solidFill>
                  <a:srgbClr val="0070C0"/>
                </a:solidFill>
                <a:latin typeface="黑体" panose="02010609060101010101" pitchFamily="2" charset="-122"/>
                <a:ea typeface="黑体" panose="02010609060101010101" pitchFamily="2" charset="-122"/>
              </a:rPr>
              <a:t>   形象、生动而具体地写出了“我们”既胆小，又好奇的神态和心理。</a:t>
            </a:r>
            <a:endParaRPr lang="zh-CN" altLang="en-US" sz="2400" b="1" dirty="0" smtClean="0">
              <a:solidFill>
                <a:srgbClr val="0070C0"/>
              </a:solidFill>
              <a:latin typeface="黑体" panose="02010609060101010101" pitchFamily="2" charset="-122"/>
              <a:ea typeface="黑体" panose="02010609060101010101" pitchFamily="2" charset="-122"/>
            </a:endParaRPr>
          </a:p>
        </p:txBody>
      </p:sp>
      <p:sp>
        <p:nvSpPr>
          <p:cNvPr id="3" name="矩形 2"/>
          <p:cNvSpPr/>
          <p:nvPr/>
        </p:nvSpPr>
        <p:spPr>
          <a:xfrm>
            <a:off x="1290522" y="3081758"/>
            <a:ext cx="7186821" cy="476669"/>
          </a:xfrm>
          <a:prstGeom prst="rect">
            <a:avLst/>
          </a:prstGeom>
          <a:noFill/>
          <a:ln w="9525">
            <a:noFill/>
          </a:ln>
        </p:spPr>
        <p:txBody>
          <a:bodyPr>
            <a:spAutoFit/>
          </a:bodyPr>
          <a:lstStyle/>
          <a:p>
            <a:pPr>
              <a:lnSpc>
                <a:spcPct val="120000"/>
              </a:lnSpc>
              <a:spcBef>
                <a:spcPct val="50000"/>
              </a:spcBef>
            </a:pPr>
            <a:r>
              <a:rPr lang="en-US" altLang="zh-CN" sz="2400" b="1" dirty="0" smtClean="0">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、我们掩着耳朵，躲在玻璃门后面，望着他们。 </a:t>
            </a:r>
            <a:endParaRPr lang="zh-CN" altLang="en-US" sz="3200" dirty="0" smtClean="0">
              <a:solidFill>
                <a:schemeClr val="tx1"/>
              </a:solidFill>
              <a:latin typeface="楷体" panose="02010609060101010101" pitchFamily="49" charset="-122"/>
              <a:ea typeface="楷体" panose="02010609060101010101" pitchFamily="49" charset="-122"/>
            </a:endParaRPr>
          </a:p>
        </p:txBody>
      </p:sp>
      <p:sp>
        <p:nvSpPr>
          <p:cNvPr id="8" name="圆角矩形 7"/>
          <p:cNvSpPr/>
          <p:nvPr/>
        </p:nvSpPr>
        <p:spPr>
          <a:xfrm>
            <a:off x="993775" y="1401234"/>
            <a:ext cx="7256145" cy="2595033"/>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318770" y="818727"/>
            <a:ext cx="2407920"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mn-ea"/>
                <a:sym typeface="+mn-ea"/>
              </a:rPr>
              <a:t>救助车夫</a:t>
            </a:r>
            <a:endParaRPr lang="zh-CN" altLang="en-US" sz="2800" b="1" dirty="0">
              <a:solidFill>
                <a:schemeClr val="tx1"/>
              </a:solidFill>
              <a:latin typeface="+mn-ea"/>
              <a:ea typeface="黑体" panose="02010609060101010101" pitchFamily="2" charset="-122"/>
              <a:sym typeface="+mn-ea"/>
            </a:endParaRPr>
          </a:p>
        </p:txBody>
      </p:sp>
      <p:sp>
        <p:nvSpPr>
          <p:cNvPr id="3" name="圆角矩形标注 2"/>
          <p:cNvSpPr/>
          <p:nvPr/>
        </p:nvSpPr>
        <p:spPr>
          <a:xfrm>
            <a:off x="5176521" y="818728"/>
            <a:ext cx="3333115" cy="1011767"/>
          </a:xfrm>
          <a:prstGeom prst="wedgeRoundRectCallout">
            <a:avLst>
              <a:gd name="adj1" fmla="val -48403"/>
              <a:gd name="adj2" fmla="val 634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b="1" i="1">
                <a:solidFill>
                  <a:srgbClr val="0070C0"/>
                </a:solidFill>
                <a:latin typeface="宋体" panose="02010600030101010101" pitchFamily="2" charset="-122"/>
                <a:ea typeface="宋体" panose="02010600030101010101" pitchFamily="2" charset="-122"/>
                <a:sym typeface="+mn-ea"/>
              </a:rPr>
              <a:t>交代时间、气候、环境为下文写黄包车夫设下伏笔。</a:t>
            </a:r>
            <a:endParaRPr lang="zh-CN" altLang="en-US" b="1" i="1" dirty="0" smtClean="0">
              <a:solidFill>
                <a:srgbClr val="0070C0"/>
              </a:solidFill>
              <a:latin typeface="宋体" panose="02010600030101010101" pitchFamily="2" charset="-122"/>
              <a:ea typeface="宋体" panose="02010600030101010101" pitchFamily="2" charset="-122"/>
              <a:sym typeface="+mn-ea"/>
            </a:endParaRPr>
          </a:p>
        </p:txBody>
      </p:sp>
      <p:sp>
        <p:nvSpPr>
          <p:cNvPr id="100" name="文本框 99"/>
          <p:cNvSpPr txBox="1"/>
          <p:nvPr/>
        </p:nvSpPr>
        <p:spPr>
          <a:xfrm>
            <a:off x="633096" y="2147993"/>
            <a:ext cx="7876540" cy="1323439"/>
          </a:xfrm>
          <a:prstGeom prst="rect">
            <a:avLst/>
          </a:prstGeom>
          <a:noFill/>
          <a:ln w="9525">
            <a:noFill/>
          </a:ln>
        </p:spPr>
        <p:txBody>
          <a:bodyPr wrap="square">
            <a:spAutoFit/>
          </a:bodyPr>
          <a:lstStyle/>
          <a:p>
            <a:r>
              <a:rPr lang="en-US" altLang="zh-CN" sz="2000" b="1">
                <a:solidFill>
                  <a:schemeClr val="tx1"/>
                </a:solidFill>
                <a:latin typeface="楷体" panose="02010609060101010101" pitchFamily="49" charset="-122"/>
                <a:ea typeface="楷体" panose="02010609060101010101" pitchFamily="49" charset="-122"/>
              </a:rPr>
              <a:t>   </a:t>
            </a:r>
            <a:r>
              <a:rPr lang="zh-CN" sz="2000" b="1">
                <a:solidFill>
                  <a:schemeClr val="tx1"/>
                </a:solidFill>
                <a:latin typeface="楷体" panose="02010609060101010101" pitchFamily="49" charset="-122"/>
                <a:ea typeface="楷体" panose="02010609060101010101" pitchFamily="49" charset="-122"/>
              </a:rPr>
              <a:t>有一天</a:t>
            </a:r>
            <a:r>
              <a:rPr lang="zh-CN" sz="2000" b="1">
                <a:solidFill>
                  <a:srgbClr val="FF0000"/>
                </a:solidFill>
                <a:latin typeface="楷体" panose="02010609060101010101" pitchFamily="49" charset="-122"/>
                <a:ea typeface="楷体" panose="02010609060101010101" pitchFamily="49" charset="-122"/>
              </a:rPr>
              <a:t>黄昏</a:t>
            </a:r>
            <a:r>
              <a:rPr lang="zh-CN" sz="2000" b="1">
                <a:solidFill>
                  <a:schemeClr val="tx1"/>
                </a:solidFill>
                <a:latin typeface="楷体" panose="02010609060101010101" pitchFamily="49" charset="-122"/>
                <a:ea typeface="楷体" panose="02010609060101010101" pitchFamily="49" charset="-122"/>
              </a:rPr>
              <a:t>时候，呼呼的</a:t>
            </a:r>
            <a:r>
              <a:rPr lang="zh-CN" sz="2000" b="1">
                <a:solidFill>
                  <a:srgbClr val="FF0000"/>
                </a:solidFill>
                <a:latin typeface="楷体" panose="02010609060101010101" pitchFamily="49" charset="-122"/>
                <a:ea typeface="楷体" panose="02010609060101010101" pitchFamily="49" charset="-122"/>
              </a:rPr>
              <a:t>北风怒号</a:t>
            </a:r>
            <a:r>
              <a:rPr lang="zh-CN" sz="2000" b="1">
                <a:solidFill>
                  <a:schemeClr val="tx1"/>
                </a:solidFill>
                <a:latin typeface="楷体" panose="02010609060101010101" pitchFamily="49" charset="-122"/>
                <a:ea typeface="楷体" panose="02010609060101010101" pitchFamily="49" charset="-122"/>
              </a:rPr>
              <a:t>着，天色十分</a:t>
            </a:r>
            <a:r>
              <a:rPr lang="zh-CN" sz="2000" b="1">
                <a:solidFill>
                  <a:srgbClr val="FF0000"/>
                </a:solidFill>
                <a:latin typeface="楷体" panose="02010609060101010101" pitchFamily="49" charset="-122"/>
                <a:ea typeface="楷体" panose="02010609060101010101" pitchFamily="49" charset="-122"/>
              </a:rPr>
              <a:t>阴暗</a:t>
            </a:r>
            <a:r>
              <a:rPr lang="zh-CN" sz="2000" b="1">
                <a:solidFill>
                  <a:schemeClr val="tx1"/>
                </a:solidFill>
                <a:latin typeface="楷体" panose="02010609060101010101" pitchFamily="49" charset="-122"/>
                <a:ea typeface="楷体" panose="02010609060101010101" pitchFamily="49" charset="-122"/>
              </a:rPr>
              <a:t>。街上的人都</a:t>
            </a:r>
            <a:r>
              <a:rPr lang="zh-CN" sz="2000" b="1">
                <a:solidFill>
                  <a:srgbClr val="FF0000"/>
                </a:solidFill>
                <a:latin typeface="楷体" panose="02010609060101010101" pitchFamily="49" charset="-122"/>
                <a:ea typeface="楷体" panose="02010609060101010101" pitchFamily="49" charset="-122"/>
              </a:rPr>
              <a:t>匆匆忙忙</a:t>
            </a:r>
            <a:r>
              <a:rPr lang="zh-CN" sz="2000" b="1">
                <a:solidFill>
                  <a:schemeClr val="tx1"/>
                </a:solidFill>
                <a:latin typeface="楷体" panose="02010609060101010101" pitchFamily="49" charset="-122"/>
                <a:ea typeface="楷体" panose="02010609060101010101" pitchFamily="49" charset="-122"/>
              </a:rPr>
              <a:t>赶着回家。爸爸妈妈拉着我的手，到伯父家去。走到离伯父家门口不远的地方，看见一个拉黄包车的坐在地上</a:t>
            </a:r>
            <a:r>
              <a:rPr lang="zh-CN" sz="2000" b="1">
                <a:solidFill>
                  <a:srgbClr val="FF0000"/>
                </a:solidFill>
                <a:latin typeface="楷体" panose="02010609060101010101" pitchFamily="49" charset="-122"/>
                <a:ea typeface="楷体" panose="02010609060101010101" pitchFamily="49" charset="-122"/>
              </a:rPr>
              <a:t>呻吟</a:t>
            </a:r>
            <a:r>
              <a:rPr lang="zh-CN" sz="2000" b="1">
                <a:solidFill>
                  <a:schemeClr val="tx1"/>
                </a:solidFill>
                <a:latin typeface="楷体" panose="02010609060101010101" pitchFamily="49" charset="-122"/>
                <a:ea typeface="楷体" panose="02010609060101010101" pitchFamily="49" charset="-122"/>
              </a:rPr>
              <a:t>，车子</a:t>
            </a:r>
            <a:r>
              <a:rPr lang="zh-CN" sz="2000" b="1">
                <a:solidFill>
                  <a:srgbClr val="FF0000"/>
                </a:solidFill>
                <a:latin typeface="楷体" panose="02010609060101010101" pitchFamily="49" charset="-122"/>
                <a:ea typeface="楷体" panose="02010609060101010101" pitchFamily="49" charset="-122"/>
              </a:rPr>
              <a:t>扔</a:t>
            </a:r>
            <a:r>
              <a:rPr lang="zh-CN" sz="2000" b="1">
                <a:solidFill>
                  <a:schemeClr val="tx1"/>
                </a:solidFill>
                <a:latin typeface="楷体" panose="02010609060101010101" pitchFamily="49" charset="-122"/>
                <a:ea typeface="楷体" panose="02010609060101010101" pitchFamily="49" charset="-122"/>
              </a:rPr>
              <a:t>在一边。</a:t>
            </a:r>
            <a:endParaRPr lang="zh-CN" altLang="en-US" sz="2000" b="1">
              <a:solidFill>
                <a:schemeClr val="tx1"/>
              </a:solidFill>
              <a:latin typeface="楷体" panose="02010609060101010101" pitchFamily="49" charset="-122"/>
              <a:ea typeface="楷体" panose="02010609060101010101" pitchFamily="49" charset="-122"/>
            </a:endParaRPr>
          </a:p>
        </p:txBody>
      </p:sp>
      <p:sp>
        <p:nvSpPr>
          <p:cNvPr id="9" name="圆角矩形标注 8"/>
          <p:cNvSpPr/>
          <p:nvPr/>
        </p:nvSpPr>
        <p:spPr>
          <a:xfrm>
            <a:off x="3448685" y="4608408"/>
            <a:ext cx="4503420" cy="1337733"/>
          </a:xfrm>
          <a:prstGeom prst="wedgeRoundRectCallout">
            <a:avLst>
              <a:gd name="adj1" fmla="val -32304"/>
              <a:gd name="adj2" fmla="val -816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b="1" i="1" dirty="0">
              <a:solidFill>
                <a:srgbClr val="00B0F0"/>
              </a:solidFill>
              <a:latin typeface="黑体" panose="02010609060101010101" pitchFamily="2" charset="-122"/>
              <a:ea typeface="黑体" panose="02010609060101010101" pitchFamily="2" charset="-122"/>
              <a:sym typeface="+mn-ea"/>
            </a:endParaRPr>
          </a:p>
          <a:p>
            <a:pPr algn="l"/>
            <a:r>
              <a:rPr lang="zh-CN" altLang="en-US" b="1" i="1" dirty="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“匆匆忙忙”描写了人们赶着回家的神色。“呻吟”“坐在”“扔”说明黄包车夫伤得十分严重。</a:t>
            </a:r>
            <a:endParaRPr lang="zh-CN" altLang="en-US" b="1" i="1" dirty="0">
              <a:solidFill>
                <a:srgbClr val="00B0F0"/>
              </a:solidFill>
              <a:latin typeface="黑体" panose="02010609060101010101" pitchFamily="2" charset="-122"/>
              <a:ea typeface="黑体" panose="02010609060101010101" pitchFamily="2" charset="-122"/>
              <a:sym typeface="+mn-ea"/>
            </a:endParaRPr>
          </a:p>
          <a:p>
            <a:pPr algn="l"/>
            <a:endParaRPr lang="zh-CN" altLang="en-US" b="1" i="1" dirty="0" smtClean="0">
              <a:solidFill>
                <a:srgbClr val="00B0F0"/>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3" grpId="0" bldLvl="0" animBg="1"/>
      <p:bldP spid="9"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4"/>
          <p:cNvSpPr/>
          <p:nvPr/>
        </p:nvSpPr>
        <p:spPr>
          <a:xfrm>
            <a:off x="1096011" y="946574"/>
            <a:ext cx="7592695" cy="1252266"/>
          </a:xfrm>
          <a:prstGeom prst="rect">
            <a:avLst/>
          </a:prstGeom>
          <a:noFill/>
          <a:ln w="9525">
            <a:noFill/>
          </a:ln>
        </p:spPr>
        <p:txBody>
          <a:bodyPr wrap="square">
            <a:spAutoFit/>
          </a:bodyPr>
          <a:lstStyle/>
          <a:p>
            <a:pPr>
              <a:lnSpc>
                <a:spcPct val="120000"/>
              </a:lnSpc>
              <a:spcBef>
                <a:spcPct val="50000"/>
              </a:spcBef>
            </a:pPr>
            <a:r>
              <a:rPr lang="zh-CN" altLang="en-US" sz="3200" b="1" dirty="0" smtClean="0">
                <a:latin typeface="楷体" panose="02010609060101010101" pitchFamily="49" charset="-122"/>
                <a:ea typeface="楷体" panose="02010609060101010101" pitchFamily="49" charset="-122"/>
              </a:rPr>
              <a:t>   </a:t>
            </a:r>
            <a:endParaRPr lang="zh-CN" altLang="en-US" sz="2400" b="1" dirty="0" smtClean="0">
              <a:latin typeface="楷体" panose="02010609060101010101" pitchFamily="49" charset="-122"/>
              <a:ea typeface="楷体" panose="02010609060101010101" pitchFamily="49" charset="-122"/>
            </a:endParaRPr>
          </a:p>
          <a:p>
            <a:pPr>
              <a:lnSpc>
                <a:spcPct val="120000"/>
              </a:lnSpc>
              <a:spcBef>
                <a:spcPct val="50000"/>
              </a:spcBef>
            </a:pPr>
            <a:endParaRPr lang="zh-CN" altLang="en-US" sz="2400" b="1" dirty="0">
              <a:latin typeface="楷体" panose="02010609060101010101" pitchFamily="49" charset="-122"/>
              <a:ea typeface="楷体" panose="02010609060101010101" pitchFamily="49" charset="-122"/>
            </a:endParaRPr>
          </a:p>
        </p:txBody>
      </p:sp>
      <p:sp>
        <p:nvSpPr>
          <p:cNvPr id="3" name="圆角矩形标注 2"/>
          <p:cNvSpPr/>
          <p:nvPr/>
        </p:nvSpPr>
        <p:spPr>
          <a:xfrm>
            <a:off x="5603241" y="946574"/>
            <a:ext cx="2872105" cy="944033"/>
          </a:xfrm>
          <a:prstGeom prst="wedgeRoundRectCallout">
            <a:avLst>
              <a:gd name="adj1" fmla="val -5737"/>
              <a:gd name="adj2" fmla="val 1068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sym typeface="+mn-ea"/>
              </a:rPr>
              <a:t>同情底层劳动人民</a:t>
            </a:r>
            <a:endParaRPr lang="zh-CN" altLang="en-US" sz="2400" b="1" i="1" dirty="0" smtClean="0">
              <a:solidFill>
                <a:srgbClr val="0070C0"/>
              </a:solidFill>
              <a:latin typeface="宋体" panose="02010600030101010101" pitchFamily="2" charset="-122"/>
              <a:ea typeface="宋体" panose="02010600030101010101" pitchFamily="2" charset="-122"/>
              <a:sym typeface="+mn-ea"/>
            </a:endParaRPr>
          </a:p>
        </p:txBody>
      </p:sp>
      <p:sp>
        <p:nvSpPr>
          <p:cNvPr id="4" name="圆角矩形标注 3"/>
          <p:cNvSpPr/>
          <p:nvPr/>
        </p:nvSpPr>
        <p:spPr>
          <a:xfrm>
            <a:off x="1655446" y="1140461"/>
            <a:ext cx="2305685" cy="806873"/>
          </a:xfrm>
          <a:prstGeom prst="wedgeRoundRectCallout">
            <a:avLst>
              <a:gd name="adj1" fmla="val -8275"/>
              <a:gd name="adj2" fmla="val 841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sym typeface="+mn-ea"/>
              </a:rPr>
              <a:t>生活十分困苦</a:t>
            </a:r>
            <a:endParaRPr lang="zh-CN" altLang="en-US" sz="2400" b="1" i="1" dirty="0" smtClean="0">
              <a:solidFill>
                <a:srgbClr val="0070C0"/>
              </a:solidFill>
              <a:latin typeface="宋体" panose="02010600030101010101" pitchFamily="2" charset="-122"/>
              <a:ea typeface="宋体" panose="02010600030101010101" pitchFamily="2" charset="-122"/>
              <a:sym typeface="+mn-ea"/>
            </a:endParaRPr>
          </a:p>
        </p:txBody>
      </p:sp>
      <p:pic>
        <p:nvPicPr>
          <p:cNvPr id="2" name="图片 1"/>
          <p:cNvPicPr>
            <a:picLocks noChangeAspect="1"/>
          </p:cNvPicPr>
          <p:nvPr/>
        </p:nvPicPr>
        <p:blipFill>
          <a:blip r:embed="rId1" cstate="email">
            <a:lum contrast="18000"/>
          </a:blip>
          <a:stretch>
            <a:fillRect/>
          </a:stretch>
        </p:blipFill>
        <p:spPr>
          <a:xfrm>
            <a:off x="5431155" y="2542541"/>
            <a:ext cx="2697480" cy="3273213"/>
          </a:xfrm>
          <a:prstGeom prst="rect">
            <a:avLst/>
          </a:prstGeom>
        </p:spPr>
      </p:pic>
      <p:pic>
        <p:nvPicPr>
          <p:cNvPr id="7" name="图片 6"/>
          <p:cNvPicPr>
            <a:picLocks noChangeAspect="1"/>
          </p:cNvPicPr>
          <p:nvPr/>
        </p:nvPicPr>
        <p:blipFill>
          <a:blip r:embed="rId2" cstate="email">
            <a:lum contrast="24000"/>
          </a:blip>
          <a:stretch>
            <a:fillRect/>
          </a:stretch>
        </p:blipFill>
        <p:spPr>
          <a:xfrm>
            <a:off x="897255" y="2470574"/>
            <a:ext cx="3592195" cy="31792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55345" y="971973"/>
            <a:ext cx="7586980" cy="1651221"/>
          </a:xfrm>
          <a:prstGeom prst="rect">
            <a:avLst/>
          </a:prstGeom>
          <a:noFill/>
          <a:ln w="9525">
            <a:noFill/>
          </a:ln>
        </p:spPr>
        <p:txBody>
          <a:bodyPr wrap="square">
            <a:spAutoFit/>
          </a:bodyPr>
          <a:lstStyle/>
          <a:p>
            <a:pPr>
              <a:lnSpc>
                <a:spcPct val="110000"/>
              </a:lnSpc>
            </a:pPr>
            <a:r>
              <a:rPr lang="en-US" altLang="zh-CN" sz="3200">
                <a:latin typeface="楷体" panose="02010609060101010101" pitchFamily="49" charset="-122"/>
                <a:ea typeface="楷体" panose="02010609060101010101" pitchFamily="49" charset="-122"/>
                <a:sym typeface="+mn-ea"/>
              </a:rPr>
              <a:t>    </a:t>
            </a:r>
            <a:r>
              <a:rPr lang="zh-CN" sz="3200" b="1">
                <a:latin typeface="楷体" panose="02010609060101010101" pitchFamily="49" charset="-122"/>
                <a:ea typeface="楷体" panose="02010609060101010101" pitchFamily="49" charset="-122"/>
                <a:sym typeface="+mn-ea"/>
              </a:rPr>
              <a:t>这时候，我清清楚楚地看见，而且现在也清清楚楚地记得，他的脸上不再有那种慈祥的愉快的表情了，变得那么</a:t>
            </a:r>
            <a:r>
              <a:rPr lang="zh-CN" sz="3200" b="1">
                <a:solidFill>
                  <a:srgbClr val="FF0000"/>
                </a:solidFill>
                <a:latin typeface="楷体" panose="02010609060101010101" pitchFamily="49" charset="-122"/>
                <a:ea typeface="楷体" panose="02010609060101010101" pitchFamily="49" charset="-122"/>
                <a:sym typeface="+mn-ea"/>
              </a:rPr>
              <a:t>严肃</a:t>
            </a:r>
            <a:r>
              <a:rPr lang="zh-CN" altLang="en-US" sz="3200" b="1" dirty="0" smtClean="0">
                <a:latin typeface="楷体" panose="02010609060101010101" pitchFamily="49" charset="-122"/>
                <a:ea typeface="楷体" panose="02010609060101010101" pitchFamily="49" charset="-122"/>
                <a:sym typeface="+mn-ea"/>
              </a:rPr>
              <a:t>。</a:t>
            </a:r>
            <a:endParaRPr lang="zh-CN" altLang="en-US" sz="3200" b="1" dirty="0" smtClean="0">
              <a:latin typeface="楷体" panose="02010609060101010101" pitchFamily="49" charset="-122"/>
              <a:ea typeface="楷体" panose="02010609060101010101" pitchFamily="49" charset="-122"/>
              <a:sym typeface="+mn-ea"/>
            </a:endParaRPr>
          </a:p>
        </p:txBody>
      </p:sp>
      <p:sp>
        <p:nvSpPr>
          <p:cNvPr id="9" name="圆角矩形标注 8"/>
          <p:cNvSpPr/>
          <p:nvPr/>
        </p:nvSpPr>
        <p:spPr>
          <a:xfrm>
            <a:off x="6343650" y="2418081"/>
            <a:ext cx="1912620" cy="850053"/>
          </a:xfrm>
          <a:prstGeom prst="wedgeRoundRectCallout">
            <a:avLst>
              <a:gd name="adj1" fmla="val -83798"/>
              <a:gd name="adj2" fmla="val -3595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楷体" panose="02010609060101010101" pitchFamily="49" charset="-122"/>
                <a:ea typeface="楷体" panose="02010609060101010101" pitchFamily="49" charset="-122"/>
                <a:sym typeface="+mn-ea"/>
              </a:rPr>
              <a:t> 神态描写</a:t>
            </a:r>
            <a:endParaRPr lang="zh-CN" altLang="en-US" sz="2400" b="1" i="1" dirty="0" smtClean="0">
              <a:solidFill>
                <a:srgbClr val="0070C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1137285" y="3511127"/>
            <a:ext cx="7023100" cy="1526572"/>
          </a:xfrm>
          <a:prstGeom prst="rect">
            <a:avLst/>
          </a:prstGeom>
          <a:noFill/>
          <a:ln w="9525">
            <a:noFill/>
          </a:ln>
        </p:spPr>
        <p:txBody>
          <a:bodyPr wrap="square">
            <a:spAutoFit/>
          </a:bodyPr>
          <a:lstStyle/>
          <a:p>
            <a:pPr indent="276225">
              <a:lnSpc>
                <a:spcPct val="110000"/>
              </a:lnSpc>
            </a:pPr>
            <a:r>
              <a:rPr lang="en-US" altLang="zh-CN" sz="2400">
                <a:solidFill>
                  <a:srgbClr val="FF0000"/>
                </a:solidFill>
                <a:latin typeface="楷体" panose="02010609060101010101" pitchFamily="49" charset="-122"/>
                <a:ea typeface="楷体" panose="02010609060101010101" pitchFamily="49" charset="-122"/>
              </a:rPr>
              <a:t>  </a:t>
            </a:r>
            <a:r>
              <a:rPr lang="zh-CN" sz="2400" b="1">
                <a:solidFill>
                  <a:srgbClr val="FF0000"/>
                </a:solidFill>
                <a:latin typeface="黑体" panose="02010609060101010101" pitchFamily="2" charset="-122"/>
                <a:ea typeface="黑体" panose="02010609060101010101" pitchFamily="2" charset="-122"/>
                <a:cs typeface="黑体" panose="02010609060101010101" pitchFamily="2" charset="-122"/>
              </a:rPr>
              <a:t>伯父表情从“慈祥的愉快的表情”变得那么“严肃”，可见当时的社会是多么的黑暗，现实是多么的残酷，劳动人民的生活是多么的痛苦。</a:t>
            </a:r>
            <a:endParaRPr lang="zh-CN" sz="2400" b="1">
              <a:solidFill>
                <a:srgbClr val="FF0000"/>
              </a:solidFill>
              <a:latin typeface="楷体" panose="02010609060101010101" pitchFamily="49" charset="-122"/>
              <a:ea typeface="楷体" panose="02010609060101010101" pitchFamily="49" charset="-122"/>
            </a:endParaRPr>
          </a:p>
          <a:p>
            <a:pPr indent="276225"/>
            <a:r>
              <a:rPr lang="en-US" sz="1200" b="1">
                <a:solidFill>
                  <a:srgbClr val="FF0000"/>
                </a:solidFill>
                <a:latin typeface="宋体" panose="02010600030101010101" pitchFamily="2" charset="-122"/>
                <a:ea typeface="宋体" panose="02010600030101010101" pitchFamily="2" charset="-122"/>
                <a:cs typeface="Times New Roman" panose="02020603050405020304" charset="0"/>
              </a:rPr>
              <a:t> </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6" name="组合 1"/>
          <p:cNvGrpSpPr/>
          <p:nvPr/>
        </p:nvGrpSpPr>
        <p:grpSpPr>
          <a:xfrm>
            <a:off x="766879" y="649817"/>
            <a:ext cx="2307794" cy="862696"/>
            <a:chOff x="166098" y="-209593"/>
            <a:chExt cx="2307794" cy="864395"/>
          </a:xfrm>
        </p:grpSpPr>
        <p:sp>
          <p:nvSpPr>
            <p:cNvPr id="5236" name="文本框 13"/>
            <p:cNvSpPr txBox="1"/>
            <p:nvPr/>
          </p:nvSpPr>
          <p:spPr>
            <a:xfrm>
              <a:off x="166098" y="-209593"/>
              <a:ext cx="2234565" cy="709280"/>
            </a:xfrm>
            <a:prstGeom prst="rect">
              <a:avLst/>
            </a:prstGeom>
            <a:noFill/>
            <a:ln w="9525">
              <a:noFill/>
            </a:ln>
          </p:spPr>
          <p:txBody>
            <a:bodyPr wrap="square">
              <a:spAutoFit/>
            </a:bodyPr>
            <a:lstStyle/>
            <a:p>
              <a:pPr algn="ctr"/>
              <a:r>
                <a:rPr lang="zh-CN" altLang="en-US" sz="4000" b="1" u="dbl" dirty="0" smtClean="0">
                  <a:solidFill>
                    <a:srgbClr val="92D050"/>
                  </a:solidFill>
                  <a:uFillTx/>
                  <a:latin typeface="黑体" panose="02010609060101010101" pitchFamily="2" charset="-122"/>
                  <a:ea typeface="黑体" panose="02010609060101010101" pitchFamily="2" charset="-122"/>
                </a:rPr>
                <a:t>助读资料</a:t>
              </a:r>
              <a:endParaRPr lang="zh-CN" altLang="en-US" sz="4000" b="1" u="dbl" dirty="0" smtClean="0">
                <a:solidFill>
                  <a:srgbClr val="92D050"/>
                </a:solidFill>
                <a:uFillTx/>
                <a:latin typeface="黑体" panose="02010609060101010101" pitchFamily="2" charset="-122"/>
                <a:ea typeface="黑体" panose="02010609060101010101" pitchFamily="2" charset="-122"/>
              </a:endParaRPr>
            </a:p>
          </p:txBody>
        </p:sp>
        <p:grpSp>
          <p:nvGrpSpPr>
            <p:cNvPr id="5238" name="Group 4"/>
            <p:cNvGrpSpPr>
              <a:grpSpLocks noChangeAspect="1"/>
            </p:cNvGrpSpPr>
            <p:nvPr/>
          </p:nvGrpSpPr>
          <p:grpSpPr>
            <a:xfrm>
              <a:off x="2105319" y="434013"/>
              <a:ext cx="368573" cy="220789"/>
              <a:chOff x="2511" y="1362"/>
              <a:chExt cx="539" cy="322"/>
            </a:xfrm>
          </p:grpSpPr>
          <p:sp>
            <p:nvSpPr>
              <p:cNvPr id="19" name="Freeform 8"/>
              <p:cNvSpPr/>
              <p:nvPr/>
            </p:nvSpPr>
            <p:spPr bwMode="auto">
              <a:xfrm>
                <a:off x="2954" y="1362"/>
                <a:ext cx="5" cy="0"/>
              </a:xfrm>
              <a:custGeom>
                <a:avLst/>
                <a:gdLst>
                  <a:gd name="T0" fmla="*/ 2 w 2"/>
                  <a:gd name="T1" fmla="*/ 0 h 1"/>
                  <a:gd name="T2" fmla="*/ 0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0" y="0"/>
                      <a:pt x="0" y="1"/>
                    </a:cubicBezTo>
                    <a:cubicBezTo>
                      <a:pt x="0" y="0"/>
                      <a:pt x="1" y="0"/>
                      <a:pt x="2" y="0"/>
                    </a:cubicBezTo>
                    <a:cubicBezTo>
                      <a:pt x="2" y="0"/>
                      <a:pt x="2" y="0"/>
                      <a:pt x="2" y="0"/>
                    </a:cubicBezTo>
                  </a:path>
                </a:pathLst>
              </a:custGeom>
              <a:solidFill>
                <a:srgbClr val="EEEBEA"/>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9"/>
              <p:cNvSpPr/>
              <p:nvPr/>
            </p:nvSpPr>
            <p:spPr bwMode="auto">
              <a:xfrm>
                <a:off x="2943" y="1497"/>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path>
                </a:pathLst>
              </a:custGeom>
              <a:solidFill>
                <a:srgbClr val="578C9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sp>
            <p:nvSpPr>
              <p:cNvPr id="21" name="Freeform 10"/>
              <p:cNvSpPr>
                <a:spLocks noEditPoints="1"/>
              </p:cNvSpPr>
              <p:nvPr/>
            </p:nvSpPr>
            <p:spPr bwMode="auto">
              <a:xfrm>
                <a:off x="2511" y="1362"/>
                <a:ext cx="539" cy="322"/>
              </a:xfrm>
              <a:custGeom>
                <a:avLst/>
                <a:gdLst>
                  <a:gd name="T0" fmla="*/ 7 w 309"/>
                  <a:gd name="T1" fmla="*/ 184 h 184"/>
                  <a:gd name="T2" fmla="*/ 9 w 309"/>
                  <a:gd name="T3" fmla="*/ 184 h 184"/>
                  <a:gd name="T4" fmla="*/ 9 w 309"/>
                  <a:gd name="T5" fmla="*/ 178 h 184"/>
                  <a:gd name="T6" fmla="*/ 8 w 309"/>
                  <a:gd name="T7" fmla="*/ 180 h 184"/>
                  <a:gd name="T8" fmla="*/ 9 w 309"/>
                  <a:gd name="T9" fmla="*/ 178 h 184"/>
                  <a:gd name="T10" fmla="*/ 34 w 309"/>
                  <a:gd name="T11" fmla="*/ 174 h 184"/>
                  <a:gd name="T12" fmla="*/ 34 w 309"/>
                  <a:gd name="T13" fmla="*/ 179 h 184"/>
                  <a:gd name="T14" fmla="*/ 36 w 309"/>
                  <a:gd name="T15" fmla="*/ 176 h 184"/>
                  <a:gd name="T16" fmla="*/ 38 w 309"/>
                  <a:gd name="T17" fmla="*/ 176 h 184"/>
                  <a:gd name="T18" fmla="*/ 84 w 309"/>
                  <a:gd name="T19" fmla="*/ 144 h 184"/>
                  <a:gd name="T20" fmla="*/ 85 w 309"/>
                  <a:gd name="T21" fmla="*/ 145 h 184"/>
                  <a:gd name="T22" fmla="*/ 84 w 309"/>
                  <a:gd name="T23" fmla="*/ 144 h 184"/>
                  <a:gd name="T24" fmla="*/ 0 w 309"/>
                  <a:gd name="T25" fmla="*/ 135 h 184"/>
                  <a:gd name="T26" fmla="*/ 1 w 309"/>
                  <a:gd name="T27" fmla="*/ 135 h 184"/>
                  <a:gd name="T28" fmla="*/ 138 w 309"/>
                  <a:gd name="T29" fmla="*/ 123 h 184"/>
                  <a:gd name="T30" fmla="*/ 139 w 309"/>
                  <a:gd name="T31" fmla="*/ 123 h 184"/>
                  <a:gd name="T32" fmla="*/ 154 w 309"/>
                  <a:gd name="T33" fmla="*/ 115 h 184"/>
                  <a:gd name="T34" fmla="*/ 154 w 309"/>
                  <a:gd name="T35" fmla="*/ 116 h 184"/>
                  <a:gd name="T36" fmla="*/ 154 w 309"/>
                  <a:gd name="T37" fmla="*/ 115 h 184"/>
                  <a:gd name="T38" fmla="*/ 50 w 309"/>
                  <a:gd name="T39" fmla="*/ 113 h 184"/>
                  <a:gd name="T40" fmla="*/ 53 w 309"/>
                  <a:gd name="T41" fmla="*/ 115 h 184"/>
                  <a:gd name="T42" fmla="*/ 146 w 309"/>
                  <a:gd name="T43" fmla="*/ 113 h 184"/>
                  <a:gd name="T44" fmla="*/ 147 w 309"/>
                  <a:gd name="T45" fmla="*/ 114 h 184"/>
                  <a:gd name="T46" fmla="*/ 146 w 309"/>
                  <a:gd name="T47" fmla="*/ 113 h 184"/>
                  <a:gd name="T48" fmla="*/ 149 w 309"/>
                  <a:gd name="T49" fmla="*/ 111 h 184"/>
                  <a:gd name="T50" fmla="*/ 151 w 309"/>
                  <a:gd name="T51" fmla="*/ 111 h 184"/>
                  <a:gd name="T52" fmla="*/ 165 w 309"/>
                  <a:gd name="T53" fmla="*/ 109 h 184"/>
                  <a:gd name="T54" fmla="*/ 162 w 309"/>
                  <a:gd name="T55" fmla="*/ 113 h 184"/>
                  <a:gd name="T56" fmla="*/ 166 w 309"/>
                  <a:gd name="T57" fmla="*/ 111 h 184"/>
                  <a:gd name="T58" fmla="*/ 184 w 309"/>
                  <a:gd name="T59" fmla="*/ 107 h 184"/>
                  <a:gd name="T60" fmla="*/ 184 w 309"/>
                  <a:gd name="T61" fmla="*/ 109 h 184"/>
                  <a:gd name="T62" fmla="*/ 184 w 309"/>
                  <a:gd name="T63" fmla="*/ 107 h 184"/>
                  <a:gd name="T64" fmla="*/ 50 w 309"/>
                  <a:gd name="T65" fmla="*/ 109 h 184"/>
                  <a:gd name="T66" fmla="*/ 53 w 309"/>
                  <a:gd name="T67" fmla="*/ 111 h 184"/>
                  <a:gd name="T68" fmla="*/ 53 w 309"/>
                  <a:gd name="T69" fmla="*/ 107 h 184"/>
                  <a:gd name="T70" fmla="*/ 248 w 309"/>
                  <a:gd name="T71" fmla="*/ 77 h 184"/>
                  <a:gd name="T72" fmla="*/ 249 w 309"/>
                  <a:gd name="T73" fmla="*/ 77 h 184"/>
                  <a:gd name="T74" fmla="*/ 249 w 309"/>
                  <a:gd name="T75" fmla="*/ 75 h 184"/>
                  <a:gd name="T76" fmla="*/ 252 w 309"/>
                  <a:gd name="T77" fmla="*/ 67 h 184"/>
                  <a:gd name="T78" fmla="*/ 252 w 309"/>
                  <a:gd name="T79" fmla="*/ 70 h 184"/>
                  <a:gd name="T80" fmla="*/ 268 w 309"/>
                  <a:gd name="T81" fmla="*/ 64 h 184"/>
                  <a:gd name="T82" fmla="*/ 266 w 309"/>
                  <a:gd name="T83" fmla="*/ 66 h 184"/>
                  <a:gd name="T84" fmla="*/ 268 w 309"/>
                  <a:gd name="T85" fmla="*/ 66 h 184"/>
                  <a:gd name="T86" fmla="*/ 276 w 309"/>
                  <a:gd name="T87" fmla="*/ 54 h 184"/>
                  <a:gd name="T88" fmla="*/ 276 w 309"/>
                  <a:gd name="T89" fmla="*/ 55 h 184"/>
                  <a:gd name="T90" fmla="*/ 276 w 309"/>
                  <a:gd name="T91" fmla="*/ 54 h 184"/>
                  <a:gd name="T92" fmla="*/ 307 w 309"/>
                  <a:gd name="T93" fmla="*/ 17 h 184"/>
                  <a:gd name="T94" fmla="*/ 309 w 309"/>
                  <a:gd name="T95" fmla="*/ 17 h 184"/>
                  <a:gd name="T96" fmla="*/ 254 w 309"/>
                  <a:gd name="T97" fmla="*/ 11 h 184"/>
                  <a:gd name="T98" fmla="*/ 254 w 309"/>
                  <a:gd name="T99" fmla="*/ 12 h 184"/>
                  <a:gd name="T100" fmla="*/ 254 w 309"/>
                  <a:gd name="T101" fmla="*/ 11 h 184"/>
                  <a:gd name="T102" fmla="*/ 304 w 309"/>
                  <a:gd name="T103" fmla="*/ 12 h 184"/>
                  <a:gd name="T104" fmla="*/ 308 w 309"/>
                  <a:gd name="T105" fmla="*/ 14 h 184"/>
                  <a:gd name="T106" fmla="*/ 307 w 309"/>
                  <a:gd name="T107" fmla="*/ 11 h 184"/>
                  <a:gd name="T108" fmla="*/ 305 w 309"/>
                  <a:gd name="T109" fmla="*/ 10 h 184"/>
                  <a:gd name="T110" fmla="*/ 245 w 309"/>
                  <a:gd name="T111" fmla="*/ 12 h 184"/>
                  <a:gd name="T112" fmla="*/ 245 w 309"/>
                  <a:gd name="T113" fmla="*/ 10 h 184"/>
                  <a:gd name="T114" fmla="*/ 257 w 309"/>
                  <a:gd name="T115" fmla="*/ 0 h 184"/>
                  <a:gd name="T116" fmla="*/ 254 w 309"/>
                  <a:gd name="T117" fmla="*/ 1 h 184"/>
                  <a:gd name="T118" fmla="*/ 255 w 309"/>
                  <a:gd name="T119" fmla="*/ 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9" h="184">
                    <a:moveTo>
                      <a:pt x="8" y="183"/>
                    </a:moveTo>
                    <a:cubicBezTo>
                      <a:pt x="7" y="183"/>
                      <a:pt x="7" y="183"/>
                      <a:pt x="7" y="184"/>
                    </a:cubicBezTo>
                    <a:cubicBezTo>
                      <a:pt x="7" y="184"/>
                      <a:pt x="8" y="184"/>
                      <a:pt x="8" y="184"/>
                    </a:cubicBezTo>
                    <a:cubicBezTo>
                      <a:pt x="8" y="184"/>
                      <a:pt x="9" y="184"/>
                      <a:pt x="9" y="184"/>
                    </a:cubicBezTo>
                    <a:cubicBezTo>
                      <a:pt x="9" y="183"/>
                      <a:pt x="8" y="183"/>
                      <a:pt x="8" y="183"/>
                    </a:cubicBezTo>
                    <a:moveTo>
                      <a:pt x="9" y="178"/>
                    </a:moveTo>
                    <a:cubicBezTo>
                      <a:pt x="8" y="178"/>
                      <a:pt x="7" y="180"/>
                      <a:pt x="8" y="180"/>
                    </a:cubicBezTo>
                    <a:cubicBezTo>
                      <a:pt x="8" y="180"/>
                      <a:pt x="8" y="180"/>
                      <a:pt x="8" y="180"/>
                    </a:cubicBezTo>
                    <a:cubicBezTo>
                      <a:pt x="9" y="180"/>
                      <a:pt x="10" y="178"/>
                      <a:pt x="9" y="178"/>
                    </a:cubicBezTo>
                    <a:cubicBezTo>
                      <a:pt x="9" y="178"/>
                      <a:pt x="9" y="178"/>
                      <a:pt x="9" y="178"/>
                    </a:cubicBezTo>
                    <a:moveTo>
                      <a:pt x="35" y="171"/>
                    </a:moveTo>
                    <a:cubicBezTo>
                      <a:pt x="35" y="171"/>
                      <a:pt x="34" y="172"/>
                      <a:pt x="34" y="174"/>
                    </a:cubicBezTo>
                    <a:cubicBezTo>
                      <a:pt x="34" y="174"/>
                      <a:pt x="34" y="174"/>
                      <a:pt x="34" y="174"/>
                    </a:cubicBezTo>
                    <a:cubicBezTo>
                      <a:pt x="33" y="175"/>
                      <a:pt x="32" y="179"/>
                      <a:pt x="34" y="179"/>
                    </a:cubicBezTo>
                    <a:cubicBezTo>
                      <a:pt x="34" y="179"/>
                      <a:pt x="34" y="179"/>
                      <a:pt x="35" y="179"/>
                    </a:cubicBezTo>
                    <a:cubicBezTo>
                      <a:pt x="35" y="178"/>
                      <a:pt x="36" y="177"/>
                      <a:pt x="36" y="176"/>
                    </a:cubicBezTo>
                    <a:cubicBezTo>
                      <a:pt x="37" y="176"/>
                      <a:pt x="37" y="176"/>
                      <a:pt x="38" y="176"/>
                    </a:cubicBezTo>
                    <a:cubicBezTo>
                      <a:pt x="38" y="176"/>
                      <a:pt x="38" y="176"/>
                      <a:pt x="38" y="176"/>
                    </a:cubicBezTo>
                    <a:cubicBezTo>
                      <a:pt x="39" y="176"/>
                      <a:pt x="37" y="171"/>
                      <a:pt x="35" y="171"/>
                    </a:cubicBezTo>
                    <a:moveTo>
                      <a:pt x="84" y="144"/>
                    </a:moveTo>
                    <a:cubicBezTo>
                      <a:pt x="84" y="144"/>
                      <a:pt x="84" y="144"/>
                      <a:pt x="84" y="145"/>
                    </a:cubicBezTo>
                    <a:cubicBezTo>
                      <a:pt x="84" y="145"/>
                      <a:pt x="84" y="145"/>
                      <a:pt x="85" y="145"/>
                    </a:cubicBezTo>
                    <a:cubicBezTo>
                      <a:pt x="85" y="145"/>
                      <a:pt x="85" y="145"/>
                      <a:pt x="86" y="145"/>
                    </a:cubicBezTo>
                    <a:cubicBezTo>
                      <a:pt x="86" y="145"/>
                      <a:pt x="85" y="144"/>
                      <a:pt x="84" y="144"/>
                    </a:cubicBezTo>
                    <a:moveTo>
                      <a:pt x="1" y="134"/>
                    </a:moveTo>
                    <a:cubicBezTo>
                      <a:pt x="0" y="135"/>
                      <a:pt x="0" y="135"/>
                      <a:pt x="0" y="135"/>
                    </a:cubicBezTo>
                    <a:cubicBezTo>
                      <a:pt x="0" y="135"/>
                      <a:pt x="0" y="135"/>
                      <a:pt x="1" y="135"/>
                    </a:cubicBezTo>
                    <a:cubicBezTo>
                      <a:pt x="1" y="135"/>
                      <a:pt x="1" y="135"/>
                      <a:pt x="1" y="135"/>
                    </a:cubicBezTo>
                    <a:cubicBezTo>
                      <a:pt x="1" y="134"/>
                      <a:pt x="1" y="134"/>
                      <a:pt x="1" y="134"/>
                    </a:cubicBezTo>
                    <a:moveTo>
                      <a:pt x="138" y="123"/>
                    </a:moveTo>
                    <a:cubicBezTo>
                      <a:pt x="137" y="123"/>
                      <a:pt x="136" y="124"/>
                      <a:pt x="137" y="125"/>
                    </a:cubicBezTo>
                    <a:cubicBezTo>
                      <a:pt x="138" y="124"/>
                      <a:pt x="139" y="125"/>
                      <a:pt x="139" y="123"/>
                    </a:cubicBezTo>
                    <a:cubicBezTo>
                      <a:pt x="139" y="123"/>
                      <a:pt x="138" y="123"/>
                      <a:pt x="138" y="123"/>
                    </a:cubicBezTo>
                    <a:moveTo>
                      <a:pt x="154" y="115"/>
                    </a:moveTo>
                    <a:cubicBezTo>
                      <a:pt x="154" y="115"/>
                      <a:pt x="153" y="115"/>
                      <a:pt x="153" y="115"/>
                    </a:cubicBezTo>
                    <a:cubicBezTo>
                      <a:pt x="153" y="116"/>
                      <a:pt x="154" y="116"/>
                      <a:pt x="154" y="116"/>
                    </a:cubicBezTo>
                    <a:cubicBezTo>
                      <a:pt x="155" y="116"/>
                      <a:pt x="155" y="116"/>
                      <a:pt x="155" y="116"/>
                    </a:cubicBezTo>
                    <a:cubicBezTo>
                      <a:pt x="155" y="115"/>
                      <a:pt x="155" y="115"/>
                      <a:pt x="154" y="115"/>
                    </a:cubicBezTo>
                    <a:moveTo>
                      <a:pt x="50" y="113"/>
                    </a:moveTo>
                    <a:cubicBezTo>
                      <a:pt x="50" y="113"/>
                      <a:pt x="50" y="113"/>
                      <a:pt x="50" y="113"/>
                    </a:cubicBezTo>
                    <a:cubicBezTo>
                      <a:pt x="50" y="114"/>
                      <a:pt x="52" y="115"/>
                      <a:pt x="52" y="115"/>
                    </a:cubicBezTo>
                    <a:cubicBezTo>
                      <a:pt x="53" y="115"/>
                      <a:pt x="53" y="115"/>
                      <a:pt x="53" y="115"/>
                    </a:cubicBezTo>
                    <a:cubicBezTo>
                      <a:pt x="53" y="114"/>
                      <a:pt x="51" y="113"/>
                      <a:pt x="50" y="113"/>
                    </a:cubicBezTo>
                    <a:moveTo>
                      <a:pt x="146" y="113"/>
                    </a:moveTo>
                    <a:cubicBezTo>
                      <a:pt x="146" y="113"/>
                      <a:pt x="146" y="113"/>
                      <a:pt x="146" y="113"/>
                    </a:cubicBezTo>
                    <a:cubicBezTo>
                      <a:pt x="145" y="114"/>
                      <a:pt x="146" y="114"/>
                      <a:pt x="147" y="114"/>
                    </a:cubicBezTo>
                    <a:cubicBezTo>
                      <a:pt x="147" y="114"/>
                      <a:pt x="147" y="114"/>
                      <a:pt x="147" y="113"/>
                    </a:cubicBezTo>
                    <a:cubicBezTo>
                      <a:pt x="148" y="113"/>
                      <a:pt x="147" y="113"/>
                      <a:pt x="146" y="113"/>
                    </a:cubicBezTo>
                    <a:moveTo>
                      <a:pt x="150" y="110"/>
                    </a:moveTo>
                    <a:cubicBezTo>
                      <a:pt x="149" y="110"/>
                      <a:pt x="149" y="110"/>
                      <a:pt x="149" y="111"/>
                    </a:cubicBezTo>
                    <a:cubicBezTo>
                      <a:pt x="149" y="111"/>
                      <a:pt x="150" y="111"/>
                      <a:pt x="150" y="111"/>
                    </a:cubicBezTo>
                    <a:cubicBezTo>
                      <a:pt x="151" y="111"/>
                      <a:pt x="151" y="111"/>
                      <a:pt x="151" y="111"/>
                    </a:cubicBezTo>
                    <a:cubicBezTo>
                      <a:pt x="151" y="111"/>
                      <a:pt x="150" y="110"/>
                      <a:pt x="150" y="110"/>
                    </a:cubicBezTo>
                    <a:moveTo>
                      <a:pt x="165" y="109"/>
                    </a:moveTo>
                    <a:cubicBezTo>
                      <a:pt x="165" y="109"/>
                      <a:pt x="163" y="110"/>
                      <a:pt x="162" y="111"/>
                    </a:cubicBezTo>
                    <a:cubicBezTo>
                      <a:pt x="161" y="112"/>
                      <a:pt x="161" y="113"/>
                      <a:pt x="162" y="113"/>
                    </a:cubicBezTo>
                    <a:cubicBezTo>
                      <a:pt x="162" y="113"/>
                      <a:pt x="163" y="113"/>
                      <a:pt x="164" y="113"/>
                    </a:cubicBezTo>
                    <a:cubicBezTo>
                      <a:pt x="166" y="111"/>
                      <a:pt x="166" y="111"/>
                      <a:pt x="166" y="111"/>
                    </a:cubicBezTo>
                    <a:cubicBezTo>
                      <a:pt x="166" y="110"/>
                      <a:pt x="166" y="109"/>
                      <a:pt x="165" y="109"/>
                    </a:cubicBezTo>
                    <a:moveTo>
                      <a:pt x="184" y="107"/>
                    </a:moveTo>
                    <a:cubicBezTo>
                      <a:pt x="184" y="107"/>
                      <a:pt x="183" y="109"/>
                      <a:pt x="184" y="109"/>
                    </a:cubicBezTo>
                    <a:cubicBezTo>
                      <a:pt x="184" y="109"/>
                      <a:pt x="184" y="109"/>
                      <a:pt x="184" y="109"/>
                    </a:cubicBezTo>
                    <a:cubicBezTo>
                      <a:pt x="184" y="109"/>
                      <a:pt x="185" y="107"/>
                      <a:pt x="184" y="107"/>
                    </a:cubicBezTo>
                    <a:cubicBezTo>
                      <a:pt x="184" y="107"/>
                      <a:pt x="184" y="107"/>
                      <a:pt x="184" y="107"/>
                    </a:cubicBezTo>
                    <a:moveTo>
                      <a:pt x="53" y="107"/>
                    </a:moveTo>
                    <a:cubicBezTo>
                      <a:pt x="51" y="107"/>
                      <a:pt x="50" y="108"/>
                      <a:pt x="50" y="109"/>
                    </a:cubicBezTo>
                    <a:cubicBezTo>
                      <a:pt x="50" y="110"/>
                      <a:pt x="50" y="111"/>
                      <a:pt x="51" y="111"/>
                    </a:cubicBezTo>
                    <a:cubicBezTo>
                      <a:pt x="52" y="111"/>
                      <a:pt x="52" y="111"/>
                      <a:pt x="53" y="111"/>
                    </a:cubicBezTo>
                    <a:cubicBezTo>
                      <a:pt x="54" y="111"/>
                      <a:pt x="54" y="108"/>
                      <a:pt x="54" y="107"/>
                    </a:cubicBezTo>
                    <a:cubicBezTo>
                      <a:pt x="53" y="107"/>
                      <a:pt x="53" y="107"/>
                      <a:pt x="53" y="107"/>
                    </a:cubicBezTo>
                    <a:moveTo>
                      <a:pt x="249" y="75"/>
                    </a:moveTo>
                    <a:cubicBezTo>
                      <a:pt x="249" y="75"/>
                      <a:pt x="249" y="76"/>
                      <a:pt x="248" y="77"/>
                    </a:cubicBezTo>
                    <a:cubicBezTo>
                      <a:pt x="248" y="77"/>
                      <a:pt x="248" y="77"/>
                      <a:pt x="248" y="77"/>
                    </a:cubicBezTo>
                    <a:cubicBezTo>
                      <a:pt x="249" y="77"/>
                      <a:pt x="249" y="77"/>
                      <a:pt x="249" y="77"/>
                    </a:cubicBezTo>
                    <a:cubicBezTo>
                      <a:pt x="250" y="77"/>
                      <a:pt x="250" y="76"/>
                      <a:pt x="251" y="76"/>
                    </a:cubicBezTo>
                    <a:cubicBezTo>
                      <a:pt x="250" y="76"/>
                      <a:pt x="250" y="75"/>
                      <a:pt x="249" y="75"/>
                    </a:cubicBezTo>
                    <a:moveTo>
                      <a:pt x="253" y="66"/>
                    </a:moveTo>
                    <a:cubicBezTo>
                      <a:pt x="252" y="67"/>
                      <a:pt x="252" y="67"/>
                      <a:pt x="252" y="67"/>
                    </a:cubicBezTo>
                    <a:cubicBezTo>
                      <a:pt x="250" y="67"/>
                      <a:pt x="250" y="67"/>
                      <a:pt x="250" y="67"/>
                    </a:cubicBezTo>
                    <a:cubicBezTo>
                      <a:pt x="250" y="70"/>
                      <a:pt x="251" y="70"/>
                      <a:pt x="252" y="70"/>
                    </a:cubicBezTo>
                    <a:cubicBezTo>
                      <a:pt x="254" y="70"/>
                      <a:pt x="258" y="66"/>
                      <a:pt x="253" y="66"/>
                    </a:cubicBezTo>
                    <a:moveTo>
                      <a:pt x="268" y="64"/>
                    </a:moveTo>
                    <a:cubicBezTo>
                      <a:pt x="268" y="64"/>
                      <a:pt x="268" y="65"/>
                      <a:pt x="268" y="65"/>
                    </a:cubicBezTo>
                    <a:cubicBezTo>
                      <a:pt x="266" y="66"/>
                      <a:pt x="266" y="66"/>
                      <a:pt x="266" y="66"/>
                    </a:cubicBezTo>
                    <a:cubicBezTo>
                      <a:pt x="266" y="67"/>
                      <a:pt x="266" y="67"/>
                      <a:pt x="267" y="67"/>
                    </a:cubicBezTo>
                    <a:cubicBezTo>
                      <a:pt x="267" y="67"/>
                      <a:pt x="268" y="67"/>
                      <a:pt x="268" y="66"/>
                    </a:cubicBezTo>
                    <a:cubicBezTo>
                      <a:pt x="269" y="66"/>
                      <a:pt x="269" y="64"/>
                      <a:pt x="268" y="64"/>
                    </a:cubicBezTo>
                    <a:moveTo>
                      <a:pt x="276" y="54"/>
                    </a:moveTo>
                    <a:cubicBezTo>
                      <a:pt x="276" y="54"/>
                      <a:pt x="275" y="55"/>
                      <a:pt x="276" y="55"/>
                    </a:cubicBezTo>
                    <a:cubicBezTo>
                      <a:pt x="276" y="55"/>
                      <a:pt x="276" y="55"/>
                      <a:pt x="276" y="55"/>
                    </a:cubicBezTo>
                    <a:cubicBezTo>
                      <a:pt x="276" y="55"/>
                      <a:pt x="277" y="54"/>
                      <a:pt x="276" y="54"/>
                    </a:cubicBezTo>
                    <a:cubicBezTo>
                      <a:pt x="276" y="54"/>
                      <a:pt x="276" y="54"/>
                      <a:pt x="276" y="54"/>
                    </a:cubicBezTo>
                    <a:moveTo>
                      <a:pt x="308" y="17"/>
                    </a:moveTo>
                    <a:cubicBezTo>
                      <a:pt x="308" y="17"/>
                      <a:pt x="307" y="17"/>
                      <a:pt x="307" y="17"/>
                    </a:cubicBezTo>
                    <a:cubicBezTo>
                      <a:pt x="307" y="18"/>
                      <a:pt x="308" y="18"/>
                      <a:pt x="308" y="18"/>
                    </a:cubicBezTo>
                    <a:cubicBezTo>
                      <a:pt x="309" y="18"/>
                      <a:pt x="309" y="18"/>
                      <a:pt x="309" y="17"/>
                    </a:cubicBezTo>
                    <a:cubicBezTo>
                      <a:pt x="309" y="17"/>
                      <a:pt x="308" y="17"/>
                      <a:pt x="308" y="17"/>
                    </a:cubicBezTo>
                    <a:moveTo>
                      <a:pt x="254" y="11"/>
                    </a:moveTo>
                    <a:cubicBezTo>
                      <a:pt x="253" y="11"/>
                      <a:pt x="253" y="11"/>
                      <a:pt x="253" y="11"/>
                    </a:cubicBezTo>
                    <a:cubicBezTo>
                      <a:pt x="253" y="11"/>
                      <a:pt x="254" y="12"/>
                      <a:pt x="254" y="12"/>
                    </a:cubicBezTo>
                    <a:cubicBezTo>
                      <a:pt x="254" y="12"/>
                      <a:pt x="255" y="12"/>
                      <a:pt x="255" y="11"/>
                    </a:cubicBezTo>
                    <a:cubicBezTo>
                      <a:pt x="255" y="11"/>
                      <a:pt x="254" y="11"/>
                      <a:pt x="254" y="11"/>
                    </a:cubicBezTo>
                    <a:moveTo>
                      <a:pt x="305" y="10"/>
                    </a:moveTo>
                    <a:cubicBezTo>
                      <a:pt x="304" y="10"/>
                      <a:pt x="304" y="11"/>
                      <a:pt x="304" y="12"/>
                    </a:cubicBezTo>
                    <a:cubicBezTo>
                      <a:pt x="305" y="13"/>
                      <a:pt x="306" y="14"/>
                      <a:pt x="307" y="14"/>
                    </a:cubicBezTo>
                    <a:cubicBezTo>
                      <a:pt x="307" y="14"/>
                      <a:pt x="308" y="14"/>
                      <a:pt x="308" y="14"/>
                    </a:cubicBezTo>
                    <a:cubicBezTo>
                      <a:pt x="308" y="14"/>
                      <a:pt x="308" y="14"/>
                      <a:pt x="308" y="14"/>
                    </a:cubicBezTo>
                    <a:cubicBezTo>
                      <a:pt x="308" y="13"/>
                      <a:pt x="308" y="12"/>
                      <a:pt x="307" y="11"/>
                    </a:cubicBezTo>
                    <a:cubicBezTo>
                      <a:pt x="307" y="11"/>
                      <a:pt x="306" y="10"/>
                      <a:pt x="306" y="10"/>
                    </a:cubicBezTo>
                    <a:cubicBezTo>
                      <a:pt x="306" y="10"/>
                      <a:pt x="306" y="10"/>
                      <a:pt x="305" y="10"/>
                    </a:cubicBezTo>
                    <a:moveTo>
                      <a:pt x="245" y="10"/>
                    </a:moveTo>
                    <a:cubicBezTo>
                      <a:pt x="244" y="10"/>
                      <a:pt x="243" y="12"/>
                      <a:pt x="245" y="12"/>
                    </a:cubicBezTo>
                    <a:cubicBezTo>
                      <a:pt x="245" y="12"/>
                      <a:pt x="245" y="12"/>
                      <a:pt x="245" y="12"/>
                    </a:cubicBezTo>
                    <a:cubicBezTo>
                      <a:pt x="246" y="12"/>
                      <a:pt x="247" y="10"/>
                      <a:pt x="245" y="10"/>
                    </a:cubicBezTo>
                    <a:cubicBezTo>
                      <a:pt x="245" y="10"/>
                      <a:pt x="245" y="10"/>
                      <a:pt x="245" y="10"/>
                    </a:cubicBezTo>
                    <a:moveTo>
                      <a:pt x="257" y="0"/>
                    </a:moveTo>
                    <a:cubicBezTo>
                      <a:pt x="256" y="0"/>
                      <a:pt x="255" y="0"/>
                      <a:pt x="255" y="1"/>
                    </a:cubicBezTo>
                    <a:cubicBezTo>
                      <a:pt x="254" y="1"/>
                      <a:pt x="254" y="1"/>
                      <a:pt x="254" y="1"/>
                    </a:cubicBezTo>
                    <a:cubicBezTo>
                      <a:pt x="254" y="1"/>
                      <a:pt x="254" y="1"/>
                      <a:pt x="254" y="1"/>
                    </a:cubicBezTo>
                    <a:cubicBezTo>
                      <a:pt x="254" y="2"/>
                      <a:pt x="254" y="3"/>
                      <a:pt x="255" y="3"/>
                    </a:cubicBezTo>
                    <a:cubicBezTo>
                      <a:pt x="256" y="3"/>
                      <a:pt x="258" y="1"/>
                      <a:pt x="257" y="0"/>
                    </a:cubicBezTo>
                  </a:path>
                </a:pathLst>
              </a:custGeom>
              <a:solidFill>
                <a:srgbClr val="66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2" name="文本框 1"/>
          <p:cNvSpPr txBox="1"/>
          <p:nvPr/>
        </p:nvSpPr>
        <p:spPr>
          <a:xfrm>
            <a:off x="481965" y="2124287"/>
            <a:ext cx="8179435" cy="2862322"/>
          </a:xfrm>
          <a:prstGeom prst="rect">
            <a:avLst/>
          </a:prstGeom>
          <a:noFill/>
          <a:ln w="9525">
            <a:noFill/>
          </a:ln>
        </p:spPr>
        <p:txBody>
          <a:bodyPr wrap="square" anchor="t">
            <a:spAutoFit/>
          </a:bodyPr>
          <a:lstStyle/>
          <a:p>
            <a:r>
              <a:rPr lang="zh-CN" altLang="en-US" sz="2400" b="1" dirty="0" smtClean="0">
                <a:solidFill>
                  <a:schemeClr val="tx1"/>
                </a:solidFill>
                <a:latin typeface="楷体_GB2312" panose="02010609030101010101" charset="-122"/>
                <a:ea typeface="楷体_GB2312" panose="02010609030101010101" charset="-122"/>
                <a:cs typeface="楷体_GB2312" panose="02010609030101010101" charset="-122"/>
              </a:rPr>
              <a:t>周晔与鲁迅先生</a:t>
            </a:r>
            <a:endParaRPr lang="zh-CN" altLang="en-US" sz="2400" b="1" dirty="0" smtClean="0">
              <a:solidFill>
                <a:schemeClr val="tx1"/>
              </a:solidFill>
              <a:latin typeface="楷体_GB2312" panose="02010609030101010101" charset="-122"/>
              <a:ea typeface="楷体_GB2312" panose="02010609030101010101" charset="-122"/>
              <a:cs typeface="楷体_GB2312" panose="02010609030101010101" charset="-122"/>
            </a:endParaRPr>
          </a:p>
          <a:p>
            <a:pPr>
              <a:lnSpc>
                <a:spcPct val="130000"/>
              </a:lnSpc>
            </a:pPr>
            <a:r>
              <a:rPr lang="zh-CN" altLang="en-US" sz="2000" b="1" dirty="0" smtClean="0">
                <a:solidFill>
                  <a:schemeClr val="tx1"/>
                </a:solidFill>
                <a:latin typeface="楷体_GB2312" panose="02010609030101010101" charset="-122"/>
                <a:ea typeface="楷体_GB2312" panose="02010609030101010101" charset="-122"/>
                <a:cs typeface="楷体_GB2312" panose="02010609030101010101" charset="-122"/>
              </a:rPr>
              <a:t>    鲁迅，出生在一个逐渐没落的士大夫家庭，祖父因科场案下狱，父亲又久病不愈。作为长子，鲁迅为了给父亲治病，常常出入当铺和药店，饱受人们的冷眼。在乡下外婆家里，他有机会接触农村社会，和农民的孩子亲密相处，从中感受到农民生活的困苦和他们勤劳、纯朴的性格。这些经历使他对劳动人民有着深切的同情。这一点在周晔写的《我的伯父鲁迅先生》</a:t>
            </a:r>
            <a:r>
              <a:rPr lang="zh-CN" altLang="en-US" sz="2000" b="1" kern="200" dirty="0" smtClean="0">
                <a:solidFill>
                  <a:schemeClr val="tx1"/>
                </a:solidFill>
                <a:uFillTx/>
                <a:latin typeface="楷体_GB2312" panose="02010609030101010101" charset="-122"/>
                <a:ea typeface="楷体_GB2312" panose="02010609030101010101" charset="-122"/>
                <a:cs typeface="楷体_GB2312" panose="02010609030101010101" charset="-122"/>
              </a:rPr>
              <a:t>一文中“救助车夫”这件事可以体现出来。 </a:t>
            </a:r>
            <a:r>
              <a:rPr lang="zh-CN" altLang="en-US" sz="2000" b="1" dirty="0" smtClean="0">
                <a:solidFill>
                  <a:schemeClr val="tx1"/>
                </a:solidFill>
                <a:latin typeface="楷体_GB2312" panose="02010609030101010101" charset="-122"/>
                <a:ea typeface="楷体_GB2312" panose="02010609030101010101" charset="-122"/>
                <a:cs typeface="楷体_GB2312" panose="02010609030101010101" charset="-122"/>
              </a:rPr>
              <a:t>    </a:t>
            </a:r>
            <a:endParaRPr lang="zh-CN" altLang="en-US" sz="2000" b="1" dirty="0">
              <a:solidFill>
                <a:schemeClr val="tx1"/>
              </a:solidFill>
              <a:latin typeface="楷体_GB2312" panose="02010609030101010101" charset="-122"/>
              <a:ea typeface="楷体_GB2312" panose="02010609030101010101" charset="-122"/>
              <a:cs typeface="楷体_GB2312" panose="02010609030101010101" charset="-122"/>
            </a:endParaRPr>
          </a:p>
        </p:txBody>
      </p:sp>
      <p:sp>
        <p:nvSpPr>
          <p:cNvPr id="4" name="云形标注 3"/>
          <p:cNvSpPr/>
          <p:nvPr/>
        </p:nvSpPr>
        <p:spPr>
          <a:xfrm>
            <a:off x="4849887" y="227264"/>
            <a:ext cx="4320480" cy="1750991"/>
          </a:xfrm>
          <a:prstGeom prst="cloudCallout">
            <a:avLst>
              <a:gd name="adj1" fmla="val -21113"/>
              <a:gd name="adj2" fmla="val 624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hangingPunct="1"/>
            <a:r>
              <a:rPr lang="en-US" altLang="zh-CN" sz="2400" b="1" dirty="0">
                <a:solidFill>
                  <a:srgbClr val="00B0F0"/>
                </a:solidFill>
                <a:latin typeface="汉仪旗黑-55" panose="00020600040101010101" charset="-122"/>
                <a:ea typeface="汉仪旗黑-55" panose="00020600040101010101" charset="-122"/>
                <a:sym typeface="+mn-ea"/>
              </a:rPr>
              <a:t>   </a:t>
            </a:r>
            <a:r>
              <a:rPr lang="en-US" altLang="zh-CN" sz="2400" b="1" i="1"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i="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同学们，你们了知道本课的写作背景吗</a:t>
            </a:r>
            <a:r>
              <a:rPr lang="zh-CN" altLang="en-US" sz="2400" b="1" i="1" dirty="0" smtClean="0">
                <a:solidFill>
                  <a:srgbClr val="0070C0"/>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400" b="1" i="1" dirty="0">
              <a:solidFill>
                <a:srgbClr val="0070C0"/>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375641" y="66519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13765" y="1512148"/>
            <a:ext cx="7346315" cy="1569660"/>
          </a:xfrm>
          <a:prstGeom prst="rect">
            <a:avLst/>
          </a:prstGeom>
          <a:noFill/>
          <a:ln w="9525">
            <a:noFill/>
          </a:ln>
        </p:spPr>
        <p:txBody>
          <a:bodyPr wrap="square">
            <a:spAutoFit/>
          </a:bodyPr>
          <a:lstStyle/>
          <a:p>
            <a:r>
              <a:rPr lang="en-US" altLang="zh-CN" sz="3200" dirty="0" smtClean="0">
                <a:latin typeface="楷体" panose="02010609060101010101" pitchFamily="49" charset="-122"/>
                <a:ea typeface="楷体" panose="02010609060101010101" pitchFamily="49" charset="-122"/>
                <a:sym typeface="+mn-ea"/>
              </a:rPr>
              <a:t>    </a:t>
            </a:r>
            <a:r>
              <a:rPr lang="zh-CN" altLang="en-US" sz="3200" b="1" dirty="0" smtClean="0">
                <a:latin typeface="楷体" panose="02010609060101010101" pitchFamily="49" charset="-122"/>
                <a:ea typeface="楷体" panose="02010609060101010101" pitchFamily="49" charset="-122"/>
                <a:sym typeface="+mn-ea"/>
              </a:rPr>
              <a:t>他没有回答我，只把枯瘦的手按在我的头上，半天没动，最后深深地叹了一口气。</a:t>
            </a:r>
            <a:endParaRPr lang="zh-CN" altLang="en-US" sz="3200" b="1" dirty="0">
              <a:latin typeface="楷体" panose="02010609060101010101" pitchFamily="49" charset="-122"/>
              <a:ea typeface="楷体" panose="02010609060101010101" pitchFamily="49" charset="-122"/>
              <a:sym typeface="+mn-ea"/>
            </a:endParaRPr>
          </a:p>
        </p:txBody>
      </p:sp>
      <p:sp>
        <p:nvSpPr>
          <p:cNvPr id="9" name="圆角矩形标注 8"/>
          <p:cNvSpPr/>
          <p:nvPr/>
        </p:nvSpPr>
        <p:spPr>
          <a:xfrm>
            <a:off x="4386580" y="551180"/>
            <a:ext cx="1800860" cy="655320"/>
          </a:xfrm>
          <a:prstGeom prst="wedgeRoundRectCallout">
            <a:avLst>
              <a:gd name="adj1" fmla="val -56033"/>
              <a:gd name="adj2" fmla="val 297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楷体" panose="02010609060101010101" pitchFamily="49" charset="-122"/>
                <a:ea typeface="楷体" panose="02010609060101010101" pitchFamily="49" charset="-122"/>
                <a:sym typeface="+mn-ea"/>
              </a:rPr>
              <a:t> 动作描写</a:t>
            </a:r>
            <a:endParaRPr lang="zh-CN" altLang="en-US" sz="2400" b="1" i="1" dirty="0" smtClean="0">
              <a:solidFill>
                <a:srgbClr val="0070C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4161790" y="3171614"/>
            <a:ext cx="4013835" cy="1938992"/>
          </a:xfrm>
          <a:prstGeom prst="rect">
            <a:avLst/>
          </a:prstGeom>
          <a:noFill/>
          <a:ln w="9525">
            <a:noFill/>
          </a:ln>
        </p:spPr>
        <p:txBody>
          <a:bodyPr wrap="square">
            <a:spAutoFit/>
          </a:bodyPr>
          <a:lstStyle/>
          <a:p>
            <a:r>
              <a:rPr lang="en-US" altLang="zh-CN" sz="2400" b="1">
                <a:solidFill>
                  <a:srgbClr val="FF0000"/>
                </a:solidFill>
                <a:latin typeface="黑体" panose="02010609060101010101" pitchFamily="2" charset="-122"/>
                <a:ea typeface="黑体" panose="02010609060101010101" pitchFamily="2" charset="-122"/>
                <a:sym typeface="+mn-ea"/>
              </a:rPr>
              <a:t>    </a:t>
            </a:r>
            <a:r>
              <a:rPr lang="zh-CN" sz="2400" b="1">
                <a:solidFill>
                  <a:srgbClr val="FF0000"/>
                </a:solidFill>
                <a:latin typeface="黑体" panose="02010609060101010101" pitchFamily="2" charset="-122"/>
                <a:ea typeface="黑体" panose="02010609060101010101" pitchFamily="2" charset="-122"/>
                <a:sym typeface="+mn-ea"/>
              </a:rPr>
              <a:t>显示了鲁迅先生内心的不平静，表现了他对劳动人民的困苦生活、不幸遭遇的深切同情，对黑暗的旧社会的无比憎恨。</a:t>
            </a:r>
            <a:endParaRPr lang="zh-CN" altLang="en-US" b="1">
              <a:latin typeface="黑体" panose="02010609060101010101" pitchFamily="2" charset="-122"/>
              <a:ea typeface="黑体" panose="02010609060101010101" pitchFamily="2" charset="-122"/>
            </a:endParaRPr>
          </a:p>
        </p:txBody>
      </p:sp>
      <p:pic>
        <p:nvPicPr>
          <p:cNvPr id="3" name="图片 2"/>
          <p:cNvPicPr>
            <a:picLocks noChangeAspect="1"/>
          </p:cNvPicPr>
          <p:nvPr/>
        </p:nvPicPr>
        <p:blipFill>
          <a:blip r:embed="rId1" cstate="email">
            <a:lum contrast="18000"/>
          </a:blip>
          <a:stretch>
            <a:fillRect/>
          </a:stretch>
        </p:blipFill>
        <p:spPr>
          <a:xfrm>
            <a:off x="1032510" y="3065780"/>
            <a:ext cx="2685415" cy="2689860"/>
          </a:xfrm>
          <a:prstGeom prst="rect">
            <a:avLst/>
          </a:prstGeom>
          <a:effectLst>
            <a:softEdge rad="3175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wipe(down)">
                                      <p:cBhvr>
                                        <p:cTn id="17" dur="500"/>
                                        <p:tgtEl>
                                          <p:spTgt spid="100"/>
                                        </p:tgtEl>
                                      </p:cBhvr>
                                    </p:animEffec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ldLvl="0" animBg="1"/>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1325" y="1801707"/>
            <a:ext cx="8259445" cy="1200329"/>
          </a:xfrm>
          <a:prstGeom prst="rect">
            <a:avLst/>
          </a:prstGeom>
          <a:noFill/>
          <a:ln w="9525">
            <a:noFill/>
          </a:ln>
        </p:spPr>
        <p:txBody>
          <a:bodyPr wrap="square">
            <a:spAutoFit/>
          </a:bodyPr>
          <a:lstStyle/>
          <a:p>
            <a:r>
              <a:rPr lang="en-US" altLang="zh-CN" sz="2400" b="1" dirty="0" smtClean="0">
                <a:latin typeface="楷体" panose="02010609060101010101" pitchFamily="49" charset="-122"/>
                <a:ea typeface="楷体" panose="02010609060101010101" pitchFamily="49" charset="-122"/>
                <a:sym typeface="+mn-ea"/>
              </a:rPr>
              <a:t>    </a:t>
            </a:r>
            <a:r>
              <a:rPr lang="zh-CN" altLang="en-US" sz="2400" b="1" dirty="0" smtClean="0">
                <a:latin typeface="楷体" panose="02010609060101010101" pitchFamily="49" charset="-122"/>
                <a:ea typeface="楷体" panose="02010609060101010101" pitchFamily="49" charset="-122"/>
                <a:sym typeface="+mn-ea"/>
              </a:rPr>
              <a:t>阿三是个工人的妻子，她丈夫失了业，她愁得两只眼睛起了蒙，看东西不清楚，模模糊糊的像隔着雾。她跟我谈起伯父生前的事情。</a:t>
            </a:r>
            <a:endParaRPr lang="zh-CN" altLang="en-US" sz="2400" b="1" dirty="0" smtClean="0">
              <a:latin typeface="楷体" panose="02010609060101010101" pitchFamily="49" charset="-122"/>
              <a:ea typeface="楷体" panose="02010609060101010101" pitchFamily="49" charset="-122"/>
              <a:sym typeface="+mn-ea"/>
            </a:endParaRPr>
          </a:p>
        </p:txBody>
      </p:sp>
      <p:sp>
        <p:nvSpPr>
          <p:cNvPr id="9" name="圆角矩形标注 8"/>
          <p:cNvSpPr/>
          <p:nvPr/>
        </p:nvSpPr>
        <p:spPr>
          <a:xfrm>
            <a:off x="4501515" y="309881"/>
            <a:ext cx="2870200" cy="1147233"/>
          </a:xfrm>
          <a:prstGeom prst="wedgeRoundRectCallout">
            <a:avLst>
              <a:gd name="adj1" fmla="val -54535"/>
              <a:gd name="adj2" fmla="val 76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sym typeface="+mn-ea"/>
              </a:rPr>
              <a:t>通过事情写一个人，表达自己的感情。</a:t>
            </a:r>
            <a:endParaRPr lang="zh-CN" altLang="en-US" sz="2400" b="1" i="1" dirty="0" smtClean="0">
              <a:solidFill>
                <a:srgbClr val="0070C0"/>
              </a:solidFill>
              <a:latin typeface="宋体" panose="02010600030101010101" pitchFamily="2" charset="-122"/>
              <a:ea typeface="宋体" panose="02010600030101010101" pitchFamily="2" charset="-122"/>
              <a:sym typeface="+mn-ea"/>
            </a:endParaRPr>
          </a:p>
        </p:txBody>
      </p:sp>
      <p:sp>
        <p:nvSpPr>
          <p:cNvPr id="5" name="圆角矩形标注 4"/>
          <p:cNvSpPr/>
          <p:nvPr/>
        </p:nvSpPr>
        <p:spPr>
          <a:xfrm>
            <a:off x="4017010" y="3644900"/>
            <a:ext cx="4145280" cy="1625600"/>
          </a:xfrm>
          <a:prstGeom prst="wedgeRoundRectCallout">
            <a:avLst>
              <a:gd name="adj1" fmla="val -32858"/>
              <a:gd name="adj2" fmla="val -760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sym typeface="+mn-ea"/>
              </a:rPr>
              <a:t>介绍阿三的情况，说明阿三生活之困苦。借女佣阿三之口来回忆伯父。</a:t>
            </a:r>
            <a:endParaRPr lang="zh-CN" altLang="en-US" sz="2400" b="1" i="1" dirty="0" smtClean="0">
              <a:solidFill>
                <a:srgbClr val="0070C0"/>
              </a:solidFill>
              <a:latin typeface="宋体" panose="02010600030101010101" pitchFamily="2" charset="-122"/>
              <a:ea typeface="宋体" panose="02010600030101010101" pitchFamily="2" charset="-122"/>
              <a:sym typeface="+mn-ea"/>
            </a:endParaRPr>
          </a:p>
        </p:txBody>
      </p:sp>
      <p:sp>
        <p:nvSpPr>
          <p:cNvPr id="6" name="椭圆 5"/>
          <p:cNvSpPr/>
          <p:nvPr/>
        </p:nvSpPr>
        <p:spPr>
          <a:xfrm>
            <a:off x="441325" y="983827"/>
            <a:ext cx="2446655" cy="6858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endParaRPr lang="zh-CN" altLang="en-US" sz="2800" b="1" dirty="0">
              <a:solidFill>
                <a:schemeClr val="tx1"/>
              </a:solidFill>
              <a:latin typeface="+mn-ea"/>
              <a:sym typeface="+mn-ea"/>
            </a:endParaRPr>
          </a:p>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关心女佣</a:t>
            </a:r>
            <a:endParaRPr lang="zh-CN" altLang="en-US" sz="2800" b="1" dirty="0">
              <a:solidFill>
                <a:srgbClr val="FF0000"/>
              </a:solidFill>
              <a:latin typeface="+mn-ea"/>
            </a:endParaRPr>
          </a:p>
          <a:p>
            <a:pPr eaLnBrk="1" hangingPunct="1"/>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pic>
        <p:nvPicPr>
          <p:cNvPr id="3" name="图片 2"/>
          <p:cNvPicPr>
            <a:picLocks noChangeAspect="1"/>
          </p:cNvPicPr>
          <p:nvPr/>
        </p:nvPicPr>
        <p:blipFill>
          <a:blip r:embed="rId1" cstate="email">
            <a:lum contrast="36000"/>
          </a:blip>
          <a:stretch>
            <a:fillRect/>
          </a:stretch>
        </p:blipFill>
        <p:spPr>
          <a:xfrm>
            <a:off x="1148715" y="3532294"/>
            <a:ext cx="1739265" cy="3153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ldLvl="0" animBg="1"/>
      <p:bldP spid="5" grpId="0" bldLvl="0" animBg="1"/>
      <p:bldP spid="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 name="TextBox 1"/>
          <p:cNvSpPr txBox="1"/>
          <p:nvPr/>
        </p:nvSpPr>
        <p:spPr>
          <a:xfrm>
            <a:off x="631190" y="793328"/>
            <a:ext cx="7959090" cy="1803186"/>
          </a:xfrm>
          <a:prstGeom prst="rect">
            <a:avLst/>
          </a:prstGeom>
          <a:noFill/>
          <a:ln w="9525">
            <a:noFill/>
          </a:ln>
        </p:spPr>
        <p:txBody>
          <a:bodyPr wrap="square">
            <a:spAutoFit/>
          </a:bodyPr>
          <a:lstStyle/>
          <a:p>
            <a:pPr eaLnBrk="1" hangingPunct="1">
              <a:lnSpc>
                <a:spcPct val="110000"/>
              </a:lnSpc>
            </a:pPr>
            <a:r>
              <a:rPr lang="zh-CN" altLang="en-US" sz="3200" b="1" dirty="0" smtClean="0">
                <a:latin typeface="+mn-ea"/>
                <a:cs typeface="+mn-ea"/>
              </a:rPr>
              <a:t>  </a:t>
            </a:r>
            <a:r>
              <a:rPr lang="zh-CN" altLang="en-US" sz="3200" b="1" dirty="0" smtClean="0">
                <a:latin typeface="楷体_GB2312" panose="02010609030101010101" charset="-122"/>
                <a:ea typeface="楷体_GB2312" panose="02010609030101010101" charset="-122"/>
                <a:cs typeface="楷体_GB2312" panose="02010609030101010101" charset="-122"/>
              </a:rPr>
              <a:t> </a:t>
            </a:r>
            <a:r>
              <a:rPr lang="zh-CN" altLang="en-US" sz="2400" b="1" dirty="0" smtClean="0">
                <a:latin typeface="楷体_GB2312" panose="02010609030101010101" charset="-122"/>
                <a:ea typeface="楷体_GB2312" panose="02010609030101010101" charset="-122"/>
                <a:cs typeface="楷体_GB2312" panose="02010609030101010101" charset="-122"/>
              </a:rPr>
              <a:t>她说：“</a:t>
            </a:r>
            <a:r>
              <a:rPr lang="zh-CN" altLang="en-US" sz="2400" b="1" dirty="0" smtClean="0">
                <a:solidFill>
                  <a:schemeClr val="tx1"/>
                </a:solidFill>
                <a:latin typeface="楷体_GB2312" panose="02010609030101010101" charset="-122"/>
                <a:ea typeface="楷体_GB2312" panose="02010609030101010101" charset="-122"/>
                <a:cs typeface="楷体_GB2312" panose="02010609030101010101" charset="-122"/>
              </a:rPr>
              <a:t>周先生自己病得那么厉害，还三更半夜地写文章。有时候我听着他一阵阵接连不断地咳嗽，真替他难受。他对自己的病一点儿也不在乎，倒常常劝我多休息，不叫我干重活儿。</a:t>
            </a:r>
            <a:r>
              <a:rPr lang="zh-CN" altLang="en-US" sz="2400" b="1" dirty="0" smtClean="0">
                <a:latin typeface="楷体_GB2312" panose="02010609030101010101" charset="-122"/>
                <a:ea typeface="楷体_GB2312" panose="02010609030101010101" charset="-122"/>
                <a:cs typeface="楷体_GB2312" panose="02010609030101010101" charset="-122"/>
              </a:rPr>
              <a:t>”</a:t>
            </a:r>
            <a:endParaRPr lang="zh-CN" altLang="en-US" sz="2400" b="1" dirty="0" smtClean="0">
              <a:solidFill>
                <a:schemeClr val="tx1">
                  <a:lumMod val="95000"/>
                  <a:lumOff val="5000"/>
                </a:schemeClr>
              </a:solidFill>
              <a:latin typeface="楷体_GB2312" panose="02010609030101010101" charset="-122"/>
              <a:ea typeface="楷体_GB2312" panose="02010609030101010101" charset="-122"/>
              <a:cs typeface="楷体_GB2312" panose="02010609030101010101" charset="-122"/>
            </a:endParaRPr>
          </a:p>
        </p:txBody>
      </p:sp>
      <p:sp>
        <p:nvSpPr>
          <p:cNvPr id="5" name="文本框 4"/>
          <p:cNvSpPr txBox="1"/>
          <p:nvPr/>
        </p:nvSpPr>
        <p:spPr>
          <a:xfrm>
            <a:off x="546100" y="3445934"/>
            <a:ext cx="8129905" cy="1510798"/>
          </a:xfrm>
          <a:prstGeom prst="rect">
            <a:avLst/>
          </a:prstGeom>
          <a:noFill/>
          <a:ln w="9525">
            <a:noFill/>
          </a:ln>
        </p:spPr>
        <p:txBody>
          <a:bodyPr wrap="square" anchor="t">
            <a:spAutoFit/>
          </a:bodyPr>
          <a:lstStyle/>
          <a:p>
            <a:pPr eaLnBrk="1" hangingPunct="1">
              <a:lnSpc>
                <a:spcPct val="120000"/>
              </a:lnSpc>
            </a:pPr>
            <a:r>
              <a:rPr lang="en-US" altLang="zh-CN" sz="3200" b="1" dirty="0">
                <a:solidFill>
                  <a:srgbClr val="00B0F0"/>
                </a:solidFill>
                <a:latin typeface="楷体" panose="02010609060101010101" pitchFamily="49" charset="-122"/>
                <a:ea typeface="楷体" panose="02010609060101010101" pitchFamily="49" charset="-122"/>
              </a:rPr>
              <a:t>  </a:t>
            </a:r>
            <a:r>
              <a:rPr lang="zh-CN" altLang="en-US" sz="2400" dirty="0">
                <a:solidFill>
                  <a:srgbClr val="FF0000"/>
                </a:solidFill>
                <a:latin typeface="黑体" panose="02010609060101010101" pitchFamily="2" charset="-122"/>
                <a:ea typeface="黑体" panose="02010609060101010101" pitchFamily="2" charset="-122"/>
                <a:cs typeface="黑体" panose="02010609060101010101" pitchFamily="2" charset="-122"/>
              </a:rPr>
              <a:t>“三更半夜”还在写文章，用自己的文章唤醒民众的觉醒，与国民党反动派作坚决的斗争；他的病已经到了非常严重的地步；非常关心和体贴劳动人民，十分平易近人。</a:t>
            </a:r>
            <a:endParaRPr lang="zh-CN" altLang="en-US" sz="2400" dirty="0">
              <a:solidFill>
                <a:srgbClr val="FF0000"/>
              </a:solidFill>
              <a:latin typeface="黑体" panose="02010609060101010101" pitchFamily="2" charset="-122"/>
              <a:ea typeface="黑体" panose="02010609060101010101" pitchFamily="2" charset="-122"/>
              <a:cs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
                                        </p:tgtEl>
                                        <p:attrNameLst>
                                          <p:attrName>style.visibility</p:attrName>
                                        </p:attrNameLst>
                                      </p:cBhvr>
                                      <p:to>
                                        <p:strVal val="visible"/>
                                      </p:to>
                                    </p:set>
                                    <p:animEffect transition="in" filter="blinds(horizontal)">
                                      <p:cBhvr>
                                        <p:cTn id="7" dur="500"/>
                                        <p:tgtEl>
                                          <p:spTgt spid="113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40691" y="1242061"/>
            <a:ext cx="8409940" cy="1077218"/>
          </a:xfrm>
          <a:prstGeom prst="rect">
            <a:avLst/>
          </a:prstGeom>
          <a:noFill/>
          <a:ln w="9525">
            <a:noFill/>
          </a:ln>
        </p:spPr>
        <p:txBody>
          <a:bodyPr wrap="square">
            <a:spAutoFit/>
          </a:bodyPr>
          <a:lstStyle/>
          <a:p>
            <a:r>
              <a:rPr lang="en-US" altLang="zh-CN" sz="3200" dirty="0" smtClean="0">
                <a:latin typeface="楷体" panose="02010609060101010101" pitchFamily="49" charset="-122"/>
                <a:ea typeface="楷体" panose="02010609060101010101" pitchFamily="49" charset="-122"/>
                <a:sym typeface="+mn-ea"/>
              </a:rPr>
              <a:t>    </a:t>
            </a:r>
            <a:r>
              <a:rPr lang="zh-CN" altLang="en-US" sz="3200" b="1" dirty="0" smtClean="0">
                <a:latin typeface="楷体" panose="02010609060101010101" pitchFamily="49" charset="-122"/>
                <a:ea typeface="楷体" panose="02010609060101010101" pitchFamily="49" charset="-122"/>
                <a:sym typeface="+mn-ea"/>
              </a:rPr>
              <a:t>的确，伯父就是这样的一个人，他为自己想得少，为别人想得多。</a:t>
            </a:r>
            <a:endParaRPr lang="zh-CN" altLang="en-US" sz="3200" b="1" dirty="0" smtClean="0">
              <a:latin typeface="楷体" panose="02010609060101010101" pitchFamily="49" charset="-122"/>
              <a:ea typeface="楷体" panose="02010609060101010101" pitchFamily="49" charset="-122"/>
              <a:sym typeface="+mn-ea"/>
            </a:endParaRPr>
          </a:p>
        </p:txBody>
      </p:sp>
      <p:sp>
        <p:nvSpPr>
          <p:cNvPr id="2" name="圆角矩形标注 1"/>
          <p:cNvSpPr/>
          <p:nvPr/>
        </p:nvSpPr>
        <p:spPr>
          <a:xfrm>
            <a:off x="2034540" y="3390900"/>
            <a:ext cx="5074920" cy="2006600"/>
          </a:xfrm>
          <a:prstGeom prst="wedgeRoundRectCallout">
            <a:avLst>
              <a:gd name="adj1" fmla="val -40915"/>
              <a:gd name="adj2" fmla="val -835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总结全文，点明中心，照应课文的第一自然段内容，交代鲁迅先生受到那么多人爱戴的原因。 </a:t>
            </a:r>
            <a:endParaRPr lang="zh-CN" altLang="en-US" sz="2000" b="1" i="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
          <p:cNvSpPr/>
          <p:nvPr/>
        </p:nvSpPr>
        <p:spPr>
          <a:xfrm>
            <a:off x="571473" y="1108845"/>
            <a:ext cx="8064530" cy="604781"/>
          </a:xfrm>
          <a:prstGeom prst="rect">
            <a:avLst/>
          </a:prstGeom>
          <a:noFill/>
          <a:ln w="9525">
            <a:noFill/>
          </a:ln>
        </p:spPr>
        <p:txBody>
          <a:bodyPr wrap="square">
            <a:spAutoFit/>
          </a:bodyPr>
          <a:lstStyle/>
          <a:p>
            <a:pPr>
              <a:lnSpc>
                <a:spcPct val="120000"/>
              </a:lnSpc>
              <a:spcBef>
                <a:spcPct val="50000"/>
              </a:spcBef>
            </a:pPr>
            <a:r>
              <a:rPr lang="zh-CN" altLang="en-US" sz="3200" b="1" dirty="0" smtClean="0">
                <a:latin typeface="楷体" panose="02010609060101010101" pitchFamily="49" charset="-122"/>
                <a:ea typeface="楷体" panose="02010609060101010101" pitchFamily="49" charset="-122"/>
              </a:rPr>
              <a:t>  </a:t>
            </a:r>
            <a:endParaRPr lang="zh-CN" altLang="en-US" sz="3200" b="1" dirty="0" smtClean="0">
              <a:latin typeface="楷体" panose="02010609060101010101" pitchFamily="49" charset="-122"/>
              <a:ea typeface="楷体" panose="02010609060101010101" pitchFamily="49" charset="-122"/>
            </a:endParaRPr>
          </a:p>
        </p:txBody>
      </p:sp>
      <p:sp>
        <p:nvSpPr>
          <p:cNvPr id="5" name="椭圆 4"/>
          <p:cNvSpPr/>
          <p:nvPr/>
        </p:nvSpPr>
        <p:spPr>
          <a:xfrm>
            <a:off x="568960" y="1072728"/>
            <a:ext cx="2470150" cy="84666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a:solidFill>
                  <a:schemeClr val="tx1"/>
                </a:solidFill>
                <a:latin typeface="黑体" panose="02010609060101010101" pitchFamily="2" charset="-122"/>
                <a:ea typeface="黑体" panose="02010609060101010101" pitchFamily="2" charset="-122"/>
                <a:sym typeface="+mn-ea"/>
              </a:rPr>
              <a:t>素养提升</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
        <p:nvSpPr>
          <p:cNvPr id="6" name="文本框 5"/>
          <p:cNvSpPr txBox="1"/>
          <p:nvPr/>
        </p:nvSpPr>
        <p:spPr>
          <a:xfrm>
            <a:off x="3039111" y="1072727"/>
            <a:ext cx="5892800" cy="1077218"/>
          </a:xfrm>
          <a:prstGeom prst="rect">
            <a:avLst/>
          </a:prstGeom>
          <a:noFill/>
          <a:ln w="9525">
            <a:noFill/>
          </a:ln>
        </p:spPr>
        <p:txBody>
          <a:bodyPr wrap="square" anchor="t">
            <a:spAutoFit/>
          </a:bodyPr>
          <a:lstStyle/>
          <a:p>
            <a:r>
              <a:rPr lang="zh-CN" altLang="en-US" sz="2400" dirty="0">
                <a:solidFill>
                  <a:schemeClr val="tx1"/>
                </a:solidFill>
                <a:latin typeface="黑体" panose="02010609060101010101" pitchFamily="2" charset="-122"/>
                <a:ea typeface="黑体" panose="02010609060101010101" pitchFamily="2" charset="-122"/>
              </a:rPr>
              <a:t>“</a:t>
            </a:r>
            <a:r>
              <a:rPr lang="zh-CN" altLang="en-US" sz="2000" dirty="0">
                <a:solidFill>
                  <a:schemeClr val="tx1"/>
                </a:solidFill>
                <a:latin typeface="黑体" panose="02010609060101010101" pitchFamily="2" charset="-122"/>
                <a:ea typeface="黑体" panose="02010609060101010101" pitchFamily="2" charset="-122"/>
              </a:rPr>
              <a:t>爸爸放的是爆竹，声音真大，可怕极了”被点燃的小小的爆竹为什么会发出巨大的声响？你能写出一首描写“爆竹”的古诗吗？</a:t>
            </a:r>
            <a:endParaRPr lang="zh-CN" altLang="en-US" sz="2000" dirty="0">
              <a:solidFill>
                <a:schemeClr val="tx1"/>
              </a:solidFill>
              <a:latin typeface="黑体" panose="02010609060101010101" pitchFamily="2" charset="-122"/>
              <a:ea typeface="黑体" panose="02010609060101010101" pitchFamily="2" charset="-122"/>
            </a:endParaRPr>
          </a:p>
        </p:txBody>
      </p:sp>
      <p:sp>
        <p:nvSpPr>
          <p:cNvPr id="100" name="文本框 99"/>
          <p:cNvSpPr txBox="1"/>
          <p:nvPr/>
        </p:nvSpPr>
        <p:spPr>
          <a:xfrm>
            <a:off x="3659505" y="2906607"/>
            <a:ext cx="4651375" cy="2677656"/>
          </a:xfrm>
          <a:prstGeom prst="rect">
            <a:avLst/>
          </a:prstGeom>
          <a:noFill/>
          <a:ln w="9525">
            <a:noFill/>
          </a:ln>
        </p:spPr>
        <p:txBody>
          <a:bodyPr wrap="square">
            <a:spAutoFit/>
          </a:bodyPr>
          <a:lstStyle/>
          <a:p>
            <a:r>
              <a:rPr lang="en-US" altLang="zh-CN" sz="2400">
                <a:solidFill>
                  <a:srgbClr val="FF0000"/>
                </a:solidFill>
                <a:latin typeface="黑体" panose="02010609060101010101" pitchFamily="2" charset="-122"/>
                <a:ea typeface="黑体" panose="02010609060101010101" pitchFamily="2" charset="-122"/>
                <a:cs typeface="黑体" panose="02010609060101010101" pitchFamily="2" charset="-122"/>
              </a:rPr>
              <a:t>    </a:t>
            </a:r>
            <a:r>
              <a:rPr lang="zh-CN" sz="2400">
                <a:solidFill>
                  <a:srgbClr val="FF0000"/>
                </a:solidFill>
                <a:latin typeface="黑体" panose="02010609060101010101" pitchFamily="2" charset="-122"/>
                <a:ea typeface="黑体" panose="02010609060101010101" pitchFamily="2" charset="-122"/>
                <a:cs typeface="黑体" panose="02010609060101010101" pitchFamily="2" charset="-122"/>
              </a:rPr>
              <a:t>因为爆竹里的火药剧烈极速地燃烧，里面的空气急剧膨胀，爆竹外壳被“挤破”而发生爆炸，里面空气的能量释放出来，产生震动，从而形成声音，使爆竹发出了巨响。</a:t>
            </a:r>
            <a:endParaRPr lang="zh-CN" sz="2400">
              <a:solidFill>
                <a:srgbClr val="FF0000"/>
              </a:solidFill>
              <a:latin typeface="黑体" panose="02010609060101010101" pitchFamily="2" charset="-122"/>
              <a:ea typeface="黑体" panose="02010609060101010101" pitchFamily="2" charset="-122"/>
              <a:cs typeface="黑体" panose="02010609060101010101" pitchFamily="2" charset="-122"/>
            </a:endParaRPr>
          </a:p>
          <a:p>
            <a:endParaRPr lang="zh-CN" altLang="en-US" sz="2400">
              <a:latin typeface="黑体" panose="02010609060101010101" pitchFamily="2" charset="-122"/>
              <a:ea typeface="黑体" panose="02010609060101010101" pitchFamily="2" charset="-122"/>
              <a:cs typeface="黑体" panose="02010609060101010101" pitchFamily="2" charset="-122"/>
            </a:endParaRPr>
          </a:p>
        </p:txBody>
      </p:sp>
      <p:pic>
        <p:nvPicPr>
          <p:cNvPr id="2" name="图片 1"/>
          <p:cNvPicPr>
            <a:picLocks noChangeAspect="1"/>
          </p:cNvPicPr>
          <p:nvPr/>
        </p:nvPicPr>
        <p:blipFill>
          <a:blip r:embed="rId1" cstate="email">
            <a:lum contrast="18000"/>
          </a:blip>
          <a:srcRect/>
          <a:stretch>
            <a:fillRect/>
          </a:stretch>
        </p:blipFill>
        <p:spPr>
          <a:xfrm>
            <a:off x="472441" y="2906608"/>
            <a:ext cx="3052445" cy="2650067"/>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wipe(down)">
                                      <p:cBhvr>
                                        <p:cTn id="12" dur="500"/>
                                        <p:tgtEl>
                                          <p:spTgt spid="100"/>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2565" y="875453"/>
            <a:ext cx="6426835" cy="3785652"/>
          </a:xfrm>
          <a:prstGeom prst="rect">
            <a:avLst/>
          </a:prstGeom>
          <a:noFill/>
          <a:ln w="9525">
            <a:noFill/>
          </a:ln>
        </p:spPr>
        <p:txBody>
          <a:bodyPr wrap="square" anchor="t">
            <a:spAutoFit/>
          </a:bodyPr>
          <a:lstStyle/>
          <a:p>
            <a:pPr eaLnBrk="1" hangingPunct="1"/>
            <a:r>
              <a:rPr lang="zh-CN" sz="6000" b="1" dirty="0" smtClean="0">
                <a:ln>
                  <a:solidFill>
                    <a:srgbClr val="A0A2E2"/>
                  </a:solidFill>
                </a:ln>
                <a:solidFill>
                  <a:schemeClr val="tx1"/>
                </a:solidFill>
                <a:latin typeface="黑体" panose="02010609060101010101" pitchFamily="2" charset="-122"/>
                <a:ea typeface="黑体" panose="02010609060101010101" pitchFamily="2" charset="-122"/>
                <a:cs typeface="楷体" panose="02010609060101010101" pitchFamily="49" charset="-122"/>
                <a:sym typeface="+mn-ea"/>
              </a:rPr>
              <a:t>爆</a:t>
            </a:r>
            <a:r>
              <a:rPr lang="zh-CN" sz="6000" b="1" dirty="0">
                <a:ln>
                  <a:solidFill>
                    <a:srgbClr val="A0A2E2"/>
                  </a:solidFill>
                </a:ln>
                <a:solidFill>
                  <a:schemeClr val="tx1"/>
                </a:solidFill>
                <a:latin typeface="黑体" panose="02010609060101010101" pitchFamily="2" charset="-122"/>
                <a:ea typeface="黑体" panose="02010609060101010101" pitchFamily="2" charset="-122"/>
                <a:cs typeface="楷体" panose="02010609060101010101" pitchFamily="49" charset="-122"/>
                <a:sym typeface="+mn-ea"/>
              </a:rPr>
              <a:t>竹声中一岁除，春风送暖入屠苏。</a:t>
            </a:r>
            <a:endParaRPr lang="zh-CN" sz="6000" b="1" dirty="0">
              <a:ln>
                <a:solidFill>
                  <a:srgbClr val="A0A2E2"/>
                </a:solidFill>
              </a:ln>
              <a:solidFill>
                <a:schemeClr val="tx1"/>
              </a:solidFill>
              <a:latin typeface="黑体" panose="02010609060101010101" pitchFamily="2" charset="-122"/>
              <a:ea typeface="黑体" panose="02010609060101010101" pitchFamily="2" charset="-122"/>
              <a:cs typeface="楷体" panose="02010609060101010101" pitchFamily="49" charset="-122"/>
              <a:sym typeface="+mn-ea"/>
            </a:endParaRPr>
          </a:p>
          <a:p>
            <a:pPr eaLnBrk="1" hangingPunct="1"/>
            <a:r>
              <a:rPr lang="zh-CN" sz="6000" b="1" dirty="0">
                <a:ln>
                  <a:solidFill>
                    <a:srgbClr val="A0A2E2"/>
                  </a:solidFill>
                </a:ln>
                <a:solidFill>
                  <a:schemeClr val="tx1"/>
                </a:solidFill>
                <a:latin typeface="黑体" panose="02010609060101010101" pitchFamily="2" charset="-122"/>
                <a:ea typeface="黑体" panose="02010609060101010101" pitchFamily="2" charset="-122"/>
                <a:cs typeface="楷体" panose="02010609060101010101" pitchFamily="49" charset="-122"/>
                <a:sym typeface="+mn-ea"/>
              </a:rPr>
              <a:t>千门万户曈曈日，总把新桃换旧符。</a:t>
            </a:r>
            <a:endParaRPr lang="zh-CN" altLang="en-US" sz="6000" b="1" dirty="0">
              <a:ln>
                <a:solidFill>
                  <a:srgbClr val="A0A2E2"/>
                </a:solidFill>
              </a:ln>
              <a:solidFill>
                <a:schemeClr val="tx1"/>
              </a:solidFill>
              <a:latin typeface="黑体" panose="02010609060101010101" pitchFamily="2" charset="-122"/>
              <a:ea typeface="黑体" panose="02010609060101010101" pitchFamily="2" charset="-122"/>
              <a:cs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39775" y="1198033"/>
            <a:ext cx="7745730" cy="1404620"/>
          </a:xfrm>
          <a:prstGeom prst="rect">
            <a:avLst/>
          </a:prstGeom>
        </p:spPr>
        <p:txBody>
          <a:bodyPr wrap="square">
            <a:spAutoFit/>
          </a:bodyPr>
          <a:lstStyle/>
          <a:p>
            <a:pPr algn="l"/>
            <a:r>
              <a:rPr lang="zh-CN" altLang="en-US" sz="4265" dirty="0">
                <a:solidFill>
                  <a:schemeClr val="tx1"/>
                </a:solidFill>
                <a:latin typeface="楷体" panose="02010609060101010101" pitchFamily="49" charset="-122"/>
                <a:ea typeface="楷体" panose="02010609060101010101" pitchFamily="49" charset="-122"/>
              </a:rPr>
              <a:t>通过六件事情描写鲁迅先生，表达了作者的什么感情？</a:t>
            </a:r>
            <a:endParaRPr lang="zh-CN" altLang="en-US" sz="4265" dirty="0">
              <a:solidFill>
                <a:schemeClr val="tx1"/>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cstate="email">
            <a:lum contrast="18000"/>
          </a:blip>
          <a:stretch>
            <a:fillRect/>
          </a:stretch>
        </p:blipFill>
        <p:spPr>
          <a:xfrm>
            <a:off x="969010" y="2633134"/>
            <a:ext cx="3725545" cy="2978573"/>
          </a:xfrm>
          <a:prstGeom prst="rect">
            <a:avLst/>
          </a:prstGeom>
          <a:effectLst>
            <a:reflection blurRad="6350" stA="52000" endA="300" endPos="35000" dir="5400000" sy="-100000" algn="bl" rotWithShape="0"/>
          </a:effectLst>
        </p:spPr>
      </p:pic>
      <p:sp>
        <p:nvSpPr>
          <p:cNvPr id="2" name="圆角矩形标注 1"/>
          <p:cNvSpPr/>
          <p:nvPr/>
        </p:nvSpPr>
        <p:spPr>
          <a:xfrm>
            <a:off x="5239386" y="3833708"/>
            <a:ext cx="3125470" cy="1164167"/>
          </a:xfrm>
          <a:prstGeom prst="wedgeRoundRectCallout">
            <a:avLst>
              <a:gd name="adj1" fmla="val -66933"/>
              <a:gd name="adj2" fmla="val -440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i="1" dirty="0" smtClean="0">
                <a:solidFill>
                  <a:srgbClr val="0070C0"/>
                </a:solidFill>
                <a:latin typeface="宋体" panose="02010600030101010101" pitchFamily="2" charset="-122"/>
                <a:ea typeface="宋体" panose="02010600030101010101" pitchFamily="2" charset="-122"/>
                <a:cs typeface="宋体" panose="02010600030101010101" pitchFamily="2" charset="-122"/>
                <a:sym typeface="+mn-ea"/>
              </a:rPr>
              <a:t>表现了作者对伯父的怀念和爱戴之情。 </a:t>
            </a:r>
            <a:endParaRPr lang="zh-CN" altLang="en-US" sz="2665" b="1" i="1" dirty="0" smtClean="0">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p:nvPr/>
        </p:nvSpPr>
        <p:spPr>
          <a:xfrm>
            <a:off x="770256" y="1991360"/>
            <a:ext cx="7763510" cy="2608984"/>
          </a:xfrm>
          <a:prstGeom prst="rect">
            <a:avLst/>
          </a:prstGeom>
          <a:noFill/>
          <a:ln w="9525">
            <a:noFill/>
          </a:ln>
        </p:spPr>
        <p:txBody>
          <a:bodyPr wrap="square">
            <a:spAutoFit/>
          </a:bodyPr>
          <a:lstStyle/>
          <a:p>
            <a:pPr>
              <a:lnSpc>
                <a:spcPct val="120000"/>
              </a:lnSpc>
            </a:pPr>
            <a:r>
              <a:rPr lang="zh-CN" altLang="en-US" sz="2800" b="1" dirty="0" smtClean="0">
                <a:latin typeface="楷体" panose="02010609060101010101" pitchFamily="49" charset="-122"/>
                <a:ea typeface="楷体" panose="02010609060101010101" pitchFamily="49" charset="-122"/>
              </a:rPr>
              <a:t>   </a:t>
            </a:r>
            <a:r>
              <a:rPr lang="zh-CN" altLang="en-US" sz="2800" dirty="0" smtClean="0">
                <a:latin typeface="楷体" panose="02010609060101010101" pitchFamily="49" charset="-122"/>
                <a:ea typeface="楷体" panose="02010609060101010101" pitchFamily="49" charset="-122"/>
              </a:rPr>
              <a:t> </a:t>
            </a:r>
            <a:r>
              <a:rPr lang="zh-CN" altLang="en-US" sz="2800" b="1" dirty="0" smtClean="0">
                <a:latin typeface="黑体" panose="02010609060101010101" pitchFamily="2" charset="-122"/>
                <a:ea typeface="黑体" panose="02010609060101010101" pitchFamily="2" charset="-122"/>
                <a:cs typeface="黑体" panose="02010609060101010101" pitchFamily="2" charset="-122"/>
              </a:rPr>
              <a:t>课文通过作者回忆小时候伯父鲁迅先生给她留下深刻印象的几件小事，即笑谈《水浒》、趣谈“碰壁”、燃放花筒、救助车夫、关心女佣等事情的记叙，反映了鲁迅先生“为自己想得少，为别人想得多”的伟大精神</a:t>
            </a:r>
            <a:r>
              <a:rPr lang="zh-CN" altLang="en-US" sz="2800" b="1" dirty="0">
                <a:latin typeface="黑体" panose="02010609060101010101" pitchFamily="2" charset="-122"/>
                <a:ea typeface="黑体" panose="02010609060101010101" pitchFamily="2" charset="-122"/>
                <a:cs typeface="黑体" panose="02010609060101010101" pitchFamily="2" charset="-122"/>
              </a:rPr>
              <a:t>。</a:t>
            </a:r>
            <a:endParaRPr lang="zh-CN" altLang="en-US" sz="2800" b="1" dirty="0">
              <a:latin typeface="黑体" panose="02010609060101010101" pitchFamily="2" charset="-122"/>
              <a:ea typeface="黑体" panose="02010609060101010101" pitchFamily="2" charset="-122"/>
              <a:cs typeface="黑体" panose="02010609060101010101" pitchFamily="2" charset="-122"/>
            </a:endParaRPr>
          </a:p>
        </p:txBody>
      </p:sp>
      <p:sp>
        <p:nvSpPr>
          <p:cNvPr id="6" name="椭圆 5"/>
          <p:cNvSpPr/>
          <p:nvPr/>
        </p:nvSpPr>
        <p:spPr>
          <a:xfrm>
            <a:off x="382072" y="1116403"/>
            <a:ext cx="2436495" cy="6477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zh-CN" altLang="en-US" sz="2800" b="1" dirty="0" smtClean="0">
                <a:solidFill>
                  <a:schemeClr val="tx1"/>
                </a:solidFill>
                <a:latin typeface="黑体" panose="02010609060101010101" pitchFamily="2" charset="-122"/>
                <a:ea typeface="黑体" panose="02010609060101010101" pitchFamily="2" charset="-122"/>
                <a:sym typeface="+mn-ea"/>
              </a:rPr>
              <a:t>总结全文</a:t>
            </a:r>
            <a:endParaRPr lang="zh-CN" altLang="en-US" sz="2800" b="1" dirty="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左大括号 13"/>
          <p:cNvSpPr/>
          <p:nvPr/>
        </p:nvSpPr>
        <p:spPr>
          <a:xfrm>
            <a:off x="1739901" y="1998981"/>
            <a:ext cx="234950" cy="3871807"/>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15" name="TextBox 14"/>
          <p:cNvSpPr txBox="1"/>
          <p:nvPr/>
        </p:nvSpPr>
        <p:spPr>
          <a:xfrm>
            <a:off x="2114551" y="1998981"/>
            <a:ext cx="2458085" cy="637675"/>
          </a:xfrm>
          <a:prstGeom prst="rect">
            <a:avLst/>
          </a:prstGeom>
          <a:noFill/>
          <a:ln w="9525">
            <a:noFill/>
          </a:ln>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sym typeface="+mn-ea"/>
              </a:rPr>
              <a:t>笑谈《水浒》</a:t>
            </a:r>
            <a:endParaRPr lang="zh-CN" altLang="en-US" sz="2800" dirty="0" smtClean="0">
              <a:latin typeface="楷体" panose="02010609060101010101" pitchFamily="49" charset="-122"/>
              <a:ea typeface="楷体" panose="02010609060101010101" pitchFamily="49" charset="-122"/>
              <a:sym typeface="+mn-ea"/>
            </a:endParaRPr>
          </a:p>
        </p:txBody>
      </p:sp>
      <p:sp>
        <p:nvSpPr>
          <p:cNvPr id="2" name="文本框 1"/>
          <p:cNvSpPr txBox="1"/>
          <p:nvPr/>
        </p:nvSpPr>
        <p:spPr>
          <a:xfrm>
            <a:off x="821690" y="732367"/>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板书设计</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sp>
        <p:nvSpPr>
          <p:cNvPr id="6" name="矩形 5"/>
          <p:cNvSpPr/>
          <p:nvPr/>
        </p:nvSpPr>
        <p:spPr>
          <a:xfrm>
            <a:off x="2188846" y="2790614"/>
            <a:ext cx="3042920" cy="637675"/>
          </a:xfrm>
          <a:prstGeom prst="rect">
            <a:avLst/>
          </a:prstGeom>
          <a:noFill/>
          <a:ln w="9525">
            <a:noFill/>
          </a:ln>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sym typeface="+mn-ea"/>
              </a:rPr>
              <a:t>趣谈“碰壁”</a:t>
            </a:r>
            <a:endParaRPr lang="zh-CN" altLang="en-US" sz="2800" dirty="0" smtClean="0">
              <a:latin typeface="楷体" panose="02010609060101010101" pitchFamily="49" charset="-122"/>
              <a:ea typeface="楷体" panose="02010609060101010101" pitchFamily="49" charset="-122"/>
              <a:sym typeface="+mn-ea"/>
            </a:endParaRPr>
          </a:p>
        </p:txBody>
      </p:sp>
      <p:sp>
        <p:nvSpPr>
          <p:cNvPr id="8" name="矩形 7"/>
          <p:cNvSpPr/>
          <p:nvPr/>
        </p:nvSpPr>
        <p:spPr>
          <a:xfrm>
            <a:off x="2202816" y="3555154"/>
            <a:ext cx="3100705" cy="637675"/>
          </a:xfrm>
          <a:prstGeom prst="rect">
            <a:avLst/>
          </a:prstGeom>
          <a:noFill/>
          <a:ln w="9525">
            <a:noFill/>
          </a:ln>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sym typeface="+mn-ea"/>
              </a:rPr>
              <a:t>燃放花筒</a:t>
            </a:r>
            <a:endParaRPr lang="zh-CN" altLang="en-US" sz="2800" dirty="0">
              <a:latin typeface="楷体" panose="02010609060101010101" pitchFamily="49" charset="-122"/>
              <a:ea typeface="楷体" panose="02010609060101010101" pitchFamily="49" charset="-122"/>
            </a:endParaRPr>
          </a:p>
        </p:txBody>
      </p:sp>
      <p:sp>
        <p:nvSpPr>
          <p:cNvPr id="10" name="矩形 9"/>
          <p:cNvSpPr/>
          <p:nvPr/>
        </p:nvSpPr>
        <p:spPr>
          <a:xfrm>
            <a:off x="5435601" y="3124200"/>
            <a:ext cx="2651125" cy="1284006"/>
          </a:xfrm>
          <a:prstGeom prst="rect">
            <a:avLst/>
          </a:prstGeom>
          <a:noFill/>
          <a:ln w="9525">
            <a:noFill/>
          </a:ln>
        </p:spPr>
        <p:txBody>
          <a:bodyPr wrap="square">
            <a:spAutoFit/>
          </a:bodyPr>
          <a:lstStyle/>
          <a:p>
            <a:pPr>
              <a:lnSpc>
                <a:spcPct val="150000"/>
              </a:lnSpc>
            </a:pPr>
            <a:r>
              <a:rPr lang="zh-CN" altLang="en-US" sz="2800" dirty="0" smtClean="0">
                <a:solidFill>
                  <a:srgbClr val="FF0000"/>
                </a:solidFill>
                <a:latin typeface="楷体" panose="02010609060101010101" pitchFamily="49" charset="-122"/>
                <a:ea typeface="楷体" panose="02010609060101010101" pitchFamily="49" charset="-122"/>
                <a:sym typeface="+mn-ea"/>
              </a:rPr>
              <a:t>为自己想得少，为别人想得多</a:t>
            </a:r>
            <a:endParaRPr lang="zh-CN" altLang="en-US" sz="2800" dirty="0" smtClean="0">
              <a:solidFill>
                <a:srgbClr val="FF0000"/>
              </a:solidFill>
              <a:latin typeface="楷体" panose="02010609060101010101" pitchFamily="49" charset="-122"/>
              <a:ea typeface="楷体" panose="02010609060101010101" pitchFamily="49" charset="-122"/>
              <a:sym typeface="+mn-ea"/>
            </a:endParaRPr>
          </a:p>
        </p:txBody>
      </p:sp>
      <p:sp>
        <p:nvSpPr>
          <p:cNvPr id="3" name="文本框 2"/>
          <p:cNvSpPr txBox="1"/>
          <p:nvPr/>
        </p:nvSpPr>
        <p:spPr>
          <a:xfrm>
            <a:off x="976432" y="1998981"/>
            <a:ext cx="677108" cy="4534747"/>
          </a:xfrm>
          <a:prstGeom prst="rect">
            <a:avLst/>
          </a:prstGeom>
          <a:noFill/>
          <a:ln w="9525">
            <a:noFill/>
          </a:ln>
        </p:spPr>
        <p:txBody>
          <a:bodyPr vert="eaVert" wrap="square">
            <a:spAutoFit/>
          </a:bodyPr>
          <a:lstStyle/>
          <a:p>
            <a:pPr eaLnBrk="1" hangingPunct="1"/>
            <a:r>
              <a:rPr lang="zh-CN" altLang="en-US" sz="3200" b="1" dirty="0">
                <a:solidFill>
                  <a:schemeClr val="tx1"/>
                </a:solidFill>
                <a:latin typeface="黑体" panose="02010609060101010101" pitchFamily="2" charset="-122"/>
                <a:ea typeface="黑体" panose="02010609060101010101" pitchFamily="2" charset="-122"/>
              </a:rPr>
              <a:t>我的伯父鲁迅先生</a:t>
            </a:r>
            <a:endParaRPr lang="zh-CN" altLang="en-US" sz="3200" b="1" dirty="0">
              <a:solidFill>
                <a:schemeClr val="tx1"/>
              </a:solidFill>
              <a:latin typeface="黑体" panose="02010609060101010101" pitchFamily="2" charset="-122"/>
              <a:ea typeface="黑体" panose="02010609060101010101" pitchFamily="2" charset="-122"/>
            </a:endParaRPr>
          </a:p>
        </p:txBody>
      </p:sp>
      <p:sp>
        <p:nvSpPr>
          <p:cNvPr id="7" name="左大括号 6"/>
          <p:cNvSpPr/>
          <p:nvPr/>
        </p:nvSpPr>
        <p:spPr>
          <a:xfrm flipH="1">
            <a:off x="4788535" y="1998980"/>
            <a:ext cx="357505" cy="3870960"/>
          </a:xfrm>
          <a:prstGeom prst="leftBrace">
            <a:avLst>
              <a:gd name="adj1" fmla="val 79956"/>
              <a:gd name="adj2" fmla="val 50000"/>
            </a:avLst>
          </a:prstGeom>
          <a:ln w="3175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tx1"/>
              </a:solidFill>
              <a:effectLst/>
              <a:uLnTx/>
              <a:uFillTx/>
              <a:latin typeface="+mn-lt"/>
              <a:ea typeface="+mn-ea"/>
              <a:cs typeface="+mn-cs"/>
            </a:endParaRPr>
          </a:p>
        </p:txBody>
      </p:sp>
      <p:sp>
        <p:nvSpPr>
          <p:cNvPr id="5" name="矩形 4"/>
          <p:cNvSpPr/>
          <p:nvPr/>
        </p:nvSpPr>
        <p:spPr>
          <a:xfrm>
            <a:off x="2186305" y="4394201"/>
            <a:ext cx="3100705" cy="637675"/>
          </a:xfrm>
          <a:prstGeom prst="rect">
            <a:avLst/>
          </a:prstGeom>
          <a:noFill/>
          <a:ln w="9525">
            <a:noFill/>
          </a:ln>
        </p:spPr>
        <p:txBody>
          <a:bodyPr wrap="square">
            <a:spAutoFit/>
          </a:bodyPr>
          <a:lstStyle/>
          <a:p>
            <a:pPr>
              <a:lnSpc>
                <a:spcPct val="150000"/>
              </a:lnSpc>
            </a:pPr>
            <a:r>
              <a:rPr lang="zh-CN" altLang="en-US" sz="2800" dirty="0" smtClean="0">
                <a:latin typeface="楷体" panose="02010609060101010101" pitchFamily="49" charset="-122"/>
                <a:ea typeface="楷体" panose="02010609060101010101" pitchFamily="49" charset="-122"/>
                <a:sym typeface="+mn-ea"/>
              </a:rPr>
              <a:t>救助车夫</a:t>
            </a:r>
            <a:endParaRPr lang="zh-CN" altLang="en-US" sz="2800" dirty="0">
              <a:latin typeface="楷体" panose="02010609060101010101" pitchFamily="49" charset="-122"/>
              <a:ea typeface="楷体" panose="02010609060101010101" pitchFamily="49" charset="-122"/>
            </a:endParaRPr>
          </a:p>
        </p:txBody>
      </p:sp>
      <p:sp>
        <p:nvSpPr>
          <p:cNvPr id="9" name="文本框 8"/>
          <p:cNvSpPr txBox="1"/>
          <p:nvPr/>
        </p:nvSpPr>
        <p:spPr>
          <a:xfrm>
            <a:off x="2202815" y="5472854"/>
            <a:ext cx="1620957" cy="523220"/>
          </a:xfrm>
          <a:prstGeom prst="rect">
            <a:avLst/>
          </a:prstGeom>
          <a:noFill/>
          <a:ln w="9525">
            <a:noFill/>
          </a:ln>
        </p:spPr>
        <p:txBody>
          <a:bodyPr wrap="none" anchor="t">
            <a:spAutoFit/>
          </a:bodyPr>
          <a:lstStyle/>
          <a:p>
            <a:pPr algn="l" eaLnBrk="1" hangingPunct="1"/>
            <a:r>
              <a:rPr lang="zh-CN" altLang="en-US" sz="2800" dirty="0" smtClean="0">
                <a:latin typeface="楷体" panose="02010609060101010101" pitchFamily="49" charset="-122"/>
                <a:ea typeface="楷体" panose="02010609060101010101" pitchFamily="49" charset="-122"/>
                <a:sym typeface="+mn-ea"/>
              </a:rPr>
              <a:t>关心女佣</a:t>
            </a:r>
            <a:endParaRPr lang="zh-CN" altLang="en-US" sz="2800" dirty="0">
              <a:solidFill>
                <a:srgbClr val="FF00FF"/>
              </a:solidFill>
              <a:latin typeface="黑体" panose="02010609060101010101" pitchFamily="2" charset="-122"/>
              <a:ea typeface="黑体" panose="02010609060101010101" pitchFamily="2"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anim calcmode="lin" valueType="num">
                                      <p:cBhvr>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6" grpId="0"/>
      <p:bldP spid="8" grpId="0"/>
      <p:bldP spid="10" grpId="0"/>
      <p:bldP spid="7" grpId="0" bldLvl="0" animBg="1"/>
      <p:bldP spid="5"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1"/>
          <p:cNvSpPr/>
          <p:nvPr/>
        </p:nvSpPr>
        <p:spPr>
          <a:xfrm>
            <a:off x="1908442" y="1168173"/>
            <a:ext cx="4836142" cy="637675"/>
          </a:xfrm>
          <a:prstGeom prst="rect">
            <a:avLst/>
          </a:prstGeom>
          <a:noFill/>
          <a:ln w="9525">
            <a:noFill/>
          </a:ln>
        </p:spPr>
        <p:txBody>
          <a:bodyPr wrap="square" anchor="t">
            <a:spAutoFit/>
          </a:bodyPr>
          <a:lstStyle/>
          <a:p>
            <a:pPr algn="ctr">
              <a:lnSpc>
                <a:spcPct val="150000"/>
              </a:lnSpc>
              <a:buFont typeface="Arial" panose="020B0604020202020204" pitchFamily="34" charset="0"/>
              <a:buNone/>
            </a:pPr>
            <a:r>
              <a:rPr lang="zh-CN" altLang="en-US" sz="2800" b="1" dirty="0" smtClean="0">
                <a:solidFill>
                  <a:srgbClr val="FF0000"/>
                </a:solidFill>
                <a:latin typeface="黑体" panose="02010609060101010101" pitchFamily="2" charset="-122"/>
                <a:ea typeface="黑体" panose="02010609060101010101" pitchFamily="2" charset="-122"/>
              </a:rPr>
              <a:t>学习用几件事描写一个人</a:t>
            </a:r>
            <a:endParaRPr lang="zh-CN" altLang="en-US" sz="2800" b="1" dirty="0">
              <a:solidFill>
                <a:srgbClr val="FF0000"/>
              </a:solidFill>
              <a:latin typeface="黑体" panose="02010609060101010101" pitchFamily="2" charset="-122"/>
              <a:ea typeface="黑体" panose="02010609060101010101" pitchFamily="2" charset="-122"/>
            </a:endParaRPr>
          </a:p>
        </p:txBody>
      </p:sp>
      <p:sp>
        <p:nvSpPr>
          <p:cNvPr id="6" name="矩形 5"/>
          <p:cNvSpPr/>
          <p:nvPr/>
        </p:nvSpPr>
        <p:spPr>
          <a:xfrm>
            <a:off x="334011" y="2022688"/>
            <a:ext cx="8476615" cy="2651688"/>
          </a:xfrm>
          <a:prstGeom prst="rect">
            <a:avLst/>
          </a:prstGeom>
          <a:noFill/>
          <a:ln w="9525">
            <a:noFill/>
          </a:ln>
        </p:spPr>
        <p:txBody>
          <a:bodyPr wrap="square" anchor="t">
            <a:spAutoFit/>
          </a:bodyPr>
          <a:lstStyle/>
          <a:p>
            <a:pPr>
              <a:lnSpc>
                <a:spcPct val="120000"/>
              </a:lnSpc>
              <a:spcBef>
                <a:spcPct val="50000"/>
              </a:spcBef>
            </a:pPr>
            <a:r>
              <a:rPr lang="zh-CN" altLang="en-US" sz="2000" b="1" dirty="0">
                <a:solidFill>
                  <a:srgbClr val="FF0000"/>
                </a:solidFill>
                <a:latin typeface="楷体" panose="02010609060101010101" pitchFamily="49" charset="-122"/>
                <a:ea typeface="楷体" panose="02010609060101010101" pitchFamily="49" charset="-122"/>
                <a:sym typeface="+mn-ea"/>
              </a:rPr>
              <a:t>学方法</a:t>
            </a:r>
            <a:r>
              <a:rPr lang="zh-CN" altLang="en-US" sz="2000" b="1" dirty="0">
                <a:solidFill>
                  <a:schemeClr val="tx1"/>
                </a:solidFill>
                <a:latin typeface="楷体" panose="02010609060101010101" pitchFamily="49" charset="-122"/>
                <a:ea typeface="楷体" panose="02010609060101010101" pitchFamily="49" charset="-122"/>
                <a:sym typeface="+mn-ea"/>
              </a:rPr>
              <a:t>  </a:t>
            </a:r>
            <a:r>
              <a:rPr lang="zh-CN" altLang="en-US" sz="2000" dirty="0">
                <a:solidFill>
                  <a:schemeClr val="tx1"/>
                </a:solidFill>
                <a:latin typeface="楷体" panose="02010609060101010101" pitchFamily="49" charset="-122"/>
                <a:ea typeface="楷体" panose="02010609060101010101" pitchFamily="49" charset="-122"/>
                <a:sym typeface="+mn-ea"/>
              </a:rPr>
              <a:t>围绕一个中心记几件事情，是记叙文中常见的一种写法。这篇文章就围绕“伯父就是这样的一个人，他为自己想得少，为别人想得多”这样一个中心，分别记叙了和伯父笑谈《水浒》、趣谈“碰壁”、救助车夫、关心女佣等事情。鲁迅先生对晚辈的关怀与期望，对劳动人民的同情与帮助，对黑暗社会的憎恨与顽强的斗争，都说明了他是一个“为自己想得少，为别人想得多”的人。</a:t>
            </a:r>
            <a:endParaRPr lang="zh-CN" altLang="en-US" sz="2000" dirty="0">
              <a:solidFill>
                <a:schemeClr val="tx1"/>
              </a:solidFill>
              <a:latin typeface="楷体" panose="02010609060101010101" pitchFamily="49" charset="-122"/>
              <a:ea typeface="楷体" panose="02010609060101010101" pitchFamily="49" charset="-122"/>
              <a:sym typeface="+mn-ea"/>
            </a:endParaRPr>
          </a:p>
          <a:p>
            <a:pPr indent="536575">
              <a:lnSpc>
                <a:spcPct val="130000"/>
              </a:lnSpc>
            </a:pPr>
            <a:endParaRPr lang="zh-CN" altLang="en-US" sz="20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7" name="文本框 1"/>
          <p:cNvSpPr txBox="1"/>
          <p:nvPr/>
        </p:nvSpPr>
        <p:spPr>
          <a:xfrm>
            <a:off x="827808" y="713401"/>
            <a:ext cx="1832553" cy="584775"/>
          </a:xfrm>
          <a:prstGeom prst="rect">
            <a:avLst/>
          </a:prstGeom>
          <a:noFill/>
        </p:spPr>
        <p:txBody>
          <a:bodyPr wrap="none" rtlCol="0">
            <a:spAutoFit/>
          </a:bodyPr>
          <a:lstStyle/>
          <a:p>
            <a:pPr algn="ctr"/>
            <a:r>
              <a:rPr lang="zh-CN" altLang="en-US" sz="3200" b="1" u="dbl" dirty="0" smtClean="0">
                <a:solidFill>
                  <a:srgbClr val="92D050"/>
                </a:solidFill>
                <a:uFillTx/>
                <a:latin typeface="黑体" panose="02010609060101010101" pitchFamily="2" charset="-122"/>
                <a:ea typeface="黑体" panose="02010609060101010101" pitchFamily="2" charset="-122"/>
              </a:rPr>
              <a:t>写作方法</a:t>
            </a:r>
            <a:endParaRPr lang="zh-CN" altLang="en-US" sz="3200" b="1" u="dbl" dirty="0" smtClean="0">
              <a:solidFill>
                <a:srgbClr val="92D050"/>
              </a:solidFill>
              <a:uFillTx/>
              <a:latin typeface="黑体" panose="02010609060101010101" pitchFamily="2" charset="-122"/>
              <a:ea typeface="黑体" panose="02010609060101010101" pitchFamily="2"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left)">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93091" y="677758"/>
            <a:ext cx="1728358" cy="707886"/>
          </a:xfrm>
          <a:prstGeom prst="rect">
            <a:avLst/>
          </a:prstGeom>
          <a:noFill/>
          <a:ln w="9525">
            <a:noFill/>
          </a:ln>
        </p:spPr>
        <p:txBody>
          <a:bodyPr wrap="none" anchor="t">
            <a:spAutoFit/>
          </a:bodyPr>
          <a:lstStyle/>
          <a:p>
            <a:r>
              <a:rPr lang="zh-CN" altLang="en-US" sz="4000" b="1" u="dbl" dirty="0" smtClean="0">
                <a:solidFill>
                  <a:srgbClr val="92D050"/>
                </a:solidFill>
                <a:latin typeface="黑体" panose="02010609060101010101" pitchFamily="2" charset="-122"/>
                <a:ea typeface="黑体" panose="02010609060101010101" pitchFamily="2" charset="-122"/>
                <a:sym typeface="+mn-ea"/>
              </a:rPr>
              <a:t>多音字</a:t>
            </a:r>
            <a:endParaRPr lang="zh-CN" altLang="en-US" sz="4000" b="1" u="dbl" dirty="0" smtClean="0">
              <a:solidFill>
                <a:srgbClr val="92D050"/>
              </a:solidFill>
              <a:latin typeface="黑体" panose="02010609060101010101" pitchFamily="2" charset="-122"/>
              <a:ea typeface="黑体" panose="02010609060101010101" pitchFamily="2" charset="-122"/>
              <a:sym typeface="+mn-ea"/>
            </a:endParaRPr>
          </a:p>
        </p:txBody>
      </p:sp>
      <p:sp>
        <p:nvSpPr>
          <p:cNvPr id="3" name="文本框 2"/>
          <p:cNvSpPr txBox="1"/>
          <p:nvPr/>
        </p:nvSpPr>
        <p:spPr>
          <a:xfrm>
            <a:off x="946760" y="3810869"/>
            <a:ext cx="7500990" cy="1195712"/>
          </a:xfrm>
          <a:prstGeom prst="rect">
            <a:avLst/>
          </a:prstGeom>
          <a:noFill/>
          <a:ln w="9525">
            <a:noFill/>
          </a:ln>
        </p:spPr>
        <p:txBody>
          <a:bodyPr wrap="square">
            <a:spAutoFit/>
          </a:bodyPr>
          <a:lstStyle/>
          <a:p>
            <a:pPr>
              <a:lnSpc>
                <a:spcPct val="120000"/>
              </a:lnSpc>
            </a:pPr>
            <a:r>
              <a:rPr lang="en-US" sz="32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人人都在传</a:t>
            </a:r>
            <a:r>
              <a:rPr lang="zh-CN" altLang="en-US" sz="32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sz="32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说他在写自传</a:t>
            </a:r>
            <a:r>
              <a:rPr lang="zh-CN" altLang="en-US" sz="32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a:t>
            </a:r>
            <a:r>
              <a:rPr lang="en-US" sz="32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en-US" altLang="en-US" sz="320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左大括号 11"/>
          <p:cNvSpPr/>
          <p:nvPr/>
        </p:nvSpPr>
        <p:spPr>
          <a:xfrm>
            <a:off x="1707498" y="2008704"/>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2400" b="1"/>
          </a:p>
        </p:txBody>
      </p:sp>
      <p:sp>
        <p:nvSpPr>
          <p:cNvPr id="7" name="文本框 6"/>
          <p:cNvSpPr txBox="1"/>
          <p:nvPr/>
        </p:nvSpPr>
        <p:spPr>
          <a:xfrm>
            <a:off x="949309" y="2256988"/>
            <a:ext cx="591185" cy="748030"/>
          </a:xfrm>
          <a:prstGeom prst="rect">
            <a:avLst/>
          </a:prstGeom>
          <a:noFill/>
          <a:ln w="9525">
            <a:noFill/>
          </a:ln>
        </p:spPr>
        <p:txBody>
          <a:bodyPr wrap="square">
            <a:spAutoFit/>
          </a:bodyPr>
          <a:lstStyle/>
          <a:p>
            <a:r>
              <a:rPr lang="zh-CN" altLang="en-US" sz="4265" b="1" dirty="0">
                <a:solidFill>
                  <a:srgbClr val="FF0000"/>
                </a:solidFill>
                <a:latin typeface="楷体_GB2312" panose="02010609030101010101" charset="-122"/>
                <a:ea typeface="楷体_GB2312" panose="02010609030101010101" charset="-122"/>
              </a:rPr>
              <a:t>传</a:t>
            </a:r>
            <a:endParaRPr lang="zh-CN" altLang="en-US" sz="4265"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1707498" y="2008704"/>
            <a:ext cx="7332457" cy="1132618"/>
          </a:xfrm>
          <a:prstGeom prst="rect">
            <a:avLst/>
          </a:prstGeom>
          <a:noFill/>
          <a:ln w="9525">
            <a:noFill/>
          </a:ln>
        </p:spPr>
        <p:txBody>
          <a:bodyPr wrap="none">
            <a:spAutoFit/>
          </a:bodyPr>
          <a:lstStyle/>
          <a:p>
            <a:pPr algn="l">
              <a:lnSpc>
                <a:spcPct val="110000"/>
              </a:lnSpc>
            </a:pPr>
            <a:r>
              <a:rPr lang="en-US" altLang="zh-CN" sz="3200" b="1" dirty="0">
                <a:solidFill>
                  <a:srgbClr val="FF00FF"/>
                </a:solidFill>
                <a:latin typeface="+mn-ea"/>
                <a:cs typeface="+mn-ea"/>
              </a:rPr>
              <a:t> </a:t>
            </a:r>
            <a:r>
              <a:rPr lang="zh-CN" altLang="en-US" sz="3200" b="1" dirty="0">
                <a:solidFill>
                  <a:srgbClr val="FF00FF"/>
                </a:solidFill>
                <a:latin typeface="+mn-ea"/>
                <a:cs typeface="+mn-ea"/>
              </a:rPr>
              <a:t>  </a:t>
            </a:r>
            <a:r>
              <a:rPr lang="zh-CN" altLang="en-US" sz="3200" b="1" dirty="0">
                <a:solidFill>
                  <a:srgbClr val="FF0000"/>
                </a:solidFill>
                <a:latin typeface="宋体" panose="02010600030101010101" pitchFamily="2" charset="-122"/>
                <a:cs typeface="宋体" panose="02010600030101010101" pitchFamily="2" charset="-122"/>
              </a:rPr>
              <a:t>zhuàn  </a:t>
            </a:r>
            <a:r>
              <a:rPr lang="zh-CN" altLang="en-US" sz="3200" dirty="0">
                <a:solidFill>
                  <a:schemeClr val="tx1"/>
                </a:solidFill>
                <a:latin typeface="宋体" panose="02010600030101010101" pitchFamily="2" charset="-122"/>
                <a:cs typeface="宋体" panose="02010600030101010101" pitchFamily="2" charset="-122"/>
              </a:rPr>
              <a:t>（自传）（小传）（人物传）</a:t>
            </a:r>
            <a:endParaRPr lang="zh-CN" altLang="en-US" sz="3200" dirty="0">
              <a:solidFill>
                <a:srgbClr val="FF00FF"/>
              </a:solidFill>
              <a:latin typeface="宋体" panose="02010600030101010101" pitchFamily="2" charset="-122"/>
              <a:cs typeface="宋体" panose="02010600030101010101" pitchFamily="2" charset="-122"/>
            </a:endParaRPr>
          </a:p>
          <a:p>
            <a:pPr algn="l">
              <a:lnSpc>
                <a:spcPct val="110000"/>
              </a:lnSpc>
            </a:pPr>
            <a:r>
              <a:rPr lang="en-US" altLang="zh-CN" sz="3200" dirty="0">
                <a:latin typeface="宋体" panose="02010600030101010101" pitchFamily="2" charset="-122"/>
                <a:cs typeface="宋体" panose="02010600030101010101" pitchFamily="2" charset="-122"/>
                <a:sym typeface="+mn-ea"/>
              </a:rPr>
              <a:t>  </a:t>
            </a:r>
            <a:r>
              <a:rPr lang="en-US" sz="3200" b="1" dirty="0" err="1" smtClean="0">
                <a:solidFill>
                  <a:srgbClr val="FF0000"/>
                </a:solidFill>
                <a:latin typeface="宋体" panose="02010600030101010101" pitchFamily="2" charset="-122"/>
                <a:cs typeface="宋体" panose="02010600030101010101" pitchFamily="2" charset="-122"/>
                <a:sym typeface="+mn-ea"/>
              </a:rPr>
              <a:t>chuán</a:t>
            </a:r>
            <a:r>
              <a:rPr lang="en-US" altLang="zh-CN" sz="3200" dirty="0" smtClean="0">
                <a:solidFill>
                  <a:srgbClr val="FF0000"/>
                </a:solidFill>
                <a:latin typeface="宋体" panose="02010600030101010101" pitchFamily="2" charset="-122"/>
                <a:cs typeface="宋体" panose="02010600030101010101" pitchFamily="2" charset="-122"/>
                <a:sym typeface="+mn-ea"/>
              </a:rPr>
              <a:t>  </a:t>
            </a:r>
            <a:r>
              <a:rPr lang="en-US" altLang="zh-CN" sz="3200" dirty="0">
                <a:solidFill>
                  <a:schemeClr val="tx1"/>
                </a:solidFill>
                <a:latin typeface="宋体" panose="02010600030101010101" pitchFamily="2" charset="-122"/>
                <a:cs typeface="宋体" panose="02010600030101010101" pitchFamily="2" charset="-122"/>
                <a:sym typeface="+mn-ea"/>
              </a:rPr>
              <a:t>（</a:t>
            </a:r>
            <a:r>
              <a:rPr lang="en-US" altLang="zh-CN" sz="3200" dirty="0">
                <a:latin typeface="宋体" panose="02010600030101010101" pitchFamily="2" charset="-122"/>
                <a:cs typeface="宋体" panose="02010600030101010101" pitchFamily="2" charset="-122"/>
                <a:sym typeface="+mn-ea"/>
              </a:rPr>
              <a:t>传说）（相传）（传单）</a:t>
            </a:r>
            <a:endParaRPr lang="en-US" altLang="zh-CN" sz="3200" dirty="0">
              <a:latin typeface="宋体" panose="02010600030101010101" pitchFamily="2" charset="-122"/>
              <a:cs typeface="宋体" panose="02010600030101010101" pitchFamily="2" charset="-122"/>
              <a:sym typeface="+mn-ea"/>
            </a:endParaRPr>
          </a:p>
        </p:txBody>
      </p:sp>
      <p:sp>
        <p:nvSpPr>
          <p:cNvPr id="8" name="文本框 7"/>
          <p:cNvSpPr txBox="1"/>
          <p:nvPr/>
        </p:nvSpPr>
        <p:spPr>
          <a:xfrm>
            <a:off x="3973831" y="3871285"/>
            <a:ext cx="1196975" cy="461665"/>
          </a:xfrm>
          <a:prstGeom prst="rect">
            <a:avLst/>
          </a:prstGeom>
          <a:noFill/>
          <a:ln w="9525">
            <a:noFill/>
          </a:ln>
        </p:spPr>
        <p:txBody>
          <a:bodyPr wrap="square">
            <a:spAutoFit/>
          </a:bodyPr>
          <a:lstStyle/>
          <a:p>
            <a:r>
              <a:rPr lang="en-US" sz="2400">
                <a:solidFill>
                  <a:srgbClr val="FF0000"/>
                </a:solidFill>
                <a:latin typeface="宋体" panose="02010600030101010101" pitchFamily="2" charset="-122"/>
                <a:cs typeface="楷体" panose="02010609060101010101" pitchFamily="49" charset="-122"/>
                <a:sym typeface="+mn-ea"/>
              </a:rPr>
              <a:t>chuán</a:t>
            </a:r>
            <a:endParaRPr lang="en-US" altLang="zh-CN" sz="2400" b="1" dirty="0">
              <a:solidFill>
                <a:srgbClr val="FF0000"/>
              </a:solidFill>
              <a:latin typeface="宋体" panose="02010600030101010101" pitchFamily="2" charset="-122"/>
              <a:cs typeface="楷体" panose="02010609060101010101" pitchFamily="49" charset="-122"/>
              <a:sym typeface="+mn-ea"/>
            </a:endParaRPr>
          </a:p>
        </p:txBody>
      </p:sp>
      <p:sp>
        <p:nvSpPr>
          <p:cNvPr id="9" name="文本框 8"/>
          <p:cNvSpPr txBox="1"/>
          <p:nvPr/>
        </p:nvSpPr>
        <p:spPr>
          <a:xfrm>
            <a:off x="2140585" y="4414673"/>
            <a:ext cx="1176020" cy="461665"/>
          </a:xfrm>
          <a:prstGeom prst="rect">
            <a:avLst/>
          </a:prstGeom>
          <a:noFill/>
          <a:ln w="9525">
            <a:noFill/>
          </a:ln>
        </p:spPr>
        <p:txBody>
          <a:bodyPr wrap="square">
            <a:spAutoFit/>
          </a:bodyPr>
          <a:lstStyle/>
          <a:p>
            <a:r>
              <a:rPr lang="en-US" sz="2400">
                <a:solidFill>
                  <a:srgbClr val="FF0000"/>
                </a:solidFill>
                <a:latin typeface="宋体" panose="02010600030101010101" pitchFamily="2" charset="-122"/>
                <a:cs typeface="楷体" panose="02010609060101010101" pitchFamily="49" charset="-122"/>
                <a:sym typeface="+mn-ea"/>
              </a:rPr>
              <a:t>zhuàn</a:t>
            </a:r>
            <a:endParaRPr lang="en-US" sz="2400" b="1" dirty="0">
              <a:solidFill>
                <a:srgbClr val="FF0000"/>
              </a:solidFill>
              <a:latin typeface="宋体" panose="02010600030101010101" pitchFamily="2"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8146" y="797560"/>
            <a:ext cx="8003540" cy="3933962"/>
          </a:xfrm>
          <a:prstGeom prst="rect">
            <a:avLst/>
          </a:prstGeom>
          <a:noFill/>
          <a:ln w="9525">
            <a:noFill/>
          </a:ln>
        </p:spPr>
        <p:txBody>
          <a:bodyPr wrap="square" anchor="t">
            <a:spAutoFit/>
          </a:bodyPr>
          <a:lstStyle/>
          <a:p>
            <a:pPr indent="536575">
              <a:lnSpc>
                <a:spcPct val="130000"/>
              </a:lnSpc>
            </a:pPr>
            <a:r>
              <a:rPr lang="zh-CN" altLang="en-US" sz="28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记方法</a:t>
            </a:r>
            <a:r>
              <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endParaRPr lang="zh-CN" altLang="en-US" sz="28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536575">
              <a:lnSpc>
                <a:spcPct val="130000"/>
              </a:lnSpc>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1. 一篇文章，要叙述的几件事事必须统一起来，共同表现一个中心思想。 没有中心不成“文”。</a:t>
            </a:r>
            <a:endPar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536575">
              <a:lnSpc>
                <a:spcPct val="130000"/>
              </a:lnSpc>
            </a:pPr>
            <a:r>
              <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 2. 一篇文章，不论写多少件事，都要有明确的中心思想。所有事情都要为文章的中心思想服务，这样才能避免散乱无章。</a:t>
            </a:r>
            <a:endParaRPr lang="zh-CN" altLang="en-US" sz="2800"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1920" y="966471"/>
            <a:ext cx="8853805" cy="2651125"/>
          </a:xfrm>
          <a:prstGeom prst="rect">
            <a:avLst/>
          </a:prstGeom>
          <a:noFill/>
          <a:ln w="9525">
            <a:noFill/>
          </a:ln>
        </p:spPr>
        <p:txBody>
          <a:bodyPr wrap="square" anchor="t">
            <a:spAutoFit/>
          </a:bodyPr>
          <a:lstStyle/>
          <a:p>
            <a:pPr indent="536575">
              <a:lnSpc>
                <a:spcPct val="130000"/>
              </a:lnSpc>
            </a:pPr>
            <a:r>
              <a:rPr lang="zh-CN" altLang="en-US" sz="32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rPr>
              <a:t>用方法  </a:t>
            </a:r>
            <a:endParaRPr lang="zh-CN" altLang="en-US" sz="3200" b="1" dirty="0" smtClean="0">
              <a:solidFill>
                <a:srgbClr val="FF0000"/>
              </a:solidFill>
              <a:latin typeface="楷体" panose="02010609060101010101" pitchFamily="49" charset="-122"/>
              <a:ea typeface="楷体" panose="02010609060101010101" pitchFamily="49" charset="-122"/>
              <a:cs typeface="楷体" panose="02010609060101010101" pitchFamily="49" charset="-122"/>
            </a:endParaRPr>
          </a:p>
          <a:p>
            <a:pPr indent="536575">
              <a:lnSpc>
                <a:spcPct val="130000"/>
              </a:lnSpc>
            </a:pPr>
            <a:r>
              <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我们可以把这种写法运用于习作中，</a:t>
            </a:r>
            <a:endPar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536575">
              <a:lnSpc>
                <a:spcPct val="130000"/>
              </a:lnSpc>
            </a:pPr>
            <a:r>
              <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rPr>
              <a:t>如，写一个值得尊敬的人。</a:t>
            </a:r>
            <a:endPar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indent="536575">
              <a:lnSpc>
                <a:spcPct val="130000"/>
              </a:lnSpc>
            </a:pPr>
            <a:endParaRPr lang="zh-CN" altLang="en-US" sz="3200" b="1" dirty="0" smtClean="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2" name="图片 1"/>
          <p:cNvPicPr>
            <a:picLocks noChangeAspect="1"/>
          </p:cNvPicPr>
          <p:nvPr/>
        </p:nvPicPr>
        <p:blipFill>
          <a:blip r:embed="rId1" cstate="email"/>
          <a:stretch>
            <a:fillRect/>
          </a:stretch>
        </p:blipFill>
        <p:spPr>
          <a:xfrm>
            <a:off x="6077586" y="2714413"/>
            <a:ext cx="2515870" cy="37007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60519" y="726652"/>
            <a:ext cx="2383986" cy="748666"/>
          </a:xfrm>
          <a:prstGeom prst="rect">
            <a:avLst/>
          </a:prstGeom>
          <a:noFill/>
        </p:spPr>
        <p:txBody>
          <a:bodyPr wrap="none" rtlCol="0">
            <a:spAutoFit/>
          </a:bodyPr>
          <a:lstStyle/>
          <a:p>
            <a:pPr algn="ctr"/>
            <a:r>
              <a:rPr lang="zh-CN" altLang="en-US" sz="4265" b="1" u="dbl" dirty="0" smtClean="0">
                <a:solidFill>
                  <a:srgbClr val="92D050"/>
                </a:solidFill>
                <a:uFillTx/>
                <a:latin typeface="黑体" panose="02010609060101010101" pitchFamily="2" charset="-122"/>
                <a:ea typeface="黑体" panose="02010609060101010101" pitchFamily="2" charset="-122"/>
              </a:rPr>
              <a:t>拓展延伸</a:t>
            </a:r>
            <a:endParaRPr lang="zh-CN" altLang="en-US" sz="4265" b="1" u="dbl" dirty="0" smtClean="0">
              <a:solidFill>
                <a:srgbClr val="92D050"/>
              </a:solidFill>
              <a:uFillTx/>
              <a:latin typeface="黑体" panose="02010609060101010101" pitchFamily="2" charset="-122"/>
              <a:ea typeface="黑体" panose="02010609060101010101" pitchFamily="2" charset="-122"/>
            </a:endParaRPr>
          </a:p>
        </p:txBody>
      </p:sp>
      <p:sp>
        <p:nvSpPr>
          <p:cNvPr id="3" name="AutoShape 4" descr="http://img3.imgtn.bdimg.com/it/u=196495108,44693111&amp;fm=26&amp;gp=0.jpg"/>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5" name="TextBox 3"/>
          <p:cNvSpPr txBox="1"/>
          <p:nvPr/>
        </p:nvSpPr>
        <p:spPr>
          <a:xfrm>
            <a:off x="1612265" y="1374141"/>
            <a:ext cx="5918835" cy="3243196"/>
          </a:xfrm>
          <a:prstGeom prst="rect">
            <a:avLst/>
          </a:prstGeom>
          <a:noFill/>
          <a:ln w="9525">
            <a:noFill/>
          </a:ln>
        </p:spPr>
        <p:txBody>
          <a:bodyPr wrap="square">
            <a:spAutoFit/>
          </a:bodyPr>
          <a:lstStyle/>
          <a:p>
            <a:pPr algn="ctr">
              <a:lnSpc>
                <a:spcPct val="150000"/>
              </a:lnSpc>
            </a:pPr>
            <a:r>
              <a:rPr lang="zh-CN" altLang="en-US" sz="2800" b="1" dirty="0" smtClean="0">
                <a:solidFill>
                  <a:schemeClr val="tx1"/>
                </a:solidFill>
                <a:latin typeface="楷体" panose="02010609060101010101" pitchFamily="49" charset="-122"/>
                <a:ea typeface="楷体" panose="02010609060101010101" pitchFamily="49" charset="-122"/>
              </a:rPr>
              <a:t>自嘲</a:t>
            </a:r>
            <a:endParaRPr lang="zh-CN" altLang="en-US" sz="2800" b="1" dirty="0" smtClean="0">
              <a:solidFill>
                <a:srgbClr val="FF0000"/>
              </a:solidFill>
              <a:latin typeface="楷体" panose="02010609060101010101" pitchFamily="49" charset="-122"/>
              <a:ea typeface="楷体" panose="02010609060101010101" pitchFamily="49" charset="-122"/>
            </a:endParaRPr>
          </a:p>
          <a:p>
            <a:pPr>
              <a:lnSpc>
                <a:spcPct val="150000"/>
              </a:lnSpc>
            </a:pPr>
            <a:r>
              <a:rPr lang="zh-CN" altLang="en-US" sz="2800" b="1" dirty="0" smtClean="0">
                <a:solidFill>
                  <a:schemeClr val="tx1"/>
                </a:solidFill>
                <a:latin typeface="宋体" panose="02010600030101010101" pitchFamily="2" charset="-122"/>
              </a:rPr>
              <a:t>运交华盖欲何求，未敢翻身已碰头。</a:t>
            </a:r>
            <a:endParaRPr lang="zh-CN" altLang="en-US" sz="2800" b="1" dirty="0" smtClean="0">
              <a:solidFill>
                <a:schemeClr val="tx1"/>
              </a:solidFill>
              <a:latin typeface="宋体" panose="02010600030101010101" pitchFamily="2" charset="-122"/>
            </a:endParaRPr>
          </a:p>
          <a:p>
            <a:pPr>
              <a:lnSpc>
                <a:spcPct val="150000"/>
              </a:lnSpc>
            </a:pPr>
            <a:r>
              <a:rPr lang="zh-CN" altLang="en-US" sz="2800" b="1" dirty="0" smtClean="0">
                <a:solidFill>
                  <a:schemeClr val="tx1"/>
                </a:solidFill>
                <a:latin typeface="宋体" panose="02010600030101010101" pitchFamily="2" charset="-122"/>
              </a:rPr>
              <a:t>破帽遮颜过闹市，漏船载酒泛中流。</a:t>
            </a:r>
            <a:endParaRPr lang="zh-CN" altLang="en-US" sz="2800" b="1" dirty="0" smtClean="0">
              <a:solidFill>
                <a:schemeClr val="tx1"/>
              </a:solidFill>
              <a:latin typeface="宋体" panose="02010600030101010101" pitchFamily="2" charset="-122"/>
            </a:endParaRPr>
          </a:p>
          <a:p>
            <a:pPr>
              <a:lnSpc>
                <a:spcPct val="150000"/>
              </a:lnSpc>
            </a:pPr>
            <a:r>
              <a:rPr lang="zh-CN" altLang="en-US" sz="2800" b="1" dirty="0" smtClean="0">
                <a:solidFill>
                  <a:schemeClr val="tx1"/>
                </a:solidFill>
                <a:latin typeface="宋体" panose="02010600030101010101" pitchFamily="2" charset="-122"/>
              </a:rPr>
              <a:t>横眉冷对千夫指，俯首甘为孺子牛。</a:t>
            </a:r>
            <a:endParaRPr lang="zh-CN" altLang="en-US" sz="2800" b="1" dirty="0" smtClean="0">
              <a:solidFill>
                <a:schemeClr val="tx1"/>
              </a:solidFill>
              <a:latin typeface="宋体" panose="02010600030101010101" pitchFamily="2" charset="-122"/>
            </a:endParaRPr>
          </a:p>
          <a:p>
            <a:pPr>
              <a:lnSpc>
                <a:spcPct val="150000"/>
              </a:lnSpc>
            </a:pPr>
            <a:r>
              <a:rPr lang="zh-CN" altLang="en-US" sz="2800" b="1" dirty="0" smtClean="0">
                <a:solidFill>
                  <a:schemeClr val="tx1"/>
                </a:solidFill>
                <a:latin typeface="宋体" panose="02010600030101010101" pitchFamily="2" charset="-122"/>
              </a:rPr>
              <a:t>躲进小楼成一统，管他冬夏与春秋。</a:t>
            </a:r>
            <a:endParaRPr lang="zh-CN" altLang="en-US" sz="2800" b="1" dirty="0" smtClean="0">
              <a:solidFill>
                <a:schemeClr val="tx1"/>
              </a:solidFill>
              <a:latin typeface="宋体" panose="02010600030101010101" pitchFamily="2"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内容占位符 2"/>
          <p:cNvSpPr txBox="1"/>
          <p:nvPr/>
        </p:nvSpPr>
        <p:spPr>
          <a:xfrm>
            <a:off x="521970" y="1567180"/>
            <a:ext cx="8171815" cy="792480"/>
          </a:xfrm>
          <a:prstGeom prst="rect">
            <a:avLst/>
          </a:prstGeom>
          <a:noFill/>
          <a:ln w="9525">
            <a:noFill/>
          </a:ln>
        </p:spPr>
        <p:txBody>
          <a:bodyPr/>
          <a:lstStyle/>
          <a:p>
            <a:pPr>
              <a:lnSpc>
                <a:spcPct val="150000"/>
              </a:lnSpc>
              <a:spcBef>
                <a:spcPts val="3000"/>
              </a:spcBef>
            </a:pPr>
            <a:r>
              <a:rPr lang="zh-CN" altLang="en-US" sz="2800" b="1" dirty="0">
                <a:latin typeface="黑体" panose="02010609060101010101" pitchFamily="2" charset="-122"/>
                <a:ea typeface="黑体" panose="02010609060101010101" pitchFamily="2" charset="-122"/>
              </a:rPr>
              <a:t>一、用“√”给加点字选择正确的读音。</a:t>
            </a:r>
            <a:endParaRPr lang="zh-CN" altLang="en-US" sz="2800" b="1" dirty="0">
              <a:latin typeface="黑体" panose="02010609060101010101" pitchFamily="2" charset="-122"/>
              <a:ea typeface="黑体" panose="02010609060101010101" pitchFamily="2" charset="-122"/>
            </a:endParaRPr>
          </a:p>
        </p:txBody>
      </p:sp>
      <p:sp>
        <p:nvSpPr>
          <p:cNvPr id="2" name="文本框 1"/>
          <p:cNvSpPr txBox="1"/>
          <p:nvPr/>
        </p:nvSpPr>
        <p:spPr>
          <a:xfrm>
            <a:off x="742534" y="652993"/>
            <a:ext cx="2037737" cy="646331"/>
          </a:xfrm>
          <a:prstGeom prst="rect">
            <a:avLst/>
          </a:prstGeom>
          <a:noFill/>
        </p:spPr>
        <p:txBody>
          <a:bodyPr wrap="none" rtlCol="0">
            <a:spAutoFit/>
          </a:bodyPr>
          <a:lstStyle/>
          <a:p>
            <a:pPr algn="ctr"/>
            <a:r>
              <a:rPr lang="zh-CN" altLang="en-US" sz="3600" b="1" u="dbl" dirty="0" smtClean="0">
                <a:solidFill>
                  <a:srgbClr val="92D050"/>
                </a:solidFill>
                <a:uFillTx/>
                <a:latin typeface="黑体" panose="02010609060101010101" pitchFamily="2" charset="-122"/>
                <a:ea typeface="黑体" panose="02010609060101010101" pitchFamily="2" charset="-122"/>
              </a:rPr>
              <a:t>课堂练习</a:t>
            </a:r>
            <a:endParaRPr lang="zh-CN" altLang="en-US" sz="3600" b="1" u="dbl" dirty="0" smtClean="0">
              <a:solidFill>
                <a:srgbClr val="92D050"/>
              </a:solidFill>
              <a:uFillTx/>
              <a:latin typeface="黑体" panose="02010609060101010101" pitchFamily="2" charset="-122"/>
              <a:ea typeface="黑体" panose="02010609060101010101" pitchFamily="2" charset="-122"/>
            </a:endParaRPr>
          </a:p>
        </p:txBody>
      </p:sp>
      <p:sp>
        <p:nvSpPr>
          <p:cNvPr id="3" name="文本框 2"/>
          <p:cNvSpPr txBox="1"/>
          <p:nvPr/>
        </p:nvSpPr>
        <p:spPr>
          <a:xfrm>
            <a:off x="521970" y="2997835"/>
            <a:ext cx="7819390" cy="1815882"/>
          </a:xfrm>
          <a:prstGeom prst="rect">
            <a:avLst/>
          </a:prstGeom>
          <a:noFill/>
          <a:ln w="9525">
            <a:noFill/>
          </a:ln>
        </p:spPr>
        <p:txBody>
          <a:bodyPr wrap="square">
            <a:spAutoFit/>
          </a:bodyPr>
          <a:lstStyle/>
          <a:p>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正月（</a:t>
            </a:r>
            <a:r>
              <a:rPr lang="zh-CN" altLang="en-US" sz="2800" noProof="0" dirty="0">
                <a:solidFill>
                  <a:schemeClr val="tx1"/>
                </a:solidFill>
                <a:latin typeface="宋体" panose="02010600030101010101" pitchFamily="2" charset="-122"/>
                <a:cs typeface="楷体" panose="02010609060101010101" pitchFamily="49" charset="-122"/>
                <a:sym typeface="+mn-ea"/>
              </a:rPr>
              <a:t>zhènɡ zhēnɡ</a:t>
            </a:r>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）水浒传（</a:t>
            </a:r>
            <a:r>
              <a:rPr lang="zh-CN" altLang="en-US" sz="2800" noProof="0" dirty="0">
                <a:solidFill>
                  <a:schemeClr val="tx1"/>
                </a:solidFill>
                <a:latin typeface="宋体" panose="02010600030101010101" pitchFamily="2" charset="-122"/>
                <a:cs typeface="楷体" panose="02010609060101010101" pitchFamily="49" charset="-122"/>
                <a:sym typeface="+mn-ea"/>
              </a:rPr>
              <a:t>zhuàn chuán</a:t>
            </a:r>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endPar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的确（</a:t>
            </a:r>
            <a:r>
              <a:rPr lang="zh-CN" altLang="en-US" sz="2800" noProof="0" dirty="0">
                <a:solidFill>
                  <a:schemeClr val="tx1"/>
                </a:solidFill>
                <a:latin typeface="宋体" panose="02010600030101010101" pitchFamily="2" charset="-122"/>
                <a:cs typeface="楷体" panose="02010609060101010101" pitchFamily="49" charset="-122"/>
                <a:sym typeface="+mn-ea"/>
              </a:rPr>
              <a:t>dí  de</a:t>
            </a:r>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    北风怒号（</a:t>
            </a:r>
            <a:r>
              <a:rPr lang="zh-CN" altLang="en-US" sz="2800" noProof="0" dirty="0">
                <a:solidFill>
                  <a:schemeClr val="tx1"/>
                </a:solidFill>
                <a:latin typeface="宋体" panose="02010600030101010101" pitchFamily="2" charset="-122"/>
                <a:cs typeface="楷体" panose="02010609060101010101" pitchFamily="49" charset="-122"/>
                <a:sym typeface="+mn-ea"/>
              </a:rPr>
              <a:t>hào háo</a:t>
            </a:r>
            <a:r>
              <a:rPr lang="zh-CN" altLang="en-US" sz="2800" noProof="0" dirty="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800" noProof="0" dirty="0">
              <a:solidFill>
                <a:srgbClr val="FF00FF"/>
              </a:solidFill>
              <a:latin typeface="楷体" panose="02010609060101010101" pitchFamily="49" charset="-122"/>
              <a:ea typeface="楷体" panose="02010609060101010101" pitchFamily="49" charset="-122"/>
              <a:cs typeface="楷体" panose="02010609060101010101" pitchFamily="49" charset="-122"/>
              <a:sym typeface="+mn-ea"/>
            </a:endParaRPr>
          </a:p>
          <a:p>
            <a:r>
              <a:rPr lang="zh-CN" altLang="en-US" sz="2800" noProof="0" dirty="0">
                <a:solidFill>
                  <a:srgbClr val="FF00FF"/>
                </a:solidFill>
                <a:latin typeface="楷体" panose="02010609060101010101" pitchFamily="49" charset="-122"/>
                <a:ea typeface="楷体" panose="02010609060101010101" pitchFamily="49" charset="-122"/>
                <a:cs typeface="楷体" panose="02010609060101010101" pitchFamily="49" charset="-122"/>
                <a:sym typeface="+mn-ea"/>
              </a:rPr>
              <a:t>                                       </a:t>
            </a:r>
            <a:endParaRPr lang="zh-CN" altLang="en-US" sz="2800" noProof="0" dirty="0">
              <a:solidFill>
                <a:srgbClr val="FF00FF"/>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4" name="文本框 5"/>
          <p:cNvSpPr txBox="1"/>
          <p:nvPr/>
        </p:nvSpPr>
        <p:spPr>
          <a:xfrm>
            <a:off x="5706110" y="2841414"/>
            <a:ext cx="1087755"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a:solidFill>
                  <a:srgbClr val="FF0000"/>
                </a:solidFill>
                <a:latin typeface="黑体" panose="02010609060101010101" pitchFamily="2" charset="-122"/>
                <a:ea typeface="黑体" panose="02010609060101010101" pitchFamily="2" charset="-122"/>
                <a:sym typeface="+mn-ea"/>
              </a:rPr>
              <a:t>√</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15" name="文本框 6"/>
          <p:cNvSpPr txBox="1"/>
          <p:nvPr/>
        </p:nvSpPr>
        <p:spPr>
          <a:xfrm>
            <a:off x="3136900" y="2760134"/>
            <a:ext cx="762000"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a:solidFill>
                  <a:srgbClr val="FF0000"/>
                </a:solidFill>
                <a:latin typeface="黑体" panose="02010609060101010101" pitchFamily="2" charset="-122"/>
                <a:ea typeface="黑体" panose="02010609060101010101" pitchFamily="2" charset="-122"/>
                <a:sym typeface="+mn-ea"/>
              </a:rPr>
              <a:t>√</a:t>
            </a:r>
            <a:endParaRPr lang="zh-CN" altLang="en-US" sz="2800" b="1" dirty="0">
              <a:solidFill>
                <a:srgbClr val="FF0000"/>
              </a:solidFill>
              <a:latin typeface="黑体" panose="02010609060101010101" pitchFamily="2" charset="-122"/>
              <a:ea typeface="黑体" panose="02010609060101010101" pitchFamily="2" charset="-122"/>
              <a:sym typeface="+mn-ea"/>
            </a:endParaRPr>
          </a:p>
        </p:txBody>
      </p:sp>
      <p:sp>
        <p:nvSpPr>
          <p:cNvPr id="4" name="文本框 5"/>
          <p:cNvSpPr txBox="1"/>
          <p:nvPr/>
        </p:nvSpPr>
        <p:spPr>
          <a:xfrm>
            <a:off x="1583055" y="3824394"/>
            <a:ext cx="845820"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a:solidFill>
                  <a:srgbClr val="FF0000"/>
                </a:solidFill>
                <a:latin typeface="黑体" panose="02010609060101010101" pitchFamily="2" charset="-122"/>
                <a:ea typeface="黑体" panose="02010609060101010101" pitchFamily="2" charset="-122"/>
                <a:sym typeface="+mn-ea"/>
              </a:rPr>
              <a:t>√</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
        <p:nvSpPr>
          <p:cNvPr id="5" name="文本框 5"/>
          <p:cNvSpPr txBox="1"/>
          <p:nvPr/>
        </p:nvSpPr>
        <p:spPr>
          <a:xfrm>
            <a:off x="6217920" y="3743114"/>
            <a:ext cx="1087755" cy="637675"/>
          </a:xfrm>
          <a:prstGeom prst="rect">
            <a:avLst/>
          </a:prstGeom>
          <a:noFill/>
          <a:ln w="9525">
            <a:noFill/>
          </a:ln>
        </p:spPr>
        <p:txBody>
          <a:bodyPr wrap="square">
            <a:spAutoFit/>
          </a:bodyPr>
          <a:lstStyle/>
          <a:p>
            <a:pPr algn="ctr" hangingPunct="1">
              <a:lnSpc>
                <a:spcPct val="150000"/>
              </a:lnSpc>
              <a:spcBef>
                <a:spcPts val="2400"/>
              </a:spcBef>
            </a:pPr>
            <a:r>
              <a:rPr lang="zh-CN" altLang="en-US" sz="2800" b="1" dirty="0">
                <a:solidFill>
                  <a:srgbClr val="FF0000"/>
                </a:solidFill>
                <a:latin typeface="黑体" panose="02010609060101010101" pitchFamily="2" charset="-122"/>
                <a:ea typeface="黑体" panose="02010609060101010101" pitchFamily="2" charset="-122"/>
                <a:sym typeface="+mn-ea"/>
              </a:rPr>
              <a:t>√</a:t>
            </a:r>
            <a:endParaRPr lang="en-US" altLang="zh-CN" sz="2800" b="1" dirty="0" smtClean="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wipe(down)">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P spid="3" grpId="0"/>
      <p:bldP spid="14" grpId="0"/>
      <p:bldP spid="15" grpId="0"/>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499746" y="922867"/>
            <a:ext cx="6662420" cy="792480"/>
          </a:xfrm>
          <a:prstGeom prst="rect">
            <a:avLst/>
          </a:prstGeom>
          <a:noFill/>
          <a:ln w="9525">
            <a:noFill/>
          </a:ln>
        </p:spPr>
        <p:txBody>
          <a:bodyPr/>
          <a:lstStyle/>
          <a:p>
            <a:pPr>
              <a:lnSpc>
                <a:spcPct val="150000"/>
              </a:lnSpc>
              <a:spcBef>
                <a:spcPts val="3000"/>
              </a:spcBef>
            </a:pPr>
            <a:r>
              <a:rPr lang="zh-CN" altLang="en-US" sz="3200" dirty="0" smtClean="0">
                <a:latin typeface="黑体" panose="02010609060101010101" pitchFamily="2" charset="-122"/>
                <a:ea typeface="黑体" panose="02010609060101010101" pitchFamily="2" charset="-122"/>
              </a:rPr>
              <a:t>二、选词填空 </a:t>
            </a:r>
            <a:r>
              <a:rPr lang="zh-CN" altLang="en-US" sz="3200" b="1" dirty="0" smtClean="0">
                <a:latin typeface="黑体" panose="02010609060101010101" pitchFamily="2" charset="-122"/>
                <a:ea typeface="黑体" panose="02010609060101010101" pitchFamily="2" charset="-122"/>
              </a:rPr>
              <a:t>   （</a:t>
            </a:r>
            <a:r>
              <a:rPr lang="en-US" altLang="zh-CN" sz="2400" dirty="0">
                <a:latin typeface="黑体" panose="02010609060101010101" pitchFamily="2" charset="-122"/>
                <a:ea typeface="黑体" panose="02010609060101010101" pitchFamily="2" charset="-122"/>
              </a:rPr>
              <a:t>爱抚  爱戴</a:t>
            </a:r>
            <a:r>
              <a:rPr lang="zh-CN" altLang="en-US" sz="2400" dirty="0">
                <a:latin typeface="黑体" panose="02010609060101010101" pitchFamily="2" charset="-122"/>
                <a:ea typeface="黑体" panose="02010609060101010101" pitchFamily="2" charset="-122"/>
              </a:rPr>
              <a:t>）</a:t>
            </a:r>
            <a:endParaRPr lang="zh-CN" altLang="en-US" sz="2400" dirty="0">
              <a:latin typeface="黑体" panose="02010609060101010101" pitchFamily="2" charset="-122"/>
              <a:ea typeface="黑体" panose="02010609060101010101" pitchFamily="2" charset="-122"/>
            </a:endParaRPr>
          </a:p>
        </p:txBody>
      </p:sp>
      <p:sp>
        <p:nvSpPr>
          <p:cNvPr id="2" name="文本框 1"/>
          <p:cNvSpPr txBox="1"/>
          <p:nvPr/>
        </p:nvSpPr>
        <p:spPr>
          <a:xfrm>
            <a:off x="499746" y="2170219"/>
            <a:ext cx="8430260" cy="3247043"/>
          </a:xfrm>
          <a:prstGeom prst="rect">
            <a:avLst/>
          </a:prstGeom>
          <a:noFill/>
          <a:ln w="9525">
            <a:noFill/>
          </a:ln>
        </p:spPr>
        <p:txBody>
          <a:bodyPr wrap="square" anchor="t">
            <a:spAutoFit/>
          </a:bodyPr>
          <a:lstStyle/>
          <a:p>
            <a:pPr>
              <a:lnSpc>
                <a:spcPct val="150000"/>
              </a:lnSpc>
              <a:spcBef>
                <a:spcPts val="3000"/>
              </a:spcBef>
            </a:pPr>
            <a:r>
              <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rPr>
              <a:t>1. 那时候我有点惊异了，为什么伯父得到这么多人的（      ）？</a:t>
            </a:r>
            <a:endPar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spcBef>
                <a:spcPts val="3000"/>
              </a:spcBef>
            </a:pPr>
            <a:r>
              <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rPr>
              <a:t>2. 我呆呆地望着来来往往吊唁的人，想到我就要永远见不到伯父的面了，听不到他的声音了，也得不到他的（      ）了，泪珠就一滴一滴地掉下来。</a:t>
            </a:r>
            <a:endParaRPr lang="zh-CN" altLang="en-US" sz="2400" dirty="0" smtClean="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798831" y="2708488"/>
            <a:ext cx="1080770" cy="461665"/>
          </a:xfrm>
          <a:prstGeom prst="rect">
            <a:avLst/>
          </a:prstGeom>
          <a:noFill/>
          <a:ln w="9525">
            <a:noFill/>
          </a:ln>
        </p:spPr>
        <p:txBody>
          <a:bodyPr wrap="square">
            <a:spAutoFit/>
          </a:bodyPr>
          <a:lstStyle/>
          <a:p>
            <a:pPr algn="l" eaLnBrk="1" hangingPunct="1"/>
            <a:r>
              <a:rPr lang="zh-CN" altLang="en-US" sz="2400" dirty="0">
                <a:solidFill>
                  <a:srgbClr val="FF0000"/>
                </a:solidFill>
                <a:latin typeface="楷体" panose="02010609060101010101" pitchFamily="49" charset="-122"/>
                <a:ea typeface="楷体" panose="02010609060101010101" pitchFamily="49" charset="-122"/>
              </a:rPr>
              <a:t>爱戴</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4" name="文本框 3"/>
          <p:cNvSpPr txBox="1"/>
          <p:nvPr/>
        </p:nvSpPr>
        <p:spPr>
          <a:xfrm>
            <a:off x="7257415" y="4342863"/>
            <a:ext cx="1080770" cy="461665"/>
          </a:xfrm>
          <a:prstGeom prst="rect">
            <a:avLst/>
          </a:prstGeom>
          <a:noFill/>
          <a:ln w="9525">
            <a:noFill/>
          </a:ln>
        </p:spPr>
        <p:txBody>
          <a:bodyPr wrap="square">
            <a:spAutoFit/>
          </a:bodyPr>
          <a:lstStyle/>
          <a:p>
            <a:pPr algn="l" eaLnBrk="1" hangingPunct="1"/>
            <a:r>
              <a:rPr lang="zh-CN" altLang="en-US" sz="2400" dirty="0">
                <a:solidFill>
                  <a:srgbClr val="FF0000"/>
                </a:solidFill>
                <a:latin typeface="楷体" panose="02010609060101010101" pitchFamily="49" charset="-122"/>
                <a:ea typeface="楷体" panose="02010609060101010101" pitchFamily="49" charset="-122"/>
              </a:rPr>
              <a:t>爱抚</a:t>
            </a:r>
            <a:endParaRPr lang="zh-CN" altLang="en-US" sz="2400" dirty="0">
              <a:solidFill>
                <a:srgbClr val="FF00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txBox="1"/>
          <p:nvPr/>
        </p:nvSpPr>
        <p:spPr>
          <a:xfrm>
            <a:off x="725806" y="847513"/>
            <a:ext cx="7950200" cy="792480"/>
          </a:xfrm>
          <a:prstGeom prst="rect">
            <a:avLst/>
          </a:prstGeom>
          <a:noFill/>
          <a:ln w="9525">
            <a:noFill/>
          </a:ln>
        </p:spPr>
        <p:txBody>
          <a:bodyPr/>
          <a:lstStyle/>
          <a:p>
            <a:pPr>
              <a:lnSpc>
                <a:spcPct val="150000"/>
              </a:lnSpc>
              <a:spcBef>
                <a:spcPts val="3000"/>
              </a:spcBef>
            </a:pPr>
            <a:r>
              <a:rPr lang="zh-CN" altLang="en-US" sz="2400" dirty="0">
                <a:latin typeface="黑体" panose="02010609060101010101" pitchFamily="2" charset="-122"/>
                <a:ea typeface="黑体" panose="02010609060101010101" pitchFamily="2" charset="-122"/>
              </a:rPr>
              <a:t>三、完成下面的练习。</a:t>
            </a:r>
            <a:endParaRPr lang="zh-CN" altLang="en-US" sz="2400" dirty="0">
              <a:latin typeface="黑体" panose="02010609060101010101" pitchFamily="2" charset="-122"/>
              <a:ea typeface="黑体" panose="02010609060101010101" pitchFamily="2" charset="-122"/>
            </a:endParaRPr>
          </a:p>
          <a:p>
            <a:pPr>
              <a:lnSpc>
                <a:spcPct val="150000"/>
              </a:lnSpc>
              <a:spcBef>
                <a:spcPts val="3000"/>
              </a:spcBef>
            </a:pPr>
            <a:endParaRPr lang="en-US" altLang="zh-CN" sz="2400" dirty="0">
              <a:latin typeface="楷体" panose="02010609060101010101" pitchFamily="49" charset="-122"/>
              <a:ea typeface="楷体" panose="02010609060101010101" pitchFamily="49" charset="-122"/>
              <a:cs typeface="楷体" panose="02010609060101010101" pitchFamily="49" charset="-122"/>
            </a:endParaRPr>
          </a:p>
        </p:txBody>
      </p:sp>
      <p:sp>
        <p:nvSpPr>
          <p:cNvPr id="13" name="文本框 12"/>
          <p:cNvSpPr txBox="1"/>
          <p:nvPr/>
        </p:nvSpPr>
        <p:spPr>
          <a:xfrm>
            <a:off x="1052830" y="2741508"/>
            <a:ext cx="4812665" cy="830997"/>
          </a:xfrm>
          <a:prstGeom prst="rect">
            <a:avLst/>
          </a:prstGeom>
          <a:noFill/>
          <a:ln w="9525">
            <a:noFill/>
          </a:ln>
        </p:spPr>
        <p:txBody>
          <a:bodyPr wrap="square">
            <a:spAutoFit/>
          </a:bodyPr>
          <a:lstStyle/>
          <a:p>
            <a:r>
              <a:rPr lang="zh-CN" altLang="en-US" sz="2400" dirty="0">
                <a:solidFill>
                  <a:srgbClr val="FF0000"/>
                </a:solidFill>
                <a:latin typeface="楷体" panose="02010609060101010101" pitchFamily="49" charset="-122"/>
                <a:ea typeface="楷体" panose="02010609060101010101" pitchFamily="49" charset="-122"/>
                <a:sym typeface="+mn-ea"/>
              </a:rPr>
              <a:t>只注意紧张动人的情节。</a:t>
            </a:r>
            <a:endParaRPr lang="zh-CN" altLang="en-US" sz="2400" dirty="0" smtClean="0">
              <a:solidFill>
                <a:srgbClr val="FF0000"/>
              </a:solidFill>
              <a:latin typeface="楷体" panose="02010609060101010101" pitchFamily="49" charset="-122"/>
              <a:ea typeface="楷体" panose="02010609060101010101" pitchFamily="49" charset="-122"/>
              <a:sym typeface="+mn-ea"/>
            </a:endParaRPr>
          </a:p>
          <a:p>
            <a:endParaRPr lang="zh-CN" altLang="en-US" sz="2400" dirty="0" smtClean="0">
              <a:solidFill>
                <a:srgbClr val="FF0000"/>
              </a:solidFill>
              <a:latin typeface="楷体" panose="02010609060101010101" pitchFamily="49" charset="-122"/>
              <a:ea typeface="楷体" panose="02010609060101010101" pitchFamily="49" charset="-122"/>
              <a:sym typeface="+mn-ea"/>
            </a:endParaRPr>
          </a:p>
        </p:txBody>
      </p:sp>
      <p:sp>
        <p:nvSpPr>
          <p:cNvPr id="2" name="文本框 1"/>
          <p:cNvSpPr txBox="1"/>
          <p:nvPr/>
        </p:nvSpPr>
        <p:spPr>
          <a:xfrm>
            <a:off x="320040" y="2148418"/>
            <a:ext cx="8225790" cy="1585049"/>
          </a:xfrm>
          <a:prstGeom prst="rect">
            <a:avLst/>
          </a:prstGeom>
          <a:noFill/>
          <a:ln w="9525">
            <a:noFill/>
          </a:ln>
        </p:spPr>
        <p:txBody>
          <a:bodyPr wrap="square" anchor="t">
            <a:spAutoFit/>
          </a:bodyPr>
          <a:lstStyle/>
          <a:p>
            <a:pPr>
              <a:lnSpc>
                <a:spcPct val="150000"/>
              </a:lnSpc>
              <a:spcBef>
                <a:spcPts val="3000"/>
              </a:spcBef>
            </a:pPr>
            <a:r>
              <a:rPr lang="en-US" altLang="zh-CN" sz="2400" b="1"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1.课文具体描写“我”读书时“囫囵吞枣”的句子是：                                </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spcBef>
                <a:spcPts val="3000"/>
              </a:spcBef>
            </a:pPr>
            <a:r>
              <a:rPr lang="zh-CN" altLang="en-US" sz="2400" dirty="0">
                <a:latin typeface="楷体" panose="02010609060101010101" pitchFamily="49" charset="-122"/>
                <a:ea typeface="楷体" panose="02010609060101010101" pitchFamily="49" charset="-122"/>
                <a:cs typeface="楷体" panose="02010609060101010101" pitchFamily="49" charset="-122"/>
                <a:sym typeface="+mn-ea"/>
              </a:rPr>
              <a:t> 2. 课文具体描写“我”读书时“张冠李戴”的句子是：                                                    </a:t>
            </a:r>
            <a:endParaRPr lang="zh-CN" altLang="en-US" sz="24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959485" y="4069927"/>
            <a:ext cx="7483475" cy="1200329"/>
          </a:xfrm>
          <a:prstGeom prst="rect">
            <a:avLst/>
          </a:prstGeom>
          <a:noFill/>
          <a:ln w="9525">
            <a:noFill/>
          </a:ln>
        </p:spPr>
        <p:txBody>
          <a:bodyPr wrap="square">
            <a:spAutoFit/>
          </a:bodyPr>
          <a:lstStyle/>
          <a:p>
            <a:r>
              <a:rPr lang="zh-CN" altLang="en-US" sz="2400" dirty="0">
                <a:solidFill>
                  <a:srgbClr val="FF0000"/>
                </a:solidFill>
                <a:latin typeface="楷体" panose="02010609060101010101" pitchFamily="49" charset="-122"/>
                <a:ea typeface="楷体" panose="02010609060101010101" pitchFamily="49" charset="-122"/>
                <a:sym typeface="+mn-ea"/>
              </a:rPr>
              <a:t>那些好汉的个性，那些复杂的内容，全搞不清楚，有时候还把这个人做的事情安在那个人身上</a:t>
            </a:r>
            <a:r>
              <a:rPr lang="zh-CN" altLang="en-US" sz="2400" dirty="0" smtClean="0">
                <a:solidFill>
                  <a:srgbClr val="FF0000"/>
                </a:solidFill>
                <a:latin typeface="楷体" panose="02010609060101010101" pitchFamily="49" charset="-122"/>
                <a:ea typeface="楷体" panose="02010609060101010101" pitchFamily="49" charset="-122"/>
                <a:sym typeface="+mn-ea"/>
              </a:rPr>
              <a:t>。 </a:t>
            </a:r>
            <a:endParaRPr lang="zh-CN" altLang="en-US" sz="2400" dirty="0">
              <a:solidFill>
                <a:srgbClr val="FF0000"/>
              </a:solidFill>
              <a:latin typeface="楷体" panose="02010609060101010101" pitchFamily="49" charset="-122"/>
              <a:ea typeface="楷体" panose="02010609060101010101" pitchFamily="49" charset="-122"/>
              <a:sym typeface="+mn-ea"/>
            </a:endParaRPr>
          </a:p>
          <a:p>
            <a:endParaRPr lang="zh-CN" altLang="en-US" sz="2400" dirty="0" smtClean="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13"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39775" y="3636456"/>
            <a:ext cx="7500990" cy="1057790"/>
          </a:xfrm>
          <a:prstGeom prst="rect">
            <a:avLst/>
          </a:prstGeom>
          <a:noFill/>
          <a:ln w="9525">
            <a:noFill/>
          </a:ln>
        </p:spPr>
        <p:txBody>
          <a:bodyPr wrap="square">
            <a:spAutoFit/>
          </a:bodyPr>
          <a:lstStyle/>
          <a:p>
            <a:pPr>
              <a:lnSpc>
                <a:spcPct val="120000"/>
              </a:lnSpc>
            </a:pPr>
            <a:r>
              <a:rPr lang="zh-CN" altLang="en-US" sz="2800" dirty="0">
                <a:latin typeface="楷体" panose="02010609060101010101" pitchFamily="49" charset="-122"/>
                <a:ea typeface="楷体" panose="02010609060101010101" pitchFamily="49" charset="-122"/>
                <a:cs typeface="楷体" panose="02010609060101010101" pitchFamily="49" charset="-122"/>
                <a:sym typeface="+mn-ea"/>
              </a:rPr>
              <a:t>把冠（      ）军的奖杯颁给了亚军，这真是张冠（      ）李戴。</a:t>
            </a:r>
            <a:endParaRPr lang="zh-CN" altLang="en-US" sz="28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左大括号 11"/>
          <p:cNvSpPr/>
          <p:nvPr/>
        </p:nvSpPr>
        <p:spPr>
          <a:xfrm>
            <a:off x="1985628" y="1702210"/>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600" b="1"/>
          </a:p>
        </p:txBody>
      </p:sp>
      <p:sp>
        <p:nvSpPr>
          <p:cNvPr id="7" name="文本框 6"/>
          <p:cNvSpPr txBox="1"/>
          <p:nvPr/>
        </p:nvSpPr>
        <p:spPr>
          <a:xfrm>
            <a:off x="1227439" y="1950495"/>
            <a:ext cx="591185" cy="584775"/>
          </a:xfrm>
          <a:prstGeom prst="rect">
            <a:avLst/>
          </a:prstGeom>
          <a:noFill/>
          <a:ln w="9525">
            <a:noFill/>
          </a:ln>
        </p:spPr>
        <p:txBody>
          <a:bodyPr wrap="square">
            <a:spAutoFit/>
          </a:bodyPr>
          <a:lstStyle/>
          <a:p>
            <a:r>
              <a:rPr lang="zh-CN" altLang="en-US" sz="3200" b="1" dirty="0">
                <a:solidFill>
                  <a:srgbClr val="FF0000"/>
                </a:solidFill>
                <a:latin typeface="楷体_GB2312" panose="02010609030101010101" charset="-122"/>
                <a:ea typeface="楷体_GB2312" panose="02010609030101010101" charset="-122"/>
              </a:rPr>
              <a:t>冠</a:t>
            </a:r>
            <a:endParaRPr lang="zh-CN" altLang="en-US" sz="3200"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2129773" y="1765828"/>
            <a:ext cx="6230620" cy="954107"/>
          </a:xfrm>
          <a:prstGeom prst="rect">
            <a:avLst/>
          </a:prstGeom>
          <a:noFill/>
          <a:ln w="9525">
            <a:noFill/>
          </a:ln>
        </p:spPr>
        <p:txBody>
          <a:bodyPr wrap="square">
            <a:spAutoFit/>
          </a:bodyPr>
          <a:lstStyle/>
          <a:p>
            <a:pPr algn="l"/>
            <a:r>
              <a:rPr lang="en-US" altLang="zh-CN" sz="2800" b="1" dirty="0">
                <a:solidFill>
                  <a:srgbClr val="FF00FF"/>
                </a:solidFill>
                <a:latin typeface="+mn-ea"/>
                <a:cs typeface="+mn-ea"/>
              </a:rPr>
              <a:t> </a:t>
            </a:r>
            <a:r>
              <a:rPr lang="zh-CN" altLang="en-US" sz="2800" dirty="0" smtClean="0">
                <a:solidFill>
                  <a:srgbClr val="FF0000"/>
                </a:solidFill>
                <a:latin typeface="宋体" panose="02010600030101010101" pitchFamily="2" charset="-122"/>
                <a:cs typeface="宋体" panose="02010600030101010101" pitchFamily="2" charset="-122"/>
              </a:rPr>
              <a:t>ɡuān </a:t>
            </a:r>
            <a:r>
              <a:rPr lang="zh-CN" altLang="en-US" sz="2800" dirty="0">
                <a:solidFill>
                  <a:schemeClr val="tx1"/>
                </a:solidFill>
                <a:latin typeface="宋体" panose="02010600030101010101" pitchFamily="2" charset="-122"/>
                <a:cs typeface="宋体" panose="02010600030101010101" pitchFamily="2" charset="-122"/>
              </a:rPr>
              <a:t>（桂冠）（花冠）（张冠李戴）</a:t>
            </a:r>
            <a:endParaRPr lang="zh-CN" altLang="en-US" sz="2800" dirty="0">
              <a:solidFill>
                <a:srgbClr val="FF00FF"/>
              </a:solidFill>
              <a:latin typeface="宋体" panose="02010600030101010101" pitchFamily="2" charset="-122"/>
              <a:cs typeface="宋体" panose="02010600030101010101" pitchFamily="2" charset="-122"/>
            </a:endParaRPr>
          </a:p>
          <a:p>
            <a:pPr algn="l"/>
            <a:r>
              <a:rPr lang="en-US" altLang="zh-CN" sz="2800" dirty="0">
                <a:latin typeface="宋体" panose="02010600030101010101" pitchFamily="2" charset="-122"/>
                <a:cs typeface="宋体" panose="02010600030101010101" pitchFamily="2" charset="-122"/>
                <a:sym typeface="+mn-ea"/>
              </a:rPr>
              <a:t> </a:t>
            </a:r>
            <a:r>
              <a:rPr lang="zh-CN" altLang="en-US" sz="2800" dirty="0" smtClean="0">
                <a:solidFill>
                  <a:srgbClr val="FF0000"/>
                </a:solidFill>
                <a:latin typeface="宋体" panose="02010600030101010101" pitchFamily="2" charset="-122"/>
                <a:cs typeface="宋体" panose="02010600030101010101" pitchFamily="2" charset="-122"/>
                <a:sym typeface="+mn-ea"/>
              </a:rPr>
              <a:t>ɡuàn </a:t>
            </a:r>
            <a:r>
              <a:rPr lang="en-US" altLang="zh-CN" sz="2800" dirty="0">
                <a:latin typeface="宋体" panose="02010600030101010101" pitchFamily="2" charset="-122"/>
                <a:cs typeface="宋体" panose="02010600030101010101" pitchFamily="2" charset="-122"/>
                <a:sym typeface="+mn-ea"/>
              </a:rPr>
              <a:t>（冠军）（夺冠）（冠名）</a:t>
            </a:r>
            <a:endParaRPr lang="en-US" altLang="zh-CN" sz="2800" dirty="0">
              <a:latin typeface="宋体" panose="02010600030101010101" pitchFamily="2" charset="-122"/>
              <a:cs typeface="宋体" panose="02010600030101010101" pitchFamily="2" charset="-122"/>
              <a:sym typeface="+mn-ea"/>
            </a:endParaRPr>
          </a:p>
        </p:txBody>
      </p:sp>
      <p:sp>
        <p:nvSpPr>
          <p:cNvPr id="8" name="文本框 7"/>
          <p:cNvSpPr txBox="1"/>
          <p:nvPr/>
        </p:nvSpPr>
        <p:spPr>
          <a:xfrm>
            <a:off x="2092960" y="3636434"/>
            <a:ext cx="1263015" cy="400110"/>
          </a:xfrm>
          <a:prstGeom prst="rect">
            <a:avLst/>
          </a:prstGeom>
          <a:noFill/>
          <a:ln w="9525">
            <a:noFill/>
          </a:ln>
        </p:spPr>
        <p:txBody>
          <a:bodyPr wrap="square">
            <a:spAutoFit/>
          </a:bodyPr>
          <a:lstStyle/>
          <a:p>
            <a:r>
              <a:rPr lang="zh-CN" altLang="en-US" sz="2000" b="1" dirty="0">
                <a:solidFill>
                  <a:srgbClr val="FF0000"/>
                </a:solidFill>
                <a:latin typeface="宋体" panose="02010600030101010101" pitchFamily="2" charset="-122"/>
                <a:cs typeface="楷体" panose="02010609060101010101" pitchFamily="49" charset="-122"/>
                <a:sym typeface="+mn-ea"/>
              </a:rPr>
              <a:t>ɡuàn</a:t>
            </a:r>
            <a:endParaRPr lang="zh-CN" altLang="en-US" sz="2000" b="1" dirty="0">
              <a:solidFill>
                <a:srgbClr val="FF0000"/>
              </a:solidFill>
              <a:latin typeface="宋体" panose="02010600030101010101" pitchFamily="2" charset="-122"/>
              <a:cs typeface="楷体" panose="02010609060101010101" pitchFamily="49" charset="-122"/>
              <a:sym typeface="+mn-ea"/>
            </a:endParaRPr>
          </a:p>
        </p:txBody>
      </p:sp>
      <p:sp>
        <p:nvSpPr>
          <p:cNvPr id="9" name="文本框 8"/>
          <p:cNvSpPr txBox="1"/>
          <p:nvPr/>
        </p:nvSpPr>
        <p:spPr>
          <a:xfrm>
            <a:off x="2129773" y="4263234"/>
            <a:ext cx="1989455" cy="400110"/>
          </a:xfrm>
          <a:prstGeom prst="rect">
            <a:avLst/>
          </a:prstGeom>
          <a:noFill/>
          <a:ln w="9525">
            <a:noFill/>
          </a:ln>
        </p:spPr>
        <p:txBody>
          <a:bodyPr wrap="square">
            <a:spAutoFit/>
          </a:bodyPr>
          <a:lstStyle/>
          <a:p>
            <a:r>
              <a:rPr lang="zh-CN" altLang="en-US" sz="2000" b="1" dirty="0">
                <a:solidFill>
                  <a:srgbClr val="FF0000"/>
                </a:solidFill>
                <a:latin typeface="宋体" panose="02010600030101010101" pitchFamily="2" charset="-122"/>
                <a:cs typeface="楷体" panose="02010609060101010101" pitchFamily="49" charset="-122"/>
                <a:sym typeface="+mn-ea"/>
              </a:rPr>
              <a:t>ɡuān</a:t>
            </a:r>
            <a:endParaRPr lang="zh-CN" altLang="en-US" sz="2000" b="1" dirty="0">
              <a:solidFill>
                <a:srgbClr val="FF0000"/>
              </a:solidFill>
              <a:latin typeface="宋体" panose="02010600030101010101" pitchFamily="2"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55980" y="3407009"/>
            <a:ext cx="7500990" cy="1195712"/>
          </a:xfrm>
          <a:prstGeom prst="rect">
            <a:avLst/>
          </a:prstGeom>
          <a:noFill/>
          <a:ln w="9525">
            <a:noFill/>
          </a:ln>
        </p:spPr>
        <p:txBody>
          <a:bodyPr wrap="square">
            <a:spAutoFit/>
          </a:bodyPr>
          <a:lstStyle/>
          <a:p>
            <a:pPr>
              <a:lnSpc>
                <a:spcPct val="120000"/>
              </a:lnSpc>
            </a:pPr>
            <a:r>
              <a:rPr lang="en-US" altLang="zh-CN" sz="320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3200" dirty="0">
                <a:latin typeface="楷体" panose="02010609060101010101" pitchFamily="49" charset="-122"/>
                <a:ea typeface="楷体" panose="02010609060101010101" pitchFamily="49" charset="-122"/>
                <a:cs typeface="楷体" panose="02010609060101010101" pitchFamily="49" charset="-122"/>
                <a:sym typeface="+mn-ea"/>
              </a:rPr>
              <a:t>正（      ）月里正（      ）好我要过生日，大家好好热闹一下。</a:t>
            </a:r>
            <a:endParaRPr lang="zh-CN" altLang="en-US" sz="3200" dirty="0">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2" name="左大括号 11"/>
          <p:cNvSpPr/>
          <p:nvPr/>
        </p:nvSpPr>
        <p:spPr>
          <a:xfrm>
            <a:off x="2167237" y="1540497"/>
            <a:ext cx="288290" cy="108013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b="1"/>
          </a:p>
        </p:txBody>
      </p:sp>
      <p:sp>
        <p:nvSpPr>
          <p:cNvPr id="7" name="文本框 6"/>
          <p:cNvSpPr txBox="1"/>
          <p:nvPr/>
        </p:nvSpPr>
        <p:spPr>
          <a:xfrm>
            <a:off x="1409049" y="1788781"/>
            <a:ext cx="591185" cy="646331"/>
          </a:xfrm>
          <a:prstGeom prst="rect">
            <a:avLst/>
          </a:prstGeom>
          <a:noFill/>
          <a:ln w="9525">
            <a:noFill/>
          </a:ln>
        </p:spPr>
        <p:txBody>
          <a:bodyPr wrap="square">
            <a:spAutoFit/>
          </a:bodyPr>
          <a:lstStyle/>
          <a:p>
            <a:r>
              <a:rPr lang="zh-CN" altLang="en-US" sz="3600" b="1" dirty="0">
                <a:solidFill>
                  <a:srgbClr val="FF0000"/>
                </a:solidFill>
                <a:latin typeface="楷体_GB2312" panose="02010609030101010101" charset="-122"/>
                <a:ea typeface="楷体_GB2312" panose="02010609030101010101" charset="-122"/>
              </a:rPr>
              <a:t>正</a:t>
            </a:r>
            <a:endParaRPr lang="zh-CN" altLang="en-US" sz="3600" b="1" dirty="0">
              <a:solidFill>
                <a:srgbClr val="FF0000"/>
              </a:solidFill>
              <a:latin typeface="楷体_GB2312" panose="02010609030101010101" charset="-122"/>
              <a:ea typeface="楷体_GB2312" panose="02010609030101010101" charset="-122"/>
            </a:endParaRPr>
          </a:p>
        </p:txBody>
      </p:sp>
      <p:sp>
        <p:nvSpPr>
          <p:cNvPr id="5" name="文本框 4"/>
          <p:cNvSpPr txBox="1"/>
          <p:nvPr/>
        </p:nvSpPr>
        <p:spPr>
          <a:xfrm>
            <a:off x="2167255" y="1330114"/>
            <a:ext cx="6230620" cy="1218795"/>
          </a:xfrm>
          <a:prstGeom prst="rect">
            <a:avLst/>
          </a:prstGeom>
          <a:noFill/>
          <a:ln w="9525">
            <a:noFill/>
          </a:ln>
        </p:spPr>
        <p:txBody>
          <a:bodyPr wrap="square">
            <a:spAutoFit/>
          </a:bodyPr>
          <a:lstStyle/>
          <a:p>
            <a:pPr algn="l">
              <a:lnSpc>
                <a:spcPct val="120000"/>
              </a:lnSpc>
            </a:pPr>
            <a:r>
              <a:rPr lang="en-US" altLang="zh-CN" sz="3200" b="1" dirty="0">
                <a:solidFill>
                  <a:srgbClr val="FF00FF"/>
                </a:solidFill>
                <a:latin typeface="+mn-ea"/>
                <a:cs typeface="+mn-ea"/>
              </a:rPr>
              <a:t> </a:t>
            </a:r>
            <a:r>
              <a:rPr lang="zh-CN" altLang="en-US" sz="3200" b="1" dirty="0">
                <a:solidFill>
                  <a:srgbClr val="FF00FF"/>
                </a:solidFill>
                <a:latin typeface="+mn-ea"/>
                <a:cs typeface="+mn-ea"/>
              </a:rPr>
              <a:t> </a:t>
            </a:r>
            <a:r>
              <a:rPr lang="en-US" altLang="zh-CN" sz="3200" dirty="0">
                <a:solidFill>
                  <a:srgbClr val="FF0000"/>
                </a:solidFill>
                <a:latin typeface="宋体" panose="02010600030101010101" pitchFamily="2" charset="-122"/>
                <a:cs typeface="宋体" panose="02010600030101010101" pitchFamily="2" charset="-122"/>
                <a:sym typeface="+mn-ea"/>
              </a:rPr>
              <a:t>zhēnɡ</a:t>
            </a:r>
            <a:r>
              <a:rPr lang="en-US" altLang="zh-CN" sz="3200" dirty="0">
                <a:latin typeface="宋体" panose="02010600030101010101" pitchFamily="2" charset="-122"/>
                <a:cs typeface="宋体" panose="02010600030101010101" pitchFamily="2" charset="-122"/>
                <a:sym typeface="+mn-ea"/>
              </a:rPr>
              <a:t>（正月）</a:t>
            </a:r>
            <a:endParaRPr lang="en-US" altLang="zh-CN" sz="3200" dirty="0">
              <a:latin typeface="宋体" panose="02010600030101010101" pitchFamily="2" charset="-122"/>
              <a:cs typeface="宋体" panose="02010600030101010101" pitchFamily="2" charset="-122"/>
              <a:sym typeface="+mn-ea"/>
            </a:endParaRPr>
          </a:p>
          <a:p>
            <a:pPr algn="l">
              <a:lnSpc>
                <a:spcPct val="120000"/>
              </a:lnSpc>
            </a:pPr>
            <a:r>
              <a:rPr lang="en-US" altLang="zh-CN" sz="3200" dirty="0">
                <a:latin typeface="宋体" panose="02010600030101010101" pitchFamily="2" charset="-122"/>
                <a:cs typeface="宋体" panose="02010600030101010101" pitchFamily="2" charset="-122"/>
                <a:sym typeface="+mn-ea"/>
              </a:rPr>
              <a:t>  </a:t>
            </a:r>
            <a:r>
              <a:rPr lang="en-US" altLang="zh-CN" sz="3200" dirty="0">
                <a:solidFill>
                  <a:srgbClr val="FF0000"/>
                </a:solidFill>
                <a:latin typeface="宋体" panose="02010600030101010101" pitchFamily="2" charset="-122"/>
                <a:cs typeface="宋体" panose="02010600030101010101" pitchFamily="2" charset="-122"/>
                <a:sym typeface="+mn-ea"/>
              </a:rPr>
              <a:t>zhènɡ</a:t>
            </a:r>
            <a:r>
              <a:rPr lang="en-US" altLang="zh-CN" sz="3200" dirty="0">
                <a:latin typeface="宋体" panose="02010600030101010101" pitchFamily="2" charset="-122"/>
                <a:cs typeface="宋体" panose="02010600030101010101" pitchFamily="2" charset="-122"/>
                <a:sym typeface="+mn-ea"/>
              </a:rPr>
              <a:t>（正好）（正确）（真正）</a:t>
            </a:r>
            <a:endParaRPr lang="en-US" altLang="zh-CN" sz="3200" dirty="0">
              <a:latin typeface="宋体" panose="02010600030101010101" pitchFamily="2" charset="-122"/>
              <a:cs typeface="宋体" panose="02010600030101010101" pitchFamily="2" charset="-122"/>
              <a:sym typeface="+mn-ea"/>
            </a:endParaRPr>
          </a:p>
        </p:txBody>
      </p:sp>
      <p:sp>
        <p:nvSpPr>
          <p:cNvPr id="8" name="文本框 7"/>
          <p:cNvSpPr txBox="1"/>
          <p:nvPr/>
        </p:nvSpPr>
        <p:spPr>
          <a:xfrm>
            <a:off x="2798445" y="3413995"/>
            <a:ext cx="1473835" cy="461665"/>
          </a:xfrm>
          <a:prstGeom prst="rect">
            <a:avLst/>
          </a:prstGeom>
          <a:noFill/>
          <a:ln w="9525">
            <a:noFill/>
          </a:ln>
        </p:spPr>
        <p:txBody>
          <a:bodyPr wrap="square">
            <a:spAutoFit/>
          </a:bodyPr>
          <a:lstStyle/>
          <a:p>
            <a:r>
              <a:rPr lang="zh-CN" altLang="en-US" sz="2400" b="1" dirty="0">
                <a:solidFill>
                  <a:srgbClr val="FF0000"/>
                </a:solidFill>
                <a:latin typeface="宋体" panose="02010600030101010101" pitchFamily="2" charset="-122"/>
                <a:cs typeface="楷体" panose="02010609060101010101" pitchFamily="49" charset="-122"/>
                <a:sym typeface="+mn-ea"/>
              </a:rPr>
              <a:t>zhēnɡ</a:t>
            </a:r>
            <a:endParaRPr lang="zh-CN" altLang="en-US" sz="2400" b="1" dirty="0">
              <a:solidFill>
                <a:srgbClr val="FF0000"/>
              </a:solidFill>
              <a:latin typeface="宋体" panose="02010600030101010101" pitchFamily="2" charset="-122"/>
              <a:cs typeface="楷体" panose="02010609060101010101" pitchFamily="49" charset="-122"/>
              <a:sym typeface="+mn-ea"/>
            </a:endParaRPr>
          </a:p>
        </p:txBody>
      </p:sp>
      <p:sp>
        <p:nvSpPr>
          <p:cNvPr id="9" name="文本框 8"/>
          <p:cNvSpPr txBox="1"/>
          <p:nvPr/>
        </p:nvSpPr>
        <p:spPr>
          <a:xfrm>
            <a:off x="6044566" y="3500122"/>
            <a:ext cx="1989455" cy="461665"/>
          </a:xfrm>
          <a:prstGeom prst="rect">
            <a:avLst/>
          </a:prstGeom>
          <a:noFill/>
          <a:ln w="9525">
            <a:noFill/>
          </a:ln>
        </p:spPr>
        <p:txBody>
          <a:bodyPr wrap="square">
            <a:spAutoFit/>
          </a:bodyPr>
          <a:lstStyle/>
          <a:p>
            <a:r>
              <a:rPr lang="zh-CN" altLang="en-US" sz="2400" b="1" dirty="0">
                <a:solidFill>
                  <a:srgbClr val="FF0000"/>
                </a:solidFill>
                <a:latin typeface="宋体" panose="02010600030101010101" pitchFamily="2" charset="-122"/>
                <a:cs typeface="楷体" panose="02010609060101010101" pitchFamily="49" charset="-122"/>
                <a:sym typeface="+mn-ea"/>
              </a:rPr>
              <a:t>zhènɡ</a:t>
            </a:r>
            <a:endParaRPr lang="zh-CN" altLang="en-US" sz="2400" b="1" dirty="0">
              <a:solidFill>
                <a:srgbClr val="FF0000"/>
              </a:solidFill>
              <a:latin typeface="宋体" panose="02010600030101010101" pitchFamily="2" charset="-122"/>
              <a:cs typeface="楷体" panose="02010609060101010101"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bldLvl="0" animBg="1"/>
      <p:bldP spid="7" grpId="0"/>
      <p:bldP spid="5"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461665"/>
          </a:xfrm>
          <a:prstGeom prst="rect">
            <a:avLst/>
          </a:prstGeom>
          <a:noFill/>
        </p:spPr>
        <p:txBody>
          <a:bodyPr wrap="none" rtlCol="0">
            <a:spAutoFit/>
          </a:bodyPr>
          <a:lstStyle/>
          <a:p>
            <a:endParaRPr lang="zh-CN" altLang="en-US" sz="2400"/>
          </a:p>
        </p:txBody>
      </p:sp>
      <p:sp>
        <p:nvSpPr>
          <p:cNvPr id="3" name="文本框 2"/>
          <p:cNvSpPr txBox="1"/>
          <p:nvPr/>
        </p:nvSpPr>
        <p:spPr>
          <a:xfrm>
            <a:off x="756285" y="582296"/>
            <a:ext cx="2659702" cy="830997"/>
          </a:xfrm>
          <a:prstGeom prst="rect">
            <a:avLst/>
          </a:prstGeom>
          <a:noFill/>
          <a:ln w="9525">
            <a:noFill/>
          </a:ln>
        </p:spPr>
        <p:txBody>
          <a:bodyPr wrap="none" anchor="t">
            <a:spAutoFit/>
          </a:bodyPr>
          <a:lstStyle/>
          <a:p>
            <a:pPr eaLnBrk="1" hangingPunct="1"/>
            <a:r>
              <a:rPr lang="zh-CN" altLang="en-US" sz="4800" b="1" u="dbl" dirty="0" smtClean="0">
                <a:solidFill>
                  <a:srgbClr val="92D050"/>
                </a:solidFill>
                <a:uFillTx/>
                <a:latin typeface="黑体" panose="02010609060101010101" pitchFamily="2" charset="-122"/>
                <a:ea typeface="黑体" panose="02010609060101010101" pitchFamily="2" charset="-122"/>
                <a:sym typeface="+mn-ea"/>
              </a:rPr>
              <a:t>词语解释</a:t>
            </a:r>
            <a:endParaRPr lang="zh-CN" altLang="en-US" sz="4800" b="1" u="dbl" dirty="0" smtClean="0">
              <a:solidFill>
                <a:srgbClr val="92D050"/>
              </a:solidFill>
              <a:uFillTx/>
              <a:latin typeface="黑体" panose="02010609060101010101" pitchFamily="2" charset="-122"/>
              <a:ea typeface="黑体" panose="02010609060101010101" pitchFamily="2" charset="-122"/>
              <a:sym typeface="+mn-ea"/>
            </a:endParaRPr>
          </a:p>
        </p:txBody>
      </p:sp>
      <p:sp>
        <p:nvSpPr>
          <p:cNvPr id="22" name="TextBox 21"/>
          <p:cNvSpPr txBox="1"/>
          <p:nvPr/>
        </p:nvSpPr>
        <p:spPr>
          <a:xfrm>
            <a:off x="904875" y="1639147"/>
            <a:ext cx="7141845" cy="3135858"/>
          </a:xfrm>
          <a:prstGeom prst="rect">
            <a:avLst/>
          </a:prstGeom>
          <a:noFill/>
          <a:ln w="9525">
            <a:noFill/>
          </a:ln>
        </p:spPr>
        <p:txBody>
          <a:bodyPr wrap="square" rtlCol="0">
            <a:spAutoFit/>
          </a:bodyPr>
          <a:lstStyle/>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爱抚：</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疼爱抚慰。</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囫囵吞枣</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囫囵：整个儿。把枣整个咽下去，不加咀嚼，不辨滋味。比喻对事物不加分析思考。</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张冠李戴</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把姓张的帽子戴到姓李的头上。比喻认错了对象，弄错了事实。</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恍然大悟</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恍然：猛然清醒的样子；悟：心里明白。形容一下子明白过来。</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3" y="767000"/>
            <a:ext cx="184731" cy="461665"/>
          </a:xfrm>
          <a:prstGeom prst="rect">
            <a:avLst/>
          </a:prstGeom>
          <a:noFill/>
        </p:spPr>
        <p:txBody>
          <a:bodyPr wrap="none" rtlCol="0">
            <a:spAutoFit/>
          </a:bodyPr>
          <a:lstStyle/>
          <a:p>
            <a:endParaRPr lang="zh-CN" altLang="en-US" sz="2400"/>
          </a:p>
        </p:txBody>
      </p:sp>
      <p:sp>
        <p:nvSpPr>
          <p:cNvPr id="22" name="TextBox 21"/>
          <p:cNvSpPr txBox="1"/>
          <p:nvPr/>
        </p:nvSpPr>
        <p:spPr>
          <a:xfrm>
            <a:off x="756285" y="1149773"/>
            <a:ext cx="7141845" cy="2692660"/>
          </a:xfrm>
          <a:prstGeom prst="rect">
            <a:avLst/>
          </a:prstGeom>
          <a:noFill/>
          <a:ln w="9525">
            <a:noFill/>
          </a:ln>
        </p:spPr>
        <p:txBody>
          <a:bodyPr wrap="square" rtlCol="0">
            <a:spAutoFit/>
          </a:bodyPr>
          <a:lstStyle/>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追悼</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latin typeface="楷体" panose="02010609060101010101" pitchFamily="49" charset="-122"/>
                <a:ea typeface="楷体" panose="02010609060101010101" pitchFamily="49" charset="-122"/>
                <a:cs typeface="楷体_GB2312" panose="02010609030101010101" charset="-122"/>
                <a:sym typeface="+mn-ea"/>
              </a:rPr>
              <a:t>对于死者的追念哀思。</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饱经风霜</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饱：充分；经：经历；风霜：比喻艰难困苦。形容经历过长期的艰难困苦的生活和斗争。</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深奥</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高深，不易理解。。</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a:p>
            <a:pPr>
              <a:lnSpc>
                <a:spcPct val="120000"/>
              </a:lnSpc>
              <a:defRPr/>
            </a:pPr>
            <a:r>
              <a:rPr lang="zh-CN" altLang="en-US"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半夜三更</a:t>
            </a:r>
            <a:r>
              <a:rPr lang="en-US" altLang="zh-CN" sz="2400" dirty="0">
                <a:solidFill>
                  <a:srgbClr val="FF0000"/>
                </a:solidFill>
                <a:latin typeface="楷体" panose="02010609060101010101" pitchFamily="49" charset="-122"/>
                <a:ea typeface="楷体" panose="02010609060101010101" pitchFamily="49" charset="-122"/>
                <a:cs typeface="楷体_GB2312" panose="02010609030101010101" charset="-122"/>
                <a:sym typeface="+mn-ea"/>
              </a:rPr>
              <a:t>:</a:t>
            </a:r>
            <a:r>
              <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rPr>
              <a:t>一夜分为五更，三更是午夜十二时。指深夜。</a:t>
            </a:r>
            <a:endParaRPr lang="zh-CN" altLang="en-US" sz="2400" dirty="0">
              <a:solidFill>
                <a:schemeClr val="tx1"/>
              </a:solidFill>
              <a:latin typeface="楷体" panose="02010609060101010101" pitchFamily="49" charset="-122"/>
              <a:ea typeface="楷体" panose="02010609060101010101" pitchFamily="49" charset="-122"/>
              <a:cs typeface="楷体_GB2312" panose="0201060903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470939" y="1886677"/>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追悼</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32" name="TextBox 31"/>
          <p:cNvSpPr txBox="1"/>
          <p:nvPr/>
        </p:nvSpPr>
        <p:spPr>
          <a:xfrm>
            <a:off x="3872077" y="1886677"/>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悼念</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33" name="TextBox 32"/>
          <p:cNvSpPr txBox="1"/>
          <p:nvPr/>
        </p:nvSpPr>
        <p:spPr>
          <a:xfrm>
            <a:off x="5543091" y="1886677"/>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惊异</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34" name="TextBox 33"/>
          <p:cNvSpPr txBox="1"/>
          <p:nvPr/>
        </p:nvSpPr>
        <p:spPr>
          <a:xfrm>
            <a:off x="6901048" y="1886677"/>
            <a:ext cx="1143008" cy="461665"/>
          </a:xfrm>
          <a:prstGeom prst="rect">
            <a:avLst/>
          </a:prstGeom>
          <a:noFill/>
        </p:spPr>
        <p:txBody>
          <a:bodyPr wrap="square" rtlCol="0">
            <a:spAutoFit/>
          </a:bodyPr>
          <a:lstStyle/>
          <a:p>
            <a:r>
              <a:rPr lang="zh-CN" altLang="en-US" sz="2400" dirty="0" smtClean="0">
                <a:solidFill>
                  <a:srgbClr val="FF0000"/>
                </a:solidFill>
                <a:latin typeface="楷体" panose="02010609060101010101" pitchFamily="49" charset="-122"/>
                <a:ea typeface="楷体" panose="02010609060101010101" pitchFamily="49" charset="-122"/>
              </a:rPr>
              <a:t>诧异 </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35" name="TextBox 34"/>
          <p:cNvSpPr txBox="1"/>
          <p:nvPr/>
        </p:nvSpPr>
        <p:spPr>
          <a:xfrm>
            <a:off x="1757680" y="2672081"/>
            <a:ext cx="276352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恍然大悟</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36" name="TextBox 35"/>
          <p:cNvSpPr txBox="1"/>
          <p:nvPr/>
        </p:nvSpPr>
        <p:spPr>
          <a:xfrm>
            <a:off x="3743961" y="2672081"/>
            <a:ext cx="1798955"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翻然醒悟</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41" name="TextBox 40"/>
          <p:cNvSpPr txBox="1"/>
          <p:nvPr/>
        </p:nvSpPr>
        <p:spPr>
          <a:xfrm>
            <a:off x="2393470" y="3927413"/>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紧张</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2" name="TextBox 41"/>
          <p:cNvSpPr txBox="1"/>
          <p:nvPr/>
        </p:nvSpPr>
        <p:spPr>
          <a:xfrm>
            <a:off x="3670147" y="3927413"/>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镇静 </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43" name="TextBox 42"/>
          <p:cNvSpPr txBox="1"/>
          <p:nvPr/>
        </p:nvSpPr>
        <p:spPr>
          <a:xfrm>
            <a:off x="5393866" y="3927413"/>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慈祥</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4" name="TextBox 43"/>
          <p:cNvSpPr txBox="1"/>
          <p:nvPr/>
        </p:nvSpPr>
        <p:spPr>
          <a:xfrm>
            <a:off x="6770874" y="3927413"/>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凶狠 </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45" name="TextBox 44"/>
          <p:cNvSpPr txBox="1"/>
          <p:nvPr/>
        </p:nvSpPr>
        <p:spPr>
          <a:xfrm>
            <a:off x="2412520" y="4713232"/>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sym typeface="+mn-ea"/>
              </a:rPr>
              <a:t>痛苦</a:t>
            </a:r>
            <a:r>
              <a:rPr lang="en-US" altLang="zh-CN" sz="2400" dirty="0" smtClean="0">
                <a:latin typeface="楷体" panose="02010609060101010101" pitchFamily="49" charset="-122"/>
                <a:ea typeface="楷体" panose="02010609060101010101" pitchFamily="49" charset="-122"/>
                <a:sym typeface="+mn-ea"/>
              </a:rPr>
              <a:t>-</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6" name="TextBox 45"/>
          <p:cNvSpPr txBox="1"/>
          <p:nvPr/>
        </p:nvSpPr>
        <p:spPr>
          <a:xfrm>
            <a:off x="3670147" y="4713232"/>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幸福</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47" name="TextBox 46"/>
          <p:cNvSpPr txBox="1"/>
          <p:nvPr/>
        </p:nvSpPr>
        <p:spPr>
          <a:xfrm>
            <a:off x="5412916" y="4713232"/>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枯瘦</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48" name="TextBox 47"/>
          <p:cNvSpPr txBox="1"/>
          <p:nvPr/>
        </p:nvSpPr>
        <p:spPr>
          <a:xfrm>
            <a:off x="6762619" y="4713232"/>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丰满</a:t>
            </a:r>
            <a:endParaRPr lang="zh-CN" altLang="en-US" sz="2400" dirty="0">
              <a:solidFill>
                <a:srgbClr val="FF0000"/>
              </a:solidFill>
              <a:latin typeface="楷体" panose="02010609060101010101" pitchFamily="49" charset="-122"/>
              <a:ea typeface="楷体" panose="02010609060101010101" pitchFamily="49" charset="-122"/>
            </a:endParaRPr>
          </a:p>
        </p:txBody>
      </p:sp>
      <p:sp>
        <p:nvSpPr>
          <p:cNvPr id="2" name="文本框 1"/>
          <p:cNvSpPr txBox="1"/>
          <p:nvPr/>
        </p:nvSpPr>
        <p:spPr>
          <a:xfrm>
            <a:off x="836585" y="672662"/>
            <a:ext cx="2757486" cy="707886"/>
          </a:xfrm>
          <a:prstGeom prst="rect">
            <a:avLst/>
          </a:prstGeom>
          <a:noFill/>
          <a:ln w="9525">
            <a:noFill/>
          </a:ln>
        </p:spPr>
        <p:txBody>
          <a:bodyPr wrap="none" anchor="t">
            <a:spAutoFit/>
          </a:bodyPr>
          <a:lstStyle>
            <a:defPPr>
              <a:defRPr lang="zh-CN"/>
            </a:defPPr>
            <a:lvl1pPr>
              <a:defRPr sz="3600" b="1" u="dbl">
                <a:solidFill>
                  <a:srgbClr val="92D050"/>
                </a:solidFill>
                <a:uFillTx/>
                <a:latin typeface="黑体" panose="02010609060101010101" pitchFamily="2" charset="-122"/>
                <a:ea typeface="黑体" panose="02010609060101010101" pitchFamily="2" charset="-122"/>
              </a:defRPr>
            </a:lvl1pPr>
          </a:lstStyle>
          <a:p>
            <a:r>
              <a:rPr lang="zh-CN" altLang="en-US" sz="4000" u="sng" dirty="0">
                <a:sym typeface="+mn-ea"/>
              </a:rPr>
              <a:t>近、反义词</a:t>
            </a:r>
            <a:endParaRPr lang="zh-CN" altLang="en-US" sz="4000" u="sng" dirty="0">
              <a:sym typeface="+mn-ea"/>
            </a:endParaRPr>
          </a:p>
        </p:txBody>
      </p:sp>
      <p:sp>
        <p:nvSpPr>
          <p:cNvPr id="3" name="文本框 2"/>
          <p:cNvSpPr txBox="1"/>
          <p:nvPr/>
        </p:nvSpPr>
        <p:spPr>
          <a:xfrm>
            <a:off x="1053438" y="3927686"/>
            <a:ext cx="1422184" cy="461665"/>
          </a:xfrm>
          <a:prstGeom prst="rect">
            <a:avLst/>
          </a:prstGeom>
          <a:noFill/>
          <a:ln w="9525">
            <a:noFill/>
          </a:ln>
        </p:spPr>
        <p:txBody>
          <a:bodyPr wrap="none" anchor="t">
            <a:spAutoFit/>
          </a:bodyPr>
          <a:lstStyle/>
          <a:p>
            <a:r>
              <a:rPr lang="zh-CN" altLang="en-US" sz="2400" b="1" dirty="0" smtClean="0">
                <a:solidFill>
                  <a:schemeClr val="tx1"/>
                </a:solidFill>
                <a:latin typeface="黑体" panose="02010609060101010101" pitchFamily="2" charset="-122"/>
                <a:ea typeface="黑体" panose="02010609060101010101" pitchFamily="2" charset="-122"/>
                <a:sym typeface="+mn-ea"/>
              </a:rPr>
              <a:t>反义词：</a:t>
            </a:r>
            <a:endParaRPr lang="zh-CN" altLang="en-US" sz="2400" b="1" dirty="0" smtClean="0">
              <a:solidFill>
                <a:schemeClr val="tx1"/>
              </a:solidFill>
              <a:latin typeface="黑体" panose="02010609060101010101" pitchFamily="2" charset="-122"/>
              <a:ea typeface="黑体" panose="02010609060101010101" pitchFamily="2" charset="-122"/>
              <a:sym typeface="+mn-ea"/>
            </a:endParaRPr>
          </a:p>
        </p:txBody>
      </p:sp>
      <p:sp>
        <p:nvSpPr>
          <p:cNvPr id="4" name="TextBox 40"/>
          <p:cNvSpPr txBox="1"/>
          <p:nvPr/>
        </p:nvSpPr>
        <p:spPr>
          <a:xfrm>
            <a:off x="5565930" y="2671806"/>
            <a:ext cx="1785950" cy="461665"/>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微弱</a:t>
            </a:r>
            <a:r>
              <a:rPr lang="en-US" altLang="zh-CN" sz="2400" dirty="0" smtClean="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
        <p:nvSpPr>
          <p:cNvPr id="5" name="TextBox 41"/>
          <p:cNvSpPr txBox="1"/>
          <p:nvPr/>
        </p:nvSpPr>
        <p:spPr>
          <a:xfrm>
            <a:off x="6901027" y="2671806"/>
            <a:ext cx="1143008" cy="461665"/>
          </a:xfrm>
          <a:prstGeom prst="rect">
            <a:avLst/>
          </a:prstGeom>
          <a:noFill/>
        </p:spPr>
        <p:txBody>
          <a:bodyPr wrap="square" rtlCol="0">
            <a:spAutoFit/>
          </a:bodyPr>
          <a:lstStyle/>
          <a:p>
            <a:r>
              <a:rPr lang="zh-CN" altLang="en-US" sz="2400" dirty="0">
                <a:solidFill>
                  <a:srgbClr val="FF0000"/>
                </a:solidFill>
                <a:latin typeface="楷体" panose="02010609060101010101" pitchFamily="49" charset="-122"/>
                <a:ea typeface="楷体" panose="02010609060101010101" pitchFamily="49" charset="-122"/>
              </a:rPr>
              <a:t>柔弱</a:t>
            </a:r>
            <a:endParaRPr lang="zh-CN" altLang="en-US" sz="2400" dirty="0">
              <a:solidFill>
                <a:srgbClr val="FF0000"/>
              </a:solidFill>
              <a:latin typeface="楷体" panose="02010609060101010101" pitchFamily="49" charset="-122"/>
              <a:ea typeface="楷体" panose="02010609060101010101" pitchFamily="49" charset="-122"/>
            </a:endParaRPr>
          </a:p>
        </p:txBody>
      </p:sp>
      <p:pic>
        <p:nvPicPr>
          <p:cNvPr id="1026" name="Picture 2" descr="G:\BaiduYunDownload\10000图标\PNG图标集08\png-0561.png"/>
          <p:cNvPicPr>
            <a:picLocks noChangeAspect="1" noChangeArrowheads="1"/>
          </p:cNvPicPr>
          <p:nvPr/>
        </p:nvPicPr>
        <p:blipFill>
          <a:blip r:embed="rId1" cstate="email"/>
          <a:srcRect/>
          <a:stretch>
            <a:fillRect/>
          </a:stretch>
        </p:blipFill>
        <p:spPr bwMode="auto">
          <a:xfrm>
            <a:off x="271501" y="726151"/>
            <a:ext cx="564456" cy="752608"/>
          </a:xfrm>
          <a:prstGeom prst="rect">
            <a:avLst/>
          </a:prstGeom>
          <a:noFill/>
        </p:spPr>
      </p:pic>
      <p:sp>
        <p:nvSpPr>
          <p:cNvPr id="6" name="文本框 5"/>
          <p:cNvSpPr txBox="1"/>
          <p:nvPr/>
        </p:nvSpPr>
        <p:spPr>
          <a:xfrm>
            <a:off x="1053438" y="1886373"/>
            <a:ext cx="1422184" cy="461665"/>
          </a:xfrm>
          <a:prstGeom prst="rect">
            <a:avLst/>
          </a:prstGeom>
          <a:noFill/>
          <a:ln w="9525">
            <a:noFill/>
          </a:ln>
        </p:spPr>
        <p:txBody>
          <a:bodyPr wrap="none" anchor="t">
            <a:spAutoFit/>
          </a:bodyPr>
          <a:lstStyle/>
          <a:p>
            <a:r>
              <a:rPr lang="zh-CN" altLang="en-US" sz="2400" b="1" dirty="0" smtClean="0">
                <a:solidFill>
                  <a:schemeClr val="tx1"/>
                </a:solidFill>
                <a:latin typeface="黑体" panose="02010609060101010101" pitchFamily="2" charset="-122"/>
                <a:ea typeface="黑体" panose="02010609060101010101" pitchFamily="2" charset="-122"/>
                <a:sym typeface="+mn-ea"/>
              </a:rPr>
              <a:t>近义词：</a:t>
            </a:r>
            <a:endParaRPr lang="zh-CN" altLang="en-US" sz="2400" b="1" dirty="0" smtClean="0">
              <a:solidFill>
                <a:schemeClr val="tx1"/>
              </a:solidFill>
              <a:latin typeface="黑体" panose="02010609060101010101" pitchFamily="2" charset="-122"/>
              <a:ea typeface="黑体" panose="0201060906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wipe(left)">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41" grpId="0"/>
      <p:bldP spid="42" grpId="0"/>
      <p:bldP spid="43" grpId="0"/>
      <p:bldP spid="44" grpId="0"/>
      <p:bldP spid="45" grpId="0"/>
      <p:bldP spid="46" grpId="0"/>
      <p:bldP spid="47" grpId="0"/>
      <p:bldP spid="48" grpId="0"/>
      <p:bldP spid="4" grpId="0"/>
      <p:bldP spid="5"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4599</Words>
  <Application>WPS 演示</Application>
  <PresentationFormat>全屏显示(4:3)</PresentationFormat>
  <Paragraphs>391</Paragraphs>
  <Slides>45</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45</vt:i4>
      </vt:variant>
    </vt:vector>
  </HeadingPairs>
  <TitlesOfParts>
    <vt:vector size="61" baseType="lpstr">
      <vt:lpstr>Arial</vt:lpstr>
      <vt:lpstr>宋体</vt:lpstr>
      <vt:lpstr>Wingdings</vt:lpstr>
      <vt:lpstr>Calibri</vt:lpstr>
      <vt:lpstr>微软雅黑</vt:lpstr>
      <vt:lpstr>汉仪大宋简</vt:lpstr>
      <vt:lpstr>黑体</vt:lpstr>
      <vt:lpstr>楷体</vt:lpstr>
      <vt:lpstr>楷体_GB2312</vt:lpstr>
      <vt:lpstr>新宋体</vt:lpstr>
      <vt:lpstr>汉仪旗黑-55</vt:lpstr>
      <vt:lpstr>Arial Unicode MS</vt:lpstr>
      <vt:lpstr>华文楷体</vt:lpstr>
      <vt:lpstr>Times New Roman</vt:lpstr>
      <vt:lpstr>Arial</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123</cp:lastModifiedBy>
  <cp:revision>27</cp:revision>
  <dcterms:created xsi:type="dcterms:W3CDTF">2019-06-19T02:08:00Z</dcterms:created>
  <dcterms:modified xsi:type="dcterms:W3CDTF">2020-01-31T06:41:51Z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2052-11.1.0.9058</vt:lpwstr>
  </property>
</Properties>
</file>