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3"/>
    <p:sldId id="257" r:id="rId4"/>
    <p:sldId id="270" r:id="rId5"/>
    <p:sldId id="265" r:id="rId6"/>
    <p:sldId id="266" r:id="rId7"/>
    <p:sldId id="284" r:id="rId8"/>
    <p:sldId id="283" r:id="rId9"/>
    <p:sldId id="282" r:id="rId10"/>
    <p:sldId id="281" r:id="rId11"/>
    <p:sldId id="280" r:id="rId12"/>
    <p:sldId id="279" r:id="rId13"/>
    <p:sldId id="278" r:id="rId14"/>
    <p:sldId id="276" r:id="rId15"/>
    <p:sldId id="289" r:id="rId16"/>
    <p:sldId id="288" r:id="rId17"/>
    <p:sldId id="287" r:id="rId18"/>
    <p:sldId id="286" r:id="rId19"/>
    <p:sldId id="285" r:id="rId20"/>
    <p:sldId id="267" r:id="rId21"/>
    <p:sldId id="268" r:id="rId22"/>
    <p:sldId id="277" r:id="rId23"/>
  </p:sldIdLst>
  <p:sldSz cx="9144000" cy="6858000" type="screen4x3"/>
  <p:notesSz cx="6858000" cy="9144000"/>
  <p:embeddedFontLst>
    <p:embeddedFont>
      <p:font typeface="Calibri" panose="020F0502020204030204"/>
      <p:regular r:id="rId28"/>
      <p:bold r:id="rId29"/>
      <p:italic r:id="rId30"/>
      <p:boldItalic r:id="rId31"/>
    </p:embeddedFont>
    <p:embeddedFont>
      <p:font typeface="微软雅黑" panose="020B0503020204020204" charset="-122"/>
      <p:regular r:id="rId32"/>
    </p:embeddedFont>
    <p:embeddedFont>
      <p:font typeface="楷体" panose="02010609060101010101" pitchFamily="49" charset="-122"/>
      <p:regular r:id="rId33"/>
    </p:embeddedFont>
    <p:embeddedFont>
      <p:font typeface="Pinyin Adjust" panose="02000500000000000000" pitchFamily="2" charset="0"/>
      <p:regular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4236"/>
    <a:srgbClr val="A1C450"/>
    <a:srgbClr val="71B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282" y="-264"/>
      </p:cViewPr>
      <p:guideLst>
        <p:guide orient="horz" pos="2190"/>
        <p:guide pos="28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7.xml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3E158-BFDA-48F3-8AAF-DFAD190DEB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0EA3B-E003-487E-89B2-09D89B8B550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156769" y="65060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9" Type="http://schemas.openxmlformats.org/officeDocument/2006/relationships/theme" Target="../theme/theme1.xml"/><Relationship Id="rId28" Type="http://schemas.openxmlformats.org/officeDocument/2006/relationships/image" Target="../media/image1.png"/><Relationship Id="rId27" Type="http://schemas.openxmlformats.org/officeDocument/2006/relationships/tags" Target="../tags/tag6.xml"/><Relationship Id="rId26" Type="http://schemas.openxmlformats.org/officeDocument/2006/relationships/tags" Target="../tags/tag5.xml"/><Relationship Id="rId25" Type="http://schemas.openxmlformats.org/officeDocument/2006/relationships/tags" Target="../tags/tag4.xml"/><Relationship Id="rId24" Type="http://schemas.openxmlformats.org/officeDocument/2006/relationships/tags" Target="../tags/tag3.xml"/><Relationship Id="rId23" Type="http://schemas.openxmlformats.org/officeDocument/2006/relationships/tags" Target="../tags/tag2.xml"/><Relationship Id="rId22" Type="http://schemas.openxmlformats.org/officeDocument/2006/relationships/tags" Target="../tags/tag1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层1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14.jpe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>
          <a:xfrm>
            <a:off x="0" y="2034541"/>
            <a:ext cx="9144000" cy="7359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8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en-US" altLang="zh-CN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</a:t>
            </a:r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搭 石</a:t>
            </a:r>
            <a:endParaRPr lang="zh-CN" altLang="en-US" sz="80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副标题 2"/>
          <p:cNvSpPr txBox="1"/>
          <p:nvPr/>
        </p:nvSpPr>
        <p:spPr>
          <a:xfrm>
            <a:off x="1" y="3483611"/>
            <a:ext cx="9143999" cy="3917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第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1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课时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9"/>
          <p:cNvSpPr txBox="1"/>
          <p:nvPr/>
        </p:nvSpPr>
        <p:spPr>
          <a:xfrm>
            <a:off x="1190001" y="641342"/>
            <a:ext cx="949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0000"/>
                </a:solidFill>
                <a:latin typeface="Pinyin Adjust" panose="02000500000000000000" pitchFamily="2" charset="0"/>
                <a:ea typeface="微软雅黑" panose="020B0503020204020204" charset="-122"/>
              </a:rPr>
              <a:t>duò</a:t>
            </a:r>
            <a:r>
              <a:rPr lang="en-US" altLang="zh-CN" sz="4000" b="1" dirty="0" smtClean="0">
                <a:solidFill>
                  <a:srgbClr val="C00000"/>
                </a:solidFill>
                <a:latin typeface="Pinyin Adjust" panose="02000500000000000000" pitchFamily="2" charset="0"/>
              </a:rPr>
              <a:t>  </a:t>
            </a:r>
            <a:endParaRPr lang="zh-CN" altLang="en-US" sz="4000" b="1" dirty="0">
              <a:solidFill>
                <a:srgbClr val="C00000"/>
              </a:solidFill>
              <a:latin typeface="Pinyin Adjust" panose="02000500000000000000" pitchFamily="2" charset="0"/>
            </a:endParaRPr>
          </a:p>
        </p:txBody>
      </p:sp>
      <p:sp>
        <p:nvSpPr>
          <p:cNvPr id="4" name="文本框 60"/>
          <p:cNvSpPr txBox="1"/>
          <p:nvPr/>
        </p:nvSpPr>
        <p:spPr>
          <a:xfrm>
            <a:off x="3700395" y="2821428"/>
            <a:ext cx="94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笔顺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62"/>
          <p:cNvSpPr txBox="1"/>
          <p:nvPr/>
        </p:nvSpPr>
        <p:spPr>
          <a:xfrm>
            <a:off x="3704034" y="4354286"/>
            <a:ext cx="94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组词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63"/>
          <p:cNvSpPr txBox="1"/>
          <p:nvPr/>
        </p:nvSpPr>
        <p:spPr>
          <a:xfrm>
            <a:off x="4841422" y="4354286"/>
            <a:ext cx="3275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</a:rPr>
              <a:t>懒惰  惰性  惰气   </a:t>
            </a:r>
            <a:endParaRPr lang="zh-CN" altLang="en-US" sz="2800" dirty="0">
              <a:solidFill>
                <a:srgbClr val="E042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41482" y="1428750"/>
            <a:ext cx="2079180" cy="2625318"/>
            <a:chOff x="379999" y="1753368"/>
            <a:chExt cx="4320000" cy="4320000"/>
          </a:xfrm>
        </p:grpSpPr>
        <p:sp>
          <p:nvSpPr>
            <p:cNvPr id="8" name="矩形 7"/>
            <p:cNvSpPr/>
            <p:nvPr/>
          </p:nvSpPr>
          <p:spPr>
            <a:xfrm>
              <a:off x="379999" y="1753368"/>
              <a:ext cx="4320000" cy="432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>
              <a:stCxn id="8" idx="1"/>
              <a:endCxn id="8" idx="3"/>
            </p:cNvCxnSpPr>
            <p:nvPr/>
          </p:nvCxnSpPr>
          <p:spPr>
            <a:xfrm>
              <a:off x="379999" y="3913368"/>
              <a:ext cx="432000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8" idx="0"/>
              <a:endCxn id="8" idx="2"/>
            </p:cNvCxnSpPr>
            <p:nvPr/>
          </p:nvCxnSpPr>
          <p:spPr>
            <a:xfrm>
              <a:off x="2539999" y="1753368"/>
              <a:ext cx="0" cy="43200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25"/>
          <p:cNvSpPr txBox="1"/>
          <p:nvPr/>
        </p:nvSpPr>
        <p:spPr>
          <a:xfrm>
            <a:off x="795338" y="1428750"/>
            <a:ext cx="2478881" cy="2753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惰</a:t>
            </a:r>
            <a:endParaRPr lang="zh-CN" altLang="en-US" sz="173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3704034" y="5530386"/>
            <a:ext cx="1249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造句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313" name="Picture 1" descr="C:\Users\Administrator\AppData\Roaming\Tencent\Users\515655802\QQ\WinTemp\RichOle\D@E`[E_@1E9HMGQLJW%`(3P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841422" y="2247339"/>
            <a:ext cx="2988128" cy="892629"/>
          </a:xfrm>
          <a:prstGeom prst="rect">
            <a:avLst/>
          </a:prstGeom>
          <a:noFill/>
        </p:spPr>
      </p:pic>
      <p:pic>
        <p:nvPicPr>
          <p:cNvPr id="13314" name="Picture 2" descr="C:\Users\Administrator\AppData\Roaming\Tencent\Users\515655802\QQ\WinTemp\RichOle\D@E`[E_@1E9HMGQLJW%`(3P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41472" y="3281482"/>
            <a:ext cx="2209460" cy="979714"/>
          </a:xfrm>
          <a:prstGeom prst="rect">
            <a:avLst/>
          </a:prstGeom>
          <a:noFill/>
        </p:spPr>
      </p:pic>
      <p:pic>
        <p:nvPicPr>
          <p:cNvPr id="13315" name="Picture 3" descr="C:\Users\Administrator\AppData\Roaming\Tencent\Users\515655802\QQ\WinTemp\RichOle\D@E`[E_@1E9HMGQLJW%`(3P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73779" y="3310193"/>
            <a:ext cx="481693" cy="899432"/>
          </a:xfrm>
          <a:prstGeom prst="rect">
            <a:avLst/>
          </a:prstGeom>
          <a:noFill/>
        </p:spPr>
      </p:pic>
      <p:sp>
        <p:nvSpPr>
          <p:cNvPr id="17" name="矩形 16"/>
          <p:cNvSpPr/>
          <p:nvPr/>
        </p:nvSpPr>
        <p:spPr>
          <a:xfrm>
            <a:off x="4841422" y="5430907"/>
            <a:ext cx="39872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</a:rPr>
              <a:t>懒惰会让我们在学习上</a:t>
            </a:r>
            <a:endParaRPr lang="en-US" altLang="zh-CN" sz="2800" dirty="0" smtClean="0">
              <a:solidFill>
                <a:srgbClr val="E0423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dirty="0" smtClean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</a:rPr>
              <a:t>一无所获。</a:t>
            </a:r>
            <a:endParaRPr lang="zh-CN" altLang="en-US" sz="2800" dirty="0" smtClean="0">
              <a:solidFill>
                <a:srgbClr val="E042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17" name="AutoShape 5" descr="http://thumbs.dreamstime.com/x/%E6%87%92%E6%83%B0%E7%9A%84%E7%8C%AB-3680656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19" name="AutoShape 7" descr="http://thumbs.dreamstime.com/x/%E6%87%92%E6%83%B0%E7%9A%84%E7%8C%AB-3680656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21" name="AutoShape 9" descr="http://bpic.wotucdn.com/original_origin_min_pic/18/12/04/d15132cb018ff09ea330620eb0fbf0ee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3322" name="Picture 10" descr="C:\Users\Administrator\Desktop\d15132cb018ff09ea330620eb0fbf0e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7830" y="4354287"/>
            <a:ext cx="2416628" cy="1850571"/>
          </a:xfrm>
          <a:prstGeom prst="rect">
            <a:avLst/>
          </a:prstGeom>
          <a:noFill/>
        </p:spPr>
      </p:pic>
      <p:sp>
        <p:nvSpPr>
          <p:cNvPr id="20" name="圆角矩形 19"/>
          <p:cNvSpPr/>
          <p:nvPr/>
        </p:nvSpPr>
        <p:spPr>
          <a:xfrm>
            <a:off x="3687220" y="102230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我会写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12" grpId="0"/>
      <p:bldP spid="17" grpId="0"/>
      <p:bldP spid="2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0"/>
          <p:cNvSpPr txBox="1"/>
          <p:nvPr/>
        </p:nvSpPr>
        <p:spPr>
          <a:xfrm>
            <a:off x="3620062" y="2872622"/>
            <a:ext cx="94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笔顺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62"/>
          <p:cNvSpPr txBox="1"/>
          <p:nvPr/>
        </p:nvSpPr>
        <p:spPr>
          <a:xfrm>
            <a:off x="3599401" y="4574527"/>
            <a:ext cx="94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组词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63"/>
          <p:cNvSpPr txBox="1"/>
          <p:nvPr/>
        </p:nvSpPr>
        <p:spPr>
          <a:xfrm>
            <a:off x="4470763" y="4634144"/>
            <a:ext cx="3719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</a:rPr>
              <a:t>平衡  衡量  均衡</a:t>
            </a:r>
            <a:endParaRPr lang="zh-CN" altLang="en-US" sz="2800" dirty="0">
              <a:solidFill>
                <a:srgbClr val="E042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23"/>
          <p:cNvGrpSpPr/>
          <p:nvPr/>
        </p:nvGrpSpPr>
        <p:grpSpPr>
          <a:xfrm>
            <a:off x="628165" y="1375484"/>
            <a:ext cx="2079180" cy="2625318"/>
            <a:chOff x="379999" y="1753368"/>
            <a:chExt cx="4320000" cy="4320000"/>
          </a:xfrm>
        </p:grpSpPr>
        <p:sp>
          <p:nvSpPr>
            <p:cNvPr id="6" name="矩形 5"/>
            <p:cNvSpPr/>
            <p:nvPr/>
          </p:nvSpPr>
          <p:spPr>
            <a:xfrm>
              <a:off x="379999" y="1753368"/>
              <a:ext cx="4320000" cy="432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>
              <a:stCxn id="6" idx="1"/>
              <a:endCxn id="6" idx="3"/>
            </p:cNvCxnSpPr>
            <p:nvPr/>
          </p:nvCxnSpPr>
          <p:spPr>
            <a:xfrm>
              <a:off x="379999" y="3913368"/>
              <a:ext cx="432000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>
              <a:stCxn id="6" idx="0"/>
              <a:endCxn id="6" idx="2"/>
            </p:cNvCxnSpPr>
            <p:nvPr/>
          </p:nvCxnSpPr>
          <p:spPr>
            <a:xfrm>
              <a:off x="2539999" y="1753368"/>
              <a:ext cx="0" cy="43200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25"/>
          <p:cNvSpPr txBox="1"/>
          <p:nvPr/>
        </p:nvSpPr>
        <p:spPr>
          <a:xfrm>
            <a:off x="782021" y="1375484"/>
            <a:ext cx="2478881" cy="2753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衡</a:t>
            </a:r>
            <a:endParaRPr lang="zh-CN" altLang="en-US" sz="173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20062" y="5740201"/>
            <a:ext cx="5287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造句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2800" dirty="0" smtClean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</a:rPr>
              <a:t>我们要爱护自然环境，保持生态平衡。</a:t>
            </a:r>
            <a:endParaRPr lang="zh-CN" altLang="en-US" sz="2800" dirty="0">
              <a:solidFill>
                <a:srgbClr val="E042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59"/>
          <p:cNvSpPr txBox="1"/>
          <p:nvPr/>
        </p:nvSpPr>
        <p:spPr>
          <a:xfrm>
            <a:off x="1162396" y="549976"/>
            <a:ext cx="949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0000"/>
                </a:solidFill>
                <a:latin typeface="Pinyin Adjust" panose="02000500000000000000" pitchFamily="2" charset="0"/>
                <a:ea typeface="微软雅黑" panose="020B0503020204020204" charset="-122"/>
              </a:rPr>
              <a:t>héng</a:t>
            </a:r>
            <a:r>
              <a:rPr lang="en-US" altLang="zh-CN" sz="4000" b="1" dirty="0" smtClean="0">
                <a:solidFill>
                  <a:srgbClr val="C00000"/>
                </a:solidFill>
                <a:latin typeface="Pinyin Adjust" panose="02000500000000000000" pitchFamily="2" charset="0"/>
              </a:rPr>
              <a:t> </a:t>
            </a:r>
            <a:endParaRPr lang="zh-CN" altLang="en-US" sz="4000" b="1" dirty="0">
              <a:solidFill>
                <a:srgbClr val="C00000"/>
              </a:solidFill>
              <a:latin typeface="Pinyin Adjust" panose="02000500000000000000" pitchFamily="2" charset="0"/>
            </a:endParaRPr>
          </a:p>
        </p:txBody>
      </p:sp>
      <p:sp>
        <p:nvSpPr>
          <p:cNvPr id="12290" name="AutoShape 2" descr="http://img3.imgtn.bdimg.com/it/u=3045388054,3468549243&amp;fm=26&amp;gp=0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2291" name="Picture 3" descr="C:\Users\Administrator\Desktop\u=3045388054,3468549243&amp;fm=26&amp;gp=0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40872" y="4288971"/>
            <a:ext cx="2620736" cy="1974451"/>
          </a:xfrm>
          <a:prstGeom prst="rect">
            <a:avLst/>
          </a:prstGeom>
          <a:noFill/>
        </p:spPr>
      </p:pic>
      <p:pic>
        <p:nvPicPr>
          <p:cNvPr id="12292" name="Picture 4" descr="C:\Users\Administrator\AppData\Roaming\Tencent\Users\515655802\QQ\WinTemp\RichOle\%S97VO}T~UU702R%NX)R3O8.png"/>
          <p:cNvPicPr>
            <a:picLocks noChangeAspect="1" noChangeArrowheads="1"/>
          </p:cNvPicPr>
          <p:nvPr/>
        </p:nvPicPr>
        <p:blipFill>
          <a:blip r:embed="rId2" cstate="email"/>
          <a:srcRect t="3023"/>
          <a:stretch>
            <a:fillRect/>
          </a:stretch>
        </p:blipFill>
        <p:spPr bwMode="auto">
          <a:xfrm>
            <a:off x="4470764" y="2507504"/>
            <a:ext cx="4539343" cy="1745796"/>
          </a:xfrm>
          <a:prstGeom prst="rect">
            <a:avLst/>
          </a:prstGeom>
          <a:noFill/>
        </p:spPr>
      </p:pic>
      <p:sp>
        <p:nvSpPr>
          <p:cNvPr id="15" name="圆角矩形 14"/>
          <p:cNvSpPr/>
          <p:nvPr/>
        </p:nvSpPr>
        <p:spPr>
          <a:xfrm>
            <a:off x="3687220" y="102230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我会写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0" grpId="0"/>
      <p:bldP spid="13" grpId="0"/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9"/>
          <p:cNvSpPr txBox="1"/>
          <p:nvPr/>
        </p:nvSpPr>
        <p:spPr>
          <a:xfrm>
            <a:off x="1290013" y="660392"/>
            <a:ext cx="967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0000"/>
                </a:solidFill>
                <a:latin typeface="Pinyin Adjust" panose="02000500000000000000" pitchFamily="2" charset="0"/>
                <a:ea typeface="微软雅黑" panose="020B0503020204020204" charset="-122"/>
              </a:rPr>
              <a:t>xié </a:t>
            </a:r>
            <a:r>
              <a:rPr lang="en-US" altLang="zh-CN" sz="4000" b="1" dirty="0" smtClean="0">
                <a:solidFill>
                  <a:srgbClr val="C00000"/>
                </a:solidFill>
                <a:latin typeface="Pinyin Adjust" panose="02000500000000000000" pitchFamily="2" charset="0"/>
              </a:rPr>
              <a:t> </a:t>
            </a:r>
            <a:endParaRPr lang="zh-CN" altLang="en-US" sz="4000" b="1" dirty="0">
              <a:solidFill>
                <a:srgbClr val="C00000"/>
              </a:solidFill>
              <a:latin typeface="Pinyin Adjust" panose="02000500000000000000" pitchFamily="2" charset="0"/>
            </a:endParaRPr>
          </a:p>
        </p:txBody>
      </p:sp>
      <p:sp>
        <p:nvSpPr>
          <p:cNvPr id="3" name="文本框 60"/>
          <p:cNvSpPr txBox="1"/>
          <p:nvPr/>
        </p:nvSpPr>
        <p:spPr>
          <a:xfrm>
            <a:off x="3704034" y="3007627"/>
            <a:ext cx="94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笔顺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62"/>
          <p:cNvSpPr txBox="1"/>
          <p:nvPr/>
        </p:nvSpPr>
        <p:spPr>
          <a:xfrm>
            <a:off x="3704034" y="4339564"/>
            <a:ext cx="94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组词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63"/>
          <p:cNvSpPr txBox="1"/>
          <p:nvPr/>
        </p:nvSpPr>
        <p:spPr>
          <a:xfrm>
            <a:off x="4567506" y="4339564"/>
            <a:ext cx="3719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</a:rPr>
              <a:t>政协  协助  妥协  </a:t>
            </a:r>
            <a:endParaRPr lang="zh-CN" altLang="en-US" sz="2800" dirty="0">
              <a:solidFill>
                <a:srgbClr val="E042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23"/>
          <p:cNvGrpSpPr/>
          <p:nvPr/>
        </p:nvGrpSpPr>
        <p:grpSpPr>
          <a:xfrm>
            <a:off x="641482" y="1428750"/>
            <a:ext cx="2079180" cy="2625318"/>
            <a:chOff x="379999" y="1753368"/>
            <a:chExt cx="4320000" cy="4320000"/>
          </a:xfrm>
        </p:grpSpPr>
        <p:sp>
          <p:nvSpPr>
            <p:cNvPr id="7" name="矩形 6"/>
            <p:cNvSpPr/>
            <p:nvPr/>
          </p:nvSpPr>
          <p:spPr>
            <a:xfrm>
              <a:off x="379999" y="1753368"/>
              <a:ext cx="4320000" cy="432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>
              <a:stCxn id="7" idx="1"/>
              <a:endCxn id="7" idx="3"/>
            </p:cNvCxnSpPr>
            <p:nvPr/>
          </p:nvCxnSpPr>
          <p:spPr>
            <a:xfrm>
              <a:off x="379999" y="3913368"/>
              <a:ext cx="432000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stCxn id="7" idx="0"/>
              <a:endCxn id="7" idx="2"/>
            </p:cNvCxnSpPr>
            <p:nvPr/>
          </p:nvCxnSpPr>
          <p:spPr>
            <a:xfrm>
              <a:off x="2539999" y="1753368"/>
              <a:ext cx="0" cy="43200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25"/>
          <p:cNvSpPr txBox="1"/>
          <p:nvPr/>
        </p:nvSpPr>
        <p:spPr>
          <a:xfrm>
            <a:off x="795338" y="1428750"/>
            <a:ext cx="2478881" cy="2753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协</a:t>
            </a:r>
            <a:endParaRPr lang="zh-CN" altLang="en-US" sz="173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3704033" y="5671501"/>
            <a:ext cx="5274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造句    </a:t>
            </a:r>
            <a:r>
              <a:rPr lang="zh-CN" altLang="en-US" sz="2800" dirty="0" smtClean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</a:rPr>
              <a:t>在大家的协助下，他圆满完成了任务。</a:t>
            </a:r>
            <a:endParaRPr lang="zh-CN" altLang="en-US" sz="2800" dirty="0">
              <a:solidFill>
                <a:srgbClr val="E042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265" name="Picture 1" descr="C:\Users\Administrator\AppData\Roaming\Tencent\Users\515655802\QQ\WinTemp\RichOle\6GNDYXIB@F8DTLORV9_CD1W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653882" y="2816120"/>
            <a:ext cx="3400425" cy="906235"/>
          </a:xfrm>
          <a:prstGeom prst="rect">
            <a:avLst/>
          </a:prstGeom>
          <a:noFill/>
        </p:spPr>
      </p:pic>
      <p:pic>
        <p:nvPicPr>
          <p:cNvPr id="11267" name="Picture 3" descr="http://img3.redocn.com/tupian/20140618/hezuoxiezhuxieshouhezuotupian_26518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7006" y="4386942"/>
            <a:ext cx="2400301" cy="1905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4" name="圆角矩形 13"/>
          <p:cNvSpPr/>
          <p:nvPr/>
        </p:nvSpPr>
        <p:spPr>
          <a:xfrm>
            <a:off x="3687220" y="102230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我会写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/>
      <p:bldP spid="11" grpId="0"/>
      <p:bldP spid="1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2"/>
          <p:cNvSpPr txBox="1"/>
          <p:nvPr/>
        </p:nvSpPr>
        <p:spPr>
          <a:xfrm>
            <a:off x="3768417" y="2806371"/>
            <a:ext cx="94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组词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63"/>
          <p:cNvSpPr txBox="1"/>
          <p:nvPr/>
        </p:nvSpPr>
        <p:spPr>
          <a:xfrm>
            <a:off x="4863557" y="2806371"/>
            <a:ext cx="3719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</a:rPr>
              <a:t>宽绰  阔绰  绰约</a:t>
            </a:r>
            <a:endParaRPr lang="zh-CN" altLang="en-US" sz="2800" dirty="0">
              <a:solidFill>
                <a:srgbClr val="E042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20"/>
          <p:cNvSpPr txBox="1"/>
          <p:nvPr/>
        </p:nvSpPr>
        <p:spPr>
          <a:xfrm>
            <a:off x="3768417" y="4067653"/>
            <a:ext cx="1782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造句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21"/>
          <p:cNvSpPr txBox="1"/>
          <p:nvPr/>
        </p:nvSpPr>
        <p:spPr>
          <a:xfrm>
            <a:off x="4863557" y="4018668"/>
            <a:ext cx="3504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</a:rPr>
              <a:t>虽然他养成了一副绅士的气派</a:t>
            </a:r>
            <a:r>
              <a:rPr lang="en-US" altLang="zh-CN" sz="2800" dirty="0" smtClean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 smtClean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</a:rPr>
              <a:t>他并不宽绰。</a:t>
            </a:r>
            <a:endParaRPr lang="zh-CN" altLang="en-US" sz="2800" dirty="0">
              <a:solidFill>
                <a:srgbClr val="E042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23"/>
          <p:cNvGrpSpPr/>
          <p:nvPr/>
        </p:nvGrpSpPr>
        <p:grpSpPr>
          <a:xfrm>
            <a:off x="649646" y="1755322"/>
            <a:ext cx="2079180" cy="2625318"/>
            <a:chOff x="379999" y="1753368"/>
            <a:chExt cx="4320000" cy="4320000"/>
          </a:xfrm>
        </p:grpSpPr>
        <p:sp>
          <p:nvSpPr>
            <p:cNvPr id="8" name="矩形 7"/>
            <p:cNvSpPr/>
            <p:nvPr/>
          </p:nvSpPr>
          <p:spPr>
            <a:xfrm>
              <a:off x="379999" y="1753368"/>
              <a:ext cx="4320000" cy="432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>
              <a:stCxn id="8" idx="1"/>
              <a:endCxn id="8" idx="3"/>
            </p:cNvCxnSpPr>
            <p:nvPr/>
          </p:nvCxnSpPr>
          <p:spPr>
            <a:xfrm>
              <a:off x="379999" y="3913368"/>
              <a:ext cx="432000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8" idx="0"/>
              <a:endCxn id="8" idx="2"/>
            </p:cNvCxnSpPr>
            <p:nvPr/>
          </p:nvCxnSpPr>
          <p:spPr>
            <a:xfrm>
              <a:off x="2539999" y="1753368"/>
              <a:ext cx="0" cy="43200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25"/>
          <p:cNvSpPr txBox="1"/>
          <p:nvPr/>
        </p:nvSpPr>
        <p:spPr>
          <a:xfrm>
            <a:off x="686996" y="1607189"/>
            <a:ext cx="2501457" cy="2753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绰</a:t>
            </a:r>
            <a:endParaRPr lang="zh-CN" altLang="en-US" sz="173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3768417" y="5296697"/>
            <a:ext cx="2605042" cy="730306"/>
          </a:xfrm>
          <a:prstGeom prst="borderCallout1">
            <a:avLst>
              <a:gd name="adj1" fmla="val -3161"/>
              <a:gd name="adj2" fmla="val -1422"/>
              <a:gd name="adj3" fmla="val -379080"/>
              <a:gd name="adj4" fmla="val -60220"/>
            </a:avLst>
          </a:prstGeom>
          <a:solidFill>
            <a:srgbClr val="A1C4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此处是横不要写成点</a:t>
            </a: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81842" y="2188029"/>
            <a:ext cx="465365" cy="337457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188979" y="784630"/>
            <a:ext cx="111335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rgbClr val="000000"/>
                </a:solidFill>
                <a:latin typeface="Pinyin Adjust" panose="02000500000000000000" pitchFamily="2" charset="0"/>
                <a:ea typeface="微软雅黑" panose="020B0503020204020204" charset="-122"/>
              </a:rPr>
              <a:t>chuò</a:t>
            </a:r>
            <a:endParaRPr lang="en-US" altLang="zh-CN" sz="4000" b="1" dirty="0">
              <a:solidFill>
                <a:srgbClr val="000000"/>
              </a:solidFill>
              <a:latin typeface="Pinyin Adjust" panose="02000500000000000000" pitchFamily="2" charset="0"/>
              <a:ea typeface="微软雅黑" panose="020B050302020402020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687220" y="102230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易错字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2" grpId="0" animBg="1"/>
      <p:bldP spid="13" grpId="0" animBg="1"/>
      <p:bldP spid="15" grpId="0"/>
      <p:bldP spid="1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0"/>
          <p:cNvSpPr txBox="1"/>
          <p:nvPr/>
        </p:nvSpPr>
        <p:spPr>
          <a:xfrm>
            <a:off x="3538169" y="2751363"/>
            <a:ext cx="94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笔顺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62"/>
          <p:cNvSpPr txBox="1"/>
          <p:nvPr/>
        </p:nvSpPr>
        <p:spPr>
          <a:xfrm>
            <a:off x="3544410" y="3731153"/>
            <a:ext cx="94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组词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63"/>
          <p:cNvSpPr txBox="1"/>
          <p:nvPr/>
        </p:nvSpPr>
        <p:spPr>
          <a:xfrm>
            <a:off x="4353801" y="3710483"/>
            <a:ext cx="3719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</a:rPr>
              <a:t>伏笔  埋伏  潜伏  </a:t>
            </a:r>
            <a:endParaRPr lang="zh-CN" altLang="en-US" sz="2800" dirty="0">
              <a:solidFill>
                <a:srgbClr val="E042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23"/>
          <p:cNvGrpSpPr/>
          <p:nvPr/>
        </p:nvGrpSpPr>
        <p:grpSpPr>
          <a:xfrm>
            <a:off x="649646" y="1741581"/>
            <a:ext cx="2079180" cy="2625318"/>
            <a:chOff x="379999" y="1753368"/>
            <a:chExt cx="4320000" cy="4320000"/>
          </a:xfrm>
        </p:grpSpPr>
        <p:sp>
          <p:nvSpPr>
            <p:cNvPr id="8" name="矩形 7"/>
            <p:cNvSpPr/>
            <p:nvPr/>
          </p:nvSpPr>
          <p:spPr>
            <a:xfrm>
              <a:off x="379999" y="1753368"/>
              <a:ext cx="4320000" cy="432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>
              <a:stCxn id="8" idx="1"/>
              <a:endCxn id="8" idx="3"/>
            </p:cNvCxnSpPr>
            <p:nvPr/>
          </p:nvCxnSpPr>
          <p:spPr>
            <a:xfrm>
              <a:off x="379999" y="3913368"/>
              <a:ext cx="432000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8" idx="0"/>
              <a:endCxn id="8" idx="2"/>
            </p:cNvCxnSpPr>
            <p:nvPr/>
          </p:nvCxnSpPr>
          <p:spPr>
            <a:xfrm>
              <a:off x="2539999" y="1753368"/>
              <a:ext cx="0" cy="43200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25"/>
          <p:cNvSpPr txBox="1"/>
          <p:nvPr/>
        </p:nvSpPr>
        <p:spPr>
          <a:xfrm>
            <a:off x="732389" y="1598745"/>
            <a:ext cx="2478881" cy="2753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伏</a:t>
            </a:r>
            <a:endParaRPr lang="zh-CN" altLang="en-US" sz="173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3544410" y="4834364"/>
            <a:ext cx="5033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造句    </a:t>
            </a:r>
            <a:r>
              <a:rPr lang="zh-CN" altLang="en-US" sz="2800" dirty="0" smtClean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</a:rPr>
              <a:t>我军埋伏在敌人要经过的地方。</a:t>
            </a:r>
            <a:endParaRPr lang="zh-CN" altLang="en-US" sz="2800" dirty="0">
              <a:solidFill>
                <a:srgbClr val="E042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线形标注 1 12"/>
          <p:cNvSpPr/>
          <p:nvPr/>
        </p:nvSpPr>
        <p:spPr>
          <a:xfrm>
            <a:off x="3544410" y="5611009"/>
            <a:ext cx="2351229" cy="653133"/>
          </a:xfrm>
          <a:prstGeom prst="borderCallout1">
            <a:avLst>
              <a:gd name="adj1" fmla="val -12751"/>
              <a:gd name="adj2" fmla="val -312"/>
              <a:gd name="adj3" fmla="val -440530"/>
              <a:gd name="adj4" fmla="val -52628"/>
            </a:avLst>
          </a:prstGeom>
          <a:solidFill>
            <a:srgbClr val="A1C4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不要少写这一点</a:t>
            </a: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88946" y="1961886"/>
            <a:ext cx="475079" cy="770021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59"/>
          <p:cNvSpPr txBox="1"/>
          <p:nvPr/>
        </p:nvSpPr>
        <p:spPr>
          <a:xfrm>
            <a:off x="1273685" y="864501"/>
            <a:ext cx="94984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0000"/>
                </a:solidFill>
                <a:latin typeface="Pinyin Adjust" panose="02000500000000000000" pitchFamily="2" charset="0"/>
                <a:ea typeface="微软雅黑" panose="020B0503020204020204" charset="-122"/>
              </a:rPr>
              <a:t>fú</a:t>
            </a:r>
            <a:r>
              <a:rPr lang="en-US" altLang="zh-CN" sz="4000" b="1" dirty="0" smtClean="0">
                <a:solidFill>
                  <a:srgbClr val="C00000"/>
                </a:solidFill>
                <a:latin typeface="Pinyin Adjust" panose="02000500000000000000" pitchFamily="2" charset="0"/>
              </a:rPr>
              <a:t>  </a:t>
            </a:r>
            <a:endParaRPr lang="zh-CN" altLang="en-US" sz="4000" b="1" dirty="0">
              <a:solidFill>
                <a:srgbClr val="C00000"/>
              </a:solidFill>
              <a:latin typeface="Pinyin Adjust" panose="02000500000000000000" pitchFamily="2" charset="0"/>
            </a:endParaRPr>
          </a:p>
        </p:txBody>
      </p:sp>
      <p:pic>
        <p:nvPicPr>
          <p:cNvPr id="9217" name="Picture 1" descr="C:\Users\Administrator\AppData\Roaming\Tencent\Users\515655802\QQ\WinTemp\RichOle\UUI02MEN6B4F0%6}UT1TKMH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399993" y="2507339"/>
            <a:ext cx="3321844" cy="936172"/>
          </a:xfrm>
          <a:prstGeom prst="rect">
            <a:avLst/>
          </a:prstGeom>
          <a:noFill/>
        </p:spPr>
      </p:pic>
      <p:sp>
        <p:nvSpPr>
          <p:cNvPr id="18" name="圆角矩形 17"/>
          <p:cNvSpPr/>
          <p:nvPr/>
        </p:nvSpPr>
        <p:spPr>
          <a:xfrm>
            <a:off x="3687220" y="102230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易错字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2" grpId="0"/>
      <p:bldP spid="13" grpId="0" animBg="1"/>
      <p:bldP spid="14" grpId="0" animBg="1"/>
      <p:bldP spid="15" grpId="0"/>
      <p:bldP spid="1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/>
          <p:cNvSpPr txBox="1"/>
          <p:nvPr/>
        </p:nvSpPr>
        <p:spPr>
          <a:xfrm>
            <a:off x="261256" y="4759144"/>
            <a:ext cx="8613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1800"/>
              </a:spcBef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汛期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80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江河水位因降水集中、冰雪融化等季节性上涨的时期。</a:t>
            </a:r>
            <a:endParaRPr lang="en-US" altLang="zh-CN" sz="28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2934" y="5391150"/>
            <a:ext cx="79840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造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句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汛期快要到了，我们要居安思危，做好防洪准备。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4" name="Picture 2" descr="http://pic108.huitu.com/res/20180807/1030_20180807140821943015_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476159" y="1770018"/>
            <a:ext cx="4286250" cy="2710543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7" name="圆角矩形 6"/>
          <p:cNvSpPr/>
          <p:nvPr/>
        </p:nvSpPr>
        <p:spPr>
          <a:xfrm>
            <a:off x="493396" y="672465"/>
            <a:ext cx="1543526" cy="593090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词语解释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9585" y="1844041"/>
            <a:ext cx="3216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清波漾漾：</a:t>
            </a:r>
            <a:r>
              <a:rPr lang="zh-CN" altLang="en-US" sz="280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清澈的水流在随风飘荡</a:t>
            </a:r>
            <a:r>
              <a:rPr lang="en-US" altLang="zh-CN" sz="280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描绘了水面波浪荡漾的样子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9585" y="4029167"/>
            <a:ext cx="32904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绿色家园鸟语花香，蓝天碧水清波荡漾，空气清新环境宜人。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0" name="Picture 2" descr="http://p1.qhimgs4.com/t0133d2f561b48ff978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024925" y="1844040"/>
            <a:ext cx="4572000" cy="3638323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5" name="圆角矩形 4"/>
          <p:cNvSpPr/>
          <p:nvPr/>
        </p:nvSpPr>
        <p:spPr>
          <a:xfrm>
            <a:off x="493396" y="672465"/>
            <a:ext cx="1543526" cy="593090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词语解释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395" y="1276986"/>
            <a:ext cx="8621485" cy="518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谴责：</a:t>
            </a:r>
            <a:r>
              <a:rPr lang="zh-CN" altLang="en-US" sz="240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严肃申斥。指对荒谬言行或错误政策进行严厉责备，带有庄重  色彩。</a:t>
            </a:r>
            <a:endParaRPr lang="en-US" altLang="zh-CN" sz="2400" dirty="0" smtClean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个人受到良心的谴责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即使有公众的支持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心灵也不可能得到安宁。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俗语：</a:t>
            </a:r>
            <a:r>
              <a:rPr lang="zh-CN" altLang="en-US" sz="240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通俗并广泛流行的定型的语句，简练而形象化，大多数是劳动人民创造出来的，反映人民的生活经验和愿望。</a:t>
            </a:r>
            <a:endParaRPr lang="en-US" altLang="zh-CN" sz="2400" dirty="0" smtClean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也许，俗语本性难移有可信之处。但是也有另外一俗语叫有志者事竟成。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协调有序：</a:t>
            </a:r>
            <a:r>
              <a:rPr lang="zh-CN" altLang="en-US" sz="240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相互协调，有一定的先后顺序。</a:t>
            </a:r>
            <a:endParaRPr lang="en-US" altLang="zh-CN" sz="2400" dirty="0" smtClean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在警察叔叔的指挥下，交通变得协调有序。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93396" y="672465"/>
            <a:ext cx="1543526" cy="593090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词语解释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/>
          <p:cNvSpPr txBox="1"/>
          <p:nvPr/>
        </p:nvSpPr>
        <p:spPr>
          <a:xfrm>
            <a:off x="984763" y="3500756"/>
            <a:ext cx="653891" cy="706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间</a:t>
            </a:r>
            <a:endParaRPr lang="zh-CN" altLang="en-US" sz="40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1638654" y="2873375"/>
            <a:ext cx="288608" cy="196215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819630" y="2789555"/>
            <a:ext cx="2303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 dirty="0" err="1" smtClean="0">
                <a:solidFill>
                  <a:srgbClr val="E04236"/>
                </a:solidFill>
                <a:latin typeface="Pinyin Adjust" panose="02000500000000000000" pitchFamily="2" charset="0"/>
                <a:ea typeface="微软雅黑" panose="020B0503020204020204" charset="-122"/>
                <a:sym typeface="+mn-ea"/>
              </a:rPr>
              <a:t>jiān</a:t>
            </a:r>
            <a:r>
              <a:rPr lang="en-US" altLang="zh-CN" sz="3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 </a:t>
            </a:r>
            <a:r>
              <a:rPr lang="zh-CN" altLang="en-US" sz="3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空间</a:t>
            </a:r>
            <a:endParaRPr lang="zh-CN" altLang="en-US" sz="36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9629" y="4397911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 dirty="0" err="1" smtClean="0">
                <a:solidFill>
                  <a:srgbClr val="E04236"/>
                </a:solidFill>
                <a:latin typeface="Pinyin Adjust" panose="02000500000000000000" pitchFamily="2" charset="0"/>
                <a:ea typeface="微软雅黑" panose="020B0503020204020204" charset="-122"/>
                <a:sym typeface="+mn-ea"/>
              </a:rPr>
              <a:t>jiàn</a:t>
            </a:r>
            <a:r>
              <a:rPr lang="en-US" altLang="zh-CN" sz="3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 </a:t>
            </a:r>
            <a:r>
              <a:rPr lang="zh-CN" altLang="en-US" sz="3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间隔</a:t>
            </a:r>
            <a:endParaRPr lang="zh-CN" altLang="en-US" sz="36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4791430" y="3434715"/>
            <a:ext cx="653891" cy="706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绰</a:t>
            </a:r>
            <a:endParaRPr lang="zh-CN" altLang="en-US" sz="40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5496280" y="2893695"/>
            <a:ext cx="314801" cy="196215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872278" y="2825850"/>
            <a:ext cx="2230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 dirty="0" err="1" smtClean="0">
                <a:solidFill>
                  <a:srgbClr val="E04236"/>
                </a:solidFill>
                <a:latin typeface="Pinyin Adjust" panose="02000500000000000000" pitchFamily="2" charset="0"/>
                <a:ea typeface="微软雅黑" panose="020B0503020204020204" charset="-122"/>
              </a:rPr>
              <a:t>chuò</a:t>
            </a:r>
            <a:r>
              <a:rPr lang="en-US" altLang="zh-CN" sz="3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 </a:t>
            </a:r>
            <a:r>
              <a:rPr lang="zh-CN" altLang="en-US" sz="3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绰号</a:t>
            </a:r>
            <a:endParaRPr lang="zh-CN" altLang="en-US" sz="36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2278" y="4512360"/>
            <a:ext cx="2328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 dirty="0" err="1" smtClean="0">
                <a:solidFill>
                  <a:srgbClr val="E04236"/>
                </a:solidFill>
                <a:latin typeface="Pinyin Adjust" panose="02000500000000000000" pitchFamily="2" charset="0"/>
                <a:ea typeface="微软雅黑" panose="020B0503020204020204" charset="-122"/>
              </a:rPr>
              <a:t>chāo</a:t>
            </a:r>
            <a:r>
              <a:rPr lang="en-US" altLang="zh-CN" sz="3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 </a:t>
            </a:r>
            <a:r>
              <a:rPr lang="zh-CN" altLang="en-US" sz="3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绰刀</a:t>
            </a:r>
            <a:endParaRPr lang="zh-CN" altLang="en-US" sz="36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687220" y="102230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多音字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/>
      <p:bldP spid="6" grpId="0"/>
      <p:bldP spid="7" grpId="0" bldLvl="0" animBg="1"/>
      <p:bldP spid="8" grpId="0" bldLvl="0" animBg="1"/>
      <p:bldP spid="9" grpId="0"/>
      <p:bldP spid="11" grpId="0"/>
      <p:bldP spid="1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1208723" y="1083129"/>
            <a:ext cx="6233193" cy="953770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再读课文，想一想，搭石给你留下了怎样的印象？</a:t>
            </a: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2163536" y="3047456"/>
            <a:ext cx="4816929" cy="747305"/>
          </a:xfrm>
          <a:prstGeom prst="wedgeRoundRectCallout">
            <a:avLst>
              <a:gd name="adj1" fmla="val -36061"/>
              <a:gd name="adj2" fmla="val -160600"/>
              <a:gd name="adj3" fmla="val 16667"/>
            </a:avLst>
          </a:prstGeom>
          <a:noFill/>
          <a:ln w="19050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搭石，构成了家乡的一道风景。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" name="Picture 5" descr="图片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30678" y="4237266"/>
            <a:ext cx="2457450" cy="2054678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8" name="Picture 2" descr="http://s11.sinaimg.cn/bmiddle/004kRMc4gy6MQeMp6pxb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291693"/>
            <a:ext cx="5143500" cy="1905000"/>
          </a:xfrm>
          <a:prstGeom prst="round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628649" y="2476183"/>
            <a:ext cx="8067675" cy="29644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5600" indent="-355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1.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会认本课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9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个生字，会写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7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个生字，理解生字组成的词语。 </a:t>
            </a:r>
            <a:r>
              <a:rPr lang="en-US" altLang="zh-CN" sz="18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</a:t>
            </a:r>
            <a:r>
              <a:rPr lang="zh-CN" altLang="en-US" sz="18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重点</a:t>
            </a:r>
            <a:r>
              <a:rPr lang="en-US" altLang="zh-CN" sz="18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</a:t>
            </a:r>
            <a:endParaRPr lang="en-US" altLang="zh-CN" sz="18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55600" indent="-355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朗读课文，能边读边想象课文描写的画面。 </a:t>
            </a:r>
            <a:r>
              <a:rPr lang="en-US" altLang="zh-CN" sz="18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</a:t>
            </a:r>
            <a:r>
              <a:rPr lang="zh-CN" altLang="en-US" sz="18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重点</a:t>
            </a:r>
            <a:r>
              <a:rPr lang="en-US" altLang="zh-CN" sz="18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</a:t>
            </a:r>
            <a:endParaRPr lang="en-US" altLang="zh-CN" sz="18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55600" indent="-355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3.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初步感知文意，了解课文内容。</a:t>
            </a:r>
            <a:r>
              <a:rPr lang="en-US" altLang="zh-CN" sz="18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</a:t>
            </a:r>
            <a:r>
              <a:rPr lang="zh-CN" altLang="en-US" sz="18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难点</a:t>
            </a:r>
            <a:r>
              <a:rPr lang="en-US" altLang="zh-CN" sz="18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</a:t>
            </a:r>
            <a:endParaRPr lang="en-US" altLang="zh-CN" sz="18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55600" indent="-355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687220" y="112517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本课目标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1132682" y="2900098"/>
            <a:ext cx="100860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u="sng" dirty="0" smtClean="0">
                <a:solidFill>
                  <a:srgbClr val="E04236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间</a:t>
            </a:r>
            <a:r>
              <a:rPr lang="zh-CN" altLang="en-US" sz="3200" b="1" dirty="0" smtClean="0">
                <a:solidFill>
                  <a:srgbClr val="000000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隔</a:t>
            </a:r>
            <a:endParaRPr lang="zh-CN" altLang="en-US" sz="3200" b="1" u="heavy" dirty="0">
              <a:solidFill>
                <a:srgbClr val="000000"/>
              </a:solidFill>
              <a:uFill>
                <a:solidFill>
                  <a:srgbClr val="C00000"/>
                </a:solidFill>
              </a:uFill>
              <a:latin typeface="Pinyin Adjust" panose="02000500000000000000" pitchFamily="2" charset="0"/>
              <a:ea typeface="楷体" panose="02010609060101010101" pitchFamily="49" charset="-122"/>
            </a:endParaRPr>
          </a:p>
        </p:txBody>
      </p: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2072493" y="2900099"/>
            <a:ext cx="26116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000000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（</a:t>
            </a:r>
            <a:r>
              <a:rPr lang="en-US" altLang="zh-CN" sz="3200" dirty="0" smtClean="0">
                <a:solidFill>
                  <a:srgbClr val="000000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 </a:t>
            </a:r>
            <a:r>
              <a:rPr lang="en-US" altLang="zh-CN" sz="3200" dirty="0" smtClean="0">
                <a:latin typeface="Pinyin Adjust" panose="02000500000000000000" pitchFamily="2" charset="0"/>
                <a:ea typeface="楷体" panose="02010609060101010101" pitchFamily="49" charset="-122"/>
              </a:rPr>
              <a:t>jiān</a:t>
            </a:r>
            <a:r>
              <a:rPr lang="en-US" altLang="zh-CN" sz="3200" dirty="0" smtClean="0">
                <a:solidFill>
                  <a:srgbClr val="000000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  </a:t>
            </a:r>
            <a:r>
              <a:rPr lang="en-US" altLang="zh-CN" sz="3200" dirty="0" smtClean="0">
                <a:latin typeface="Pinyin Adjust" panose="02000500000000000000" pitchFamily="2" charset="0"/>
                <a:ea typeface="楷体" panose="02010609060101010101" pitchFamily="49" charset="-122"/>
              </a:rPr>
              <a:t>jiàn</a:t>
            </a:r>
            <a:r>
              <a:rPr lang="en-US" altLang="zh-CN" sz="3200" dirty="0" smtClean="0">
                <a:solidFill>
                  <a:srgbClr val="000000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 </a:t>
            </a:r>
            <a:r>
              <a:rPr lang="zh-CN" altLang="en-US" sz="3200" dirty="0" smtClean="0">
                <a:solidFill>
                  <a:srgbClr val="000000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）</a:t>
            </a:r>
            <a:endParaRPr lang="zh-CN" altLang="en-US" sz="3200" dirty="0">
              <a:solidFill>
                <a:srgbClr val="000000"/>
              </a:solidFill>
              <a:latin typeface="Pinyin Adjust" panose="02000500000000000000" pitchFamily="2" charset="0"/>
              <a:ea typeface="楷体" panose="02010609060101010101" pitchFamily="49" charset="-122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5078530" y="2917859"/>
            <a:ext cx="100860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u="sng" dirty="0" smtClean="0">
                <a:solidFill>
                  <a:srgbClr val="E04236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协</a:t>
            </a:r>
            <a:r>
              <a:rPr lang="zh-CN" altLang="en-US" sz="3200" b="1" dirty="0" smtClean="0">
                <a:solidFill>
                  <a:srgbClr val="000000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调</a:t>
            </a:r>
            <a:endParaRPr lang="zh-CN" altLang="en-US" sz="3200" b="1" u="heavy" dirty="0">
              <a:solidFill>
                <a:srgbClr val="000000"/>
              </a:solidFill>
              <a:uFill>
                <a:solidFill>
                  <a:srgbClr val="C00000"/>
                </a:solidFill>
              </a:uFill>
              <a:latin typeface="Pinyin Adjust" panose="02000500000000000000" pitchFamily="2" charset="0"/>
              <a:ea typeface="楷体" panose="02010609060101010101" pitchFamily="49" charset="-122"/>
            </a:endParaRPr>
          </a:p>
        </p:txBody>
      </p:sp>
      <p:sp>
        <p:nvSpPr>
          <p:cNvPr id="10" name="TextBox 31"/>
          <p:cNvSpPr txBox="1">
            <a:spLocks noChangeArrowheads="1"/>
          </p:cNvSpPr>
          <p:nvPr/>
        </p:nvSpPr>
        <p:spPr bwMode="auto">
          <a:xfrm>
            <a:off x="5775046" y="2917859"/>
            <a:ext cx="243047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000000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（</a:t>
            </a:r>
            <a:r>
              <a:rPr lang="en-US" altLang="zh-CN" sz="3200" dirty="0" smtClean="0">
                <a:latin typeface="Pinyin Adjust" panose="02000500000000000000" pitchFamily="2" charset="0"/>
                <a:ea typeface="楷体" panose="02010609060101010101" pitchFamily="49" charset="-122"/>
              </a:rPr>
              <a:t> xié</a:t>
            </a:r>
            <a:r>
              <a:rPr lang="en-US" altLang="zh-CN" sz="3200" dirty="0" smtClean="0">
                <a:solidFill>
                  <a:srgbClr val="000000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   </a:t>
            </a:r>
            <a:r>
              <a:rPr lang="en-US" altLang="zh-CN" sz="3200" dirty="0" smtClean="0">
                <a:latin typeface="Pinyin Adjust" panose="02000500000000000000" pitchFamily="2" charset="0"/>
                <a:ea typeface="楷体" panose="02010609060101010101" pitchFamily="49" charset="-122"/>
              </a:rPr>
              <a:t>lèi</a:t>
            </a:r>
            <a:r>
              <a:rPr lang="en-US" altLang="zh-CN" sz="3200" dirty="0" smtClean="0">
                <a:solidFill>
                  <a:srgbClr val="000000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 </a:t>
            </a:r>
            <a:r>
              <a:rPr lang="zh-CN" altLang="en-US" sz="3200" dirty="0" smtClean="0">
                <a:solidFill>
                  <a:srgbClr val="000000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）</a:t>
            </a:r>
            <a:endParaRPr lang="zh-CN" altLang="en-US" sz="3200" dirty="0">
              <a:solidFill>
                <a:srgbClr val="000000"/>
              </a:solidFill>
              <a:latin typeface="Pinyin Adjust" panose="02000500000000000000" pitchFamily="2" charset="0"/>
              <a:ea typeface="楷体" panose="02010609060101010101" pitchFamily="49" charset="-122"/>
            </a:endParaRPr>
          </a:p>
        </p:txBody>
      </p:sp>
      <p:sp>
        <p:nvSpPr>
          <p:cNvPr id="11" name="TextBox 35"/>
          <p:cNvSpPr txBox="1">
            <a:spLocks noChangeArrowheads="1"/>
          </p:cNvSpPr>
          <p:nvPr/>
        </p:nvSpPr>
        <p:spPr bwMode="auto">
          <a:xfrm>
            <a:off x="1149009" y="4522070"/>
            <a:ext cx="1008609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0000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宽</a:t>
            </a:r>
            <a:r>
              <a:rPr lang="zh-CN" altLang="en-US" sz="3200" b="1" u="sng" dirty="0" smtClean="0">
                <a:solidFill>
                  <a:srgbClr val="E04236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绰</a:t>
            </a:r>
            <a:endParaRPr lang="zh-CN" altLang="en-US" sz="3200" b="1" u="sng" dirty="0">
              <a:solidFill>
                <a:srgbClr val="E04236"/>
              </a:solidFill>
              <a:uFill>
                <a:solidFill>
                  <a:srgbClr val="C00000"/>
                </a:solidFill>
              </a:uFill>
              <a:latin typeface="Pinyin Adjust" panose="02000500000000000000" pitchFamily="2" charset="0"/>
              <a:ea typeface="楷体" panose="02010609060101010101" pitchFamily="49" charset="-122"/>
            </a:endParaRPr>
          </a:p>
        </p:txBody>
      </p:sp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2090454" y="4587386"/>
            <a:ext cx="293061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000000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（</a:t>
            </a:r>
            <a:r>
              <a:rPr lang="en-US" altLang="zh-CN" sz="3200" dirty="0" smtClean="0">
                <a:latin typeface="Pinyin Adjust" panose="02000500000000000000" pitchFamily="2" charset="0"/>
                <a:ea typeface="楷体" panose="02010609060101010101" pitchFamily="49" charset="-122"/>
              </a:rPr>
              <a:t> chuò</a:t>
            </a:r>
            <a:r>
              <a:rPr lang="en-US" altLang="zh-CN" sz="3200" dirty="0" smtClean="0">
                <a:solidFill>
                  <a:srgbClr val="000000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  </a:t>
            </a:r>
            <a:r>
              <a:rPr lang="en-US" altLang="zh-CN" sz="3200" dirty="0" smtClean="0">
                <a:latin typeface="Pinyin Adjust" panose="02000500000000000000" pitchFamily="2" charset="0"/>
                <a:ea typeface="楷体" panose="02010609060101010101" pitchFamily="49" charset="-122"/>
              </a:rPr>
              <a:t>chāo </a:t>
            </a:r>
            <a:r>
              <a:rPr lang="zh-CN" altLang="en-US" sz="3200" dirty="0" smtClean="0">
                <a:solidFill>
                  <a:srgbClr val="000000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）</a:t>
            </a:r>
            <a:endParaRPr lang="zh-CN" altLang="en-US" sz="3200" dirty="0">
              <a:solidFill>
                <a:srgbClr val="000000"/>
              </a:solidFill>
              <a:latin typeface="Pinyin Adjust" panose="02000500000000000000" pitchFamily="2" charset="0"/>
              <a:ea typeface="楷体" panose="02010609060101010101" pitchFamily="49" charset="-122"/>
            </a:endParaRPr>
          </a:p>
        </p:txBody>
      </p:sp>
      <p:sp>
        <p:nvSpPr>
          <p:cNvPr id="13" name="TextBox 37"/>
          <p:cNvSpPr txBox="1">
            <a:spLocks noChangeArrowheads="1"/>
          </p:cNvSpPr>
          <p:nvPr/>
        </p:nvSpPr>
        <p:spPr bwMode="auto">
          <a:xfrm>
            <a:off x="5094858" y="4474516"/>
            <a:ext cx="100860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0000"/>
                </a:solidFill>
                <a:uFill>
                  <a:solidFill>
                    <a:srgbClr val="C00000"/>
                  </a:solidFill>
                </a:uFill>
                <a:latin typeface="Pinyin Adjust" panose="02000500000000000000" pitchFamily="2" charset="0"/>
                <a:ea typeface="楷体" panose="02010609060101010101" pitchFamily="49" charset="-122"/>
              </a:rPr>
              <a:t>猛</a:t>
            </a:r>
            <a:r>
              <a:rPr lang="zh-CN" altLang="en-US" sz="3200" b="1" u="sng" dirty="0" smtClean="0">
                <a:solidFill>
                  <a:srgbClr val="E04236"/>
                </a:solidFill>
                <a:uFill>
                  <a:solidFill>
                    <a:srgbClr val="C00000"/>
                  </a:solidFill>
                </a:uFill>
                <a:latin typeface="Pinyin Adjust" panose="02000500000000000000" pitchFamily="2" charset="0"/>
                <a:ea typeface="楷体" panose="02010609060101010101" pitchFamily="49" charset="-122"/>
              </a:rPr>
              <a:t>涨</a:t>
            </a:r>
            <a:endParaRPr lang="zh-CN" altLang="en-US" sz="3200" b="1" u="sng" dirty="0">
              <a:solidFill>
                <a:srgbClr val="E04236"/>
              </a:solidFill>
              <a:uFill>
                <a:solidFill>
                  <a:srgbClr val="C00000"/>
                </a:solidFill>
              </a:uFill>
              <a:latin typeface="Pinyin Adjust" panose="02000500000000000000" pitchFamily="2" charset="0"/>
              <a:ea typeface="楷体" panose="02010609060101010101" pitchFamily="49" charset="-122"/>
            </a:endParaRPr>
          </a:p>
        </p:txBody>
      </p:sp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5804029" y="4496288"/>
            <a:ext cx="317266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000000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（</a:t>
            </a:r>
            <a:r>
              <a:rPr lang="en-US" altLang="zh-CN" sz="3200" dirty="0" smtClean="0">
                <a:latin typeface="Pinyin Adjust" panose="02000500000000000000" pitchFamily="2" charset="0"/>
                <a:ea typeface="楷体" panose="02010609060101010101" pitchFamily="49" charset="-122"/>
              </a:rPr>
              <a:t> zhǎng</a:t>
            </a:r>
            <a:r>
              <a:rPr lang="en-US" altLang="zh-CN" sz="3200" dirty="0" smtClean="0">
                <a:solidFill>
                  <a:srgbClr val="000000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  </a:t>
            </a:r>
            <a:r>
              <a:rPr lang="en-US" altLang="zh-CN" sz="3200" dirty="0" smtClean="0">
                <a:latin typeface="Pinyin Adjust" panose="02000500000000000000" pitchFamily="2" charset="0"/>
                <a:ea typeface="楷体" panose="02010609060101010101" pitchFamily="49" charset="-122"/>
              </a:rPr>
              <a:t>zhàng </a:t>
            </a:r>
            <a:r>
              <a:rPr lang="zh-CN" altLang="en-US" sz="3200" dirty="0" smtClean="0">
                <a:solidFill>
                  <a:srgbClr val="000000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）</a:t>
            </a:r>
            <a:endParaRPr lang="zh-CN" altLang="en-US" sz="3200" dirty="0">
              <a:solidFill>
                <a:srgbClr val="000000"/>
              </a:solidFill>
              <a:latin typeface="Pinyin Adjust" panose="02000500000000000000" pitchFamily="2" charset="0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29225" y="3282957"/>
            <a:ext cx="58936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E04236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√</a:t>
            </a:r>
            <a:endParaRPr lang="zh-CN" altLang="en-US" sz="4000" b="1" dirty="0">
              <a:solidFill>
                <a:srgbClr val="E04236"/>
              </a:solidFill>
              <a:latin typeface="Pinyin Adjust" panose="02000500000000000000" pitchFamily="2" charset="0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36823" y="3291435"/>
            <a:ext cx="58936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E04236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√</a:t>
            </a:r>
            <a:endParaRPr lang="zh-CN" altLang="en-US" sz="4000" b="1" dirty="0">
              <a:solidFill>
                <a:srgbClr val="E04236"/>
              </a:solidFill>
              <a:latin typeface="Pinyin Adjust" panose="02000500000000000000" pitchFamily="2" charset="0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95845" y="4970254"/>
            <a:ext cx="58936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E04236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√</a:t>
            </a:r>
            <a:endParaRPr lang="zh-CN" altLang="en-US" sz="4000" b="1" dirty="0">
              <a:solidFill>
                <a:srgbClr val="E04236"/>
              </a:solidFill>
              <a:latin typeface="Pinyin Adjust" panose="02000500000000000000" pitchFamily="2" charset="0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39866" y="5027108"/>
            <a:ext cx="58936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E04236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√</a:t>
            </a:r>
            <a:endParaRPr lang="zh-CN" altLang="en-US" sz="4000" b="1" dirty="0">
              <a:solidFill>
                <a:srgbClr val="E04236"/>
              </a:solidFill>
              <a:latin typeface="Pinyin Adjust" panose="02000500000000000000" pitchFamily="2" charset="0"/>
              <a:ea typeface="楷体" panose="02010609060101010101" pitchFamily="49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89731" y="712306"/>
            <a:ext cx="403790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746049" y="1088622"/>
            <a:ext cx="6129161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给画线字选择正确的读音，然后打对勾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07331" y="2477916"/>
            <a:ext cx="6623929" cy="70788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无名   天气   保持   清波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07331" y="5188584"/>
            <a:ext cx="6623929" cy="70788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平衡   漾漾   变凉   小溪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983045" y="3398132"/>
            <a:ext cx="3548865" cy="1918034"/>
          </a:xfrm>
          <a:prstGeom prst="line">
            <a:avLst/>
          </a:prstGeom>
          <a:ln w="38100">
            <a:solidFill>
              <a:srgbClr val="E04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003023" y="3122694"/>
            <a:ext cx="1514475" cy="2201636"/>
          </a:xfrm>
          <a:prstGeom prst="line">
            <a:avLst/>
          </a:prstGeom>
          <a:ln w="38100">
            <a:solidFill>
              <a:srgbClr val="E04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3078972" y="3239716"/>
            <a:ext cx="2781551" cy="2059426"/>
          </a:xfrm>
          <a:prstGeom prst="line">
            <a:avLst/>
          </a:prstGeom>
          <a:ln w="38100">
            <a:solidFill>
              <a:srgbClr val="E04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2088622" y="3320576"/>
            <a:ext cx="2484521" cy="2090840"/>
          </a:xfrm>
          <a:prstGeom prst="line">
            <a:avLst/>
          </a:prstGeom>
          <a:ln w="38100">
            <a:solidFill>
              <a:srgbClr val="E04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 8"/>
          <p:cNvSpPr/>
          <p:nvPr/>
        </p:nvSpPr>
        <p:spPr>
          <a:xfrm>
            <a:off x="89731" y="712306"/>
            <a:ext cx="403790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687095" y="996854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连一连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txt25-2.book118.com/2017/0528/book109983/109982388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154907" y="1069976"/>
            <a:ext cx="3096101" cy="2016125"/>
          </a:xfrm>
          <a:prstGeom prst="flowChartAlternateProcess">
            <a:avLst/>
          </a:prstGeom>
          <a:noFill/>
        </p:spPr>
      </p:pic>
      <p:pic>
        <p:nvPicPr>
          <p:cNvPr id="22532" name="Picture 4" descr="http://pic.chinawenben.com/upload/2_1dqkkd28jvvkr23o2ajad7kj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33461" y="1069975"/>
            <a:ext cx="3131820" cy="2015490"/>
          </a:xfrm>
          <a:prstGeom prst="flowChartAlternateProcess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68669" y="3263600"/>
            <a:ext cx="7658099" cy="3071053"/>
          </a:xfrm>
          <a:prstGeom prst="roundRect">
            <a:avLst/>
          </a:prstGeom>
          <a:solidFill>
            <a:srgbClr val="A1C450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同学们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，你们爱自己的家乡吗？是啊，家乡的山美水美，谁不爱自己的家乡呢？刘章爷爷的家乡也是个美丽的地方。</a:t>
            </a:r>
            <a:r>
              <a:rPr lang="zh-CN" altLang="en-US" sz="24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你瞧，那里有连绵起伏的山峦、郁郁葱葱的树林，还有一条清澈见底的小溪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，可是刘章爷爷觉得最美的还是家乡的</a:t>
            </a:r>
            <a:r>
              <a:rPr lang="zh-CN" altLang="en-US" sz="24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搭石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en-US" altLang="zh-CN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 txBox="1"/>
          <p:nvPr/>
        </p:nvSpPr>
        <p:spPr>
          <a:xfrm>
            <a:off x="2744833" y="1735458"/>
            <a:ext cx="5889717" cy="3329938"/>
          </a:xfrm>
          <a:prstGeom prst="rect">
            <a:avLst/>
          </a:prstGeom>
          <a:ln w="28575">
            <a:noFill/>
            <a:prstDash val="sysDash"/>
          </a:ln>
        </p:spPr>
        <p:txBody>
          <a:bodyPr/>
          <a:lstStyle/>
          <a:p>
            <a:pPr marL="228600" marR="0" lvl="0" indent="0" algn="l" defTabSz="914400" rtl="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刘章</a:t>
            </a:r>
            <a:r>
              <a:rPr kumimoji="0" 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sz="28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一级作家，汉族，</a:t>
            </a:r>
            <a:r>
              <a:rPr sz="2800" noProof="0" dirty="0" smtClean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原名刘玺，字尔玉，笔名东旭，别号雾灵山人、燕山痴子</a:t>
            </a:r>
            <a:r>
              <a:rPr sz="28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。已出版《刘章诗选》《刘章乡情诗》《刘章散文选》《北山恋》等诗文集27部。</a:t>
            </a:r>
            <a:r>
              <a:rPr kumimoji="0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是我国当代著名诗人</a:t>
            </a: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kumimoji="0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被誉为“农民诗人”“</a:t>
            </a:r>
            <a:r>
              <a:rPr kumimoji="0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草根诗人</a:t>
            </a:r>
            <a:r>
              <a:rPr kumimoji="0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”。</a:t>
            </a:r>
            <a:endParaRPr kumimoji="0" sz="2800" i="0" u="none" strike="noStrike" kern="1200" cap="none" spc="0" normalizeH="0" baseline="0" noProof="0" dirty="0" smtClean="0">
              <a:ln>
                <a:noFill/>
              </a:ln>
              <a:solidFill>
                <a:srgbClr val="E04236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40637" y="1641764"/>
            <a:ext cx="2004196" cy="3246815"/>
          </a:xfrm>
          <a:prstGeom prst="ellipse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559775" y="1325880"/>
            <a:ext cx="8024451" cy="4206240"/>
          </a:xfrm>
          <a:prstGeom prst="roundRect">
            <a:avLst/>
          </a:prstGeom>
          <a:noFill/>
          <a:ln w="19050">
            <a:solidFill>
              <a:srgbClr val="A1C4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160746" y="2476223"/>
            <a:ext cx="70234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 err="1" smtClean="0">
                <a:latin typeface="Pinyin Adjust" panose="02000500000000000000" pitchFamily="2" charset="0"/>
                <a:ea typeface="宋体" panose="02010600030101010101" pitchFamily="2" charset="-122"/>
                <a:sym typeface="+mn-ea"/>
              </a:rPr>
              <a:t>xùn</a:t>
            </a:r>
            <a:endParaRPr lang="zh-CN" altLang="en-US" sz="2800" b="1" dirty="0">
              <a:latin typeface="Pinyin Adjust" panose="02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212100" y="2476223"/>
            <a:ext cx="702469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err="1" smtClean="0">
                <a:latin typeface="Pinyin Adjust" panose="02000500000000000000" pitchFamily="2" charset="0"/>
                <a:ea typeface="宋体" panose="02010600030101010101" pitchFamily="2" charset="-122"/>
                <a:sym typeface="+mn-ea"/>
              </a:rPr>
              <a:t>wǎn</a:t>
            </a:r>
            <a:endParaRPr lang="zh-CN" altLang="en-US" sz="2800" b="1" dirty="0">
              <a:latin typeface="Pinyin Adjust" panose="02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263576" y="2476223"/>
            <a:ext cx="702469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err="1" smtClean="0">
                <a:latin typeface="Pinyin Adjust" panose="02000500000000000000" pitchFamily="2" charset="0"/>
                <a:ea typeface="宋体" panose="02010600030101010101" pitchFamily="2" charset="-122"/>
                <a:sym typeface="+mn-ea"/>
              </a:rPr>
              <a:t>jiàn</a:t>
            </a:r>
            <a:endParaRPr lang="en-US" altLang="zh-CN" sz="2800" b="1" dirty="0" err="1" smtClean="0">
              <a:latin typeface="Pinyin Adjust" panose="02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501265" y="2438146"/>
            <a:ext cx="702469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 b="1" dirty="0" err="1" smtClean="0">
                <a:latin typeface="Pinyin Adjust" panose="02000500000000000000" pitchFamily="2" charset="0"/>
                <a:ea typeface="宋体" panose="02010600030101010101" pitchFamily="2" charset="-122"/>
                <a:sym typeface="+mn-ea"/>
              </a:rPr>
              <a:t>qiǎn</a:t>
            </a:r>
            <a:endParaRPr lang="en-US" altLang="zh-CN" sz="2800" b="1" dirty="0" err="1" smtClean="0">
              <a:latin typeface="Pinyin Adjust" panose="02000500000000000000" pitchFamily="2" charset="0"/>
              <a:ea typeface="宋体" panose="02010600030101010101" pitchFamily="2" charset="-122"/>
            </a:endParaRPr>
          </a:p>
          <a:p>
            <a:endParaRPr lang="zh-CN" altLang="en-US" sz="2800" b="1" dirty="0">
              <a:latin typeface="Pinyin Adjust" panose="02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738954" y="2438229"/>
            <a:ext cx="80962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err="1" smtClean="0">
                <a:latin typeface="Pinyin Adjust" panose="02000500000000000000" pitchFamily="2" charset="0"/>
                <a:ea typeface="宋体" panose="02010600030101010101" pitchFamily="2" charset="-122"/>
                <a:sym typeface="+mn-ea"/>
              </a:rPr>
              <a:t>duò</a:t>
            </a:r>
            <a:endParaRPr lang="zh-CN" altLang="en-US" sz="2800" b="1" dirty="0">
              <a:latin typeface="Pinyin Adjust" panose="02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127257" y="4189949"/>
            <a:ext cx="61940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 err="1" smtClean="0">
                <a:latin typeface="Pinyin Adjust" panose="02000500000000000000" pitchFamily="2" charset="0"/>
                <a:ea typeface="宋体" panose="02010600030101010101" pitchFamily="2" charset="-122"/>
                <a:sym typeface="+mn-ea"/>
              </a:rPr>
              <a:t>xié</a:t>
            </a:r>
            <a:endParaRPr lang="en-US" altLang="zh-CN" sz="2800" b="1" dirty="0" err="1" smtClean="0">
              <a:latin typeface="Pinyin Adjust" panose="02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630571" y="4189950"/>
            <a:ext cx="701278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 b="1" dirty="0" err="1" smtClean="0">
                <a:latin typeface="Pinyin Adjust" panose="02000500000000000000" pitchFamily="2" charset="0"/>
                <a:ea typeface="宋体" panose="02010600030101010101" pitchFamily="2" charset="-122"/>
                <a:sym typeface="+mn-ea"/>
              </a:rPr>
              <a:t>fú</a:t>
            </a:r>
            <a:endParaRPr lang="en-US" altLang="zh-CN" sz="2800" b="1" dirty="0" err="1" smtClean="0">
              <a:latin typeface="Pinyin Adjust" panose="02000500000000000000" pitchFamily="2" charset="0"/>
              <a:ea typeface="宋体" panose="02010600030101010101" pitchFamily="2" charset="-122"/>
              <a:sym typeface="+mn-ea"/>
            </a:endParaRPr>
          </a:p>
          <a:p>
            <a:endParaRPr lang="en-US" altLang="zh-CN" sz="2800" b="1" dirty="0">
              <a:solidFill>
                <a:schemeClr val="accent5">
                  <a:lumMod val="75000"/>
                </a:schemeClr>
              </a:solidFill>
              <a:latin typeface="Pinyin Adjust" panose="02000500000000000000" pitchFamily="2" charset="0"/>
              <a:ea typeface="GB Pinyinok-B" pitchFamily="2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110740" y="4189730"/>
            <a:ext cx="80200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 err="1" smtClean="0">
                <a:latin typeface="Pinyin Adjust" panose="02000500000000000000" pitchFamily="2" charset="0"/>
                <a:ea typeface="宋体" panose="02010600030101010101" pitchFamily="2" charset="-122"/>
                <a:sym typeface="+mn-ea"/>
              </a:rPr>
              <a:t>héng </a:t>
            </a:r>
            <a:endParaRPr lang="en-US" altLang="zh-CN" sz="2800" b="1" dirty="0">
              <a:solidFill>
                <a:schemeClr val="accent5">
                  <a:lumMod val="75000"/>
                </a:schemeClr>
              </a:solidFill>
              <a:latin typeface="Pinyin Adjust" panose="02000500000000000000" pitchFamily="2" charset="0"/>
              <a:ea typeface="GB Pinyinok-B" pitchFamily="2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263542" y="4189949"/>
            <a:ext cx="750094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err="1" smtClean="0">
                <a:latin typeface="Pinyin Adjust" panose="02000500000000000000" pitchFamily="2" charset="0"/>
                <a:ea typeface="宋体" panose="02010600030101010101" pitchFamily="2" charset="-122"/>
                <a:sym typeface="+mn-ea"/>
              </a:rPr>
              <a:t>chuò</a:t>
            </a:r>
            <a:endParaRPr lang="en-US" altLang="zh-CN" sz="2800" b="1" dirty="0" err="1" smtClean="0">
              <a:latin typeface="Pinyin Adjust" panose="02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132049" y="3330189"/>
            <a:ext cx="59663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汛</a:t>
            </a:r>
            <a:endParaRPr lang="zh-CN" altLang="en-US" sz="32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182106" y="3330189"/>
            <a:ext cx="59663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挽</a:t>
            </a:r>
            <a:endParaRPr lang="zh-CN" altLang="en-US" sz="32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93612" y="3330189"/>
            <a:ext cx="59663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间</a:t>
            </a:r>
            <a:endParaRPr lang="zh-CN" altLang="en-US" sz="32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586534" y="3330122"/>
            <a:ext cx="59663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谴</a:t>
            </a:r>
            <a:endParaRPr lang="zh-CN" altLang="en-US" sz="32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831864" y="3330151"/>
            <a:ext cx="59663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惰</a:t>
            </a:r>
            <a:endParaRPr lang="zh-CN" altLang="en-US" sz="32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274800" y="4791273"/>
            <a:ext cx="59663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衡</a:t>
            </a:r>
            <a:endParaRPr lang="zh-CN" altLang="en-US" sz="32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183842" y="4791010"/>
            <a:ext cx="59663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协</a:t>
            </a:r>
            <a:endParaRPr lang="zh-CN" altLang="en-US" sz="32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393398" y="4791010"/>
            <a:ext cx="59663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绰</a:t>
            </a:r>
            <a:endParaRPr lang="zh-CN" altLang="en-US" sz="32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630577" y="4791010"/>
            <a:ext cx="59663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伏</a:t>
            </a:r>
            <a:endParaRPr lang="zh-CN" altLang="en-US" sz="32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3687220" y="112517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我会认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1530" y="1732615"/>
            <a:ext cx="957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挽</a:t>
            </a:r>
            <a:endParaRPr lang="zh-CN" altLang="en-US" sz="60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7640" y="2747410"/>
            <a:ext cx="3688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加一加：扌</a:t>
            </a:r>
            <a:r>
              <a:rPr lang="en-US" altLang="zh-CN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 免</a:t>
            </a:r>
            <a:r>
              <a:rPr lang="en-US" altLang="zh-CN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挽</a:t>
            </a:r>
            <a:endParaRPr lang="zh-CN" altLang="en-US" sz="32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1530" y="3925571"/>
            <a:ext cx="957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间</a:t>
            </a:r>
            <a:endParaRPr lang="zh-CN" altLang="en-US" sz="60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7641" y="5134609"/>
            <a:ext cx="5128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巧记：日字进门坐中“间”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55321" y="3729255"/>
            <a:ext cx="6371297" cy="1597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bpic.588ku.com/element_origin_min_pic/17/09/05/55dd4e0581d8a7ceb08f4cd012e284af.jpg%21/fwfh/804x1103/quality/90/unsharp/true/compress/true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312092" y="3894911"/>
            <a:ext cx="1331118" cy="243833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43785" y="4186100"/>
            <a:ext cx="615553" cy="2057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挑拨离间</a:t>
            </a:r>
            <a:endParaRPr lang="zh-CN" altLang="en-US" sz="28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0" name="Picture 2" descr="http://5b0988e595225.cdn.sohucs.com/q_70,c_zoom,w_640/images/20180807/28e7b164679b435b85f8ee27f8b4c534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14375" y="920389"/>
            <a:ext cx="2953089" cy="2667000"/>
          </a:xfrm>
          <a:prstGeom prst="rect">
            <a:avLst/>
          </a:prstGeom>
          <a:noFill/>
        </p:spPr>
      </p:pic>
      <p:sp>
        <p:nvSpPr>
          <p:cNvPr id="11" name="圆角矩形 10"/>
          <p:cNvSpPr/>
          <p:nvPr/>
        </p:nvSpPr>
        <p:spPr>
          <a:xfrm>
            <a:off x="493396" y="672465"/>
            <a:ext cx="1543526" cy="593090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识字方法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1566" y="1850362"/>
            <a:ext cx="957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伏</a:t>
            </a:r>
            <a:endParaRPr lang="zh-CN" altLang="en-US" sz="60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385" name="Picture 1" descr="C:\Users\Administrator\AppData\Roaming\Tencent\Users\515655802\QQ\WinTemp\RichOle\28$WGQQUC)CQ0R(GDJMZN_B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96418" y="3712030"/>
            <a:ext cx="4620986" cy="1523999"/>
          </a:xfrm>
          <a:prstGeom prst="rect">
            <a:avLst/>
          </a:prstGeom>
          <a:noFill/>
        </p:spPr>
      </p:pic>
      <p:pic>
        <p:nvPicPr>
          <p:cNvPr id="16387" name="Picture 3" descr="http://vpic.video.qq.com/3388556/m0365kqxebk_ori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105" y="3145972"/>
            <a:ext cx="3118757" cy="2862264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6" name="圆角矩形 5"/>
          <p:cNvSpPr/>
          <p:nvPr/>
        </p:nvSpPr>
        <p:spPr>
          <a:xfrm>
            <a:off x="3126710" y="1125178"/>
            <a:ext cx="3256506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字源识字法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7"/>
          <p:cNvGrpSpPr/>
          <p:nvPr/>
        </p:nvGrpSpPr>
        <p:grpSpPr bwMode="auto">
          <a:xfrm>
            <a:off x="3687220" y="2609902"/>
            <a:ext cx="750094" cy="1000125"/>
            <a:chOff x="714348" y="428604"/>
            <a:chExt cx="1000132" cy="1000926"/>
          </a:xfrm>
        </p:grpSpPr>
        <p:sp>
          <p:nvSpPr>
            <p:cNvPr id="3" name="矩形 2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srgbClr val="E04236"/>
                </a:solidFill>
              </a:endParaRPr>
            </a:p>
          </p:txBody>
        </p:sp>
        <p:cxnSp>
          <p:nvCxnSpPr>
            <p:cNvPr id="4" name="直接连接符 3"/>
            <p:cNvCxnSpPr>
              <a:stCxn id="3" idx="0"/>
              <a:endCxn id="3" idx="2"/>
            </p:cNvCxnSpPr>
            <p:nvPr/>
          </p:nvCxnSpPr>
          <p:spPr>
            <a:xfrm rot="16200000" flipH="1">
              <a:off x="713951" y="927479"/>
              <a:ext cx="1000926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>
              <a:stCxn id="3" idx="1"/>
              <a:endCxn id="3" idx="3"/>
            </p:cNvCxnSpPr>
            <p:nvPr/>
          </p:nvCxnSpPr>
          <p:spPr>
            <a:xfrm rot="10800000" flipH="1">
              <a:off x="714348" y="929066"/>
              <a:ext cx="1000132" cy="158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81"/>
          <p:cNvGrpSpPr/>
          <p:nvPr/>
        </p:nvGrpSpPr>
        <p:grpSpPr bwMode="auto">
          <a:xfrm>
            <a:off x="4942377" y="2597202"/>
            <a:ext cx="750094" cy="1000125"/>
            <a:chOff x="714348" y="428604"/>
            <a:chExt cx="1000132" cy="1000926"/>
          </a:xfrm>
        </p:grpSpPr>
        <p:sp>
          <p:nvSpPr>
            <p:cNvPr id="7" name="矩形 6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srgbClr val="E04236"/>
                </a:solidFill>
              </a:endParaRPr>
            </a:p>
          </p:txBody>
        </p:sp>
        <p:cxnSp>
          <p:nvCxnSpPr>
            <p:cNvPr id="8" name="直接连接符 7"/>
            <p:cNvCxnSpPr>
              <a:stCxn id="7" idx="0"/>
              <a:endCxn id="7" idx="2"/>
            </p:cNvCxnSpPr>
            <p:nvPr/>
          </p:nvCxnSpPr>
          <p:spPr>
            <a:xfrm rot="16200000" flipH="1">
              <a:off x="713951" y="927479"/>
              <a:ext cx="1000926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stCxn id="7" idx="1"/>
              <a:endCxn id="7" idx="3"/>
            </p:cNvCxnSpPr>
            <p:nvPr/>
          </p:nvCxnSpPr>
          <p:spPr>
            <a:xfrm rot="10800000" flipH="1">
              <a:off x="714348" y="929066"/>
              <a:ext cx="1000132" cy="158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85"/>
          <p:cNvGrpSpPr/>
          <p:nvPr/>
        </p:nvGrpSpPr>
        <p:grpSpPr bwMode="auto">
          <a:xfrm>
            <a:off x="6157529" y="2583549"/>
            <a:ext cx="750094" cy="1001713"/>
            <a:chOff x="714348" y="428604"/>
            <a:chExt cx="1000132" cy="1000926"/>
          </a:xfrm>
        </p:grpSpPr>
        <p:sp>
          <p:nvSpPr>
            <p:cNvPr id="11" name="矩形 10"/>
            <p:cNvSpPr/>
            <p:nvPr/>
          </p:nvSpPr>
          <p:spPr>
            <a:xfrm>
              <a:off x="714348" y="428604"/>
              <a:ext cx="1000132" cy="999339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srgbClr val="E04236"/>
                </a:solidFill>
              </a:endParaRPr>
            </a:p>
          </p:txBody>
        </p:sp>
        <p:cxnSp>
          <p:nvCxnSpPr>
            <p:cNvPr id="12" name="直接连接符 11"/>
            <p:cNvCxnSpPr>
              <a:stCxn id="11" idx="0"/>
              <a:endCxn id="11" idx="2"/>
            </p:cNvCxnSpPr>
            <p:nvPr/>
          </p:nvCxnSpPr>
          <p:spPr>
            <a:xfrm rot="16200000" flipH="1">
              <a:off x="714744" y="928273"/>
              <a:ext cx="999339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11" idx="1"/>
              <a:endCxn id="11" idx="3"/>
            </p:cNvCxnSpPr>
            <p:nvPr/>
          </p:nvCxnSpPr>
          <p:spPr>
            <a:xfrm rot="10800000" flipH="1">
              <a:off x="714348" y="928274"/>
              <a:ext cx="1000132" cy="1586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76"/>
          <p:cNvGrpSpPr/>
          <p:nvPr/>
        </p:nvGrpSpPr>
        <p:grpSpPr bwMode="auto">
          <a:xfrm>
            <a:off x="2448255" y="2639112"/>
            <a:ext cx="750094" cy="1000125"/>
            <a:chOff x="714348" y="428604"/>
            <a:chExt cx="1000132" cy="1000926"/>
          </a:xfrm>
        </p:grpSpPr>
        <p:sp>
          <p:nvSpPr>
            <p:cNvPr id="15" name="矩形 14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srgbClr val="E04236"/>
                </a:solidFill>
              </a:endParaRPr>
            </a:p>
          </p:txBody>
        </p:sp>
        <p:cxnSp>
          <p:nvCxnSpPr>
            <p:cNvPr id="16" name="直接连接符 15"/>
            <p:cNvCxnSpPr>
              <a:stCxn id="15" idx="0"/>
              <a:endCxn id="15" idx="2"/>
            </p:cNvCxnSpPr>
            <p:nvPr/>
          </p:nvCxnSpPr>
          <p:spPr>
            <a:xfrm rot="16200000" flipH="1">
              <a:off x="713951" y="927479"/>
              <a:ext cx="1000926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15" idx="1"/>
              <a:endCxn id="15" idx="3"/>
            </p:cNvCxnSpPr>
            <p:nvPr/>
          </p:nvCxnSpPr>
          <p:spPr>
            <a:xfrm rot="10800000" flipH="1">
              <a:off x="714348" y="929066"/>
              <a:ext cx="1000132" cy="158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64"/>
          <p:cNvSpPr txBox="1">
            <a:spLocks noChangeArrowheads="1"/>
          </p:cNvSpPr>
          <p:nvPr/>
        </p:nvSpPr>
        <p:spPr bwMode="auto">
          <a:xfrm>
            <a:off x="2448255" y="2584684"/>
            <a:ext cx="457200" cy="1083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66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汛</a:t>
            </a:r>
            <a:endParaRPr lang="zh-CN" altLang="en-US" sz="66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64"/>
          <p:cNvSpPr txBox="1">
            <a:spLocks noChangeArrowheads="1"/>
          </p:cNvSpPr>
          <p:nvPr/>
        </p:nvSpPr>
        <p:spPr bwMode="auto">
          <a:xfrm>
            <a:off x="3687220" y="2596884"/>
            <a:ext cx="457200" cy="1083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66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挽</a:t>
            </a:r>
            <a:endParaRPr lang="zh-CN" altLang="en-US" sz="66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64"/>
          <p:cNvSpPr txBox="1">
            <a:spLocks noChangeArrowheads="1"/>
          </p:cNvSpPr>
          <p:nvPr/>
        </p:nvSpPr>
        <p:spPr bwMode="auto">
          <a:xfrm>
            <a:off x="4942615" y="2567674"/>
            <a:ext cx="456009" cy="1083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66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惰</a:t>
            </a:r>
            <a:endParaRPr lang="zh-CN" altLang="en-US" sz="66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64"/>
          <p:cNvSpPr txBox="1">
            <a:spLocks noChangeArrowheads="1"/>
          </p:cNvSpPr>
          <p:nvPr/>
        </p:nvSpPr>
        <p:spPr bwMode="auto">
          <a:xfrm>
            <a:off x="6218489" y="2567992"/>
            <a:ext cx="456009" cy="1083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66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衡</a:t>
            </a:r>
            <a:endParaRPr lang="zh-CN" altLang="en-US" sz="66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3" name="组合 89"/>
          <p:cNvGrpSpPr/>
          <p:nvPr/>
        </p:nvGrpSpPr>
        <p:grpSpPr bwMode="auto">
          <a:xfrm>
            <a:off x="2905455" y="4417111"/>
            <a:ext cx="750094" cy="1001712"/>
            <a:chOff x="714348" y="428604"/>
            <a:chExt cx="1000132" cy="1000926"/>
          </a:xfrm>
        </p:grpSpPr>
        <p:sp>
          <p:nvSpPr>
            <p:cNvPr id="24" name="矩形 23"/>
            <p:cNvSpPr/>
            <p:nvPr/>
          </p:nvSpPr>
          <p:spPr>
            <a:xfrm>
              <a:off x="714348" y="428604"/>
              <a:ext cx="1000132" cy="999340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srgbClr val="E04236"/>
                </a:solidFill>
              </a:endParaRPr>
            </a:p>
          </p:txBody>
        </p:sp>
        <p:cxnSp>
          <p:nvCxnSpPr>
            <p:cNvPr id="25" name="直接连接符 24"/>
            <p:cNvCxnSpPr>
              <a:stCxn id="24" idx="0"/>
              <a:endCxn id="24" idx="2"/>
            </p:cNvCxnSpPr>
            <p:nvPr/>
          </p:nvCxnSpPr>
          <p:spPr>
            <a:xfrm rot="16200000" flipH="1">
              <a:off x="714744" y="928272"/>
              <a:ext cx="999340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24" idx="1"/>
              <a:endCxn id="24" idx="3"/>
            </p:cNvCxnSpPr>
            <p:nvPr/>
          </p:nvCxnSpPr>
          <p:spPr>
            <a:xfrm rot="10800000" flipH="1">
              <a:off x="714348" y="928274"/>
              <a:ext cx="1000132" cy="1587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64"/>
          <p:cNvSpPr txBox="1">
            <a:spLocks noChangeArrowheads="1"/>
          </p:cNvSpPr>
          <p:nvPr/>
        </p:nvSpPr>
        <p:spPr bwMode="auto">
          <a:xfrm>
            <a:off x="2931411" y="4420287"/>
            <a:ext cx="456009" cy="1083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66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协</a:t>
            </a:r>
            <a:endParaRPr lang="zh-CN" altLang="en-US" sz="66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8" name="组合 93"/>
          <p:cNvGrpSpPr/>
          <p:nvPr/>
        </p:nvGrpSpPr>
        <p:grpSpPr bwMode="auto">
          <a:xfrm>
            <a:off x="4291581" y="4418064"/>
            <a:ext cx="750094" cy="1001713"/>
            <a:chOff x="714348" y="428604"/>
            <a:chExt cx="1000132" cy="1000926"/>
          </a:xfrm>
        </p:grpSpPr>
        <p:sp>
          <p:nvSpPr>
            <p:cNvPr id="39" name="矩形 38"/>
            <p:cNvSpPr/>
            <p:nvPr/>
          </p:nvSpPr>
          <p:spPr>
            <a:xfrm>
              <a:off x="714348" y="428604"/>
              <a:ext cx="1000132" cy="999339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srgbClr val="E04236"/>
                </a:solidFill>
              </a:endParaRPr>
            </a:p>
          </p:txBody>
        </p:sp>
        <p:cxnSp>
          <p:nvCxnSpPr>
            <p:cNvPr id="40" name="直接连接符 39"/>
            <p:cNvCxnSpPr>
              <a:stCxn id="39" idx="0"/>
              <a:endCxn id="39" idx="2"/>
            </p:cNvCxnSpPr>
            <p:nvPr/>
          </p:nvCxnSpPr>
          <p:spPr>
            <a:xfrm rot="16200000" flipH="1">
              <a:off x="714744" y="928273"/>
              <a:ext cx="999339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39" idx="1"/>
              <a:endCxn id="39" idx="3"/>
            </p:cNvCxnSpPr>
            <p:nvPr/>
          </p:nvCxnSpPr>
          <p:spPr>
            <a:xfrm rot="10800000" flipH="1">
              <a:off x="714348" y="928274"/>
              <a:ext cx="1000132" cy="1586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97"/>
          <p:cNvGrpSpPr/>
          <p:nvPr/>
        </p:nvGrpSpPr>
        <p:grpSpPr bwMode="auto">
          <a:xfrm>
            <a:off x="5692470" y="4416794"/>
            <a:ext cx="750094" cy="1001713"/>
            <a:chOff x="714348" y="428604"/>
            <a:chExt cx="1000132" cy="1000926"/>
          </a:xfrm>
        </p:grpSpPr>
        <p:sp>
          <p:nvSpPr>
            <p:cNvPr id="43" name="矩形 42"/>
            <p:cNvSpPr/>
            <p:nvPr/>
          </p:nvSpPr>
          <p:spPr>
            <a:xfrm>
              <a:off x="714348" y="428604"/>
              <a:ext cx="1000132" cy="999339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srgbClr val="E04236"/>
                </a:solidFill>
              </a:endParaRPr>
            </a:p>
          </p:txBody>
        </p:sp>
        <p:cxnSp>
          <p:nvCxnSpPr>
            <p:cNvPr id="44" name="直接连接符 43"/>
            <p:cNvCxnSpPr>
              <a:stCxn id="43" idx="0"/>
              <a:endCxn id="43" idx="2"/>
            </p:cNvCxnSpPr>
            <p:nvPr/>
          </p:nvCxnSpPr>
          <p:spPr>
            <a:xfrm rot="16200000" flipH="1">
              <a:off x="714744" y="928273"/>
              <a:ext cx="999339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stCxn id="43" idx="1"/>
              <a:endCxn id="43" idx="3"/>
            </p:cNvCxnSpPr>
            <p:nvPr/>
          </p:nvCxnSpPr>
          <p:spPr>
            <a:xfrm rot="10800000" flipH="1">
              <a:off x="714348" y="928274"/>
              <a:ext cx="1000132" cy="1586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文本框 64"/>
          <p:cNvSpPr txBox="1">
            <a:spLocks noChangeArrowheads="1"/>
          </p:cNvSpPr>
          <p:nvPr/>
        </p:nvSpPr>
        <p:spPr bwMode="auto">
          <a:xfrm>
            <a:off x="4291343" y="4418064"/>
            <a:ext cx="456010" cy="1083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66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绰</a:t>
            </a:r>
            <a:endParaRPr lang="zh-CN" altLang="en-US" sz="66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文本框 64"/>
          <p:cNvSpPr txBox="1">
            <a:spLocks noChangeArrowheads="1"/>
          </p:cNvSpPr>
          <p:nvPr/>
        </p:nvSpPr>
        <p:spPr bwMode="auto">
          <a:xfrm>
            <a:off x="5692470" y="4417112"/>
            <a:ext cx="456010" cy="1083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66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伏</a:t>
            </a:r>
            <a:endParaRPr lang="zh-CN" altLang="en-US" sz="66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3687220" y="112517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我会写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7" grpId="0"/>
      <p:bldP spid="46" grpId="0"/>
      <p:bldP spid="47" grpId="0"/>
      <p:bldP spid="4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2"/>
          <p:cNvSpPr txBox="1"/>
          <p:nvPr/>
        </p:nvSpPr>
        <p:spPr>
          <a:xfrm>
            <a:off x="3520624" y="3873659"/>
            <a:ext cx="94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组词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63"/>
          <p:cNvSpPr txBox="1"/>
          <p:nvPr/>
        </p:nvSpPr>
        <p:spPr>
          <a:xfrm>
            <a:off x="4470472" y="3873659"/>
            <a:ext cx="3719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</a:rPr>
              <a:t>潮汛   汛期   防汛</a:t>
            </a:r>
            <a:endParaRPr lang="zh-CN" altLang="en-US" sz="2800" dirty="0">
              <a:solidFill>
                <a:srgbClr val="E042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3520624" y="5203620"/>
            <a:ext cx="94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造句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9"/>
          <p:cNvSpPr txBox="1"/>
          <p:nvPr/>
        </p:nvSpPr>
        <p:spPr>
          <a:xfrm>
            <a:off x="4470473" y="5094765"/>
            <a:ext cx="411480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E04236"/>
                </a:solidFill>
                <a:latin typeface="微软雅黑" panose="020B0503020204020204" charset="-122"/>
                <a:ea typeface="微软雅黑" panose="020B0503020204020204" charset="-122"/>
              </a:rPr>
              <a:t>只有汛期前做好充分准备，洪水来的时候才能应对自如。</a:t>
            </a:r>
            <a:endParaRPr lang="zh-CN" altLang="en-US" sz="2400" dirty="0" smtClean="0">
              <a:solidFill>
                <a:srgbClr val="E042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0"/>
          <p:cNvSpPr txBox="1"/>
          <p:nvPr/>
        </p:nvSpPr>
        <p:spPr>
          <a:xfrm>
            <a:off x="3520624" y="2349026"/>
            <a:ext cx="94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笔顺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40053" y="1694143"/>
            <a:ext cx="2079180" cy="2625318"/>
            <a:chOff x="379999" y="1753368"/>
            <a:chExt cx="4320000" cy="4320000"/>
          </a:xfrm>
        </p:grpSpPr>
        <p:sp>
          <p:nvSpPr>
            <p:cNvPr id="9" name="矩形 8"/>
            <p:cNvSpPr/>
            <p:nvPr/>
          </p:nvSpPr>
          <p:spPr>
            <a:xfrm>
              <a:off x="379999" y="1753368"/>
              <a:ext cx="4320000" cy="432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>
              <a:stCxn id="9" idx="1"/>
              <a:endCxn id="9" idx="3"/>
            </p:cNvCxnSpPr>
            <p:nvPr/>
          </p:nvCxnSpPr>
          <p:spPr>
            <a:xfrm>
              <a:off x="379999" y="3913368"/>
              <a:ext cx="432000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9" idx="0"/>
              <a:endCxn id="9" idx="2"/>
            </p:cNvCxnSpPr>
            <p:nvPr/>
          </p:nvCxnSpPr>
          <p:spPr>
            <a:xfrm>
              <a:off x="2539999" y="1753368"/>
              <a:ext cx="0" cy="43200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25"/>
          <p:cNvSpPr txBox="1"/>
          <p:nvPr/>
        </p:nvSpPr>
        <p:spPr>
          <a:xfrm>
            <a:off x="767142" y="1381909"/>
            <a:ext cx="2501457" cy="2753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汛</a:t>
            </a:r>
            <a:endParaRPr lang="zh-CN" altLang="en-US" sz="173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59"/>
          <p:cNvSpPr txBox="1"/>
          <p:nvPr/>
        </p:nvSpPr>
        <p:spPr>
          <a:xfrm>
            <a:off x="1194104" y="912686"/>
            <a:ext cx="949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000000"/>
                </a:solidFill>
                <a:latin typeface="Pinyin Adjust" panose="02000500000000000000" pitchFamily="2" charset="0"/>
                <a:ea typeface="微软雅黑" panose="020B0503020204020204" charset="-122"/>
              </a:rPr>
              <a:t>xùn</a:t>
            </a:r>
            <a:r>
              <a:rPr lang="en-US" altLang="zh-CN" sz="4000" b="1" dirty="0" smtClean="0">
                <a:solidFill>
                  <a:srgbClr val="C00000"/>
                </a:solidFill>
                <a:latin typeface="Pinyin Adjust" panose="02000500000000000000" pitchFamily="2" charset="0"/>
              </a:rPr>
              <a:t> </a:t>
            </a:r>
            <a:endParaRPr lang="zh-CN" altLang="en-US" sz="4000" b="1" dirty="0">
              <a:solidFill>
                <a:srgbClr val="C00000"/>
              </a:solidFill>
              <a:latin typeface="Pinyin Adjust" panose="02000500000000000000" pitchFamily="2" charset="0"/>
            </a:endParaRPr>
          </a:p>
        </p:txBody>
      </p:sp>
      <p:pic>
        <p:nvPicPr>
          <p:cNvPr id="14338" name="Picture 2" descr="http://pic11.huitu.com/res/20130721/89015_20130721131802922338_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38843" y="4441371"/>
            <a:ext cx="2400300" cy="1828800"/>
          </a:xfrm>
          <a:prstGeom prst="rect">
            <a:avLst/>
          </a:prstGeom>
          <a:noFill/>
        </p:spPr>
      </p:pic>
      <p:pic>
        <p:nvPicPr>
          <p:cNvPr id="14337" name="Picture 1" descr="C:\Users\Administrator\AppData\Roaming\Tencent\Users\515655802\QQ\WinTemp\RichOle\NIBEGRXQXA}JSV5ULMU[(8V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70473" y="2235395"/>
            <a:ext cx="3064669" cy="904875"/>
          </a:xfrm>
          <a:prstGeom prst="rect">
            <a:avLst/>
          </a:prstGeom>
          <a:noFill/>
        </p:spPr>
      </p:pic>
      <p:sp>
        <p:nvSpPr>
          <p:cNvPr id="18" name="圆角矩形 17"/>
          <p:cNvSpPr/>
          <p:nvPr/>
        </p:nvSpPr>
        <p:spPr>
          <a:xfrm>
            <a:off x="3687220" y="102230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我会写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12" grpId="0"/>
      <p:bldP spid="17" grpId="0"/>
      <p:bldP spid="18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DOC_GUID" val="{94641974-dcd1-477f-9f28-6d5419e37239}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1199</Words>
  <Application>WPS 演示</Application>
  <PresentationFormat>全屏显示(4:3)</PresentationFormat>
  <Paragraphs>255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微软雅黑</vt:lpstr>
      <vt:lpstr>楷体</vt:lpstr>
      <vt:lpstr>Times New Roman</vt:lpstr>
      <vt:lpstr>Pinyin Adjust</vt:lpstr>
      <vt:lpstr>GB Pinyinok-B</vt:lpstr>
      <vt:lpstr>Arial Unicode MS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88</cp:revision>
  <dcterms:created xsi:type="dcterms:W3CDTF">2019-01-28T06:44:00Z</dcterms:created>
  <dcterms:modified xsi:type="dcterms:W3CDTF">2019-10-23T08:30:30Z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