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0" r:id="rId3"/>
    <p:sldId id="298" r:id="rId4"/>
    <p:sldId id="373" r:id="rId6"/>
    <p:sldId id="428" r:id="rId7"/>
    <p:sldId id="429" r:id="rId8"/>
    <p:sldId id="440" r:id="rId9"/>
    <p:sldId id="442" r:id="rId10"/>
    <p:sldId id="444" r:id="rId11"/>
    <p:sldId id="374" r:id="rId12"/>
    <p:sldId id="432" r:id="rId13"/>
    <p:sldId id="431" r:id="rId14"/>
    <p:sldId id="447" r:id="rId15"/>
    <p:sldId id="433" r:id="rId16"/>
    <p:sldId id="434" r:id="rId17"/>
    <p:sldId id="435" r:id="rId18"/>
    <p:sldId id="439" r:id="rId19"/>
    <p:sldId id="448" r:id="rId20"/>
    <p:sldId id="449" r:id="rId21"/>
    <p:sldId id="450" r:id="rId22"/>
    <p:sldId id="451" r:id="rId23"/>
    <p:sldId id="452" r:id="rId24"/>
    <p:sldId id="427" r:id="rId25"/>
  </p:sldIdLst>
  <p:sldSz cx="9144000" cy="6858000" type="screen4x3"/>
  <p:notesSz cx="6858000" cy="9144000"/>
  <p:embeddedFontLst>
    <p:embeddedFont>
      <p:font typeface="微软雅黑" panose="020B0503020204020204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236"/>
    <a:srgbClr val="A1C450"/>
    <a:srgbClr val="EDAE11"/>
    <a:srgbClr val="FF33CC"/>
    <a:srgbClr val="D60093"/>
    <a:srgbClr val="EA6C16"/>
    <a:srgbClr val="4DE3DC"/>
    <a:srgbClr val="9F9B9B"/>
    <a:srgbClr val="F0771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99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CB87-F10C-4328-9CC3-60BB9E3280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F1A5-6E22-4DCF-AC8F-0F8FA39B2B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.png"/><Relationship Id="rId28" Type="http://schemas.openxmlformats.org/officeDocument/2006/relationships/tags" Target="../tags/tag6.xml"/><Relationship Id="rId27" Type="http://schemas.openxmlformats.org/officeDocument/2006/relationships/tags" Target="../tags/tag5.xml"/><Relationship Id="rId26" Type="http://schemas.openxmlformats.org/officeDocument/2006/relationships/tags" Target="../tags/tag4.xml"/><Relationship Id="rId25" Type="http://schemas.openxmlformats.org/officeDocument/2006/relationships/tags" Target="../tags/tag3.xml"/><Relationship Id="rId24" Type="http://schemas.openxmlformats.org/officeDocument/2006/relationships/tags" Target="../tags/tag2.xml"/><Relationship Id="rId23" Type="http://schemas.openxmlformats.org/officeDocument/2006/relationships/tags" Target="../tags/tag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0" y="177625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17.</a:t>
            </a:r>
            <a:r>
              <a:rPr lang="zh-CN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松鼠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360201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73393" y="2641872"/>
            <a:ext cx="6373178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刚才品析松鼠特点的句子表明作者仅仅是听说而已，并非亲眼目睹：体现作者实事求是的态度反过来也说明其余内容是他观察之仔细，表达之准确。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45306" y="978595"/>
            <a:ext cx="425338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语言准确性的妙处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4405" y="1378255"/>
            <a:ext cx="7354219" cy="16890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说明文的语言要求是准确，本文除了符合这一基本要求外，它的语言还非常生动，请从文章中找出相应的例句来分别说明。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73419" y="423433"/>
            <a:ext cx="425338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揣摩写作手法的运用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411502" y="3209645"/>
            <a:ext cx="6760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运用拟人手法对松鼠作了人格化的描写：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1501" y="3847320"/>
            <a:ext cx="6764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“面容清秀”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“玲珑的小面孔”“美丽的尾巴”中用“清秀”“玲珑”“美丽”对松鼠作了人格化的描写，突出松鼠的“漂亮”。 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3551" y="868963"/>
            <a:ext cx="593407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/>
              <a:t>用拟人手法形象生动地说明事物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1595" y="1956504"/>
            <a:ext cx="8357986" cy="388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描写松鼠的活动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---“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歇凉”“练跑”“玩耍”。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突出松鼠的灵性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---“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要是被人家惹恼了，还会发出一种不高兴的恨恨声 ”。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用动作说明松鼠的精明能干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 “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搬”“编扎” “挤紧”“踏平”。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写松鼠生活 居住情况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---“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带着儿女住在里面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既舒适又安全”。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8770" y="606954"/>
            <a:ext cx="28167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本文的特点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: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7938" y="2294512"/>
            <a:ext cx="7790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合理安排说明顺序（先总后分，由表及里）。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２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用拟人的手法生动地说明事物。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３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语言准确。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0175" y="598401"/>
            <a:ext cx="39476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/>
              <a:t>谈谈这节课你有什么收获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0904" y="2162117"/>
            <a:ext cx="6656549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本文抓住松鼠的特点，按先总说、后分说的逻辑顺序安排。写松鼠的漂亮，从外形着眼；写驯良，从性格上说；写乖巧，从行动上讲。比较全面地介绍了松鼠的情况，用文学笔调描述，写得形象、生动。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6785" y="1253028"/>
            <a:ext cx="39476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/>
              <a:t>本文的主题思想是什么？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93748" y="2925173"/>
            <a:ext cx="614791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本课按照总分的逻辑顺序先写了松鼠漂亮的外形，再说它的生活习惯，最后说松鼠的性格；表达了作者对乖巧驯良的松鼠的喜欢之情。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9385" y="1798678"/>
            <a:ext cx="6784088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zh-CN" altLang="en-US" sz="2800" dirty="0"/>
              <a:t>正反两组展开讨论：只要观点合理即可！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764261" y="2585999"/>
            <a:ext cx="7849060" cy="3883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400" dirty="0">
                <a:sym typeface="+mn-ea"/>
              </a:rPr>
              <a:t>    </a:t>
            </a:r>
            <a:r>
              <a:rPr lang="zh-CN" altLang="en-US" sz="2400" dirty="0">
                <a:sym typeface="+mn-ea"/>
              </a:rPr>
              <a:t>文章最后说：“松鼠也是一种有用的小动物。他们的肉可以吃，尾毛可以制成画笔，皮可以制成皮衣。”有人说：“读到此处时，让人感到很别扭。如果我们真心喜欢一个小动物，比如说小狗，我们在夸奖它一番后，会告诉别人，它的肉可以吃、皮可以制成皮袄吗？所以，课文结尾是全文一个极不和谐的音符。”对于上述观点，你是怎么看的？</a:t>
            </a:r>
            <a:endParaRPr lang="zh-CN" altLang="en-US" sz="2400" dirty="0"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揣摩探究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95538" y="2792095"/>
            <a:ext cx="4093845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请从“漂亮”“驯良”“乖巧”中任选一词，描述这些可爱的小松鼠。</a:t>
            </a:r>
            <a:endParaRPr lang="zh-CN" altLang="en-US" dirty="0"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270488" y="2202498"/>
            <a:ext cx="1392634" cy="197133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93318" y="4236086"/>
            <a:ext cx="1131094" cy="18002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5"/>
          <p:cNvGrpSpPr>
            <a:grpSpLocks noChangeAspect="1"/>
          </p:cNvGrpSpPr>
          <p:nvPr/>
        </p:nvGrpSpPr>
        <p:grpSpPr bwMode="auto">
          <a:xfrm>
            <a:off x="442418" y="2414212"/>
            <a:ext cx="1159331" cy="911056"/>
            <a:chOff x="240" y="240"/>
            <a:chExt cx="5040" cy="3744"/>
          </a:xfrm>
        </p:grpSpPr>
        <p:pic>
          <p:nvPicPr>
            <p:cNvPr id="11" name="Picture 6" descr="showpic_original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521" y="556"/>
              <a:ext cx="4286" cy="28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0" y="240"/>
              <a:ext cx="5040" cy="374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0" descr="squirrel55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436933" y="4433777"/>
            <a:ext cx="1281836" cy="965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任意多边形 16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看图描述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5755" y="2752090"/>
            <a:ext cx="3818573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松鼠生活在森林怎么跳跃？</a:t>
            </a:r>
            <a:endParaRPr lang="zh-CN" altLang="en-US" dirty="0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8948" y="3735318"/>
            <a:ext cx="3370154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松鼠生活在草原怎么活动？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2504" y="4877821"/>
            <a:ext cx="381190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  <a:sym typeface="+mn-ea"/>
              </a:rPr>
              <a:t>松鼠生活在高山怎么活动？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  <a:sym typeface="+mn-ea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333395">
            <a:off x="4517182" y="2107590"/>
            <a:ext cx="1314450" cy="162310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7" descr="squirrel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59906">
            <a:off x="6706661" y="1929114"/>
            <a:ext cx="1455679" cy="154688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2003422112756228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46205">
            <a:off x="4443370" y="4494333"/>
            <a:ext cx="1462074" cy="13897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 rot="21216317">
            <a:off x="6630326" y="3998902"/>
            <a:ext cx="1951359" cy="191755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任意多边形 17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看图描述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2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4782" y="3227706"/>
            <a:ext cx="407717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松鼠在自由的天地里游戏、飞翔、 休憩、 舞蹈……它们会怎么表现？请你展开想象说出来。</a:t>
            </a:r>
            <a:endParaRPr lang="en-US" altLang="zh-CN" dirty="0">
              <a:sym typeface="+mn-ea"/>
            </a:endParaRPr>
          </a:p>
        </p:txBody>
      </p:sp>
      <p:pic>
        <p:nvPicPr>
          <p:cNvPr id="16" name="Picture 2" descr="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76275" y="2071130"/>
            <a:ext cx="1485900" cy="158013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squirrel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62543" y="2125483"/>
            <a:ext cx="1600200" cy="147142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1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562543" y="4098043"/>
            <a:ext cx="1525543" cy="15335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 10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看图描述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490898" y="3967650"/>
            <a:ext cx="1404257" cy="150948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587341" y="3476811"/>
            <a:ext cx="7153275" cy="1728470"/>
          </a:xfrm>
          <a:prstGeom prst="round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800" kern="0" dirty="0" smtClean="0">
                <a:latin typeface="微软雅黑" panose="020B0503020204020204" charset="-122"/>
                <a:ea typeface="微软雅黑" panose="020B0503020204020204" charset="-122"/>
              </a:rPr>
              <a:t>松鼠三个特征的顺序除了层次结构按照顺序不能换以外，还有哪些原因。</a:t>
            </a:r>
            <a:endParaRPr lang="zh-CN" altLang="en-US" sz="2800" kern="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87342" y="1428046"/>
            <a:ext cx="6004084" cy="16859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2800" kern="0" dirty="0" smtClean="0">
                <a:latin typeface="微软雅黑" panose="020B0503020204020204" charset="-122"/>
                <a:ea typeface="微软雅黑" panose="020B0503020204020204" charset="-122"/>
              </a:rPr>
              <a:t>上</a:t>
            </a:r>
            <a:r>
              <a:rPr lang="zh-CN" altLang="en-US" sz="2800" kern="0" dirty="0">
                <a:latin typeface="微软雅黑" panose="020B0503020204020204" charset="-122"/>
                <a:ea typeface="微软雅黑" panose="020B0503020204020204" charset="-122"/>
              </a:rPr>
              <a:t>节课我们感知了</a:t>
            </a:r>
            <a:r>
              <a:rPr lang="en-US" altLang="zh-CN" sz="2800" kern="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kern="0" dirty="0">
                <a:latin typeface="微软雅黑" panose="020B0503020204020204" charset="-122"/>
                <a:ea typeface="微软雅黑" panose="020B0503020204020204" charset="-122"/>
              </a:rPr>
              <a:t>松鼠</a:t>
            </a:r>
            <a:r>
              <a:rPr lang="en-US" altLang="zh-CN" sz="2800" kern="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kern="0" dirty="0">
                <a:latin typeface="微软雅黑" panose="020B0503020204020204" charset="-122"/>
                <a:ea typeface="微软雅黑" panose="020B0503020204020204" charset="-122"/>
              </a:rPr>
              <a:t>的特点，这节课再读课文，讨论思考：</a:t>
            </a:r>
            <a:endParaRPr lang="zh-CN" altLang="en-US" sz="28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67893" y="2939814"/>
            <a:ext cx="3719564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“尊重自然，尊重生命”这个愿望是不是仅仅只是个童话呢</a:t>
            </a:r>
            <a:r>
              <a:rPr lang="en-US" altLang="zh-CN" dirty="0">
                <a:sym typeface="+mn-ea"/>
              </a:rPr>
              <a:t>?</a:t>
            </a:r>
            <a:r>
              <a:rPr lang="zh-CN" altLang="en-US" dirty="0">
                <a:sym typeface="+mn-ea"/>
              </a:rPr>
              <a:t>讨论发表看法！</a:t>
            </a:r>
            <a:endParaRPr lang="zh-CN" altLang="en-US" dirty="0">
              <a:sym typeface="+mn-ea"/>
            </a:endParaRPr>
          </a:p>
        </p:txBody>
      </p:sp>
      <p:pic>
        <p:nvPicPr>
          <p:cNvPr id="11" name="Picture 2" descr="20061021-150300_84401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5627914" y="2249983"/>
            <a:ext cx="1741715" cy="229325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任意多边形 7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图讨论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93521" y="3285553"/>
            <a:ext cx="3719564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请你从两幅图画中选择一幅图画写话交流！</a:t>
            </a:r>
            <a:endParaRPr lang="zh-CN" altLang="en-US" dirty="0"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6781801" y="2946400"/>
            <a:ext cx="1404257" cy="150948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429" y="2831581"/>
            <a:ext cx="1859111" cy="32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图写话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18220" y="2708215"/>
            <a:ext cx="4717257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依照这篇文章的写作手法，写一篇你喜欢的小动物的作文，写完后读给父母听后指导再修改，最后交上来评比</a:t>
            </a:r>
            <a:r>
              <a:rPr lang="zh-CN" altLang="en-US" dirty="0" smtClean="0">
                <a:sym typeface="+mn-ea"/>
              </a:rPr>
              <a:t>！ </a:t>
            </a:r>
            <a:endParaRPr lang="zh-CN" altLang="en-US" dirty="0">
              <a:sym typeface="+mn-ea"/>
            </a:endParaRPr>
          </a:p>
        </p:txBody>
      </p:sp>
      <p:pic>
        <p:nvPicPr>
          <p:cNvPr id="8" name="Picture 2" descr="20061021-150300_84401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7260528" y="4010890"/>
            <a:ext cx="1605103" cy="198743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4428" y="1796809"/>
            <a:ext cx="1671203" cy="177719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课外作业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55331" y="1088425"/>
            <a:ext cx="1196578" cy="227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52451" y="3055021"/>
            <a:ext cx="4467224" cy="707354"/>
          </a:xfrm>
          <a:prstGeom prst="wedgeRoundRectCallout">
            <a:avLst>
              <a:gd name="adj1" fmla="val -8781"/>
              <a:gd name="adj2" fmla="val -113736"/>
              <a:gd name="adj3" fmla="val 16667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l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松鼠三个特征的顺序不能调换！</a:t>
            </a:r>
            <a:endParaRPr lang="zh-CN" altLang="en-US" sz="2800" b="1" dirty="0">
              <a:solidFill>
                <a:schemeClr val="l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12970" y="1978011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逻辑顺序</a:t>
            </a:r>
            <a:endParaRPr lang="zh-CN" altLang="en-US" sz="3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01450" y="1188174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说明顺序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1750" y="3878050"/>
            <a:ext cx="7785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文章整体按先总后分的顺序：</a:t>
            </a:r>
            <a:endParaRPr lang="zh-CN" altLang="en-US" sz="2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    主体部分先写了松鼠漂亮的外形，再说它的生活习惯，最后说松鼠的性格，是按照一种由表及里的顺序说明的，所以不能换。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72127" y="2867454"/>
            <a:ext cx="6543198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一、松鼠外形的漂亮体现在哪些方面？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二、哪些词能说明松鼠的漂亮？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三、这段文字除运用说明外，还采用了哪种表达方式？主要运用了什么修辞方法？有什么作用？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0654" y="1078989"/>
            <a:ext cx="4916396" cy="8284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>
              <a:lnSpc>
                <a:spcPct val="200000"/>
              </a:lnSpc>
              <a:defRPr sz="2800" kern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阅读第一节，思考下列内容：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35994" y="2394267"/>
            <a:ext cx="1196578" cy="227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4834" y="651671"/>
            <a:ext cx="5738841" cy="8194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>
              <a:lnSpc>
                <a:spcPct val="200000"/>
              </a:lnSpc>
              <a:defRPr sz="2800" kern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看看作者是怎样介绍小松鼠的？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5611" y="1674174"/>
            <a:ext cx="257306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先介绍松鼠“漂亮”</a:t>
            </a:r>
            <a:endParaRPr lang="zh-CN" altLang="en-US" sz="2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4662" y="2265966"/>
            <a:ext cx="76264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松鼠（        ）的小面孔上，嵌着一对（             ）的小眼睛。身上（         ）的毛，（       ）得好像搽过油。一条（          ）的大尾巴总是 （                  ），显得 （                   ）。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25374" y="2265966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玲珑</a:t>
            </a:r>
            <a:endParaRPr kumimoji="1"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87" y="2190776"/>
            <a:ext cx="19800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闪闪发光  </a:t>
            </a:r>
            <a:endParaRPr kumimoji="1"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19158" y="2893259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灰褐色</a:t>
            </a:r>
            <a:endParaRPr kumimoji="1"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29059" y="2838347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光滑</a:t>
            </a:r>
            <a:endParaRPr kumimoji="1"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57172" y="3509643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毛茸茸</a:t>
            </a:r>
            <a:endParaRPr kumimoji="1"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18671" y="352165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向上翘着</a:t>
            </a:r>
            <a:endParaRPr kumimoji="1"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02482" y="4225808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格外漂亮</a:t>
            </a:r>
            <a:endParaRPr kumimoji="1"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64936" y="5029937"/>
            <a:ext cx="128301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面容</a:t>
            </a:r>
            <a:endParaRPr lang="zh-CN" altLang="en-US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4662" y="5018813"/>
            <a:ext cx="377558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从这几方面来说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035240" y="509030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眼睛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65295" y="505115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身体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23142" y="576714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四肢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44844" y="581239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尾巴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34681" y="584599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坐姿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44808" y="584599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吃相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3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95779" y="461719"/>
            <a:ext cx="5365909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再说说“松鼠”的“驯良”的特点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112448" y="1522346"/>
            <a:ext cx="541639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活动范围：树林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1466" y="152234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（不侵犯人类）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18126" y="2239757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活动时间：晚上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1466" y="225514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惊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人类）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95779" y="2949955"/>
            <a:ext cx="53997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常吃食物：杏仁、榛子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、榉实和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橡栗等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51466" y="350395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（不伤害人畜）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98383" y="4159194"/>
            <a:ext cx="541639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从动作、行为上：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  <a:p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47020" y="4159193"/>
            <a:ext cx="3416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过水方法、警觉性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强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72990" y="472210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跑跳敏捷、叫声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特点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81714" y="5586803"/>
            <a:ext cx="5399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从搭窝特点上：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72990" y="5586803"/>
            <a:ext cx="2536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选择窝址、搭窝过程、窝口设计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5" grpId="0"/>
      <p:bldP spid="8" grpId="0"/>
      <p:bldP spid="9" grpId="0"/>
      <p:bldP spid="12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45306" y="978595"/>
            <a:ext cx="425338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品味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语言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: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准确的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语言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2178" y="1911685"/>
            <a:ext cx="7659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你认为本文的语言有什么特点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?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结合具体的句子说说你的体会。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9827" y="3080278"/>
            <a:ext cx="7571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松鼠不躲藏在地底下，经常在高处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39827" y="4044812"/>
            <a:ext cx="7099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“经常”一词指大多数时间，而非全部时间都在高处活动</a:t>
            </a:r>
            <a:r>
              <a:rPr lang="en-US" altLang="zh-CN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说明作者观察之仔细，表达之准确。</a:t>
            </a:r>
            <a:endParaRPr lang="zh-CN" altLang="en-US" sz="32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32162" y="3658258"/>
            <a:ext cx="7879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同座互读这段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话，说说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这里运用了动词以及形容词说出了什么？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8804" y="1676013"/>
            <a:ext cx="8146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它们是十分警觉的，只要有人稍微在树根上触动一下，它们就从窝里跑出来，躲在树枝底下，或者逃到别的树上去。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15564" y="5064941"/>
            <a:ext cx="4852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请你用“只要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就”说话。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45306" y="978595"/>
            <a:ext cx="425338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品味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语言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: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准确的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语言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57539" y="1563370"/>
            <a:ext cx="7428922" cy="4515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sym typeface="+mn-ea"/>
              </a:rPr>
              <a:t>    </a:t>
            </a:r>
            <a:r>
              <a:rPr lang="zh-CN" altLang="en-US" sz="2800" dirty="0">
                <a:sym typeface="+mn-ea"/>
              </a:rPr>
              <a:t>用“只要</a:t>
            </a:r>
            <a:r>
              <a:rPr lang="en-US" altLang="zh-CN" sz="2800" dirty="0">
                <a:sym typeface="+mn-ea"/>
              </a:rPr>
              <a:t>……</a:t>
            </a:r>
            <a:r>
              <a:rPr lang="zh-CN" altLang="en-US" sz="2800" dirty="0">
                <a:sym typeface="+mn-ea"/>
              </a:rPr>
              <a:t>就</a:t>
            </a:r>
            <a:r>
              <a:rPr lang="en-US" altLang="zh-CN" sz="2800" dirty="0">
                <a:sym typeface="+mn-ea"/>
              </a:rPr>
              <a:t>……</a:t>
            </a:r>
            <a:r>
              <a:rPr lang="zh-CN" altLang="en-US" sz="2800" dirty="0">
                <a:sym typeface="+mn-ea"/>
              </a:rPr>
              <a:t>” 这一句式来表现松鼠灵敏的反应与动作，“触动”这个动词前又加了一个“稍微”，以表示这种“触动”程度之轻，在“触动”后又用了三个动词“跑”“躲”“逃”来表示松鼠对微小危险的快速应变能力，从而更显出它“十分警觉”的灵性，由此强调它的“乖巧”。</a:t>
            </a:r>
            <a:endParaRPr lang="zh-CN" altLang="en-US" sz="2800" dirty="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45306" y="978595"/>
            <a:ext cx="425338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楷体_GB2312" panose="02010609030101010101" charset="-122"/>
              </a:rPr>
              <a:t>关联词的妙用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1961</Words>
  <Application>WPS 演示</Application>
  <PresentationFormat>全屏显示(4:3)</PresentationFormat>
  <Paragraphs>190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楷体</vt:lpstr>
      <vt:lpstr>楷体_GB2312</vt:lpstr>
      <vt:lpstr>新宋体</vt:lpstr>
      <vt:lpstr>Arial Unicode MS</vt:lpstr>
      <vt:lpstr>Calibri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126</cp:revision>
  <dcterms:created xsi:type="dcterms:W3CDTF">2019-01-28T06:44:00Z</dcterms:created>
  <dcterms:modified xsi:type="dcterms:W3CDTF">2019-10-24T07:35:26Z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