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3"/>
    <p:sldId id="257" r:id="rId4"/>
    <p:sldId id="365" r:id="rId5"/>
    <p:sldId id="366" r:id="rId6"/>
    <p:sldId id="340" r:id="rId7"/>
    <p:sldId id="341" r:id="rId8"/>
    <p:sldId id="344" r:id="rId9"/>
    <p:sldId id="346" r:id="rId10"/>
    <p:sldId id="349" r:id="rId11"/>
    <p:sldId id="345" r:id="rId12"/>
    <p:sldId id="347" r:id="rId13"/>
    <p:sldId id="348" r:id="rId14"/>
    <p:sldId id="319" r:id="rId15"/>
    <p:sldId id="324" r:id="rId16"/>
    <p:sldId id="325" r:id="rId17"/>
    <p:sldId id="350" r:id="rId18"/>
    <p:sldId id="322" r:id="rId19"/>
    <p:sldId id="351" r:id="rId20"/>
    <p:sldId id="352" r:id="rId21"/>
    <p:sldId id="353" r:id="rId22"/>
    <p:sldId id="371" r:id="rId23"/>
    <p:sldId id="355" r:id="rId24"/>
    <p:sldId id="294" r:id="rId25"/>
  </p:sldIdLst>
  <p:sldSz cx="9144000" cy="6858000" type="screen4x3"/>
  <p:notesSz cx="6858000" cy="9144000"/>
  <p:embeddedFontLst>
    <p:embeddedFont>
      <p:font typeface="Calibri" panose="020F0502020204030204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Pinyin Adjust" panose="02000500000000000000" pitchFamily="2" charset="0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AE11"/>
    <a:srgbClr val="FF33CC"/>
    <a:srgbClr val="D60093"/>
    <a:srgbClr val="EA6C16"/>
    <a:srgbClr val="4DE3DC"/>
    <a:srgbClr val="9F9B9B"/>
    <a:srgbClr val="F0771C"/>
    <a:srgbClr val="80808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60"/>
  </p:normalViewPr>
  <p:slideViewPr>
    <p:cSldViewPr snapToGrid="0">
      <p:cViewPr>
        <p:scale>
          <a:sx n="100" d="100"/>
          <a:sy n="100" d="100"/>
        </p:scale>
        <p:origin x="-366" y="-26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2C02CB87-F10C-4328-9CC3-60BB9E3280B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009EF1A5-6E22-4DCF-AC8F-0F8FA39B2B3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851969" y="6506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image" Target="../media/image1.png"/><Relationship Id="rId30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5.xml"/><Relationship Id="rId28" Type="http://schemas.openxmlformats.org/officeDocument/2006/relationships/tags" Target="../tags/tag4.xml"/><Relationship Id="rId27" Type="http://schemas.openxmlformats.org/officeDocument/2006/relationships/tags" Target="../tags/tag3.xml"/><Relationship Id="rId26" Type="http://schemas.openxmlformats.org/officeDocument/2006/relationships/tags" Target="../tags/tag2.xml"/><Relationship Id="rId25" Type="http://schemas.openxmlformats.org/officeDocument/2006/relationships/tags" Target="../tags/tag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GIF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" y="1990289"/>
            <a:ext cx="9144000" cy="1015663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10.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牛郎织女（一）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-102362" y="36758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80593" y="375928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爹娘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49261" y="375928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罕见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09798" y="375928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长辈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04545" y="375928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郎君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642914" y="375928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嫂子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73764" y="4744712"/>
            <a:ext cx="614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要尊敬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长辈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73764" y="5610057"/>
            <a:ext cx="4458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这个兔子艺术品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罕见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。</a:t>
            </a:r>
            <a:endParaRPr lang="zh-CN" altLang="en-US" sz="3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447147" y="955565"/>
            <a:ext cx="263796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重点生字指导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63450" y="2438572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爹</a:t>
            </a:r>
            <a:endParaRPr lang="zh-CN" altLang="en-US" sz="8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580344" y="2347011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嫂</a:t>
            </a:r>
            <a:endParaRPr lang="zh-CN" altLang="en-US" sz="8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45393" y="2366428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郎</a:t>
            </a:r>
            <a:endParaRPr lang="zh-CN" altLang="en-US" sz="8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953881" y="2341931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辈</a:t>
            </a:r>
            <a:endParaRPr lang="zh-CN" altLang="en-US" sz="8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36741" y="2366054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8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罕</a:t>
            </a:r>
            <a:endParaRPr lang="zh-CN" altLang="en-US" sz="8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grpSp>
        <p:nvGrpSpPr>
          <p:cNvPr id="18" name="组合 76"/>
          <p:cNvGrpSpPr/>
          <p:nvPr/>
        </p:nvGrpSpPr>
        <p:grpSpPr bwMode="auto">
          <a:xfrm>
            <a:off x="6042809" y="2428197"/>
            <a:ext cx="1120451" cy="1364805"/>
            <a:chOff x="714348" y="428604"/>
            <a:chExt cx="1000132" cy="1000926"/>
          </a:xfrm>
        </p:grpSpPr>
        <p:sp>
          <p:nvSpPr>
            <p:cNvPr id="19" name="矩形 18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19" idx="1"/>
              <a:endCxn id="19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76"/>
          <p:cNvGrpSpPr/>
          <p:nvPr/>
        </p:nvGrpSpPr>
        <p:grpSpPr bwMode="auto">
          <a:xfrm>
            <a:off x="4838910" y="2406298"/>
            <a:ext cx="1120451" cy="1364805"/>
            <a:chOff x="714348" y="428604"/>
            <a:chExt cx="1000132" cy="1000926"/>
          </a:xfrm>
        </p:grpSpPr>
        <p:sp>
          <p:nvSpPr>
            <p:cNvPr id="38" name="矩形 37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9" name="直接连接符 38"/>
            <p:cNvCxnSpPr>
              <a:stCxn id="38" idx="0"/>
              <a:endCxn id="38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1"/>
              <a:endCxn id="38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76"/>
          <p:cNvGrpSpPr/>
          <p:nvPr/>
        </p:nvGrpSpPr>
        <p:grpSpPr bwMode="auto">
          <a:xfrm>
            <a:off x="1413759" y="2438570"/>
            <a:ext cx="1265088" cy="1320714"/>
            <a:chOff x="714348" y="428604"/>
            <a:chExt cx="1218691" cy="1000926"/>
          </a:xfrm>
        </p:grpSpPr>
        <p:sp>
          <p:nvSpPr>
            <p:cNvPr id="42" name="矩形 41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3" name="直接连接符 42"/>
            <p:cNvCxnSpPr>
              <a:stCxn id="42" idx="0"/>
              <a:endCxn id="42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42" idx="1"/>
              <a:endCxn id="30" idx="3"/>
            </p:cNvCxnSpPr>
            <p:nvPr/>
          </p:nvCxnSpPr>
          <p:spPr>
            <a:xfrm>
              <a:off x="714348" y="929067"/>
              <a:ext cx="1218691" cy="1034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76"/>
          <p:cNvGrpSpPr/>
          <p:nvPr/>
        </p:nvGrpSpPr>
        <p:grpSpPr bwMode="auto">
          <a:xfrm>
            <a:off x="2610016" y="2428196"/>
            <a:ext cx="968952" cy="1310102"/>
            <a:chOff x="714348" y="468722"/>
            <a:chExt cx="1074883" cy="960808"/>
          </a:xfrm>
        </p:grpSpPr>
        <p:sp>
          <p:nvSpPr>
            <p:cNvPr id="46" name="矩形 45"/>
            <p:cNvSpPr/>
            <p:nvPr/>
          </p:nvSpPr>
          <p:spPr>
            <a:xfrm>
              <a:off x="714348" y="468722"/>
              <a:ext cx="1074883" cy="96080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7" name="直接连接符 46"/>
            <p:cNvCxnSpPr>
              <a:stCxn id="46" idx="0"/>
              <a:endCxn id="46" idx="2"/>
            </p:cNvCxnSpPr>
            <p:nvPr/>
          </p:nvCxnSpPr>
          <p:spPr>
            <a:xfrm>
              <a:off x="1251790" y="468722"/>
              <a:ext cx="0" cy="96080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6" idx="1"/>
              <a:endCxn id="46" idx="3"/>
            </p:cNvCxnSpPr>
            <p:nvPr/>
          </p:nvCxnSpPr>
          <p:spPr>
            <a:xfrm>
              <a:off x="714348" y="949126"/>
              <a:ext cx="1074883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76"/>
          <p:cNvGrpSpPr/>
          <p:nvPr/>
        </p:nvGrpSpPr>
        <p:grpSpPr bwMode="auto">
          <a:xfrm>
            <a:off x="3745393" y="2394479"/>
            <a:ext cx="955202" cy="1336381"/>
            <a:chOff x="714348" y="428604"/>
            <a:chExt cx="1000132" cy="1000926"/>
          </a:xfrm>
        </p:grpSpPr>
        <p:sp>
          <p:nvSpPr>
            <p:cNvPr id="50" name="矩形 49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1" name="直接连接符 50"/>
            <p:cNvCxnSpPr>
              <a:stCxn id="50" idx="0"/>
              <a:endCxn id="50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>
              <a:stCxn id="50" idx="1"/>
              <a:endCxn id="50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09714" y="3886400"/>
            <a:ext cx="7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纱布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8464" y="2580046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纱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54474" y="2409187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妻</a:t>
            </a:r>
            <a:endParaRPr lang="zh-CN" altLang="en-US" dirty="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79145" y="2408661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罚</a:t>
            </a:r>
            <a:endParaRPr lang="zh-CN" altLang="en-US" dirty="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1138" y="2408273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趟</a:t>
            </a:r>
            <a:endParaRPr lang="zh-CN" altLang="en-US" dirty="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67652" y="2420844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狱</a:t>
            </a:r>
            <a:endParaRPr lang="zh-CN" altLang="en-US" dirty="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37150" y="3886400"/>
            <a:ext cx="7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监狱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00749" y="3886400"/>
            <a:ext cx="7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赶趟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65914" y="3886400"/>
            <a:ext cx="7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惩罚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48154" y="3886400"/>
            <a:ext cx="107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妻子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28725" y="5049622"/>
            <a:ext cx="574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正月十五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，我们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赶趟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看舞狮子，真好看。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447147" y="955565"/>
            <a:ext cx="263796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重点生字指导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76"/>
          <p:cNvGrpSpPr/>
          <p:nvPr/>
        </p:nvGrpSpPr>
        <p:grpSpPr bwMode="auto">
          <a:xfrm>
            <a:off x="1350075" y="2459022"/>
            <a:ext cx="1118707" cy="1444462"/>
            <a:chOff x="714348" y="428604"/>
            <a:chExt cx="1000132" cy="1000926"/>
          </a:xfrm>
        </p:grpSpPr>
        <p:sp>
          <p:nvSpPr>
            <p:cNvPr id="26" name="矩形 25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>
              <a:stCxn id="26" idx="0"/>
              <a:endCxn id="26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1"/>
            </p:cNvCxnSpPr>
            <p:nvPr/>
          </p:nvCxnSpPr>
          <p:spPr>
            <a:xfrm>
              <a:off x="714348" y="929067"/>
              <a:ext cx="858016" cy="1716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76"/>
          <p:cNvGrpSpPr/>
          <p:nvPr/>
        </p:nvGrpSpPr>
        <p:grpSpPr bwMode="auto">
          <a:xfrm>
            <a:off x="2555556" y="2460468"/>
            <a:ext cx="1023412" cy="1410742"/>
            <a:chOff x="714348" y="468722"/>
            <a:chExt cx="1074883" cy="960808"/>
          </a:xfrm>
        </p:grpSpPr>
        <p:sp>
          <p:nvSpPr>
            <p:cNvPr id="30" name="矩形 29"/>
            <p:cNvSpPr/>
            <p:nvPr/>
          </p:nvSpPr>
          <p:spPr>
            <a:xfrm>
              <a:off x="714348" y="468722"/>
              <a:ext cx="1074883" cy="96080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>
              <a:stCxn id="30" idx="0"/>
              <a:endCxn id="30" idx="2"/>
            </p:cNvCxnSpPr>
            <p:nvPr/>
          </p:nvCxnSpPr>
          <p:spPr>
            <a:xfrm>
              <a:off x="1251790" y="468722"/>
              <a:ext cx="0" cy="96080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30" idx="1"/>
              <a:endCxn id="30" idx="3"/>
            </p:cNvCxnSpPr>
            <p:nvPr/>
          </p:nvCxnSpPr>
          <p:spPr>
            <a:xfrm>
              <a:off x="714348" y="949126"/>
              <a:ext cx="1074883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76"/>
          <p:cNvGrpSpPr/>
          <p:nvPr/>
        </p:nvGrpSpPr>
        <p:grpSpPr bwMode="auto">
          <a:xfrm>
            <a:off x="4838909" y="2459023"/>
            <a:ext cx="1056374" cy="1376626"/>
            <a:chOff x="714348" y="419935"/>
            <a:chExt cx="942935" cy="1009595"/>
          </a:xfrm>
        </p:grpSpPr>
        <p:sp>
          <p:nvSpPr>
            <p:cNvPr id="35" name="矩形 34"/>
            <p:cNvSpPr/>
            <p:nvPr/>
          </p:nvSpPr>
          <p:spPr>
            <a:xfrm>
              <a:off x="714348" y="419935"/>
              <a:ext cx="942935" cy="1009595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6" name="直接连接符 35"/>
            <p:cNvCxnSpPr>
              <a:stCxn id="35" idx="0"/>
              <a:endCxn id="35" idx="2"/>
            </p:cNvCxnSpPr>
            <p:nvPr/>
          </p:nvCxnSpPr>
          <p:spPr>
            <a:xfrm>
              <a:off x="1185815" y="419935"/>
              <a:ext cx="0" cy="100959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1"/>
              <a:endCxn id="35" idx="3"/>
            </p:cNvCxnSpPr>
            <p:nvPr/>
          </p:nvCxnSpPr>
          <p:spPr>
            <a:xfrm>
              <a:off x="714348" y="924732"/>
              <a:ext cx="942934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76"/>
          <p:cNvGrpSpPr/>
          <p:nvPr/>
        </p:nvGrpSpPr>
        <p:grpSpPr bwMode="auto">
          <a:xfrm>
            <a:off x="3664939" y="2459024"/>
            <a:ext cx="1035656" cy="1444460"/>
            <a:chOff x="714348" y="428604"/>
            <a:chExt cx="1000132" cy="1000926"/>
          </a:xfrm>
        </p:grpSpPr>
        <p:sp>
          <p:nvSpPr>
            <p:cNvPr id="39" name="矩形 38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0" name="直接连接符 39"/>
            <p:cNvCxnSpPr>
              <a:stCxn id="39" idx="0"/>
              <a:endCxn id="39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1"/>
              <a:endCxn id="39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76"/>
          <p:cNvGrpSpPr/>
          <p:nvPr/>
        </p:nvGrpSpPr>
        <p:grpSpPr bwMode="auto">
          <a:xfrm>
            <a:off x="6042809" y="2492743"/>
            <a:ext cx="1034826" cy="1364805"/>
            <a:chOff x="714348" y="428604"/>
            <a:chExt cx="923701" cy="1000926"/>
          </a:xfrm>
        </p:grpSpPr>
        <p:sp>
          <p:nvSpPr>
            <p:cNvPr id="43" name="矩形 42"/>
            <p:cNvSpPr/>
            <p:nvPr/>
          </p:nvSpPr>
          <p:spPr>
            <a:xfrm>
              <a:off x="714348" y="428604"/>
              <a:ext cx="923701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4" name="直接连接符 43"/>
            <p:cNvCxnSpPr>
              <a:stCxn id="43" idx="0"/>
              <a:endCxn id="43" idx="2"/>
            </p:cNvCxnSpPr>
            <p:nvPr/>
          </p:nvCxnSpPr>
          <p:spPr>
            <a:xfrm>
              <a:off x="1176199" y="428604"/>
              <a:ext cx="0" cy="100092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43" idx="1"/>
              <a:endCxn id="43" idx="3"/>
            </p:cNvCxnSpPr>
            <p:nvPr/>
          </p:nvCxnSpPr>
          <p:spPr>
            <a:xfrm>
              <a:off x="714348" y="929067"/>
              <a:ext cx="923701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014629" y="2528646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挨</a:t>
            </a:r>
            <a:endParaRPr lang="zh-CN" altLang="en-US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07795" y="2506419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酿</a:t>
            </a:r>
            <a:endParaRPr lang="zh-CN" altLang="en-US" dirty="0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22090" y="2491709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泳</a:t>
            </a:r>
            <a:endParaRPr lang="zh-CN" altLang="en-US" dirty="0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58619" y="2463873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婚</a:t>
            </a:r>
            <a:endParaRPr lang="zh-CN" altLang="en-US" dirty="0"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911321" y="2502052"/>
            <a:ext cx="1215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8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ym typeface="+mn-ea"/>
              </a:rPr>
              <a:t>辈</a:t>
            </a:r>
            <a:endParaRPr lang="zh-CN" altLang="en-US" dirty="0"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07796" y="3964379"/>
            <a:ext cx="7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酿酒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014629" y="3964379"/>
            <a:ext cx="7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挨着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43452" y="3964379"/>
            <a:ext cx="1061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一辈子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23049" y="3964379"/>
            <a:ext cx="7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游泳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69641" y="5075112"/>
            <a:ext cx="5958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说话：我们不能到深水区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游泳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，带着游泳圈才安全。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772853" y="3964379"/>
            <a:ext cx="754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结婚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447147" y="955565"/>
            <a:ext cx="263796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重点生字指导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76"/>
          <p:cNvGrpSpPr/>
          <p:nvPr/>
        </p:nvGrpSpPr>
        <p:grpSpPr bwMode="auto">
          <a:xfrm>
            <a:off x="1350075" y="2502052"/>
            <a:ext cx="1118707" cy="1444462"/>
            <a:chOff x="714348" y="428604"/>
            <a:chExt cx="1000132" cy="1000926"/>
          </a:xfrm>
        </p:grpSpPr>
        <p:sp>
          <p:nvSpPr>
            <p:cNvPr id="26" name="矩形 25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>
              <a:stCxn id="26" idx="0"/>
              <a:endCxn id="26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1"/>
            </p:cNvCxnSpPr>
            <p:nvPr/>
          </p:nvCxnSpPr>
          <p:spPr>
            <a:xfrm>
              <a:off x="714348" y="929067"/>
              <a:ext cx="858016" cy="1716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76"/>
          <p:cNvGrpSpPr/>
          <p:nvPr/>
        </p:nvGrpSpPr>
        <p:grpSpPr bwMode="auto">
          <a:xfrm>
            <a:off x="2555556" y="2503498"/>
            <a:ext cx="1023412" cy="1410742"/>
            <a:chOff x="714348" y="468722"/>
            <a:chExt cx="1074883" cy="960808"/>
          </a:xfrm>
        </p:grpSpPr>
        <p:sp>
          <p:nvSpPr>
            <p:cNvPr id="30" name="矩形 29"/>
            <p:cNvSpPr/>
            <p:nvPr/>
          </p:nvSpPr>
          <p:spPr>
            <a:xfrm>
              <a:off x="714348" y="468722"/>
              <a:ext cx="1074883" cy="960808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>
              <a:stCxn id="30" idx="0"/>
              <a:endCxn id="30" idx="2"/>
            </p:cNvCxnSpPr>
            <p:nvPr/>
          </p:nvCxnSpPr>
          <p:spPr>
            <a:xfrm>
              <a:off x="1251790" y="468722"/>
              <a:ext cx="0" cy="96080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30" idx="1"/>
              <a:endCxn id="30" idx="3"/>
            </p:cNvCxnSpPr>
            <p:nvPr/>
          </p:nvCxnSpPr>
          <p:spPr>
            <a:xfrm>
              <a:off x="714348" y="949126"/>
              <a:ext cx="1074883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76"/>
          <p:cNvGrpSpPr/>
          <p:nvPr/>
        </p:nvGrpSpPr>
        <p:grpSpPr bwMode="auto">
          <a:xfrm>
            <a:off x="3651379" y="2509516"/>
            <a:ext cx="1035656" cy="1444460"/>
            <a:chOff x="714348" y="428604"/>
            <a:chExt cx="1000132" cy="1000926"/>
          </a:xfrm>
        </p:grpSpPr>
        <p:sp>
          <p:nvSpPr>
            <p:cNvPr id="34" name="矩形 33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5" name="直接连接符 34"/>
            <p:cNvCxnSpPr>
              <a:stCxn id="34" idx="0"/>
              <a:endCxn id="34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4" idx="1"/>
              <a:endCxn id="34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76"/>
          <p:cNvGrpSpPr/>
          <p:nvPr/>
        </p:nvGrpSpPr>
        <p:grpSpPr bwMode="auto">
          <a:xfrm>
            <a:off x="4838909" y="2502053"/>
            <a:ext cx="1056374" cy="1376626"/>
            <a:chOff x="714348" y="419935"/>
            <a:chExt cx="942935" cy="1009595"/>
          </a:xfrm>
        </p:grpSpPr>
        <p:sp>
          <p:nvSpPr>
            <p:cNvPr id="38" name="矩形 37"/>
            <p:cNvSpPr/>
            <p:nvPr/>
          </p:nvSpPr>
          <p:spPr>
            <a:xfrm>
              <a:off x="714348" y="419935"/>
              <a:ext cx="942935" cy="1009595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9" name="直接连接符 38"/>
            <p:cNvCxnSpPr>
              <a:stCxn id="38" idx="0"/>
              <a:endCxn id="38" idx="2"/>
            </p:cNvCxnSpPr>
            <p:nvPr/>
          </p:nvCxnSpPr>
          <p:spPr>
            <a:xfrm>
              <a:off x="1185815" y="419935"/>
              <a:ext cx="0" cy="100959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1"/>
              <a:endCxn id="38" idx="3"/>
            </p:cNvCxnSpPr>
            <p:nvPr/>
          </p:nvCxnSpPr>
          <p:spPr>
            <a:xfrm>
              <a:off x="714348" y="924732"/>
              <a:ext cx="942934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76"/>
          <p:cNvGrpSpPr/>
          <p:nvPr/>
        </p:nvGrpSpPr>
        <p:grpSpPr bwMode="auto">
          <a:xfrm>
            <a:off x="6042809" y="2535773"/>
            <a:ext cx="1034826" cy="1364805"/>
            <a:chOff x="714348" y="428604"/>
            <a:chExt cx="923701" cy="1000926"/>
          </a:xfrm>
        </p:grpSpPr>
        <p:sp>
          <p:nvSpPr>
            <p:cNvPr id="42" name="矩形 41"/>
            <p:cNvSpPr/>
            <p:nvPr/>
          </p:nvSpPr>
          <p:spPr>
            <a:xfrm>
              <a:off x="714348" y="428604"/>
              <a:ext cx="923701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3" name="直接连接符 42"/>
            <p:cNvCxnSpPr>
              <a:stCxn id="42" idx="0"/>
              <a:endCxn id="42" idx="2"/>
            </p:cNvCxnSpPr>
            <p:nvPr/>
          </p:nvCxnSpPr>
          <p:spPr>
            <a:xfrm>
              <a:off x="1176199" y="428604"/>
              <a:ext cx="0" cy="100092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42" idx="1"/>
              <a:endCxn id="42" idx="3"/>
            </p:cNvCxnSpPr>
            <p:nvPr/>
          </p:nvCxnSpPr>
          <p:spPr>
            <a:xfrm>
              <a:off x="714348" y="929067"/>
              <a:ext cx="923701" cy="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9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344648" y="3034576"/>
            <a:ext cx="44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爹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20922" y="2995671"/>
            <a:ext cx="4472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爹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就是父亲，所以是父子头。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44648" y="4199437"/>
            <a:ext cx="44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嫂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04735" y="4199437"/>
            <a:ext cx="1677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换偏旁记忆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59507" y="4157890"/>
            <a:ext cx="44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28950" y="4157890"/>
            <a:ext cx="44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+mj-ea"/>
                <a:ea typeface="+mj-ea"/>
                <a:cs typeface="楷体_GB2312" panose="02010609030101010101" charset="-122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膄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47147" y="955565"/>
            <a:ext cx="2928412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巧记生字、词语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739576" y="4493887"/>
            <a:ext cx="443389" cy="14605"/>
          </a:xfrm>
          <a:prstGeom prst="straightConnector1">
            <a:avLst/>
          </a:prstGeom>
          <a:ln w="57150">
            <a:solidFill>
              <a:srgbClr val="A1C4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4813843" y="4477219"/>
            <a:ext cx="443389" cy="14605"/>
          </a:xfrm>
          <a:prstGeom prst="straightConnector1">
            <a:avLst/>
          </a:prstGeom>
          <a:ln w="57150">
            <a:solidFill>
              <a:srgbClr val="A1C4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16" idx="1"/>
          </p:cNvCxnSpPr>
          <p:nvPr/>
        </p:nvCxnSpPr>
        <p:spPr>
          <a:xfrm flipV="1">
            <a:off x="5605783" y="4450277"/>
            <a:ext cx="423167" cy="26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2739575" y="3300823"/>
            <a:ext cx="443389" cy="14605"/>
          </a:xfrm>
          <a:prstGeom prst="straightConnector1">
            <a:avLst/>
          </a:prstGeom>
          <a:ln w="57150">
            <a:solidFill>
              <a:srgbClr val="A1C4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6" grpId="0"/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906910" y="2904559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纱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38580" y="4174376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郎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11366" y="4135189"/>
            <a:ext cx="1796423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换偏旁记忆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60310" y="4135189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浪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46411" y="4114479"/>
            <a:ext cx="100540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—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狼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98772" y="4124476"/>
            <a:ext cx="943679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—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朗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11366" y="2904559"/>
            <a:ext cx="223651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找朋友记忆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0309" y="2904559"/>
            <a:ext cx="346761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纱布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—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纱条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—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如纱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447147" y="955565"/>
            <a:ext cx="2928412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巧记生字、词语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2289749" y="3181147"/>
            <a:ext cx="443389" cy="14605"/>
          </a:xfrm>
          <a:prstGeom prst="straightConnector1">
            <a:avLst/>
          </a:prstGeom>
          <a:ln w="57150">
            <a:solidFill>
              <a:srgbClr val="A1C4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4552763" y="3195752"/>
            <a:ext cx="443389" cy="14605"/>
          </a:xfrm>
          <a:prstGeom prst="straightConnector1">
            <a:avLst/>
          </a:prstGeom>
          <a:ln w="57150">
            <a:solidFill>
              <a:srgbClr val="A1C4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2307181" y="4465469"/>
            <a:ext cx="443389" cy="14605"/>
          </a:xfrm>
          <a:prstGeom prst="straightConnector1">
            <a:avLst/>
          </a:prstGeom>
          <a:ln w="57150">
            <a:solidFill>
              <a:srgbClr val="A1C4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4550502" y="4406867"/>
            <a:ext cx="443389" cy="14605"/>
          </a:xfrm>
          <a:prstGeom prst="straightConnector1">
            <a:avLst/>
          </a:prstGeom>
          <a:ln w="57150">
            <a:solidFill>
              <a:srgbClr val="A1C4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6" grpId="0"/>
      <p:bldP spid="18" grpId="0"/>
      <p:bldP spid="2" grpId="0"/>
      <p:bldP spid="8" grpId="0"/>
      <p:bldP spid="1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可选过程 6"/>
          <p:cNvSpPr/>
          <p:nvPr/>
        </p:nvSpPr>
        <p:spPr>
          <a:xfrm>
            <a:off x="1654492" y="779146"/>
            <a:ext cx="5835968" cy="919401"/>
          </a:xfrm>
          <a:prstGeom prst="flowChartAlternateProcess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3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3301365" y="1608882"/>
            <a:ext cx="1485900" cy="21336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</a:ln>
          <a:effectLst/>
        </p:spPr>
        <p:txBody>
          <a:bodyPr vert="eaVert" wrap="none" anchor="ctr"/>
          <a:lstStyle/>
          <a:p>
            <a:pPr lvl="0" algn="ctr"/>
            <a:r>
              <a:rPr lang="zh-CN" altLang="zh-CN" sz="96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妻</a:t>
            </a:r>
            <a:endParaRPr lang="zh-CN" altLang="zh-CN" sz="96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95869" y="612775"/>
            <a:ext cx="798617" cy="200054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7000" b="1" kern="0" dirty="0" err="1">
                <a:latin typeface="Pinyin Adjust" panose="02000500000000000000" pitchFamily="2" charset="0"/>
                <a:ea typeface="微软雅黑" panose="020B0503020204020204" pitchFamily="34" charset="-122"/>
                <a:cs typeface="汉语拼音" pitchFamily="34" charset="0"/>
              </a:rPr>
              <a:t>qī</a:t>
            </a:r>
            <a:endParaRPr lang="en-US" altLang="zh-CN" sz="7000" b="1" kern="0" dirty="0">
              <a:latin typeface="Pinyin Adjust" panose="02000500000000000000" pitchFamily="2" charset="0"/>
              <a:ea typeface="微软雅黑" panose="020B0503020204020204" pitchFamily="34" charset="-122"/>
              <a:cs typeface="汉语拼音" pitchFamily="34" charset="0"/>
            </a:endParaRPr>
          </a:p>
          <a:p>
            <a:pPr lvl="0"/>
            <a:endParaRPr lang="en-US" altLang="zh-CN" sz="5400" b="1" kern="0" dirty="0" smtClean="0">
              <a:solidFill>
                <a:srgbClr val="0000FF"/>
              </a:solidFill>
              <a:latin typeface="汉语拼音" pitchFamily="34" charset="0"/>
              <a:ea typeface="微软雅黑" panose="020B0503020204020204" pitchFamily="34" charset="-122"/>
              <a:cs typeface="汉语拼音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3550" y="3326999"/>
            <a:ext cx="336565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妻女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妻子 妻儿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6552" y="4156721"/>
            <a:ext cx="323830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请用妻子造句</a:t>
            </a:r>
            <a:r>
              <a:rPr lang="zh-CN" altLang="en-US" dirty="0" smtClean="0"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186553" y="5021346"/>
            <a:ext cx="6963728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妻子在家里做好家务，收拾好房间，就很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温馨！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线形标注 2 13"/>
          <p:cNvSpPr/>
          <p:nvPr/>
        </p:nvSpPr>
        <p:spPr>
          <a:xfrm>
            <a:off x="6186965" y="1066166"/>
            <a:ext cx="480060" cy="3220085"/>
          </a:xfrm>
          <a:prstGeom prst="borderCallout2">
            <a:avLst>
              <a:gd name="adj1" fmla="val 18750"/>
              <a:gd name="adj2" fmla="val 2254"/>
              <a:gd name="adj3" fmla="val 18750"/>
              <a:gd name="adj4" fmla="val -16667"/>
              <a:gd name="adj5" fmla="val 45411"/>
              <a:gd name="adj6" fmla="val -4241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86964" y="1066165"/>
            <a:ext cx="524351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+mj-ea"/>
                <a:ea typeface="+mj-ea"/>
              </a:rPr>
              <a:t>这一竖不要出头</a:t>
            </a:r>
            <a:endParaRPr lang="zh-CN" altLang="en-US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674722" y="827237"/>
            <a:ext cx="1364105" cy="954107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baseline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9pPr>
          </a:lstStyle>
          <a:p>
            <a:r>
              <a:rPr lang="zh-CN" altLang="en-US" sz="2000" dirty="0"/>
              <a:t>书写指导</a:t>
            </a:r>
            <a:endParaRPr lang="en-US" altLang="zh-CN" sz="2000" dirty="0"/>
          </a:p>
          <a:p>
            <a:r>
              <a:rPr lang="zh-CN" altLang="en-US" sz="2000" dirty="0"/>
              <a:t>重点生字</a:t>
            </a:r>
            <a:endParaRPr lang="en-US" altLang="zh-CN" sz="2000" dirty="0"/>
          </a:p>
        </p:txBody>
      </p:sp>
      <p:sp>
        <p:nvSpPr>
          <p:cNvPr id="17" name="矩形 16"/>
          <p:cNvSpPr/>
          <p:nvPr/>
        </p:nvSpPr>
        <p:spPr>
          <a:xfrm>
            <a:off x="3940628" y="2214502"/>
            <a:ext cx="202469" cy="68037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6" grpId="0"/>
      <p:bldP spid="8" grpId="0"/>
      <p:bldP spid="12" grpId="0"/>
      <p:bldP spid="13" grpId="0"/>
      <p:bldP spid="14" grpId="0" bldLvl="0" animBg="1"/>
      <p:bldP spid="1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/>
          <p:nvPr/>
        </p:nvSpPr>
        <p:spPr>
          <a:xfrm>
            <a:off x="674722" y="827237"/>
            <a:ext cx="1364105" cy="954107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u="none" baseline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solidFill>
                  <a:schemeClr val="lt1"/>
                </a:solidFill>
              </a:defRPr>
            </a:lvl9pPr>
          </a:lstStyle>
          <a:p>
            <a:r>
              <a:rPr lang="zh-CN" altLang="en-US" sz="2400" dirty="0"/>
              <a:t>书写指导</a:t>
            </a:r>
            <a:endParaRPr lang="en-US" altLang="zh-CN" sz="2400" dirty="0"/>
          </a:p>
          <a:p>
            <a:r>
              <a:rPr lang="zh-CN" altLang="en-US" sz="2400" dirty="0"/>
              <a:t>重点生字</a:t>
            </a:r>
            <a:endParaRPr lang="en-US" altLang="zh-CN" sz="2400" dirty="0"/>
          </a:p>
        </p:txBody>
      </p:sp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3301365" y="1608882"/>
            <a:ext cx="1485900" cy="21336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</a:ln>
          <a:effectLst/>
        </p:spPr>
        <p:txBody>
          <a:bodyPr vert="eaVert" wrap="none" anchor="ctr"/>
          <a:lstStyle/>
          <a:p>
            <a:pPr algn="ctr"/>
            <a:r>
              <a:rPr lang="zh-CN" altLang="zh-CN" sz="96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酿</a:t>
            </a:r>
            <a:endParaRPr lang="zh-CN" altLang="zh-CN" sz="96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16038" y="685553"/>
            <a:ext cx="1939955" cy="116955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/>
            <a:r>
              <a:rPr lang="en-US" altLang="zh-CN" sz="7000" b="1" kern="0" dirty="0" err="1" smtClean="0">
                <a:latin typeface="Pinyin Adjust" panose="02000500000000000000" pitchFamily="2" charset="0"/>
                <a:ea typeface="微软雅黑" panose="020B0503020204020204" pitchFamily="34" charset="-122"/>
                <a:cs typeface="汉语拼音" pitchFamily="34" charset="0"/>
              </a:rPr>
              <a:t>niàng</a:t>
            </a:r>
            <a:endParaRPr lang="en-US" altLang="zh-CN" sz="7000" b="1" kern="0" dirty="0">
              <a:latin typeface="Pinyin Adjust" panose="02000500000000000000" pitchFamily="2" charset="0"/>
              <a:ea typeface="微软雅黑" panose="020B0503020204020204" pitchFamily="34" charset="-122"/>
              <a:cs typeface="汉语拼音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5852" y="3582576"/>
            <a:ext cx="3365659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酿酒 酿造 酝酿</a:t>
            </a:r>
            <a:endParaRPr lang="zh-CN" altLang="en-US" dirty="0"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48433" y="4580364"/>
            <a:ext cx="3207560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请用酿造造句</a:t>
            </a:r>
            <a:r>
              <a:rPr lang="zh-CN" altLang="en-US" dirty="0" smtClean="0">
                <a:sym typeface="+mn-ea"/>
              </a:rPr>
              <a:t>。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048433" y="5389246"/>
            <a:ext cx="7355138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>
                <a:sym typeface="+mn-ea"/>
              </a:rPr>
              <a:t>班集体酿造美好</a:t>
            </a:r>
            <a:r>
              <a:rPr lang="zh-CN" altLang="en-US" dirty="0">
                <a:sym typeface="+mn-ea"/>
              </a:rPr>
              <a:t>的学习环境，同学们就愿意学习！ </a:t>
            </a:r>
            <a:endParaRPr lang="zh-CN" altLang="en-US" dirty="0"/>
          </a:p>
        </p:txBody>
      </p:sp>
      <p:sp>
        <p:nvSpPr>
          <p:cNvPr id="14" name="线形标注 2 13"/>
          <p:cNvSpPr/>
          <p:nvPr/>
        </p:nvSpPr>
        <p:spPr>
          <a:xfrm>
            <a:off x="6049804" y="1304291"/>
            <a:ext cx="583883" cy="3220085"/>
          </a:xfrm>
          <a:prstGeom prst="borderCallout2">
            <a:avLst>
              <a:gd name="adj1" fmla="val 18750"/>
              <a:gd name="adj2" fmla="val 2254"/>
              <a:gd name="adj3" fmla="val 18750"/>
              <a:gd name="adj4" fmla="val -16667"/>
              <a:gd name="adj5" fmla="val 51271"/>
              <a:gd name="adj6" fmla="val -3318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09336" y="1474291"/>
            <a:ext cx="4865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0" dirty="0"/>
              <a:t>不要少些一横</a:t>
            </a:r>
            <a:endParaRPr lang="zh-CN" altLang="en-US" b="0" dirty="0"/>
          </a:p>
          <a:p>
            <a:endParaRPr lang="zh-CN" altLang="en-US" b="0" dirty="0"/>
          </a:p>
        </p:txBody>
      </p:sp>
      <p:sp>
        <p:nvSpPr>
          <p:cNvPr id="16" name="矩形 15"/>
          <p:cNvSpPr/>
          <p:nvPr/>
        </p:nvSpPr>
        <p:spPr>
          <a:xfrm>
            <a:off x="3525692" y="2888876"/>
            <a:ext cx="595634" cy="20920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8" grpId="0"/>
      <p:bldP spid="12" grpId="0"/>
      <p:bldP spid="13" grpId="0"/>
      <p:bldP spid="14" grpId="0" bldLvl="0" animBg="1"/>
      <p:bldP spid="1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89305" y="703073"/>
            <a:ext cx="431690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轻盈：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轻松。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9306" y="1516934"/>
            <a:ext cx="392124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嬉戏：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游戏，玩耍。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7433" y="2347931"/>
            <a:ext cx="527637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灿烂：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光彩鲜明耀眼。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407433" y="3132761"/>
            <a:ext cx="7393667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暴跳如雷：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用力支撑跳着脚叫喊，像打雷一样，形容大怒的样子。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61958" y="4702421"/>
            <a:ext cx="753914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暴跳如雷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说话：小明做错了事，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他爸爸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暴跳如雷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，批评了他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48965" y="871845"/>
            <a:ext cx="462980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惩罚：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严厉的处罚。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2485" y="1702842"/>
            <a:ext cx="420183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挣扎：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用力支撑。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72485" y="2450989"/>
            <a:ext cx="764842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心急如焚：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心里像火烧一样，形容非常急。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8965" y="3364836"/>
            <a:ext cx="7427482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ym typeface="+mn-ea"/>
              </a:rPr>
              <a:t>波涛汹涌：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形容波浪很大。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48965" y="4222330"/>
            <a:ext cx="6288964" cy="14542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波涛汹涌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说话：大风刮来，水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面上</a:t>
            </a:r>
            <a:r>
              <a:rPr lang="zh-CN" altLang="en-US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波涛汹涌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06471" y="921139"/>
            <a:ext cx="3877985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  <a:sym typeface="+mn-ea"/>
              </a:rPr>
              <a:t>稀罕：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稀奇，少有。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6470" y="1713012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  <a:sym typeface="+mn-ea"/>
              </a:rPr>
              <a:t>好歹：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好坏。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6471" y="2486946"/>
            <a:ext cx="7245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  <a:sym typeface="+mn-ea"/>
              </a:rPr>
              <a:t>眼中钉：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比喻心中最讨厌、最痛恨的人。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6471" y="3310734"/>
            <a:ext cx="7403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  <a:sym typeface="+mn-ea"/>
              </a:rPr>
              <a:t>无拘无束：</a:t>
            </a:r>
            <a:r>
              <a:rPr lang="zh-CN" altLang="en-US" sz="32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没有任何约束。形容自由自在。</a:t>
            </a:r>
            <a:endParaRPr lang="zh-CN" altLang="en-US" sz="32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6470" y="4545122"/>
            <a:ext cx="7016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无拘无束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说话：今天星期六，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我们一家人到景区游玩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无拘无束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731236" y="2378874"/>
            <a:ext cx="7640241" cy="1733808"/>
          </a:xfr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会认本课生字，会写生字，理解生字组成的词语。 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有感情地朗读课文，弄清本文主要讲了一件什么事情，理清课文层次。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边读边想象课文描写牛郎织女的画面，初步感受民间故事的特点。</a:t>
            </a:r>
            <a:r>
              <a:rPr lang="en-US" altLang="zh-CN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难点</a:t>
            </a:r>
            <a:r>
              <a:rPr lang="en-US" altLang="zh-CN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447148" y="955565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79286" y="2280271"/>
            <a:ext cx="6566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一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（  1～8  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牛郎与老牛相依为命。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/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9286" y="3568301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二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（ 9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～ 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18 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牛郎与织女相识相知。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9286" y="4849184"/>
            <a:ext cx="736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三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（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  <a:sym typeface="+mn-ea"/>
              </a:rPr>
              <a:t>19 ～ 21）牛郎与织女结为夫妻。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447147" y="955565"/>
            <a:ext cx="2677757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理清课文层次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/>
      <p:bldP spid="1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655111" y="1929158"/>
            <a:ext cx="5736957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有感情地朗读课文比赛，注意读准字音。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49089" y="3520943"/>
            <a:ext cx="51090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开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火车分小组朗读课文。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男女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生竞赛朗读课文。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挑选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段落深情朗诵指导。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47148" y="955565"/>
            <a:ext cx="2062901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20395" y="2383922"/>
            <a:ext cx="7058978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课文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主要写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了穷苦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的庄稼人牛郎，通过老牛的指点遇到下凡游玩的织女并相爱，牛郎与织女结为夫妻。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89711" y="1741368"/>
            <a:ext cx="55225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+mj-ea"/>
                <a:ea typeface="+mj-ea"/>
              </a:rPr>
              <a:t>1.</a:t>
            </a:r>
            <a:r>
              <a:rPr lang="zh-CN" altLang="en-US" sz="3200" dirty="0" smtClean="0">
                <a:latin typeface="+mj-ea"/>
                <a:ea typeface="+mj-ea"/>
              </a:rPr>
              <a:t>回家</a:t>
            </a:r>
            <a:r>
              <a:rPr lang="zh-CN" altLang="en-US" sz="3200" dirty="0">
                <a:latin typeface="+mj-ea"/>
                <a:ea typeface="+mj-ea"/>
              </a:rPr>
              <a:t>给父母讲牛郎织女的故事听一听，并请父母指导</a:t>
            </a:r>
            <a:r>
              <a:rPr lang="zh-CN" altLang="en-US" sz="3200" dirty="0" smtClean="0">
                <a:latin typeface="+mj-ea"/>
                <a:ea typeface="+mj-ea"/>
              </a:rPr>
              <a:t>。</a:t>
            </a:r>
            <a:endParaRPr lang="en-US" altLang="zh-CN" sz="32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zh-CN" altLang="en-US" sz="32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+mj-ea"/>
                <a:ea typeface="+mj-ea"/>
              </a:rPr>
              <a:t>2.</a:t>
            </a:r>
            <a:r>
              <a:rPr lang="zh-CN" altLang="en-US" sz="3200" dirty="0" smtClean="0">
                <a:latin typeface="+mj-ea"/>
                <a:ea typeface="+mj-ea"/>
              </a:rPr>
              <a:t>搜集</a:t>
            </a:r>
            <a:r>
              <a:rPr lang="zh-CN" altLang="en-US" sz="3200" dirty="0">
                <a:latin typeface="+mj-ea"/>
                <a:ea typeface="+mj-ea"/>
              </a:rPr>
              <a:t>民间故事看一看</a:t>
            </a:r>
            <a:r>
              <a:rPr lang="zh-CN" altLang="en-US" sz="3200" dirty="0" smtClean="0">
                <a:latin typeface="+mj-ea"/>
                <a:ea typeface="+mj-ea"/>
              </a:rPr>
              <a:t>。 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86407" y="2293114"/>
            <a:ext cx="6999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民间故事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指群众口头创作、口头流传，并不断地被修改、添加、润色、提升的一种文学形式。民间故事大多直接反映了劳动人民的美好愿望，反映了人民群众的强烈要求。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47147" y="955565"/>
            <a:ext cx="3073396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民间故事的特点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009121319256567780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547745" y="2138661"/>
            <a:ext cx="2409349" cy="296100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77488" y="526159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白蛇传</a:t>
            </a:r>
            <a:endParaRPr lang="zh-CN" altLang="en-US" sz="36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6149" name="Picture 5" descr="17_32809_0ad7fe8447d8b5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566342" y="2139295"/>
            <a:ext cx="2147888" cy="296037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279163" y="526159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FF0000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梁山伯与祝英台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47148" y="955565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民间故事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99502" y="1945913"/>
            <a:ext cx="7903709" cy="33297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叶圣陶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原名叶绍钧，汉族人。江苏苏州人，著名作家、教育家、编辑家、文学出版家和社会活动家，曾担任多项职务。解放后，叶圣陶曾担任出版总署副署长、人民教育出版社社长、教育部副部长。他也是第五届全国人大常委委员、第五届全国政协常委委员、民进中央主席。叶圣陶于1988年2月16于北京逝世，享年94岁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47148" y="955565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作者简介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54078" y="2431234"/>
            <a:ext cx="73823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 i="0" u="none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lvl="2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lvl="3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lvl="5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lvl="6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lvl="7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lvl="8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baseline="0"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2800" dirty="0"/>
              <a:t>1</a:t>
            </a:r>
            <a:r>
              <a:rPr lang="en-US" altLang="zh-CN" sz="2800" dirty="0"/>
              <a:t>.</a:t>
            </a:r>
            <a:r>
              <a:rPr lang="zh-CN" altLang="en-US" sz="2800" dirty="0"/>
              <a:t>默读课文，读准字音，读通句子，并划出生字新词。</a:t>
            </a:r>
            <a:endParaRPr lang="zh-CN" altLang="en-US" sz="2800" dirty="0"/>
          </a:p>
          <a:p>
            <a:r>
              <a:rPr lang="zh-CN" altLang="en-US" sz="2800" dirty="0"/>
              <a:t>2</a:t>
            </a:r>
            <a:r>
              <a:rPr lang="en-US" altLang="zh-CN" sz="2800" dirty="0"/>
              <a:t>.</a:t>
            </a:r>
            <a:r>
              <a:rPr lang="zh-CN" altLang="en-US" sz="2800" dirty="0"/>
              <a:t>结合上下文或借助工具书理解生词意思。　　</a:t>
            </a:r>
            <a:endParaRPr lang="zh-CN" altLang="en-US" sz="2800" dirty="0"/>
          </a:p>
          <a:p>
            <a:r>
              <a:rPr lang="zh-CN" altLang="en-US" sz="2800" dirty="0"/>
              <a:t>3</a:t>
            </a:r>
            <a:r>
              <a:rPr lang="en-US" altLang="zh-CN" sz="2800" dirty="0"/>
              <a:t>.</a:t>
            </a:r>
            <a:r>
              <a:rPr lang="zh-CN" altLang="en-US" sz="2800" dirty="0"/>
              <a:t>思考课文主要讲了什么内容。</a:t>
            </a:r>
            <a:endParaRPr lang="zh-CN" altLang="en-US" sz="2800" dirty="0"/>
          </a:p>
        </p:txBody>
      </p:sp>
      <p:sp>
        <p:nvSpPr>
          <p:cNvPr id="13" name="圆角矩形 12"/>
          <p:cNvSpPr/>
          <p:nvPr/>
        </p:nvSpPr>
        <p:spPr>
          <a:xfrm>
            <a:off x="3447148" y="955565"/>
            <a:ext cx="2931881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带问题读书批注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58839" y="2379792"/>
            <a:ext cx="7585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fá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+mj-ea"/>
              </a:rPr>
              <a:t>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niàng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āi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diē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mā</a:t>
            </a:r>
            <a:r>
              <a:rPr lang="zh-CN" altLang="en-US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+mj-ea"/>
              </a:rPr>
              <a:t>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niú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láng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hǎo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dǎi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Pinyin Adjust" panose="02000500000000000000" pitchFamily="2" charset="0"/>
              <a:ea typeface="+mj-ea"/>
              <a:cs typeface="汉语拼音" pitchFamily="34" charset="0"/>
            </a:endParaRPr>
          </a:p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罚 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酿 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挨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爹 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牛 郎      好 歹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+mj-ea"/>
            </a:endParaRPr>
          </a:p>
          <a:p>
            <a:endParaRPr lang="zh-CN" altLang="en-US" sz="2000" b="1" dirty="0" smtClean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pPr lvl="0"/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shā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yī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cs typeface="汉语拼音" pitchFamily="34" charset="0"/>
              </a:rPr>
              <a:t>qī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cs typeface="汉语拼音" pitchFamily="34" charset="0"/>
              </a:rPr>
              <a:t>zǐ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yóu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yǒng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jié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hūn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sǎo</a:t>
            </a:r>
            <a:r>
              <a:rPr lang="en-US" altLang="zh-CN" sz="2400" b="1" dirty="0" smtClean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zǐ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Pinyin Adjust" panose="02000500000000000000" pitchFamily="2" charset="0"/>
              <a:ea typeface="+mj-ea"/>
              <a:cs typeface="+mj-ea"/>
            </a:endParaRPr>
          </a:p>
          <a:p>
            <a:pPr algn="l"/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纱 衣      妻 子     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游  泳       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结 婚       嫂 子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+mj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47147" y="955565"/>
            <a:ext cx="263796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竞赛认读词语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67054" y="2022203"/>
            <a:ext cx="699815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niú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méng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xī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hǎn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jiān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yù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kē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shuì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shāi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dé</a:t>
            </a:r>
            <a:endParaRPr lang="zh-CN" altLang="en-US" sz="2400" b="1" dirty="0">
              <a:solidFill>
                <a:srgbClr val="FF0000"/>
              </a:solidFill>
              <a:latin typeface="Pinyin Adjust" panose="02000500000000000000" pitchFamily="2" charset="0"/>
              <a:ea typeface="+mj-ea"/>
              <a:cs typeface="汉语拼音" pitchFamily="34" charset="0"/>
            </a:endParaRPr>
          </a:p>
          <a:p>
            <a:pPr algn="l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牛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虻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稀罕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监狱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瞌睡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筛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得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+mj-ea"/>
            </a:endParaRPr>
          </a:p>
          <a:p>
            <a:pPr algn="l"/>
            <a:r>
              <a:rPr lang="zh-CN" altLang="en-US" sz="2000" dirty="0" smtClean="0">
                <a:latin typeface="+mj-ea"/>
                <a:ea typeface="+mj-ea"/>
                <a:cs typeface="+mj-ea"/>
              </a:rPr>
              <a:t>    </a:t>
            </a:r>
            <a:endParaRPr lang="zh-CN" altLang="en-US" sz="2000" dirty="0">
              <a:latin typeface="+mj-ea"/>
              <a:ea typeface="+mj-ea"/>
              <a:cs typeface="+mj-ea"/>
            </a:endParaRPr>
          </a:p>
          <a:p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yī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bèi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zǐ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lái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yī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tàng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yī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liàng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chē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liě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kāi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zuǐ</a:t>
            </a:r>
            <a:endParaRPr lang="zh-CN" altLang="en-US" sz="2400" b="1" dirty="0">
              <a:solidFill>
                <a:srgbClr val="FF0000"/>
              </a:solidFill>
              <a:latin typeface="Pinyin Adjust" panose="02000500000000000000" pitchFamily="2" charset="0"/>
              <a:ea typeface="+mj-ea"/>
              <a:cs typeface="汉语拼音" pitchFamily="34" charset="0"/>
            </a:endParaRPr>
          </a:p>
          <a:p>
            <a:pPr algn="l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一辈子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来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一趟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一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辆车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咧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开 嘴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+mj-ea"/>
            </a:endParaRPr>
          </a:p>
          <a:p>
            <a:pPr algn="l"/>
            <a:r>
              <a:rPr lang="zh-CN" altLang="en-US" sz="2000" dirty="0" smtClean="0">
                <a:latin typeface="+mj-ea"/>
                <a:ea typeface="+mj-ea"/>
                <a:cs typeface="+mj-ea"/>
              </a:rPr>
              <a:t>     </a:t>
            </a:r>
            <a:endParaRPr lang="zh-CN" altLang="en-US" sz="2000" dirty="0">
              <a:latin typeface="+mj-ea"/>
              <a:ea typeface="+mj-ea"/>
              <a:cs typeface="+mj-ea"/>
            </a:endParaRPr>
          </a:p>
          <a:p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wú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jū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wú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shù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                     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qín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qín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kěn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kěn</a:t>
            </a:r>
            <a:r>
              <a:rPr lang="en-US" altLang="zh-CN" sz="2400" b="1" dirty="0">
                <a:solidFill>
                  <a:srgbClr val="FF0000"/>
                </a:solidFill>
                <a:latin typeface="Pinyin Adjust" panose="02000500000000000000" pitchFamily="2" charset="0"/>
                <a:ea typeface="+mj-ea"/>
                <a:cs typeface="汉语拼音" pitchFamily="34" charset="0"/>
              </a:rPr>
              <a:t> </a:t>
            </a:r>
            <a:endParaRPr lang="en-US" altLang="zh-CN" sz="2400" b="1" dirty="0">
              <a:solidFill>
                <a:srgbClr val="FF0000"/>
              </a:solidFill>
              <a:latin typeface="Pinyin Adjust" panose="02000500000000000000" pitchFamily="2" charset="0"/>
              <a:ea typeface="+mj-ea"/>
              <a:cs typeface="汉语拼音" pitchFamily="34" charset="0"/>
            </a:endParaRPr>
          </a:p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无 拘 无 束  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     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勤  勤 恳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+mj-ea"/>
              </a:rPr>
              <a:t>恳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+mj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447147" y="955565"/>
            <a:ext cx="263796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竞赛认读词语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05859" y="2540364"/>
            <a:ext cx="80633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心急如焚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跌倒   衣裳  牛郎  又肥又嫩    小溪   微弱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/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轻盈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   循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着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彩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锦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装饰  云霞  遭遇  辛勤   衰老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/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 algn="l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剥下来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  发誓   跌倒  竹筐  玉簪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霎时间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447147" y="955565"/>
            <a:ext cx="2637968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竞赛认读词语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演示</Application>
  <PresentationFormat>全屏显示(4:3)</PresentationFormat>
  <Paragraphs>253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楷体</vt:lpstr>
      <vt:lpstr>楷体_GB2312</vt:lpstr>
      <vt:lpstr>新宋体</vt:lpstr>
      <vt:lpstr>Franklin Gothic Medium</vt:lpstr>
      <vt:lpstr>Pinyin Adjust</vt:lpstr>
      <vt:lpstr>汉语拼音</vt:lpstr>
      <vt:lpstr>Segoe Print</vt:lpstr>
      <vt:lpstr>Arial Unicode MS</vt:lpstr>
      <vt:lpstr>Arial</vt:lpstr>
      <vt:lpstr>第一PPT模板网-WWW.1PPT.COM</vt:lpstr>
      <vt:lpstr>10.牛郎织女（一）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171</cp:revision>
  <dcterms:created xsi:type="dcterms:W3CDTF">2019-01-28T06:44:00Z</dcterms:created>
  <dcterms:modified xsi:type="dcterms:W3CDTF">2019-10-23T09:23:01Z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