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85" r:id="rId3"/>
    <p:sldId id="269" r:id="rId4"/>
    <p:sldId id="270" r:id="rId5"/>
    <p:sldId id="271" r:id="rId6"/>
    <p:sldId id="272" r:id="rId7"/>
    <p:sldId id="264" r:id="rId8"/>
    <p:sldId id="267" r:id="rId9"/>
    <p:sldId id="266" r:id="rId10"/>
    <p:sldId id="273" r:id="rId11"/>
    <p:sldId id="274" r:id="rId12"/>
    <p:sldId id="275" r:id="rId13"/>
    <p:sldId id="263" r:id="rId14"/>
    <p:sldId id="265" r:id="rId15"/>
    <p:sldId id="283" r:id="rId16"/>
  </p:sldIdLst>
  <p:sldSz cx="9144000" cy="6858000" type="screen4x3"/>
  <p:notesSz cx="6858000" cy="9144000"/>
  <p:embeddedFontLst>
    <p:embeddedFont>
      <p:font typeface="黑体" panose="02010609060101010101" pitchFamily="49" charset="-122"/>
      <p:regular r:id="rId21"/>
    </p:embeddedFont>
    <p:embeddedFont>
      <p:font typeface="楷体" panose="02010609060101010101" pitchFamily="49" charset="-122"/>
      <p:regular r:id="rId22"/>
    </p:embeddedFont>
    <p:embeddedFont>
      <p:font typeface="taozhishuxue" panose="02010600040101010101" pitchFamily="2" charset="-128"/>
      <p:regular r:id="rId23"/>
    </p:embeddedFont>
    <p:embeddedFont>
      <p:font typeface="方正大黑_GBK" panose="03000509000000000000" pitchFamily="65" charset="-122"/>
      <p:regular r:id="rId24"/>
    </p:embeddedFont>
    <p:embeddedFont>
      <p:font typeface="taozhi.cn_PY" panose="02000500000000000000" pitchFamily="2" charset="0"/>
      <p:regular r:id="rId25"/>
    </p:embeddedFont>
    <p:embeddedFont>
      <p:font typeface="Calibri" panose="020F0502020204030204" charset="0"/>
      <p:regular r:id="rId26"/>
      <p:bold r:id="rId27"/>
      <p:italic r:id="rId28"/>
      <p:boldItalic r:id="rId29"/>
    </p:embeddedFont>
    <p:embeddedFont>
      <p:font typeface="Calibri Light" panose="020F0302020204030204" charset="0"/>
      <p:regular r:id="rId30"/>
      <p:italic r:id="rId31"/>
    </p:embeddedFont>
  </p:embeddedFontLst>
  <p:custDataLst>
    <p:tags r:id="rId32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75D5"/>
    <a:srgbClr val="A5CBED"/>
    <a:srgbClr val="FEFEF2"/>
    <a:srgbClr val="FF5D5D"/>
    <a:srgbClr val="88BAE8"/>
    <a:srgbClr val="6CAAE2"/>
    <a:srgbClr val="EF857D"/>
    <a:srgbClr val="A8CDEE"/>
    <a:srgbClr val="8FBB99"/>
    <a:srgbClr val="4C7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7" autoAdjust="0"/>
    <p:restoredTop sz="94660"/>
  </p:normalViewPr>
  <p:slideViewPr>
    <p:cSldViewPr>
      <p:cViewPr>
        <p:scale>
          <a:sx n="100" d="100"/>
          <a:sy n="100" d="100"/>
        </p:scale>
        <p:origin x="-378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1.xml"/><Relationship Id="rId31" Type="http://schemas.openxmlformats.org/officeDocument/2006/relationships/font" Target="fonts/font11.fntdata"/><Relationship Id="rId30" Type="http://schemas.openxmlformats.org/officeDocument/2006/relationships/font" Target="fonts/font10.fntdata"/><Relationship Id="rId3" Type="http://schemas.openxmlformats.org/officeDocument/2006/relationships/slide" Target="slides/slide1.xml"/><Relationship Id="rId29" Type="http://schemas.openxmlformats.org/officeDocument/2006/relationships/font" Target="fonts/font9.fntdata"/><Relationship Id="rId28" Type="http://schemas.openxmlformats.org/officeDocument/2006/relationships/font" Target="fonts/font8.fntdata"/><Relationship Id="rId27" Type="http://schemas.openxmlformats.org/officeDocument/2006/relationships/font" Target="fonts/font7.fntdata"/><Relationship Id="rId26" Type="http://schemas.openxmlformats.org/officeDocument/2006/relationships/font" Target="fonts/font6.fntdata"/><Relationship Id="rId25" Type="http://schemas.openxmlformats.org/officeDocument/2006/relationships/font" Target="fonts/font5.fntdata"/><Relationship Id="rId24" Type="http://schemas.openxmlformats.org/officeDocument/2006/relationships/font" Target="fonts/font4.fntdata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E6213-3886-4EB2-9EC5-37B9A423D5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A28A9-2F2E-4347-B15B-32397883305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7620" y="-20320"/>
            <a:ext cx="9144000" cy="6868160"/>
          </a:xfrm>
          <a:prstGeom prst="rect">
            <a:avLst/>
          </a:prstGeom>
          <a:solidFill>
            <a:srgbClr val="FE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 descr="C:\Documents and Settings\Administrator\桌面\4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73" y="1389"/>
            <a:ext cx="9137228" cy="139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 userDrawn="1"/>
        </p:nvSpPr>
        <p:spPr>
          <a:xfrm>
            <a:off x="-7620" y="-20320"/>
            <a:ext cx="9159240" cy="1503680"/>
          </a:xfrm>
          <a:prstGeom prst="rect">
            <a:avLst/>
          </a:prstGeom>
          <a:solidFill>
            <a:srgbClr val="FEFE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6350" y="6715760"/>
            <a:ext cx="9157970" cy="142240"/>
          </a:xfrm>
          <a:prstGeom prst="rect">
            <a:avLst/>
          </a:prstGeom>
          <a:solidFill>
            <a:srgbClr val="62B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0" y="184482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latin typeface="黑体" panose="02010609060101010101" pitchFamily="49" charset="-122"/>
                <a:ea typeface="黑体" panose="02010609060101010101" pitchFamily="49" charset="-122"/>
              </a:rPr>
              <a:t>珍珠鸟</a:t>
            </a:r>
            <a:endParaRPr lang="zh-CN" altLang="en-US" sz="7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1219" y="-28983"/>
            <a:ext cx="1539798" cy="1619088"/>
            <a:chOff x="323528" y="133271"/>
            <a:chExt cx="1539798" cy="1214316"/>
          </a:xfrm>
        </p:grpSpPr>
        <p:pic>
          <p:nvPicPr>
            <p:cNvPr id="3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组合 164"/>
            <p:cNvGrpSpPr/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AC75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0" name="燕尾形 9"/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AC75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" name="燕尾形 4"/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AC7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" name="直接连接符 5"/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684065" y="103184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想一想</a:t>
            </a:r>
            <a:endParaRPr lang="zh-CN" altLang="en-US" sz="2000" dirty="0">
              <a:solidFill>
                <a:schemeClr val="bg1"/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51604" y="2151373"/>
            <a:ext cx="1861073" cy="3515360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sp>
        <p:nvSpPr>
          <p:cNvPr id="19" name="矩形 18"/>
          <p:cNvSpPr/>
          <p:nvPr/>
        </p:nvSpPr>
        <p:spPr>
          <a:xfrm>
            <a:off x="3059832" y="3410590"/>
            <a:ext cx="39860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>
                <a:latin typeface="楷体" panose="02010609060101010101" pitchFamily="49" charset="-122"/>
                <a:ea typeface="楷体" panose="02010609060101010101" pitchFamily="49" charset="-122"/>
              </a:rPr>
              <a:t>躲　伸出小嘴　伸出小脑袋瞅 </a:t>
            </a:r>
            <a:endParaRPr lang="zh-CN" altLang="en-US" sz="2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059832" y="2372883"/>
            <a:ext cx="45576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>
                <a:latin typeface="楷体" panose="02010609060101010101" pitchFamily="49" charset="-122"/>
                <a:ea typeface="楷体" panose="02010609060101010101" pitchFamily="49" charset="-122"/>
              </a:rPr>
              <a:t>鸟儿对“我”的态度有什么变化？ </a:t>
            </a:r>
            <a:endParaRPr lang="zh-CN" altLang="en-US" sz="2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59832" y="4448297"/>
            <a:ext cx="56894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>
                <a:latin typeface="楷体" panose="02010609060101010101" pitchFamily="49" charset="-122"/>
                <a:ea typeface="楷体" panose="02010609060101010101" pitchFamily="49" charset="-122"/>
              </a:rPr>
              <a:t>怕我</a:t>
            </a:r>
            <a:r>
              <a:rPr lang="en-US" altLang="zh-CN" sz="2200"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200">
                <a:latin typeface="楷体" panose="02010609060101010101" pitchFamily="49" charset="-122"/>
                <a:ea typeface="楷体" panose="02010609060101010101" pitchFamily="49" charset="-122"/>
              </a:rPr>
              <a:t>渐渐胆大</a:t>
            </a:r>
            <a:r>
              <a:rPr lang="en-US" altLang="zh-CN" sz="2200"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200">
                <a:latin typeface="楷体" panose="02010609060101010101" pitchFamily="49" charset="-122"/>
                <a:ea typeface="楷体" panose="02010609060101010101" pitchFamily="49" charset="-122"/>
              </a:rPr>
              <a:t>开始亲近我</a:t>
            </a:r>
            <a:r>
              <a:rPr lang="en-US" altLang="zh-CN" sz="2200"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200">
                <a:latin typeface="楷体" panose="02010609060101010101" pitchFamily="49" charset="-122"/>
                <a:ea typeface="楷体" panose="02010609060101010101" pitchFamily="49" charset="-122"/>
              </a:rPr>
              <a:t>完全相信我 </a:t>
            </a:r>
            <a:endParaRPr lang="zh-CN" altLang="en-US" sz="2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图片 11" descr="图层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1219" y="-28983"/>
            <a:ext cx="1539798" cy="1619088"/>
            <a:chOff x="323528" y="133271"/>
            <a:chExt cx="1539798" cy="1214316"/>
          </a:xfrm>
        </p:grpSpPr>
        <p:pic>
          <p:nvPicPr>
            <p:cNvPr id="3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组合 164"/>
            <p:cNvGrpSpPr/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AC75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0" name="燕尾形 9"/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AC75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" name="燕尾形 4"/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AC7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" name="直接连接符 5"/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684065" y="103184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想一想</a:t>
            </a:r>
            <a:endParaRPr lang="zh-CN" altLang="en-US" sz="2000" dirty="0">
              <a:solidFill>
                <a:schemeClr val="bg1"/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51604" y="2151373"/>
            <a:ext cx="1861073" cy="3515360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sp>
        <p:nvSpPr>
          <p:cNvPr id="20" name="矩形 19"/>
          <p:cNvSpPr/>
          <p:nvPr/>
        </p:nvSpPr>
        <p:spPr>
          <a:xfrm>
            <a:off x="3059833" y="2660916"/>
            <a:ext cx="5109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“我”说：你是一只</a:t>
            </a:r>
            <a:r>
              <a:rPr lang="zh-CN" altLang="en-US" sz="2400" u="sng"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的鸟。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59833" y="4101076"/>
            <a:ext cx="5109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“鸟”说：你是一个</a:t>
            </a:r>
            <a:r>
              <a:rPr lang="zh-CN" altLang="en-US" sz="2400" u="sng">
                <a:latin typeface="楷体" panose="02010609060101010101" pitchFamily="49" charset="-122"/>
                <a:ea typeface="楷体" panose="02010609060101010101" pitchFamily="49" charset="-122"/>
              </a:rPr>
              <a:t>    　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的人。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图片 11" descr="图层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4065" y="103184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认一认</a:t>
            </a:r>
            <a:endParaRPr lang="zh-CN" altLang="en-US" sz="2000" dirty="0">
              <a:solidFill>
                <a:schemeClr val="bg1"/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25231" y="4581129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信赖，往往创造出美好的境界。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648962" y="1796820"/>
            <a:ext cx="2254625" cy="1947961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934560" y="1796819"/>
            <a:ext cx="1872556" cy="1947960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18678" y="1796820"/>
            <a:ext cx="2199311" cy="1947961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1304" y="1804291"/>
            <a:ext cx="2056401" cy="1933016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684065" y="103184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写一写</a:t>
            </a:r>
            <a:endParaRPr lang="zh-CN" altLang="en-US" sz="2000" dirty="0">
              <a:solidFill>
                <a:schemeClr val="bg1"/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81065" y="3148338"/>
            <a:ext cx="7640692" cy="2677823"/>
            <a:chOff x="781065" y="2226449"/>
            <a:chExt cx="7640692" cy="2008367"/>
          </a:xfrm>
        </p:grpSpPr>
        <p:sp>
          <p:nvSpPr>
            <p:cNvPr id="24" name="矩形: 圆角 23"/>
            <p:cNvSpPr/>
            <p:nvPr/>
          </p:nvSpPr>
          <p:spPr>
            <a:xfrm>
              <a:off x="781065" y="2226449"/>
              <a:ext cx="7640692" cy="2008367"/>
            </a:xfrm>
            <a:prstGeom prst="roundRect">
              <a:avLst>
                <a:gd name="adj" fmla="val 9722"/>
              </a:avLst>
            </a:prstGeom>
            <a:solidFill>
              <a:schemeClr val="bg1"/>
            </a:solidFill>
            <a:ln>
              <a:solidFill>
                <a:srgbClr val="AC75D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950538" y="2334172"/>
              <a:ext cx="7301746" cy="13157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400" kern="1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　　</a:t>
              </a:r>
              <a:r>
                <a:rPr lang="zh-CN" altLang="zh-CN" sz="2400" kern="1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不光是人和鸟，人与动物，人与人之间同样需要信任。尊重对方，不以强凌弱，不以大欺小，是建立信赖的前提，有了信赖世界会更亮丽</a:t>
              </a:r>
              <a:r>
                <a:rPr lang="zh-CN" altLang="zh-CN" sz="2400" kern="100" dirty="0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。</a:t>
              </a:r>
              <a:r>
                <a:rPr lang="en-US" altLang="zh-CN" sz="2400" kern="100" dirty="0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43619" y="174217"/>
            <a:ext cx="1539798" cy="1619088"/>
            <a:chOff x="323528" y="133271"/>
            <a:chExt cx="1539798" cy="1214316"/>
          </a:xfrm>
        </p:grpSpPr>
        <p:pic>
          <p:nvPicPr>
            <p:cNvPr id="15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组合 164"/>
            <p:cNvGrpSpPr/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AC75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2" name="燕尾形 9"/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AC75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7" name="燕尾形 4"/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AC7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矩形 22"/>
          <p:cNvSpPr/>
          <p:nvPr/>
        </p:nvSpPr>
        <p:spPr>
          <a:xfrm>
            <a:off x="836465" y="123504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想一想</a:t>
            </a:r>
            <a:endParaRPr lang="zh-CN" altLang="en-US" sz="2000" dirty="0">
              <a:solidFill>
                <a:schemeClr val="bg1"/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939107" y="2156074"/>
            <a:ext cx="5368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作者说的仅仅是人和鸟之间的信赖吗？</a:t>
            </a:r>
            <a:endParaRPr lang="zh-CN" altLang="zh-CN" sz="24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684065" y="103184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想一想</a:t>
            </a:r>
            <a:endParaRPr lang="zh-CN" altLang="en-US" sz="2000" dirty="0">
              <a:solidFill>
                <a:schemeClr val="bg1"/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894632" y="1679979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600" dirty="0">
                <a:latin typeface="楷体" panose="02010609060101010101" pitchFamily="49" charset="-122"/>
                <a:ea typeface="楷体" panose="02010609060101010101" pitchFamily="49" charset="-122"/>
              </a:rPr>
              <a:t>谢  谢</a:t>
            </a:r>
            <a:endParaRPr lang="zh-CN" altLang="en-US" sz="9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779912" y="886157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珍珠鸟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2887472" y="2095937"/>
            <a:ext cx="3369056" cy="3014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本框 5"/>
          <p:cNvSpPr txBox="1"/>
          <p:nvPr/>
        </p:nvSpPr>
        <p:spPr>
          <a:xfrm>
            <a:off x="2522253" y="5349213"/>
            <a:ext cx="4099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真好！朋友送我一对珍珠鸟。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03860" y="1642325"/>
            <a:ext cx="8389620" cy="3630715"/>
            <a:chOff x="403860" y="1231744"/>
            <a:chExt cx="8389620" cy="2723036"/>
          </a:xfrm>
        </p:grpSpPr>
        <p:sp>
          <p:nvSpPr>
            <p:cNvPr id="5" name="矩形: 圆角 4"/>
            <p:cNvSpPr/>
            <p:nvPr/>
          </p:nvSpPr>
          <p:spPr>
            <a:xfrm>
              <a:off x="403860" y="1231744"/>
              <a:ext cx="8389620" cy="2723036"/>
            </a:xfrm>
            <a:prstGeom prst="roundRect">
              <a:avLst>
                <a:gd name="adj" fmla="val 5857"/>
              </a:avLst>
            </a:prstGeom>
            <a:solidFill>
              <a:schemeClr val="bg1"/>
            </a:solidFill>
            <a:ln>
              <a:solidFill>
                <a:srgbClr val="619F7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3174248" y="1606535"/>
              <a:ext cx="5565892" cy="17497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latin typeface="楷体" panose="02010609060101010101" pitchFamily="49" charset="-122"/>
                  <a:ea typeface="楷体" panose="02010609060101010101" pitchFamily="49" charset="-122"/>
                </a:rPr>
                <a:t>　　珍珠鸟是金山珍珠的别名，学名叫斑胸草雀也叫胁草雀、锦花鸟、锦华鸟、小珍珠、锦花雀等。</a:t>
              </a:r>
              <a:endPara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latin typeface="楷体" panose="02010609060101010101" pitchFamily="49" charset="-122"/>
                  <a:ea typeface="楷体" panose="02010609060101010101" pitchFamily="49" charset="-122"/>
                </a:rPr>
                <a:t>　　斑胸草雀隶属雀形目、梅花鸟科、草雀属，原分布于澳洲东部和印尼东部热带森林中。中国大约在二十世纪七八十年代由澳大利亚引进，现已繁殖培育出骆驼色、白色、花色等多个品种。这种鸟羽色艳丽，体形娇小玲珑，叫声细柔，给人以美的享受，是驰名世界的人工繁育鸟。</a:t>
              </a:r>
              <a:endPara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559396" y="1593532"/>
              <a:ext cx="2660220" cy="19564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" name="图片 2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23732" y="2167576"/>
            <a:ext cx="6071999" cy="3308664"/>
            <a:chOff x="2619888" y="1625682"/>
            <a:chExt cx="6071999" cy="2481498"/>
          </a:xfrm>
        </p:grpSpPr>
        <p:sp>
          <p:nvSpPr>
            <p:cNvPr id="3" name="矩形: 圆角 2"/>
            <p:cNvSpPr/>
            <p:nvPr/>
          </p:nvSpPr>
          <p:spPr>
            <a:xfrm>
              <a:off x="2619888" y="1625682"/>
              <a:ext cx="6071999" cy="2481498"/>
            </a:xfrm>
            <a:prstGeom prst="roundRect">
              <a:avLst>
                <a:gd name="adj" fmla="val 5857"/>
              </a:avLst>
            </a:prstGeom>
            <a:solidFill>
              <a:schemeClr val="bg1"/>
            </a:solidFill>
            <a:ln>
              <a:solidFill>
                <a:srgbClr val="619F7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765993" y="1642602"/>
              <a:ext cx="5841477" cy="18004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　　冯骥才，当代作家。著有</a:t>
              </a:r>
              <a:r>
                <a: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《</a:t>
              </a:r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冯骥才中短篇小说集</a:t>
              </a:r>
              <a:r>
                <a: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》《</a:t>
              </a:r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冯骥才小说集</a:t>
              </a:r>
              <a:r>
                <a: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》《</a:t>
              </a:r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冯骥才选集</a:t>
              </a:r>
              <a:r>
                <a: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》</a:t>
              </a:r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等。短篇小说</a:t>
              </a:r>
              <a:r>
                <a: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《</a:t>
              </a:r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雕花烟斗</a:t>
              </a:r>
              <a:r>
                <a: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》</a:t>
              </a:r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，中篇小说</a:t>
              </a:r>
              <a:r>
                <a: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《</a:t>
              </a:r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神鞭</a:t>
              </a:r>
              <a:r>
                <a: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》</a:t>
              </a:r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分获全国优秀短篇、优秀中篇小说奖。部分作品已被译成英、法、德、日、俄等文字在国外出版。</a:t>
              </a:r>
              <a:endPara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707905" y="1132417"/>
            <a:ext cx="1728192" cy="665822"/>
            <a:chOff x="3727498" y="787324"/>
            <a:chExt cx="1728192" cy="499366"/>
          </a:xfrm>
        </p:grpSpPr>
        <p:sp>
          <p:nvSpPr>
            <p:cNvPr id="6" name="矩形: 圆角 5"/>
            <p:cNvSpPr/>
            <p:nvPr/>
          </p:nvSpPr>
          <p:spPr>
            <a:xfrm>
              <a:off x="3727498" y="824241"/>
              <a:ext cx="1728192" cy="462449"/>
            </a:xfrm>
            <a:prstGeom prst="roundRect">
              <a:avLst/>
            </a:prstGeom>
            <a:solidFill>
              <a:srgbClr val="619F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781116" y="787324"/>
              <a:ext cx="1620957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zh-CN" sz="2800" kern="2200" dirty="0">
                  <a:solidFill>
                    <a:schemeClr val="bg1"/>
                  </a:solidFill>
                  <a:latin typeface="taozhishuxue" panose="02010600040101010101" pitchFamily="2" charset="-128"/>
                  <a:ea typeface="taozhishuxue" panose="02010600040101010101" pitchFamily="2" charset="-128"/>
                  <a:cs typeface="taozhishuxue" panose="02010600040101010101" pitchFamily="2" charset="-128"/>
                </a:rPr>
                <a:t>作者简介</a:t>
              </a:r>
              <a:endParaRPr lang="zh-CN" altLang="zh-CN" sz="6000" b="1" kern="2200" dirty="0">
                <a:solidFill>
                  <a:schemeClr val="bg1"/>
                </a:solidFill>
                <a:latin typeface="taozhishuxue" panose="02010600040101010101" pitchFamily="2" charset="-128"/>
                <a:ea typeface="taozhishuxue" panose="02010600040101010101" pitchFamily="2" charset="-128"/>
                <a:cs typeface="taozhishuxue" panose="02010600040101010101" pitchFamily="2" charset="-128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251520" y="2081781"/>
            <a:ext cx="2057340" cy="3394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4246" y="932723"/>
            <a:ext cx="4917834" cy="1147637"/>
            <a:chOff x="522506" y="519466"/>
            <a:chExt cx="4917834" cy="860728"/>
          </a:xfrm>
        </p:grpSpPr>
        <p:sp>
          <p:nvSpPr>
            <p:cNvPr id="3" name="矩形: 对角圆角 2"/>
            <p:cNvSpPr/>
            <p:nvPr/>
          </p:nvSpPr>
          <p:spPr>
            <a:xfrm>
              <a:off x="1021178" y="787370"/>
              <a:ext cx="4419162" cy="49293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228297" y="749905"/>
              <a:ext cx="4134465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aozhishuxue" panose="02010600040101010101" pitchFamily="2" charset="-128"/>
                </a:rPr>
                <a:t>读一读，想一想，找一找</a:t>
              </a:r>
              <a:endPara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aozhishuxue" panose="02010600040101010101" pitchFamily="2" charset="-128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522506" y="519466"/>
              <a:ext cx="860728" cy="860728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713656" y="2244854"/>
            <a:ext cx="7804224" cy="249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300" dirty="0">
                <a:latin typeface="楷体" panose="02010609060101010101" pitchFamily="49" charset="-122"/>
                <a:ea typeface="楷体" panose="02010609060101010101" pitchFamily="49" charset="-122"/>
              </a:rPr>
              <a:t>1. 读准生字词，读通读顺句子，难读的地方多读几遍，</a:t>
            </a:r>
            <a:endParaRPr lang="en-US" altLang="zh-CN" sz="23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2300" dirty="0">
                <a:latin typeface="楷体" panose="02010609060101010101" pitchFamily="49" charset="-122"/>
                <a:ea typeface="楷体" panose="02010609060101010101" pitchFamily="49" charset="-122"/>
              </a:rPr>
              <a:t>   读懂的可做标注，读不懂的地方做记号。</a:t>
            </a:r>
            <a:endParaRPr lang="zh-CN" altLang="en-US" sz="23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2300" dirty="0">
                <a:latin typeface="楷体" panose="02010609060101010101" pitchFamily="49" charset="-122"/>
                <a:ea typeface="楷体" panose="02010609060101010101" pitchFamily="49" charset="-122"/>
              </a:rPr>
              <a:t>2. 思考：作者喜欢珍珠鸟吗？从哪个句子可以看出？</a:t>
            </a:r>
            <a:endParaRPr lang="zh-CN" altLang="en-US" sz="23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2300" dirty="0">
                <a:latin typeface="楷体" panose="02010609060101010101" pitchFamily="49" charset="-122"/>
                <a:ea typeface="楷体" panose="02010609060101010101" pitchFamily="49" charset="-122"/>
              </a:rPr>
              <a:t>3. 梳理课文内容，用上“先写</a:t>
            </a:r>
            <a:r>
              <a:rPr lang="en-US" altLang="zh-CN" sz="2300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300" dirty="0">
                <a:latin typeface="楷体" panose="02010609060101010101" pitchFamily="49" charset="-122"/>
                <a:ea typeface="楷体" panose="02010609060101010101" pitchFamily="49" charset="-122"/>
              </a:rPr>
              <a:t>再写</a:t>
            </a:r>
            <a:r>
              <a:rPr lang="en-US" altLang="zh-CN" sz="2300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300" dirty="0">
                <a:latin typeface="楷体" panose="02010609060101010101" pitchFamily="49" charset="-122"/>
                <a:ea typeface="楷体" panose="02010609060101010101" pitchFamily="49" charset="-122"/>
              </a:rPr>
              <a:t>最后写</a:t>
            </a:r>
            <a:r>
              <a:rPr lang="en-US" altLang="zh-CN" sz="2300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300" dirty="0">
                <a:latin typeface="楷体" panose="02010609060101010101" pitchFamily="49" charset="-122"/>
                <a:ea typeface="楷体" panose="02010609060101010101" pitchFamily="49" charset="-122"/>
              </a:rPr>
              <a:t>”。</a:t>
            </a:r>
            <a:endParaRPr lang="zh-CN" altLang="en-US" sz="23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1219" y="-28983"/>
            <a:ext cx="1539798" cy="1619088"/>
            <a:chOff x="323528" y="133271"/>
            <a:chExt cx="1539798" cy="1214316"/>
          </a:xfrm>
        </p:grpSpPr>
        <p:pic>
          <p:nvPicPr>
            <p:cNvPr id="3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组合 164"/>
            <p:cNvGrpSpPr/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FF5D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0" name="燕尾形 9"/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FF5D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" name="燕尾形 4"/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FF5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" name="直接连接符 5"/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684065" y="103184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读一读</a:t>
            </a:r>
            <a:endParaRPr lang="zh-CN" altLang="en-US" sz="2000" dirty="0">
              <a:solidFill>
                <a:schemeClr val="bg1"/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29986" y="2110204"/>
            <a:ext cx="68457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30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垂蔓　深幽　哟　享受　陪伴　趴在　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dist">
              <a:lnSpc>
                <a:spcPct val="30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眼睑　眸子　咂嘴　待着　等待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838233" y="3339166"/>
            <a:ext cx="74927" cy="9990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097190" y="3339166"/>
            <a:ext cx="74927" cy="9990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4760338" y="3339166"/>
            <a:ext cx="74927" cy="9990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999416" y="3339166"/>
            <a:ext cx="74927" cy="9990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231868" y="3339166"/>
            <a:ext cx="74927" cy="9990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856091" y="4964766"/>
            <a:ext cx="74927" cy="9990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2833991" y="4964766"/>
            <a:ext cx="74927" cy="9990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332591" y="4964766"/>
            <a:ext cx="74927" cy="9990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5758166" y="4964766"/>
            <a:ext cx="74927" cy="9990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7668345" y="4964766"/>
            <a:ext cx="74927" cy="9990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517251" y="2167535"/>
            <a:ext cx="6864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200">
                <a:latin typeface="taozhi.cn_PY" panose="02000500000000000000" pitchFamily="2" charset="0"/>
              </a:rPr>
              <a:t>màn</a:t>
            </a:r>
            <a:endParaRPr lang="zh-CN" altLang="en-US" sz="2200">
              <a:latin typeface="taozhi.cn_PY" panose="02000500000000000000" pitchFamily="2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815324" y="2167535"/>
            <a:ext cx="6479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200">
                <a:latin typeface="taozhi.cn_PY" panose="02000500000000000000" pitchFamily="2" charset="0"/>
              </a:rPr>
              <a:t>yōu</a:t>
            </a:r>
            <a:endParaRPr lang="zh-CN" altLang="en-US" sz="2200">
              <a:latin typeface="taozhi.cn_PY" panose="02000500000000000000" pitchFamily="2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700277" y="2167535"/>
            <a:ext cx="5212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200">
                <a:latin typeface="taozhi.cn_PY" panose="02000500000000000000" pitchFamily="2" charset="0"/>
              </a:rPr>
              <a:t>yō</a:t>
            </a:r>
            <a:endParaRPr lang="zh-CN" altLang="en-US" sz="2200">
              <a:latin typeface="taozhi.cn_PY" panose="02000500000000000000" pitchFamily="2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350976" y="2167535"/>
            <a:ext cx="8499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200">
                <a:latin typeface="taozhi.cn_PY" panose="02000500000000000000" pitchFamily="2" charset="0"/>
              </a:rPr>
              <a:t>xiǎng</a:t>
            </a:r>
            <a:endParaRPr lang="zh-CN" altLang="en-US" sz="2200">
              <a:latin typeface="taozhi.cn_PY" panose="02000500000000000000" pitchFamily="2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756609" y="2167535"/>
            <a:ext cx="5565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200">
                <a:latin typeface="taozhi.cn_PY" panose="02000500000000000000" pitchFamily="2" charset="0"/>
              </a:rPr>
              <a:t>péi</a:t>
            </a:r>
            <a:endParaRPr lang="zh-CN" altLang="en-US" sz="2200">
              <a:latin typeface="taozhi.cn_PY" panose="02000500000000000000" pitchFamily="2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995024" y="2167535"/>
            <a:ext cx="5068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200">
                <a:latin typeface="taozhi.cn_PY" panose="02000500000000000000" pitchFamily="2" charset="0"/>
              </a:rPr>
              <a:t>pā</a:t>
            </a:r>
            <a:endParaRPr lang="zh-CN" altLang="en-US" sz="2200">
              <a:latin typeface="taozhi.cn_PY" panose="02000500000000000000" pitchFamily="2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581389" y="3819994"/>
            <a:ext cx="668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latin typeface="taozhi.cn_PY" panose="02000500000000000000" pitchFamily="2" charset="0"/>
              </a:rPr>
              <a:t>jiǎn</a:t>
            </a:r>
            <a:endParaRPr lang="zh-CN" altLang="en-US" sz="2200">
              <a:latin typeface="taozhi.cn_PY" panose="02000500000000000000" pitchFamily="2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492973" y="3819994"/>
            <a:ext cx="726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latin typeface="taozhi.cn_PY" panose="02000500000000000000" pitchFamily="2" charset="0"/>
              </a:rPr>
              <a:t>móu</a:t>
            </a:r>
            <a:endParaRPr lang="zh-CN" altLang="en-US" sz="2200">
              <a:latin typeface="taozhi.cn_PY" panose="02000500000000000000" pitchFamily="2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077168" y="3819994"/>
            <a:ext cx="556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latin typeface="taozhi.cn_PY" panose="02000500000000000000" pitchFamily="2" charset="0"/>
              </a:rPr>
              <a:t>zā</a:t>
            </a:r>
            <a:endParaRPr lang="zh-CN" altLang="en-US" sz="2200">
              <a:latin typeface="taozhi.cn_PY" panose="02000500000000000000" pitchFamily="2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465484" y="3819994"/>
            <a:ext cx="633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latin typeface="taozhi.cn_PY" panose="02000500000000000000" pitchFamily="2" charset="0"/>
              </a:rPr>
              <a:t>dāi</a:t>
            </a:r>
            <a:endParaRPr lang="zh-CN" altLang="en-US" sz="2200">
              <a:latin typeface="taozhi.cn_PY" panose="02000500000000000000" pitchFamily="2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376640" y="3819994"/>
            <a:ext cx="635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latin typeface="taozhi.cn_PY" panose="02000500000000000000" pitchFamily="2" charset="0"/>
              </a:rPr>
              <a:t>dài</a:t>
            </a:r>
            <a:endParaRPr lang="zh-CN" altLang="en-US" sz="2200">
              <a:latin typeface="taozhi.cn_PY" panose="02000500000000000000" pitchFamily="2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580112" y="4335768"/>
            <a:ext cx="432048" cy="580017"/>
          </a:xfrm>
          <a:prstGeom prst="rect">
            <a:avLst/>
          </a:prstGeom>
          <a:solidFill>
            <a:srgbClr val="FE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5491448" y="4256245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待</a:t>
            </a:r>
            <a:endParaRPr lang="zh-CN" altLang="en-US" sz="3200">
              <a:solidFill>
                <a:srgbClr val="C00000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507337" y="4335768"/>
            <a:ext cx="432048" cy="580017"/>
          </a:xfrm>
          <a:prstGeom prst="rect">
            <a:avLst/>
          </a:prstGeom>
          <a:solidFill>
            <a:srgbClr val="FE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7418673" y="4256245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待</a:t>
            </a:r>
            <a:endParaRPr lang="zh-CN" altLang="en-US" sz="3200">
              <a:solidFill>
                <a:srgbClr val="C00000"/>
              </a:solidFill>
            </a:endParaRPr>
          </a:p>
        </p:txBody>
      </p:sp>
      <p:pic>
        <p:nvPicPr>
          <p:cNvPr id="13" name="图片 12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/>
      <p:bldP spid="38" grpId="1"/>
      <p:bldP spid="40" grpId="0" animBg="1"/>
      <p:bldP spid="41" grpId="0"/>
      <p:bldP spid="4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11"/>
          <p:cNvSpPr/>
          <p:nvPr/>
        </p:nvSpPr>
        <p:spPr>
          <a:xfrm>
            <a:off x="629320" y="2217603"/>
            <a:ext cx="7905840" cy="144016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91219" y="-28983"/>
            <a:ext cx="1539798" cy="1619088"/>
            <a:chOff x="323528" y="133271"/>
            <a:chExt cx="1539798" cy="1214316"/>
          </a:xfrm>
        </p:grpSpPr>
        <p:pic>
          <p:nvPicPr>
            <p:cNvPr id="3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组合 164"/>
            <p:cNvGrpSpPr/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FFA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0" name="燕尾形 9"/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FFA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" name="燕尾形 4"/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FFA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" name="直接连接符 5"/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684065" y="103184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填一填</a:t>
            </a:r>
            <a:endParaRPr lang="zh-CN" altLang="en-US" sz="2000" dirty="0">
              <a:solidFill>
                <a:schemeClr val="bg1"/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84776" y="2276872"/>
            <a:ext cx="7574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鸟</a:t>
            </a:r>
            <a:r>
              <a:rPr lang="en-US" altLang="zh-CN" sz="2400" dirty="0">
                <a:latin typeface="+mn-ea"/>
              </a:rPr>
              <a:t>(</a:t>
            </a:r>
            <a:r>
              <a:rPr lang="zh-CN" altLang="en-US" sz="2400" dirty="0">
                <a:latin typeface="+mn-ea"/>
              </a:rPr>
              <a:t>　　　</a:t>
            </a:r>
            <a:r>
              <a:rPr lang="en-US" altLang="zh-CN" sz="2400" dirty="0">
                <a:latin typeface="+mn-ea"/>
              </a:rPr>
              <a:t>)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人  　  人</a:t>
            </a:r>
            <a:r>
              <a:rPr lang="en-US" altLang="zh-CN" sz="2400" dirty="0">
                <a:latin typeface="+mn-ea"/>
              </a:rPr>
              <a:t>(</a:t>
            </a:r>
            <a:r>
              <a:rPr lang="zh-CN" altLang="en-US" sz="2400" dirty="0">
                <a:latin typeface="+mn-ea"/>
              </a:rPr>
              <a:t>　　　</a:t>
            </a:r>
            <a:r>
              <a:rPr lang="en-US" altLang="zh-CN" sz="2400" dirty="0">
                <a:latin typeface="+mn-ea"/>
              </a:rPr>
              <a:t>)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鸟    　鸟</a:t>
            </a:r>
            <a:r>
              <a:rPr lang="en-US" altLang="zh-CN" sz="2400" dirty="0">
                <a:latin typeface="+mn-ea"/>
              </a:rPr>
              <a:t>(</a:t>
            </a:r>
            <a:r>
              <a:rPr lang="zh-CN" altLang="en-US" sz="2400" dirty="0">
                <a:latin typeface="+mn-ea"/>
              </a:rPr>
              <a:t>　　　</a:t>
            </a:r>
            <a:r>
              <a:rPr lang="en-US" altLang="zh-CN" sz="2400" dirty="0">
                <a:latin typeface="+mn-ea"/>
              </a:rPr>
              <a:t>)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2839045" y="2891679"/>
            <a:ext cx="682476" cy="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5566860" y="2891679"/>
            <a:ext cx="682476" cy="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531206" y="2599012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怕</a:t>
            </a:r>
            <a:endParaRPr lang="zh-CN" altLang="en-US" sz="2400">
              <a:solidFill>
                <a:srgbClr val="0070C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283839" y="259054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爱</a:t>
            </a:r>
            <a:endParaRPr lang="zh-CN" altLang="en-US" sz="240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875851" y="259054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亲近</a:t>
            </a:r>
            <a:endParaRPr lang="zh-CN" altLang="en-US" sz="240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图片 13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1219" y="-28983"/>
            <a:ext cx="1539798" cy="1619088"/>
            <a:chOff x="323528" y="133271"/>
            <a:chExt cx="1539798" cy="1214316"/>
          </a:xfrm>
        </p:grpSpPr>
        <p:pic>
          <p:nvPicPr>
            <p:cNvPr id="3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组合 164"/>
            <p:cNvGrpSpPr/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AC75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0" name="燕尾形 9"/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AC75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" name="燕尾形 4"/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AC7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" name="直接连接符 5"/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684065" y="103184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想一想</a:t>
            </a:r>
            <a:endParaRPr lang="zh-CN" altLang="en-US" sz="2000" dirty="0">
              <a:solidFill>
                <a:schemeClr val="bg1"/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8608" y="1892829"/>
            <a:ext cx="78234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latin typeface="+mj-ea"/>
                <a:ea typeface="+mj-ea"/>
              </a:rPr>
              <a:t>(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>
                <a:latin typeface="+mj-ea"/>
                <a:ea typeface="+mj-ea"/>
              </a:rPr>
              <a:t>)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用“</a:t>
            </a:r>
            <a:r>
              <a:rPr lang="zh-CN" altLang="en-US" sz="2400" u="sng" dirty="0"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”画出“我对珍珠鸟的照料与呵护”的语句，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用“</a:t>
            </a:r>
            <a:r>
              <a:rPr lang="zh-CN" altLang="en-US" sz="2400" u="wavyHeavy" dirty="0"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”画出“珍珠鸟行为的变化”的语句。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+mj-ea"/>
              </a:rPr>
              <a:t>(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400" dirty="0">
                <a:latin typeface="+mj-ea"/>
              </a:rPr>
              <a:t>)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思考：珍珠鸟为什么会发生这样的变化。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图片 12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795828" y="2756925"/>
            <a:ext cx="7560840" cy="2880320"/>
            <a:chOff x="795828" y="2067694"/>
            <a:chExt cx="7560840" cy="2160240"/>
          </a:xfrm>
        </p:grpSpPr>
        <p:sp>
          <p:nvSpPr>
            <p:cNvPr id="16" name="矩形: 圆角 15"/>
            <p:cNvSpPr/>
            <p:nvPr/>
          </p:nvSpPr>
          <p:spPr>
            <a:xfrm>
              <a:off x="795828" y="2067694"/>
              <a:ext cx="7560840" cy="21602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A5CB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971600" y="2067694"/>
              <a:ext cx="2212785" cy="21051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" name="组合 1"/>
          <p:cNvGrpSpPr/>
          <p:nvPr/>
        </p:nvGrpSpPr>
        <p:grpSpPr>
          <a:xfrm>
            <a:off x="391219" y="-28983"/>
            <a:ext cx="1539798" cy="1619088"/>
            <a:chOff x="323528" y="133271"/>
            <a:chExt cx="1539798" cy="1214316"/>
          </a:xfrm>
        </p:grpSpPr>
        <p:pic>
          <p:nvPicPr>
            <p:cNvPr id="3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组合 164"/>
            <p:cNvGrpSpPr/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AC75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0" name="燕尾形 9"/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AC75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" name="燕尾形 4"/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AC7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" name="直接连接符 5"/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684065" y="103184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想一想</a:t>
            </a:r>
            <a:endParaRPr lang="zh-CN" altLang="en-US" sz="2000" dirty="0">
              <a:solidFill>
                <a:schemeClr val="bg1"/>
              </a:solidFill>
              <a:latin typeface="方正大黑_GBK" panose="03000509000000000000" pitchFamily="65" charset="-122"/>
              <a:ea typeface="方正大黑_GBK" panose="03000509000000000000" pitchFamily="65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42928" y="3417839"/>
            <a:ext cx="50003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　　重新为它们加工鸟巢；按时添食加水；决不轻易打扰它们的生活。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90772" y="1851876"/>
            <a:ext cx="3762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“我”为鸟儿做了哪些事？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图片 12" descr="图层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tags/tag1.xml><?xml version="1.0" encoding="utf-8"?>
<p:tagLst xmlns:p="http://schemas.openxmlformats.org/presentationml/2006/main">
  <p:tag name="ISPRING_RESOURCE_PATHS_HASH_PRESENTER" val="6386bad1b193e8ddd96c78c97f95eeb279f1e047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839</Words>
  <Application>WPS 演示</Application>
  <PresentationFormat>全屏显示(4:3)</PresentationFormat>
  <Paragraphs>103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宋体</vt:lpstr>
      <vt:lpstr>Wingdings</vt:lpstr>
      <vt:lpstr>黑体</vt:lpstr>
      <vt:lpstr>微软雅黑</vt:lpstr>
      <vt:lpstr>楷体</vt:lpstr>
      <vt:lpstr>taozhishuxue</vt:lpstr>
      <vt:lpstr>方正大黑_GBK</vt:lpstr>
      <vt:lpstr>taozhi.cn_PY</vt:lpstr>
      <vt:lpstr>Times New Roman</vt:lpstr>
      <vt:lpstr>Arial</vt:lpstr>
      <vt:lpstr>Calibri</vt:lpstr>
      <vt:lpstr>Arial Unicode MS</vt:lpstr>
      <vt:lpstr>Calibri Light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692</cp:revision>
  <dcterms:created xsi:type="dcterms:W3CDTF">2015-05-05T08:02:00Z</dcterms:created>
  <dcterms:modified xsi:type="dcterms:W3CDTF">2019-10-23T08:25:14Z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