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55"/>
  </p:handoutMasterIdLst>
  <p:sldIdLst>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p:scale>
          <a:sx n="100" d="100"/>
          <a:sy n="100" d="100"/>
        </p:scale>
        <p:origin x="-366" y="-26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handoutMaster" Target="handoutMasters/handoutMaster1.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502412" y="2588282"/>
            <a:ext cx="8139178"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502412" y="3566160"/>
            <a:ext cx="8139178"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502448" y="952508"/>
            <a:ext cx="8139178"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502412" y="2588282"/>
            <a:ext cx="8139178"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1296000"/>
            <a:ext cx="8139178"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3808731"/>
            <a:ext cx="8139178"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502444" y="4511676"/>
            <a:ext cx="8139178"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502447" y="1296000"/>
            <a:ext cx="396243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679158" y="1296000"/>
            <a:ext cx="396243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5175944" y="1317354"/>
            <a:ext cx="735006" cy="241289"/>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模板：</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www.1ppt.com/moban/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素材：</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www.1ppt.com/sucai/</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背景：</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图表：</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www.1ppt.com/tubiao/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教程： </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www.1ppt.com/powerpoint/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资料下载：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www.1ppt.com/ziliao/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范文下载：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www.1ppt.com/fanwen/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试卷下载：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www.1ppt.com/shiti/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教案下载：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www.1ppt.com/jiaoan/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论坛：</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www.1ppt.cn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语文课件：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www.1ppt.com/kejian/yuwen/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数学课件：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www.1ppt.com/kejian/shuxue/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英语课件：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www.1ppt.com/kejian/yingyu/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美术课件：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www.1ppt.com/kejian/meishu/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科学课件：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www.1ppt.com/kejian/kexue/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物理课件：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www.1ppt.com/kejian/wuli/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化学课件：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www.1ppt.com/kejian/huaxue/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生物课件：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www.1ppt.com/kejian/shengwu/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地理课件：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www.1ppt.com/kejian/dili/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历史课件：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www.1ppt.com/kejian/lishi/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7" y="1296001"/>
            <a:ext cx="396243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789043"/>
            <a:ext cx="39624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2" y="1296001"/>
            <a:ext cx="396243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2" y="1789043"/>
            <a:ext cx="396243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502447" y="1296000"/>
            <a:ext cx="396243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679194" y="1296000"/>
            <a:ext cx="396243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952509"/>
            <a:ext cx="713238"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02444" y="952501"/>
            <a:ext cx="7371076"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png"/><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502412" y="432000"/>
            <a:ext cx="8139178"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502412" y="1296000"/>
            <a:ext cx="8139178"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59807" y="6349833"/>
            <a:ext cx="2025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6349833"/>
            <a:ext cx="297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457950" y="6349833"/>
            <a:ext cx="2025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图层1"/>
          <p:cNvPicPr>
            <a:picLocks noChangeAspect="1"/>
          </p:cNvPicPr>
          <p:nvPr userDrawn="1"/>
        </p:nvPicPr>
        <p:blipFill>
          <a:blip r:embed="rId18"/>
          <a:stretch>
            <a:fillRect/>
          </a:stretch>
        </p:blipFill>
        <p:spPr>
          <a:xfrm>
            <a:off x="100965" y="6461125"/>
            <a:ext cx="1343660" cy="3505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hyperlink" Target="1&#33609;&#21407;.mp4" TargetMode="Externa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hyperlink" Target="1.&#33609;&#21407;&#35838;&#25991;&#26391;&#35835;.mp3"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jpeg"/><Relationship Id="rId1"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9.jpeg"/><Relationship Id="rId1" Type="http://schemas.openxmlformats.org/officeDocument/2006/relationships/image" Target="../media/image18.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imgsa.baidu.com/timg?image&amp;quality=80&amp;size=b9999_10000&amp;sec=1552304748567&amp;di=4249e9f492f8d9a9a5e17ac352954495&amp;imgtype=0&amp;src=http%3A%2F%2Fpic95.nipic.com%2Ffile%2F20160414%2F8198879_122528508000_2.jpg"/>
          <p:cNvPicPr>
            <a:picLocks noChangeAspect="1" noChangeArrowheads="1"/>
          </p:cNvPicPr>
          <p:nvPr/>
        </p:nvPicPr>
        <p:blipFill rotWithShape="1">
          <a:blip r:embed="rId1" cstate="email"/>
          <a:srcRect/>
          <a:stretch>
            <a:fillRect/>
          </a:stretch>
        </p:blipFill>
        <p:spPr bwMode="auto">
          <a:xfrm>
            <a:off x="0" y="3017573"/>
            <a:ext cx="9144000" cy="3840427"/>
          </a:xfrm>
          <a:prstGeom prst="rect">
            <a:avLst/>
          </a:prstGeom>
          <a:noFill/>
          <a:extLst>
            <a:ext uri="{909E8E84-426E-40DD-AFC4-6F175D3DCCD1}">
              <a14:hiddenFill xmlns:a14="http://schemas.microsoft.com/office/drawing/2010/main">
                <a:solidFill>
                  <a:srgbClr val="FFFFFF"/>
                </a:solidFill>
              </a14:hiddenFill>
            </a:ext>
          </a:extLst>
        </p:spPr>
      </p:pic>
      <p:sp>
        <p:nvSpPr>
          <p:cNvPr id="9" name="椭圆 8"/>
          <p:cNvSpPr/>
          <p:nvPr/>
        </p:nvSpPr>
        <p:spPr>
          <a:xfrm>
            <a:off x="2422524" y="1676221"/>
            <a:ext cx="717550" cy="914400"/>
          </a:xfrm>
          <a:prstGeom prst="ellipse">
            <a:avLst/>
          </a:prstGeom>
          <a:solidFill>
            <a:srgbClr val="FFC000"/>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9pPr>
          </a:lstStyle>
          <a:p>
            <a:pPr algn="ctr"/>
            <a:endParaRPr lang="zh-CN" altLang="en-US" sz="2400">
              <a:ln>
                <a:solidFill>
                  <a:schemeClr val="accent4">
                    <a:lumMod val="60000"/>
                    <a:lumOff val="40000"/>
                  </a:schemeClr>
                </a:solidFill>
              </a:ln>
              <a:solidFill>
                <a:schemeClr val="accent4"/>
              </a:solidFill>
              <a:effectLst/>
              <a:latin typeface="Arial" panose="020B0604020202020204" pitchFamily="34" charset="0"/>
              <a:ea typeface="微软雅黑" panose="020B0503020204020204" charset="-122"/>
              <a:sym typeface="Arial" panose="020B0604020202020204" pitchFamily="34" charset="0"/>
            </a:endParaRPr>
          </a:p>
        </p:txBody>
      </p:sp>
      <p:sp>
        <p:nvSpPr>
          <p:cNvPr id="10" name="椭圆 9"/>
          <p:cNvSpPr/>
          <p:nvPr/>
        </p:nvSpPr>
        <p:spPr>
          <a:xfrm>
            <a:off x="2563494" y="1665215"/>
            <a:ext cx="666750" cy="92540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9pPr>
          </a:lstStyle>
          <a:p>
            <a:pPr algn="ctr"/>
            <a:endParaRPr lang="zh-CN" altLang="en-US" sz="2400">
              <a:solidFill>
                <a:schemeClr val="accent2">
                  <a:lumMod val="75000"/>
                </a:schemeClr>
              </a:solidFill>
              <a:latin typeface="Arial" panose="020B0604020202020204" pitchFamily="34" charset="0"/>
              <a:ea typeface="微软雅黑" panose="020B0503020204020204" charset="-122"/>
              <a:sym typeface="Arial" panose="020B0604020202020204" pitchFamily="34" charset="0"/>
            </a:endParaRPr>
          </a:p>
        </p:txBody>
      </p:sp>
      <p:sp>
        <p:nvSpPr>
          <p:cNvPr id="11" name="TextBox 23"/>
          <p:cNvSpPr txBox="1"/>
          <p:nvPr/>
        </p:nvSpPr>
        <p:spPr>
          <a:xfrm>
            <a:off x="2674773" y="1381938"/>
            <a:ext cx="4208145" cy="1322070"/>
          </a:xfrm>
          <a:prstGeom prst="rect">
            <a:avLst/>
          </a:prstGeom>
          <a:noFill/>
          <a:ln w="9525">
            <a:noFill/>
          </a:ln>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en-US" altLang="zh-CN" sz="6400" b="1" dirty="0">
                <a:latin typeface="楷体_GB2312" panose="02010609030101010101" charset="-122"/>
                <a:ea typeface="楷体_GB2312" panose="02010609030101010101" charset="-122"/>
              </a:rPr>
              <a:t>1</a:t>
            </a:r>
            <a:r>
              <a:rPr lang="en-US" altLang="zh-CN" sz="8000" dirty="0">
                <a:solidFill>
                  <a:schemeClr val="bg1"/>
                </a:solidFill>
                <a:latin typeface="楷体_GB2312" panose="02010609030101010101" charset="-122"/>
                <a:ea typeface="楷体_GB2312" panose="02010609030101010101" charset="-122"/>
              </a:rPr>
              <a:t> </a:t>
            </a:r>
            <a:r>
              <a:rPr lang="zh-CN" altLang="en-US" sz="7200" b="1" dirty="0" smtClean="0">
                <a:latin typeface="楷体_GB2312" panose="02010609030101010101" charset="-122"/>
                <a:ea typeface="楷体_GB2312" panose="02010609030101010101" charset="-122"/>
              </a:rPr>
              <a:t>草 </a:t>
            </a:r>
            <a:r>
              <a:rPr lang="zh-CN" altLang="en-US" sz="7200" b="1" dirty="0" smtClean="0">
                <a:latin typeface="楷体_GB2312" panose="02010609030101010101" charset="-122"/>
                <a:ea typeface="楷体_GB2312" panose="02010609030101010101" charset="-122"/>
              </a:rPr>
              <a:t>原</a:t>
            </a:r>
            <a:endParaRPr lang="zh-CN" altLang="en-US" sz="7200" b="1" dirty="0">
              <a:solidFill>
                <a:schemeClr val="tx1"/>
              </a:solidFill>
              <a:latin typeface="楷体_GB2312" panose="02010609030101010101" charset="-122"/>
              <a:ea typeface="楷体_GB2312" panose="02010609030101010101" charset="-122"/>
            </a:endParaRPr>
          </a:p>
        </p:txBody>
      </p:sp>
      <p:sp>
        <p:nvSpPr>
          <p:cNvPr id="12" name="副标题 2"/>
          <p:cNvSpPr txBox="1"/>
          <p:nvPr/>
        </p:nvSpPr>
        <p:spPr>
          <a:xfrm>
            <a:off x="1881187" y="3101161"/>
            <a:ext cx="5381625" cy="584200"/>
          </a:xfrm>
          <a:prstGeom prst="rect">
            <a:avLst/>
          </a:prstGeom>
          <a:noFill/>
          <a:ln w="9525">
            <a:noFill/>
          </a:ln>
        </p:spPr>
        <p:txBody>
          <a:bodyP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gn="ctr" eaLnBrk="1" hangingPunct="1">
              <a:buFont typeface="Arial" panose="020B0604020202020204" pitchFamily="34" charset="0"/>
            </a:pPr>
            <a:r>
              <a:rPr lang="en-US" altLang="zh-CN" sz="2665" b="1" dirty="0" smtClean="0">
                <a:solidFill>
                  <a:srgbClr val="000000"/>
                </a:solidFill>
                <a:latin typeface="黑体" panose="02010609060101010101" pitchFamily="2" charset="-122"/>
                <a:ea typeface="黑体" panose="02010609060101010101" pitchFamily="2" charset="-122"/>
              </a:rPr>
              <a:t>RJ</a:t>
            </a:r>
            <a:r>
              <a:rPr lang="zh-CN" altLang="en-US" sz="2665" b="1" dirty="0" smtClean="0">
                <a:solidFill>
                  <a:srgbClr val="000000"/>
                </a:solidFill>
                <a:latin typeface="黑体" panose="02010609060101010101" pitchFamily="2" charset="-122"/>
                <a:ea typeface="黑体" panose="02010609060101010101" pitchFamily="2" charset="-122"/>
              </a:rPr>
              <a:t>部编版</a:t>
            </a:r>
            <a:r>
              <a:rPr lang="en-US" altLang="zh-CN" sz="2665" b="1" dirty="0" smtClean="0">
                <a:solidFill>
                  <a:srgbClr val="000000"/>
                </a:solidFill>
                <a:latin typeface="黑体" panose="02010609060101010101" pitchFamily="2" charset="-122"/>
                <a:ea typeface="黑体" panose="02010609060101010101" pitchFamily="2" charset="-122"/>
              </a:rPr>
              <a:t>·</a:t>
            </a:r>
            <a:r>
              <a:rPr lang="zh-CN" altLang="en-US" sz="2665" b="1" dirty="0" smtClean="0">
                <a:solidFill>
                  <a:srgbClr val="000000"/>
                </a:solidFill>
                <a:latin typeface="黑体" panose="02010609060101010101" pitchFamily="2" charset="-122"/>
                <a:ea typeface="黑体" panose="02010609060101010101" pitchFamily="2" charset="-122"/>
              </a:rPr>
              <a:t>六年</a:t>
            </a:r>
            <a:r>
              <a:rPr lang="zh-CN" altLang="en-US" sz="2665" b="1" dirty="0">
                <a:solidFill>
                  <a:srgbClr val="000000"/>
                </a:solidFill>
                <a:latin typeface="黑体" panose="02010609060101010101" pitchFamily="2" charset="-122"/>
                <a:ea typeface="黑体" panose="02010609060101010101" pitchFamily="2" charset="-122"/>
              </a:rPr>
              <a:t>级上册</a:t>
            </a:r>
            <a:endParaRPr lang="zh-CN" altLang="en-US" sz="2665" b="1" dirty="0">
              <a:solidFill>
                <a:srgbClr val="000000"/>
              </a:solidFill>
              <a:latin typeface="黑体" panose="02010609060101010101" pitchFamily="2" charset="-122"/>
              <a:ea typeface="黑体" panose="02010609060101010101" pitchFamily="2" charset="-122"/>
            </a:endParaRPr>
          </a:p>
        </p:txBody>
      </p:sp>
      <p:cxnSp>
        <p:nvCxnSpPr>
          <p:cNvPr id="13" name="直接连接符 12"/>
          <p:cNvCxnSpPr/>
          <p:nvPr/>
        </p:nvCxnSpPr>
        <p:spPr>
          <a:xfrm>
            <a:off x="2171064" y="3015647"/>
            <a:ext cx="5040630"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pic>
        <p:nvPicPr>
          <p:cNvPr id="6" name="图片 5" descr="图层1"/>
          <p:cNvPicPr>
            <a:picLocks noChangeAspect="1"/>
          </p:cNvPicPr>
          <p:nvPr/>
        </p:nvPicPr>
        <p:blipFill>
          <a:blip r:embed="rId2"/>
          <a:stretch>
            <a:fillRect/>
          </a:stretch>
        </p:blipFill>
        <p:spPr>
          <a:xfrm>
            <a:off x="100965" y="6461125"/>
            <a:ext cx="1343660" cy="3505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2615085" y="1787617"/>
            <a:ext cx="1785950" cy="523220"/>
          </a:xfrm>
          <a:prstGeom prst="rect">
            <a:avLst/>
          </a:prstGeom>
          <a:noFill/>
        </p:spPr>
        <p:txBody>
          <a:bodyPr wrap="square" rtlCol="0">
            <a:spAutoFit/>
          </a:bodyPr>
          <a:lstStyle/>
          <a:p>
            <a:r>
              <a:rPr lang="zh-CN" altLang="en-US" sz="2800" b="1" dirty="0">
                <a:latin typeface="楷体" panose="02010609060101010101" pitchFamily="49" charset="-122"/>
                <a:ea typeface="楷体" panose="02010609060101010101" pitchFamily="49" charset="-122"/>
              </a:rPr>
              <a:t>明朗</a:t>
            </a:r>
            <a:r>
              <a:rPr lang="en-US" altLang="zh-CN" sz="2800" dirty="0" smtClean="0">
                <a:latin typeface="楷体" panose="02010609060101010101" pitchFamily="49" charset="-122"/>
                <a:ea typeface="楷体" panose="02010609060101010101" pitchFamily="49" charset="-122"/>
              </a:rPr>
              <a:t>---</a:t>
            </a:r>
            <a:endParaRPr lang="zh-CN" altLang="en-US" sz="2800" dirty="0">
              <a:latin typeface="楷体" panose="02010609060101010101" pitchFamily="49" charset="-122"/>
              <a:ea typeface="楷体" panose="02010609060101010101" pitchFamily="49" charset="-122"/>
            </a:endParaRPr>
          </a:p>
        </p:txBody>
      </p:sp>
      <p:sp>
        <p:nvSpPr>
          <p:cNvPr id="32" name="TextBox 31"/>
          <p:cNvSpPr txBox="1"/>
          <p:nvPr/>
        </p:nvSpPr>
        <p:spPr>
          <a:xfrm>
            <a:off x="3944467" y="1787617"/>
            <a:ext cx="1143008" cy="523220"/>
          </a:xfrm>
          <a:prstGeom prst="rect">
            <a:avLst/>
          </a:prstGeom>
          <a:noFill/>
        </p:spPr>
        <p:txBody>
          <a:bodyPr wrap="square" rtlCol="0">
            <a:spAutoFit/>
          </a:bodyPr>
          <a:lstStyle/>
          <a:p>
            <a:r>
              <a:rPr lang="zh-CN" altLang="en-US" sz="2800" dirty="0" smtClean="0">
                <a:solidFill>
                  <a:srgbClr val="FF0000"/>
                </a:solidFill>
                <a:latin typeface="楷体" panose="02010609060101010101" pitchFamily="49" charset="-122"/>
                <a:ea typeface="楷体" panose="02010609060101010101" pitchFamily="49" charset="-122"/>
              </a:rPr>
              <a:t>晴朗</a:t>
            </a:r>
            <a:endParaRPr lang="zh-CN" altLang="en-US" sz="2800" dirty="0">
              <a:solidFill>
                <a:srgbClr val="FF0000"/>
              </a:solidFill>
              <a:latin typeface="楷体" panose="02010609060101010101" pitchFamily="49" charset="-122"/>
              <a:ea typeface="楷体" panose="02010609060101010101" pitchFamily="49" charset="-122"/>
            </a:endParaRPr>
          </a:p>
        </p:txBody>
      </p:sp>
      <p:sp>
        <p:nvSpPr>
          <p:cNvPr id="33" name="TextBox 32"/>
          <p:cNvSpPr txBox="1"/>
          <p:nvPr/>
        </p:nvSpPr>
        <p:spPr>
          <a:xfrm>
            <a:off x="5615481" y="1787617"/>
            <a:ext cx="1785950" cy="523220"/>
          </a:xfrm>
          <a:prstGeom prst="rect">
            <a:avLst/>
          </a:prstGeom>
          <a:noFill/>
        </p:spPr>
        <p:txBody>
          <a:bodyPr wrap="square" rtlCol="0">
            <a:spAutoFit/>
          </a:bodyPr>
          <a:lstStyle/>
          <a:p>
            <a:r>
              <a:rPr lang="zh-CN" altLang="en-US" sz="2800" b="1" dirty="0" smtClean="0">
                <a:latin typeface="楷体" panose="02010609060101010101" pitchFamily="49" charset="-122"/>
                <a:ea typeface="楷体" panose="02010609060101010101" pitchFamily="49" charset="-122"/>
              </a:rPr>
              <a:t>清鲜</a:t>
            </a:r>
            <a:r>
              <a:rPr lang="en-US" altLang="zh-CN" sz="2800" dirty="0" smtClean="0">
                <a:latin typeface="楷体" panose="02010609060101010101" pitchFamily="49" charset="-122"/>
                <a:ea typeface="楷体" panose="02010609060101010101" pitchFamily="49" charset="-122"/>
              </a:rPr>
              <a:t>---</a:t>
            </a:r>
            <a:endParaRPr lang="zh-CN" altLang="en-US" sz="2800" dirty="0">
              <a:latin typeface="楷体" panose="02010609060101010101" pitchFamily="49" charset="-122"/>
              <a:ea typeface="楷体" panose="02010609060101010101" pitchFamily="49" charset="-122"/>
            </a:endParaRPr>
          </a:p>
        </p:txBody>
      </p:sp>
      <p:sp>
        <p:nvSpPr>
          <p:cNvPr id="34" name="TextBox 33"/>
          <p:cNvSpPr txBox="1"/>
          <p:nvPr/>
        </p:nvSpPr>
        <p:spPr>
          <a:xfrm>
            <a:off x="6973438" y="1787617"/>
            <a:ext cx="1143008" cy="523220"/>
          </a:xfrm>
          <a:prstGeom prst="rect">
            <a:avLst/>
          </a:prstGeom>
          <a:noFill/>
        </p:spPr>
        <p:txBody>
          <a:bodyPr wrap="square" rtlCol="0">
            <a:spAutoFit/>
          </a:bodyPr>
          <a:lstStyle/>
          <a:p>
            <a:r>
              <a:rPr lang="zh-CN" altLang="en-US" sz="2800" dirty="0" smtClean="0">
                <a:solidFill>
                  <a:srgbClr val="FF0000"/>
                </a:solidFill>
                <a:latin typeface="楷体" panose="02010609060101010101" pitchFamily="49" charset="-122"/>
                <a:ea typeface="楷体" panose="02010609060101010101" pitchFamily="49" charset="-122"/>
              </a:rPr>
              <a:t>清新</a:t>
            </a:r>
            <a:endParaRPr lang="zh-CN" altLang="en-US" sz="2800" dirty="0">
              <a:solidFill>
                <a:srgbClr val="FF0000"/>
              </a:solidFill>
              <a:latin typeface="楷体" panose="02010609060101010101" pitchFamily="49" charset="-122"/>
              <a:ea typeface="楷体" panose="02010609060101010101" pitchFamily="49" charset="-122"/>
            </a:endParaRPr>
          </a:p>
        </p:txBody>
      </p:sp>
      <p:sp>
        <p:nvSpPr>
          <p:cNvPr id="35" name="TextBox 34"/>
          <p:cNvSpPr txBox="1"/>
          <p:nvPr/>
        </p:nvSpPr>
        <p:spPr>
          <a:xfrm>
            <a:off x="2634135" y="2579705"/>
            <a:ext cx="1785950" cy="523220"/>
          </a:xfrm>
          <a:prstGeom prst="rect">
            <a:avLst/>
          </a:prstGeom>
          <a:noFill/>
        </p:spPr>
        <p:txBody>
          <a:bodyPr wrap="square" rtlCol="0">
            <a:spAutoFit/>
          </a:bodyPr>
          <a:lstStyle/>
          <a:p>
            <a:r>
              <a:rPr lang="zh-CN" altLang="en-US" sz="2800" b="1" dirty="0" smtClean="0">
                <a:latin typeface="楷体" panose="02010609060101010101" pitchFamily="49" charset="-122"/>
                <a:ea typeface="楷体" panose="02010609060101010101" pitchFamily="49" charset="-122"/>
              </a:rPr>
              <a:t>惊叹</a:t>
            </a:r>
            <a:r>
              <a:rPr lang="en-US" altLang="zh-CN" sz="2800" dirty="0" smtClean="0">
                <a:latin typeface="楷体" panose="02010609060101010101" pitchFamily="49" charset="-122"/>
                <a:ea typeface="楷体" panose="02010609060101010101" pitchFamily="49" charset="-122"/>
              </a:rPr>
              <a:t>---</a:t>
            </a:r>
            <a:endParaRPr lang="zh-CN" altLang="en-US" sz="2800" dirty="0">
              <a:latin typeface="楷体" panose="02010609060101010101" pitchFamily="49" charset="-122"/>
              <a:ea typeface="楷体" panose="02010609060101010101" pitchFamily="49" charset="-122"/>
            </a:endParaRPr>
          </a:p>
        </p:txBody>
      </p:sp>
      <p:sp>
        <p:nvSpPr>
          <p:cNvPr id="36" name="TextBox 35"/>
          <p:cNvSpPr txBox="1"/>
          <p:nvPr/>
        </p:nvSpPr>
        <p:spPr>
          <a:xfrm>
            <a:off x="3944467" y="2573436"/>
            <a:ext cx="1143008" cy="523220"/>
          </a:xfrm>
          <a:prstGeom prst="rect">
            <a:avLst/>
          </a:prstGeom>
          <a:noFill/>
        </p:spPr>
        <p:txBody>
          <a:bodyPr wrap="square" rtlCol="0">
            <a:spAutoFit/>
          </a:bodyPr>
          <a:lstStyle/>
          <a:p>
            <a:r>
              <a:rPr lang="zh-CN" altLang="en-US" sz="2800" dirty="0" smtClean="0">
                <a:solidFill>
                  <a:srgbClr val="FF0000"/>
                </a:solidFill>
                <a:latin typeface="楷体" panose="02010609060101010101" pitchFamily="49" charset="-122"/>
                <a:ea typeface="楷体" panose="02010609060101010101" pitchFamily="49" charset="-122"/>
              </a:rPr>
              <a:t>赞叹</a:t>
            </a:r>
            <a:endParaRPr lang="zh-CN" altLang="en-US" sz="2800" dirty="0">
              <a:solidFill>
                <a:srgbClr val="FF0000"/>
              </a:solidFill>
              <a:latin typeface="楷体" panose="02010609060101010101" pitchFamily="49" charset="-122"/>
              <a:ea typeface="楷体" panose="02010609060101010101" pitchFamily="49" charset="-122"/>
            </a:endParaRPr>
          </a:p>
        </p:txBody>
      </p:sp>
      <p:sp>
        <p:nvSpPr>
          <p:cNvPr id="37" name="TextBox 36"/>
          <p:cNvSpPr txBox="1"/>
          <p:nvPr/>
        </p:nvSpPr>
        <p:spPr>
          <a:xfrm>
            <a:off x="5634531" y="2573436"/>
            <a:ext cx="1785950" cy="523220"/>
          </a:xfrm>
          <a:prstGeom prst="rect">
            <a:avLst/>
          </a:prstGeom>
          <a:noFill/>
        </p:spPr>
        <p:txBody>
          <a:bodyPr wrap="square" rtlCol="0">
            <a:spAutoFit/>
          </a:bodyPr>
          <a:lstStyle/>
          <a:p>
            <a:r>
              <a:rPr lang="zh-CN" altLang="en-US" sz="2800" b="1" dirty="0" smtClean="0">
                <a:latin typeface="楷体" panose="02010609060101010101" pitchFamily="49" charset="-122"/>
                <a:ea typeface="楷体" panose="02010609060101010101" pitchFamily="49" charset="-122"/>
              </a:rPr>
              <a:t>羞涩</a:t>
            </a:r>
            <a:r>
              <a:rPr lang="en-US" altLang="zh-CN" sz="2800" dirty="0" smtClean="0">
                <a:latin typeface="楷体" panose="02010609060101010101" pitchFamily="49" charset="-122"/>
                <a:ea typeface="楷体" panose="02010609060101010101" pitchFamily="49" charset="-122"/>
              </a:rPr>
              <a:t>---</a:t>
            </a:r>
            <a:endParaRPr lang="zh-CN" altLang="en-US" sz="2800" dirty="0">
              <a:latin typeface="楷体" panose="02010609060101010101" pitchFamily="49" charset="-122"/>
              <a:ea typeface="楷体" panose="02010609060101010101" pitchFamily="49" charset="-122"/>
            </a:endParaRPr>
          </a:p>
        </p:txBody>
      </p:sp>
      <p:sp>
        <p:nvSpPr>
          <p:cNvPr id="38" name="TextBox 37"/>
          <p:cNvSpPr txBox="1"/>
          <p:nvPr/>
        </p:nvSpPr>
        <p:spPr>
          <a:xfrm>
            <a:off x="6973438" y="2573436"/>
            <a:ext cx="1143008" cy="523220"/>
          </a:xfrm>
          <a:prstGeom prst="rect">
            <a:avLst/>
          </a:prstGeom>
          <a:noFill/>
        </p:spPr>
        <p:txBody>
          <a:bodyPr wrap="square" rtlCol="0">
            <a:spAutoFit/>
          </a:bodyPr>
          <a:lstStyle/>
          <a:p>
            <a:r>
              <a:rPr lang="zh-CN" altLang="en-US" sz="2800" dirty="0" smtClean="0">
                <a:solidFill>
                  <a:srgbClr val="FF0000"/>
                </a:solidFill>
                <a:latin typeface="楷体" panose="02010609060101010101" pitchFamily="49" charset="-122"/>
                <a:ea typeface="楷体" panose="02010609060101010101" pitchFamily="49" charset="-122"/>
              </a:rPr>
              <a:t>害羞</a:t>
            </a:r>
            <a:endParaRPr lang="zh-CN" altLang="en-US" sz="2800" dirty="0">
              <a:solidFill>
                <a:srgbClr val="FF0000"/>
              </a:solidFill>
              <a:latin typeface="楷体" panose="02010609060101010101" pitchFamily="49" charset="-122"/>
              <a:ea typeface="楷体" panose="02010609060101010101" pitchFamily="49" charset="-122"/>
            </a:endParaRPr>
          </a:p>
        </p:txBody>
      </p:sp>
      <p:sp>
        <p:nvSpPr>
          <p:cNvPr id="41" name="TextBox 40"/>
          <p:cNvSpPr txBox="1"/>
          <p:nvPr/>
        </p:nvSpPr>
        <p:spPr>
          <a:xfrm>
            <a:off x="2596035" y="3731833"/>
            <a:ext cx="1785950" cy="523220"/>
          </a:xfrm>
          <a:prstGeom prst="rect">
            <a:avLst/>
          </a:prstGeom>
          <a:noFill/>
        </p:spPr>
        <p:txBody>
          <a:bodyPr wrap="square" rtlCol="0">
            <a:spAutoFit/>
          </a:bodyPr>
          <a:lstStyle/>
          <a:p>
            <a:r>
              <a:rPr lang="zh-CN" altLang="en-US" sz="2800" b="1" dirty="0">
                <a:latin typeface="楷体" panose="02010609060101010101" pitchFamily="49" charset="-122"/>
                <a:ea typeface="楷体" panose="02010609060101010101" pitchFamily="49" charset="-122"/>
              </a:rPr>
              <a:t>舒服</a:t>
            </a:r>
            <a:r>
              <a:rPr lang="en-US" altLang="zh-CN" sz="2800" b="1" dirty="0" smtClean="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sp>
        <p:nvSpPr>
          <p:cNvPr id="42" name="TextBox 41"/>
          <p:cNvSpPr txBox="1"/>
          <p:nvPr/>
        </p:nvSpPr>
        <p:spPr>
          <a:xfrm>
            <a:off x="3944467" y="3731833"/>
            <a:ext cx="1143008" cy="523220"/>
          </a:xfrm>
          <a:prstGeom prst="rect">
            <a:avLst/>
          </a:prstGeom>
          <a:noFill/>
        </p:spPr>
        <p:txBody>
          <a:bodyPr wrap="square" rtlCol="0">
            <a:spAutoFit/>
          </a:bodyPr>
          <a:lstStyle/>
          <a:p>
            <a:r>
              <a:rPr lang="zh-CN" altLang="en-US" sz="2800" dirty="0" smtClean="0">
                <a:solidFill>
                  <a:srgbClr val="FF0000"/>
                </a:solidFill>
                <a:latin typeface="楷体" panose="02010609060101010101" pitchFamily="49" charset="-122"/>
                <a:ea typeface="楷体" panose="02010609060101010101" pitchFamily="49" charset="-122"/>
              </a:rPr>
              <a:t>难受</a:t>
            </a:r>
            <a:endParaRPr lang="zh-CN" altLang="en-US" sz="2800" dirty="0">
              <a:solidFill>
                <a:srgbClr val="FF0000"/>
              </a:solidFill>
              <a:latin typeface="楷体" panose="02010609060101010101" pitchFamily="49" charset="-122"/>
              <a:ea typeface="楷体" panose="02010609060101010101" pitchFamily="49" charset="-122"/>
            </a:endParaRPr>
          </a:p>
        </p:txBody>
      </p:sp>
      <p:sp>
        <p:nvSpPr>
          <p:cNvPr id="43" name="TextBox 42"/>
          <p:cNvSpPr txBox="1"/>
          <p:nvPr/>
        </p:nvSpPr>
        <p:spPr>
          <a:xfrm>
            <a:off x="5596431" y="3731833"/>
            <a:ext cx="1785950" cy="523220"/>
          </a:xfrm>
          <a:prstGeom prst="rect">
            <a:avLst/>
          </a:prstGeom>
          <a:noFill/>
        </p:spPr>
        <p:txBody>
          <a:bodyPr wrap="square" rtlCol="0">
            <a:spAutoFit/>
          </a:bodyPr>
          <a:lstStyle/>
          <a:p>
            <a:r>
              <a:rPr lang="zh-CN" altLang="en-US" sz="2800" b="1" dirty="0" smtClean="0">
                <a:latin typeface="楷体" panose="02010609060101010101" pitchFamily="49" charset="-122"/>
                <a:ea typeface="楷体" panose="02010609060101010101" pitchFamily="49" charset="-122"/>
              </a:rPr>
              <a:t>洒脱</a:t>
            </a:r>
            <a:r>
              <a:rPr lang="en-US" altLang="zh-CN" sz="2800" b="1" dirty="0" smtClean="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sp>
        <p:nvSpPr>
          <p:cNvPr id="44" name="TextBox 43"/>
          <p:cNvSpPr txBox="1"/>
          <p:nvPr/>
        </p:nvSpPr>
        <p:spPr>
          <a:xfrm>
            <a:off x="6973438" y="3731833"/>
            <a:ext cx="1143008" cy="523220"/>
          </a:xfrm>
          <a:prstGeom prst="rect">
            <a:avLst/>
          </a:prstGeom>
          <a:noFill/>
        </p:spPr>
        <p:txBody>
          <a:bodyPr wrap="square" rtlCol="0">
            <a:spAutoFit/>
          </a:bodyPr>
          <a:lstStyle/>
          <a:p>
            <a:r>
              <a:rPr lang="zh-CN" altLang="en-US" sz="2800" dirty="0" smtClean="0">
                <a:solidFill>
                  <a:srgbClr val="FF0000"/>
                </a:solidFill>
                <a:latin typeface="楷体" panose="02010609060101010101" pitchFamily="49" charset="-122"/>
                <a:ea typeface="楷体" panose="02010609060101010101" pitchFamily="49" charset="-122"/>
              </a:rPr>
              <a:t>拘束</a:t>
            </a:r>
            <a:endParaRPr lang="zh-CN" altLang="en-US" sz="2800" dirty="0">
              <a:solidFill>
                <a:srgbClr val="FF0000"/>
              </a:solidFill>
              <a:latin typeface="楷体" panose="02010609060101010101" pitchFamily="49" charset="-122"/>
              <a:ea typeface="楷体" panose="02010609060101010101" pitchFamily="49" charset="-122"/>
            </a:endParaRPr>
          </a:p>
        </p:txBody>
      </p:sp>
      <p:sp>
        <p:nvSpPr>
          <p:cNvPr id="45" name="TextBox 44"/>
          <p:cNvSpPr txBox="1"/>
          <p:nvPr/>
        </p:nvSpPr>
        <p:spPr>
          <a:xfrm>
            <a:off x="2615085" y="4517652"/>
            <a:ext cx="1785950" cy="523220"/>
          </a:xfrm>
          <a:prstGeom prst="rect">
            <a:avLst/>
          </a:prstGeom>
          <a:noFill/>
        </p:spPr>
        <p:txBody>
          <a:bodyPr wrap="square" rtlCol="0">
            <a:spAutoFit/>
          </a:bodyPr>
          <a:lstStyle/>
          <a:p>
            <a:r>
              <a:rPr lang="zh-CN" altLang="en-US" sz="2800" b="1" dirty="0" smtClean="0">
                <a:latin typeface="楷体" panose="02010609060101010101" pitchFamily="49" charset="-122"/>
                <a:ea typeface="楷体" panose="02010609060101010101" pitchFamily="49" charset="-122"/>
              </a:rPr>
              <a:t>冷清</a:t>
            </a:r>
            <a:r>
              <a:rPr lang="en-US" altLang="zh-CN" sz="2800" b="1" dirty="0" smtClean="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sp>
        <p:nvSpPr>
          <p:cNvPr id="46" name="TextBox 45"/>
          <p:cNvSpPr txBox="1"/>
          <p:nvPr/>
        </p:nvSpPr>
        <p:spPr>
          <a:xfrm>
            <a:off x="3944467" y="4517652"/>
            <a:ext cx="1143008" cy="523220"/>
          </a:xfrm>
          <a:prstGeom prst="rect">
            <a:avLst/>
          </a:prstGeom>
          <a:noFill/>
        </p:spPr>
        <p:txBody>
          <a:bodyPr wrap="square" rtlCol="0">
            <a:spAutoFit/>
          </a:bodyPr>
          <a:lstStyle/>
          <a:p>
            <a:r>
              <a:rPr lang="zh-CN" altLang="en-US" sz="2800" dirty="0" smtClean="0">
                <a:solidFill>
                  <a:srgbClr val="FF0000"/>
                </a:solidFill>
                <a:latin typeface="楷体" panose="02010609060101010101" pitchFamily="49" charset="-122"/>
                <a:ea typeface="楷体" panose="02010609060101010101" pitchFamily="49" charset="-122"/>
              </a:rPr>
              <a:t>热闹</a:t>
            </a:r>
            <a:endParaRPr lang="zh-CN" altLang="en-US" sz="2800" dirty="0">
              <a:solidFill>
                <a:srgbClr val="FF0000"/>
              </a:solidFill>
              <a:latin typeface="楷体" panose="02010609060101010101" pitchFamily="49" charset="-122"/>
              <a:ea typeface="楷体" panose="02010609060101010101" pitchFamily="49" charset="-122"/>
            </a:endParaRPr>
          </a:p>
        </p:txBody>
      </p:sp>
      <p:sp>
        <p:nvSpPr>
          <p:cNvPr id="47" name="TextBox 46"/>
          <p:cNvSpPr txBox="1"/>
          <p:nvPr/>
        </p:nvSpPr>
        <p:spPr>
          <a:xfrm>
            <a:off x="5615481" y="4517652"/>
            <a:ext cx="1785950" cy="523220"/>
          </a:xfrm>
          <a:prstGeom prst="rect">
            <a:avLst/>
          </a:prstGeom>
          <a:noFill/>
        </p:spPr>
        <p:txBody>
          <a:bodyPr wrap="square" rtlCol="0">
            <a:spAutoFit/>
          </a:bodyPr>
          <a:lstStyle/>
          <a:p>
            <a:r>
              <a:rPr lang="zh-CN" altLang="en-US" sz="2800" b="1" dirty="0" smtClean="0">
                <a:latin typeface="楷体" panose="02010609060101010101" pitchFamily="49" charset="-122"/>
                <a:ea typeface="楷体" panose="02010609060101010101" pitchFamily="49" charset="-122"/>
              </a:rPr>
              <a:t>大方</a:t>
            </a:r>
            <a:r>
              <a:rPr lang="en-US" altLang="zh-CN" sz="2800" b="1" dirty="0" smtClean="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sp>
        <p:nvSpPr>
          <p:cNvPr id="48" name="TextBox 47"/>
          <p:cNvSpPr txBox="1"/>
          <p:nvPr/>
        </p:nvSpPr>
        <p:spPr>
          <a:xfrm>
            <a:off x="6973438" y="4517652"/>
            <a:ext cx="1143008" cy="523220"/>
          </a:xfrm>
          <a:prstGeom prst="rect">
            <a:avLst/>
          </a:prstGeom>
          <a:noFill/>
        </p:spPr>
        <p:txBody>
          <a:bodyPr wrap="square" rtlCol="0">
            <a:spAutoFit/>
          </a:bodyPr>
          <a:lstStyle/>
          <a:p>
            <a:r>
              <a:rPr lang="zh-CN" altLang="en-US" sz="2800" dirty="0" smtClean="0">
                <a:solidFill>
                  <a:srgbClr val="FF0000"/>
                </a:solidFill>
                <a:latin typeface="楷体" panose="02010609060101010101" pitchFamily="49" charset="-122"/>
                <a:ea typeface="楷体" panose="02010609060101010101" pitchFamily="49" charset="-122"/>
              </a:rPr>
              <a:t>羞怯</a:t>
            </a:r>
            <a:endParaRPr lang="zh-CN" altLang="en-US" sz="2800" dirty="0">
              <a:solidFill>
                <a:srgbClr val="FF0000"/>
              </a:solidFill>
              <a:latin typeface="楷体" panose="02010609060101010101" pitchFamily="49" charset="-122"/>
              <a:ea typeface="楷体" panose="02010609060101010101" pitchFamily="49" charset="-122"/>
            </a:endParaRPr>
          </a:p>
        </p:txBody>
      </p:sp>
      <p:sp>
        <p:nvSpPr>
          <p:cNvPr id="2" name="文本框 1"/>
          <p:cNvSpPr txBox="1"/>
          <p:nvPr/>
        </p:nvSpPr>
        <p:spPr>
          <a:xfrm>
            <a:off x="941360" y="648956"/>
            <a:ext cx="2501006" cy="646331"/>
          </a:xfrm>
          <a:prstGeom prst="rect">
            <a:avLst/>
          </a:prstGeom>
          <a:noFill/>
          <a:ln w="9525">
            <a:noFill/>
          </a:ln>
        </p:spPr>
        <p:txBody>
          <a:bodyPr wrap="none" anchor="t">
            <a:spAutoFit/>
          </a:bodyPr>
          <a:lstStyle>
            <a:defPPr>
              <a:defRPr lang="zh-CN"/>
            </a:defPPr>
            <a:lvl1pPr>
              <a:defRPr sz="3600" b="1" u="dbl">
                <a:solidFill>
                  <a:srgbClr val="92D050"/>
                </a:solidFill>
                <a:uFillTx/>
                <a:latin typeface="黑体" panose="02010609060101010101" pitchFamily="2" charset="-122"/>
                <a:ea typeface="黑体" panose="02010609060101010101" pitchFamily="2" charset="-122"/>
              </a:defRPr>
            </a:lvl1pPr>
          </a:lstStyle>
          <a:p>
            <a:r>
              <a:rPr lang="zh-CN" altLang="en-US" u="sng" dirty="0">
                <a:sym typeface="+mn-ea"/>
              </a:rPr>
              <a:t>近、反义词</a:t>
            </a:r>
            <a:endParaRPr lang="zh-CN" altLang="en-US" u="sng" dirty="0">
              <a:sym typeface="+mn-ea"/>
            </a:endParaRPr>
          </a:p>
        </p:txBody>
      </p:sp>
      <p:pic>
        <p:nvPicPr>
          <p:cNvPr id="1026" name="Picture 2" descr="G:\BaiduYunDownload\10000图标\PNG图标集08\png-0561.png"/>
          <p:cNvPicPr>
            <a:picLocks noChangeAspect="1" noChangeArrowheads="1"/>
          </p:cNvPicPr>
          <p:nvPr/>
        </p:nvPicPr>
        <p:blipFill>
          <a:blip r:embed="rId1" cstate="email"/>
          <a:srcRect/>
          <a:stretch>
            <a:fillRect/>
          </a:stretch>
        </p:blipFill>
        <p:spPr bwMode="auto">
          <a:xfrm>
            <a:off x="457556" y="701597"/>
            <a:ext cx="564456" cy="752608"/>
          </a:xfrm>
          <a:prstGeom prst="rect">
            <a:avLst/>
          </a:prstGeom>
          <a:noFill/>
        </p:spPr>
      </p:pic>
      <p:sp>
        <p:nvSpPr>
          <p:cNvPr id="4" name="文本框 3"/>
          <p:cNvSpPr txBox="1"/>
          <p:nvPr/>
        </p:nvSpPr>
        <p:spPr>
          <a:xfrm>
            <a:off x="1217930" y="1787314"/>
            <a:ext cx="1627369" cy="523220"/>
          </a:xfrm>
          <a:prstGeom prst="rect">
            <a:avLst/>
          </a:prstGeom>
          <a:noFill/>
          <a:ln w="9525">
            <a:noFill/>
          </a:ln>
        </p:spPr>
        <p:txBody>
          <a:bodyPr wrap="none">
            <a:spAutoFit/>
          </a:bodyPr>
          <a:lstStyle/>
          <a:p>
            <a:pPr eaLnBrk="1" hangingPunct="1"/>
            <a:r>
              <a:rPr lang="zh-CN" altLang="en-US" sz="2800" b="1" dirty="0">
                <a:solidFill>
                  <a:schemeClr val="tx1"/>
                </a:solidFill>
                <a:latin typeface="黑体" panose="02010609060101010101" pitchFamily="2" charset="-122"/>
                <a:ea typeface="黑体" panose="02010609060101010101" pitchFamily="2" charset="-122"/>
              </a:rPr>
              <a:t>近义词：</a:t>
            </a:r>
            <a:endParaRPr lang="zh-CN" altLang="en-US" sz="2800" b="1" dirty="0">
              <a:solidFill>
                <a:schemeClr val="tx1"/>
              </a:solidFill>
              <a:latin typeface="黑体" panose="02010609060101010101" pitchFamily="2" charset="-122"/>
              <a:ea typeface="黑体" panose="02010609060101010101" pitchFamily="2" charset="-122"/>
            </a:endParaRPr>
          </a:p>
        </p:txBody>
      </p:sp>
      <p:sp>
        <p:nvSpPr>
          <p:cNvPr id="5" name="文本框 4"/>
          <p:cNvSpPr txBox="1"/>
          <p:nvPr/>
        </p:nvSpPr>
        <p:spPr>
          <a:xfrm>
            <a:off x="1217930" y="3732108"/>
            <a:ext cx="1627369" cy="523220"/>
          </a:xfrm>
          <a:prstGeom prst="rect">
            <a:avLst/>
          </a:prstGeom>
          <a:noFill/>
          <a:ln w="9525">
            <a:noFill/>
          </a:ln>
        </p:spPr>
        <p:txBody>
          <a:bodyPr wrap="none">
            <a:spAutoFit/>
          </a:bodyPr>
          <a:lstStyle/>
          <a:p>
            <a:pPr eaLnBrk="1" hangingPunct="1"/>
            <a:r>
              <a:rPr lang="zh-CN" altLang="en-US" sz="2800" b="1" dirty="0">
                <a:solidFill>
                  <a:schemeClr val="tx1"/>
                </a:solidFill>
                <a:latin typeface="黑体" panose="02010609060101010101" pitchFamily="2" charset="-122"/>
                <a:ea typeface="黑体" panose="02010609060101010101" pitchFamily="2" charset="-122"/>
              </a:rPr>
              <a:t>反义词：</a:t>
            </a:r>
            <a:endParaRPr lang="zh-CN" altLang="en-US" sz="2800" b="1" dirty="0">
              <a:solidFill>
                <a:schemeClr val="tx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left)">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left)">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left)">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left)">
                                      <p:cBhvr>
                                        <p:cTn id="62" dur="5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5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wipe(left)">
                                      <p:cBhvr>
                                        <p:cTn id="72" dur="500"/>
                                        <p:tgtEl>
                                          <p:spTgt spid="4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wipe(left)">
                                      <p:cBhvr>
                                        <p:cTn id="77" dur="500"/>
                                        <p:tgtEl>
                                          <p:spTgt spid="4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wipe(left)">
                                      <p:cBhvr>
                                        <p:cTn id="8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P spid="41" grpId="0"/>
      <p:bldP spid="42" grpId="0"/>
      <p:bldP spid="43" grpId="0"/>
      <p:bldP spid="44" grpId="0"/>
      <p:bldP spid="45" grpId="0"/>
      <p:bldP spid="46" grpId="0"/>
      <p:bldP spid="47"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45228" y="754592"/>
            <a:ext cx="2501006" cy="646331"/>
          </a:xfrm>
          <a:prstGeom prst="rect">
            <a:avLst/>
          </a:prstGeom>
          <a:noFill/>
          <a:ln>
            <a:noFill/>
          </a:ln>
        </p:spPr>
        <p:txBody>
          <a:bodyPr wrap="none" rtlCol="0" anchor="t">
            <a:spAutoFit/>
          </a:bodyPr>
          <a:lstStyle/>
          <a:p>
            <a:pPr algn="ctr"/>
            <a:r>
              <a:rPr lang="zh-CN" altLang="en-US" sz="3600" b="1" u="dbl" dirty="0" smtClean="0">
                <a:solidFill>
                  <a:srgbClr val="92D050"/>
                </a:solidFill>
                <a:latin typeface="黑体" panose="02010609060101010101" pitchFamily="2" charset="-122"/>
                <a:ea typeface="黑体" panose="02010609060101010101" pitchFamily="2" charset="-122"/>
                <a:sym typeface="+mn-ea"/>
              </a:rPr>
              <a:t>近义词辨析</a:t>
            </a:r>
            <a:endParaRPr lang="zh-CN" altLang="en-US" sz="3600" b="1" u="dbl" dirty="0" smtClean="0">
              <a:solidFill>
                <a:srgbClr val="92D050"/>
              </a:solidFill>
              <a:latin typeface="黑体" panose="02010609060101010101" pitchFamily="2" charset="-122"/>
              <a:ea typeface="黑体" panose="02010609060101010101" pitchFamily="2" charset="-122"/>
              <a:sym typeface="+mn-ea"/>
            </a:endParaRPr>
          </a:p>
        </p:txBody>
      </p:sp>
      <p:graphicFrame>
        <p:nvGraphicFramePr>
          <p:cNvPr id="5" name="表格 4"/>
          <p:cNvGraphicFramePr/>
          <p:nvPr/>
        </p:nvGraphicFramePr>
        <p:xfrm>
          <a:off x="1684021" y="1646767"/>
          <a:ext cx="6046946" cy="2899410"/>
        </p:xfrm>
        <a:graphic>
          <a:graphicData uri="http://schemas.openxmlformats.org/drawingml/2006/table">
            <a:tbl>
              <a:tblPr firstRow="1" bandRow="1">
                <a:tableStyleId>{5C22544A-7EE6-4342-B048-85BDC9FD1C3A}</a:tableStyleId>
              </a:tblPr>
              <a:tblGrid>
                <a:gridCol w="1009650"/>
                <a:gridCol w="1608296"/>
                <a:gridCol w="3429000"/>
              </a:tblGrid>
              <a:tr h="495935">
                <a:tc>
                  <a:txBody>
                    <a:bodyPr/>
                    <a:lstStyle/>
                    <a:p>
                      <a:pPr algn="ctr">
                        <a:buNone/>
                      </a:pPr>
                      <a:endParaRPr lang="zh-CN" altLang="en-US" sz="2400" dirty="0">
                        <a:latin typeface="+mn-ea"/>
                      </a:endParaRPr>
                    </a:p>
                  </a:txBody>
                  <a:tcPr>
                    <a:solidFill>
                      <a:srgbClr val="FFAF01"/>
                    </a:solidFill>
                  </a:tcPr>
                </a:tc>
                <a:tc>
                  <a:txBody>
                    <a:bodyPr/>
                    <a:lstStyle/>
                    <a:p>
                      <a:pPr algn="ctr">
                        <a:buNone/>
                      </a:pPr>
                      <a:r>
                        <a:rPr lang="zh-CN" altLang="en-US" sz="2400">
                          <a:latin typeface="+mn-ea"/>
                        </a:rPr>
                        <a:t>相同点</a:t>
                      </a:r>
                      <a:endParaRPr lang="zh-CN" altLang="en-US" sz="2400">
                        <a:latin typeface="+mn-ea"/>
                      </a:endParaRPr>
                    </a:p>
                  </a:txBody>
                  <a:tcPr>
                    <a:solidFill>
                      <a:srgbClr val="FFAF01"/>
                    </a:solidFill>
                  </a:tcPr>
                </a:tc>
                <a:tc>
                  <a:txBody>
                    <a:bodyPr/>
                    <a:lstStyle/>
                    <a:p>
                      <a:pPr algn="ctr">
                        <a:buNone/>
                      </a:pPr>
                      <a:r>
                        <a:rPr lang="zh-CN" altLang="en-US" sz="2400" dirty="0">
                          <a:latin typeface="+mn-ea"/>
                        </a:rPr>
                        <a:t>不同点</a:t>
                      </a:r>
                      <a:endParaRPr lang="zh-CN" altLang="en-US" sz="2400" dirty="0">
                        <a:latin typeface="+mn-ea"/>
                      </a:endParaRPr>
                    </a:p>
                  </a:txBody>
                  <a:tcPr>
                    <a:solidFill>
                      <a:srgbClr val="FFAF01"/>
                    </a:solidFill>
                  </a:tcPr>
                </a:tc>
              </a:tr>
              <a:tr h="1422400">
                <a:tc>
                  <a:txBody>
                    <a:bodyPr/>
                    <a:lstStyle/>
                    <a:p>
                      <a:pPr algn="ctr">
                        <a:buNone/>
                      </a:pPr>
                      <a:endParaRPr lang="zh-CN" altLang="en-US" sz="2665" b="1" dirty="0">
                        <a:latin typeface="楷体_GB2312" panose="02010609030101010101" charset="-122"/>
                        <a:ea typeface="楷体_GB2312" panose="02010609030101010101" charset="-122"/>
                      </a:endParaRPr>
                    </a:p>
                    <a:p>
                      <a:pPr algn="ctr">
                        <a:buNone/>
                      </a:pPr>
                      <a:r>
                        <a:rPr lang="zh-CN" altLang="en-US" sz="2665" b="1" dirty="0" smtClean="0">
                          <a:latin typeface="楷体_GB2312" panose="02010609030101010101" charset="-122"/>
                          <a:ea typeface="楷体_GB2312" panose="02010609030101010101" charset="-122"/>
                        </a:rPr>
                        <a:t>晴朗</a:t>
                      </a:r>
                      <a:endParaRPr lang="zh-CN" altLang="en-US" sz="2665" b="1" dirty="0">
                        <a:latin typeface="楷体_GB2312" panose="02010609030101010101" charset="-122"/>
                        <a:ea typeface="楷体_GB2312" panose="02010609030101010101" charset="-122"/>
                      </a:endParaRPr>
                    </a:p>
                  </a:txBody>
                  <a:tcPr>
                    <a:solidFill>
                      <a:srgbClr val="FFE09D"/>
                    </a:solidFill>
                  </a:tcPr>
                </a:tc>
                <a:tc rowSpan="2">
                  <a:txBody>
                    <a:bodyPr/>
                    <a:lstStyle/>
                    <a:p>
                      <a:pPr algn="ctr">
                        <a:buNone/>
                      </a:pPr>
                      <a:endParaRPr lang="zh-CN" altLang="en-US" sz="2665" b="1" dirty="0">
                        <a:latin typeface="楷体_GB2312" panose="02010609030101010101" charset="-122"/>
                        <a:ea typeface="楷体_GB2312" panose="02010609030101010101" charset="-122"/>
                        <a:sym typeface="+mn-ea"/>
                      </a:endParaRPr>
                    </a:p>
                    <a:p>
                      <a:pPr algn="ctr">
                        <a:buNone/>
                      </a:pPr>
                      <a:endParaRPr lang="zh-CN" altLang="en-US" sz="2665" b="1" dirty="0">
                        <a:latin typeface="楷体_GB2312" panose="02010609030101010101" charset="-122"/>
                        <a:ea typeface="楷体_GB2312" panose="02010609030101010101" charset="-122"/>
                        <a:sym typeface="+mn-ea"/>
                      </a:endParaRPr>
                    </a:p>
                    <a:p>
                      <a:pPr algn="ctr">
                        <a:buNone/>
                      </a:pPr>
                      <a:r>
                        <a:rPr lang="zh-CN" altLang="en-US" sz="2665" b="1" dirty="0" smtClean="0">
                          <a:latin typeface="楷体_GB2312" panose="02010609030101010101" charset="-122"/>
                          <a:ea typeface="楷体_GB2312" panose="02010609030101010101" charset="-122"/>
                          <a:sym typeface="+mn-ea"/>
                        </a:rPr>
                        <a:t>表示天气时意思相同。</a:t>
                      </a:r>
                      <a:endParaRPr lang="zh-CN" altLang="en-US" sz="2665" b="1" dirty="0">
                        <a:latin typeface="楷体_GB2312" panose="02010609030101010101" charset="-122"/>
                        <a:ea typeface="楷体_GB2312" panose="02010609030101010101" charset="-122"/>
                        <a:sym typeface="+mn-ea"/>
                      </a:endParaRPr>
                    </a:p>
                  </a:txBody>
                  <a:tcPr>
                    <a:solidFill>
                      <a:srgbClr val="FFE09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en-US" altLang="zh-CN" sz="2665" b="1" dirty="0" smtClean="0">
                        <a:solidFill>
                          <a:srgbClr val="FF0000"/>
                        </a:solidFill>
                        <a:latin typeface="楷体_GB2312" panose="02010609030101010101" charset="-122"/>
                        <a:ea typeface="楷体_GB2312" panose="02010609030101010101" charset="-122"/>
                        <a:cs typeface="+mn-ea"/>
                        <a:sym typeface="+mn-ea"/>
                      </a:endParaRPr>
                    </a:p>
                    <a:p>
                      <a:pPr marL="0" marR="0" indent="0" algn="ctr" defTabSz="914400" rtl="0" eaLnBrk="1" fontAlgn="auto" latinLnBrk="0" hangingPunct="1">
                        <a:lnSpc>
                          <a:spcPct val="100000"/>
                        </a:lnSpc>
                        <a:spcBef>
                          <a:spcPts val="0"/>
                        </a:spcBef>
                        <a:spcAft>
                          <a:spcPts val="0"/>
                        </a:spcAft>
                        <a:buClrTx/>
                        <a:buSzTx/>
                        <a:buFontTx/>
                        <a:buNone/>
                        <a:defRPr/>
                      </a:pPr>
                      <a:r>
                        <a:rPr lang="zh-CN" altLang="en-US" sz="2665" b="1" dirty="0" smtClean="0">
                          <a:solidFill>
                            <a:srgbClr val="FF0000"/>
                          </a:solidFill>
                          <a:latin typeface="楷体_GB2312" panose="02010609030101010101" charset="-122"/>
                          <a:ea typeface="楷体_GB2312" panose="02010609030101010101" charset="-122"/>
                          <a:cs typeface="+mn-ea"/>
                          <a:sym typeface="+mn-ea"/>
                        </a:rPr>
                        <a:t>阳光充足</a:t>
                      </a:r>
                      <a:r>
                        <a:rPr lang="en-US" altLang="zh-CN" sz="2665" b="1" dirty="0" smtClean="0">
                          <a:solidFill>
                            <a:srgbClr val="FF0000"/>
                          </a:solidFill>
                          <a:latin typeface="楷体_GB2312" panose="02010609030101010101" charset="-122"/>
                          <a:ea typeface="楷体_GB2312" panose="02010609030101010101" charset="-122"/>
                          <a:cs typeface="+mn-ea"/>
                          <a:sym typeface="+mn-ea"/>
                        </a:rPr>
                        <a:t>,</a:t>
                      </a:r>
                      <a:r>
                        <a:rPr lang="zh-CN" altLang="en-US" sz="2665" b="1" dirty="0" smtClean="0">
                          <a:solidFill>
                            <a:srgbClr val="FF0000"/>
                          </a:solidFill>
                          <a:latin typeface="楷体_GB2312" panose="02010609030101010101" charset="-122"/>
                          <a:ea typeface="楷体_GB2312" panose="02010609030101010101" charset="-122"/>
                          <a:cs typeface="+mn-ea"/>
                          <a:sym typeface="+mn-ea"/>
                        </a:rPr>
                        <a:t>没有云雾。</a:t>
                      </a:r>
                      <a:endParaRPr lang="en-US" altLang="zh-CN" sz="2665" b="1" dirty="0" smtClean="0">
                        <a:solidFill>
                          <a:srgbClr val="FF0000"/>
                        </a:solidFill>
                        <a:latin typeface="楷体_GB2312" panose="02010609030101010101" charset="-122"/>
                        <a:ea typeface="楷体_GB2312" panose="02010609030101010101" charset="-122"/>
                        <a:cs typeface="+mn-ea"/>
                        <a:sym typeface="+mn-ea"/>
                      </a:endParaRPr>
                    </a:p>
                    <a:p>
                      <a:pPr marL="0" marR="0" indent="0" algn="ctr" defTabSz="914400" rtl="0" eaLnBrk="1" fontAlgn="auto" latinLnBrk="0" hangingPunct="1">
                        <a:lnSpc>
                          <a:spcPct val="100000"/>
                        </a:lnSpc>
                        <a:spcBef>
                          <a:spcPts val="0"/>
                        </a:spcBef>
                        <a:spcAft>
                          <a:spcPts val="0"/>
                        </a:spcAft>
                        <a:buClrTx/>
                        <a:buSzTx/>
                        <a:buFontTx/>
                        <a:buNone/>
                        <a:defRPr/>
                      </a:pPr>
                      <a:r>
                        <a:rPr lang="zh-CN" altLang="en-US" sz="2665" b="1" dirty="0" smtClean="0">
                          <a:solidFill>
                            <a:srgbClr val="FF0000"/>
                          </a:solidFill>
                          <a:latin typeface="楷体_GB2312" panose="02010609030101010101" charset="-122"/>
                          <a:ea typeface="楷体_GB2312" panose="02010609030101010101" charset="-122"/>
                          <a:cs typeface="+mn-ea"/>
                          <a:sym typeface="+mn-ea"/>
                        </a:rPr>
                        <a:t>（侧重于明亮）</a:t>
                      </a:r>
                      <a:endParaRPr lang="zh-CN" altLang="en-US" sz="2665" b="1" dirty="0">
                        <a:solidFill>
                          <a:srgbClr val="FF0000"/>
                        </a:solidFill>
                        <a:latin typeface="楷体_GB2312" panose="02010609030101010101" charset="-122"/>
                        <a:ea typeface="楷体_GB2312" panose="02010609030101010101" charset="-122"/>
                        <a:cs typeface="+mn-ea"/>
                        <a:sym typeface="+mn-ea"/>
                      </a:endParaRPr>
                    </a:p>
                  </a:txBody>
                  <a:tcPr>
                    <a:solidFill>
                      <a:srgbClr val="FFE09D"/>
                    </a:solidFill>
                  </a:tcPr>
                </a:tc>
              </a:tr>
              <a:tr h="981075">
                <a:tc>
                  <a:txBody>
                    <a:bodyPr/>
                    <a:lstStyle/>
                    <a:p>
                      <a:pPr algn="ctr">
                        <a:buNone/>
                      </a:pPr>
                      <a:endParaRPr lang="zh-CN" altLang="en-US" sz="2665" b="1" dirty="0">
                        <a:latin typeface="楷体_GB2312" panose="02010609030101010101" charset="-122"/>
                        <a:ea typeface="楷体_GB2312" panose="02010609030101010101" charset="-122"/>
                      </a:endParaRPr>
                    </a:p>
                    <a:p>
                      <a:pPr algn="ctr">
                        <a:buNone/>
                      </a:pPr>
                      <a:r>
                        <a:rPr lang="zh-CN" altLang="en-US" sz="2665" b="1" dirty="0" smtClean="0">
                          <a:latin typeface="楷体_GB2312" panose="02010609030101010101" charset="-122"/>
                          <a:ea typeface="楷体_GB2312" panose="02010609030101010101" charset="-122"/>
                        </a:rPr>
                        <a:t>明朗</a:t>
                      </a:r>
                      <a:endParaRPr lang="zh-CN" altLang="en-US" sz="2665" b="1" dirty="0">
                        <a:latin typeface="楷体_GB2312" panose="02010609030101010101" charset="-122"/>
                        <a:ea typeface="楷体_GB2312" panose="02010609030101010101" charset="-122"/>
                      </a:endParaRPr>
                    </a:p>
                  </a:txBody>
                  <a:tcPr>
                    <a:solidFill>
                      <a:srgbClr val="FFE09D"/>
                    </a:solidFill>
                  </a:tcPr>
                </a:tc>
                <a:tc vMerge="1">
                  <a:tcPr/>
                </a:tc>
                <a:tc>
                  <a:txBody>
                    <a:bodyPr/>
                    <a:lstStyle/>
                    <a:p>
                      <a:pPr algn="ctr">
                        <a:buNone/>
                      </a:pPr>
                      <a:r>
                        <a:rPr lang="zh-CN" altLang="en-US" sz="2665" b="1" dirty="0" smtClean="0">
                          <a:solidFill>
                            <a:srgbClr val="FF0000"/>
                          </a:solidFill>
                          <a:latin typeface="楷体_GB2312" panose="02010609030101010101" charset="-122"/>
                          <a:ea typeface="楷体_GB2312" panose="02010609030101010101" charset="-122"/>
                          <a:cs typeface="+mn-ea"/>
                          <a:sym typeface="+mn-ea"/>
                        </a:rPr>
                        <a:t>未被遮蔽</a:t>
                      </a:r>
                      <a:r>
                        <a:rPr lang="en-US" altLang="zh-CN" sz="2665" b="1" dirty="0" smtClean="0">
                          <a:solidFill>
                            <a:srgbClr val="FF0000"/>
                          </a:solidFill>
                          <a:latin typeface="楷体_GB2312" panose="02010609030101010101" charset="-122"/>
                          <a:ea typeface="楷体_GB2312" panose="02010609030101010101" charset="-122"/>
                          <a:cs typeface="+mn-ea"/>
                          <a:sym typeface="+mn-ea"/>
                        </a:rPr>
                        <a:t>;</a:t>
                      </a:r>
                      <a:r>
                        <a:rPr lang="zh-CN" altLang="en-US" sz="2665" b="1" dirty="0" smtClean="0">
                          <a:solidFill>
                            <a:srgbClr val="FF0000"/>
                          </a:solidFill>
                          <a:latin typeface="楷体_GB2312" panose="02010609030101010101" charset="-122"/>
                          <a:ea typeface="楷体_GB2312" panose="02010609030101010101" charset="-122"/>
                          <a:cs typeface="+mn-ea"/>
                          <a:sym typeface="+mn-ea"/>
                        </a:rPr>
                        <a:t>无暗影。</a:t>
                      </a:r>
                      <a:endParaRPr lang="en-US" altLang="zh-CN" sz="2665" b="1" dirty="0" smtClean="0">
                        <a:solidFill>
                          <a:srgbClr val="FF0000"/>
                        </a:solidFill>
                        <a:latin typeface="楷体_GB2312" panose="02010609030101010101" charset="-122"/>
                        <a:ea typeface="楷体_GB2312" panose="02010609030101010101" charset="-122"/>
                        <a:cs typeface="+mn-ea"/>
                        <a:sym typeface="+mn-ea"/>
                      </a:endParaRPr>
                    </a:p>
                    <a:p>
                      <a:pPr algn="ctr">
                        <a:buNone/>
                      </a:pPr>
                      <a:r>
                        <a:rPr lang="zh-CN" altLang="en-US" sz="2665" b="1" dirty="0" smtClean="0">
                          <a:solidFill>
                            <a:srgbClr val="FF0000"/>
                          </a:solidFill>
                          <a:latin typeface="楷体_GB2312" panose="02010609030101010101" charset="-122"/>
                          <a:ea typeface="楷体_GB2312" panose="02010609030101010101" charset="-122"/>
                          <a:cs typeface="+mn-ea"/>
                          <a:sym typeface="+mn-ea"/>
                        </a:rPr>
                        <a:t>（侧重于无遮蔽）</a:t>
                      </a:r>
                      <a:endParaRPr lang="zh-CN" altLang="en-US" sz="2665" b="1" dirty="0">
                        <a:solidFill>
                          <a:srgbClr val="FF0000"/>
                        </a:solidFill>
                        <a:latin typeface="楷体_GB2312" panose="02010609030101010101" charset="-122"/>
                        <a:ea typeface="楷体_GB2312" panose="02010609030101010101" charset="-122"/>
                        <a:cs typeface="+mn-ea"/>
                        <a:sym typeface="+mn-ea"/>
                      </a:endParaRPr>
                    </a:p>
                  </a:txBody>
                  <a:tcPr>
                    <a:solidFill>
                      <a:srgbClr val="FFE09D"/>
                    </a:solidFill>
                  </a:tcPr>
                </a:tc>
              </a:tr>
            </a:tbl>
          </a:graphicData>
        </a:graphic>
      </p:graphicFrame>
      <p:sp>
        <p:nvSpPr>
          <p:cNvPr id="19" name="文本框 18"/>
          <p:cNvSpPr txBox="1"/>
          <p:nvPr/>
        </p:nvSpPr>
        <p:spPr>
          <a:xfrm>
            <a:off x="1684655" y="5357496"/>
            <a:ext cx="184731" cy="646331"/>
          </a:xfrm>
          <a:prstGeom prst="rect">
            <a:avLst/>
          </a:prstGeom>
          <a:noFill/>
          <a:ln w="9525">
            <a:noFill/>
          </a:ln>
        </p:spPr>
        <p:txBody>
          <a:bodyPr wrap="none">
            <a:spAutoFit/>
          </a:bodyPr>
          <a:lstStyle/>
          <a:p>
            <a:pPr eaLnBrk="1" hangingPunct="1"/>
            <a:endParaRPr lang="zh-CN" altLang="en-US" sz="3600" b="1" dirty="0">
              <a:solidFill>
                <a:srgbClr val="FF00FF"/>
              </a:solidFill>
              <a:latin typeface="黑体" panose="02010609060101010101" pitchFamily="2" charset="-122"/>
              <a:ea typeface="黑体" panose="02010609060101010101" pitchFamily="2" charset="-122"/>
            </a:endParaRPr>
          </a:p>
        </p:txBody>
      </p:sp>
      <p:sp>
        <p:nvSpPr>
          <p:cNvPr id="22" name="文本框 21"/>
          <p:cNvSpPr txBox="1"/>
          <p:nvPr/>
        </p:nvSpPr>
        <p:spPr>
          <a:xfrm>
            <a:off x="1352334" y="4421238"/>
            <a:ext cx="7232678" cy="1200329"/>
          </a:xfrm>
          <a:prstGeom prst="rect">
            <a:avLst/>
          </a:prstGeom>
          <a:noFill/>
          <a:ln w="9525">
            <a:noFill/>
          </a:ln>
        </p:spPr>
        <p:txBody>
          <a:bodyPr wrap="square">
            <a:spAutoFit/>
          </a:bodyPr>
          <a:lstStyle/>
          <a:p>
            <a:pPr algn="l" eaLnBrk="1" hangingPunct="1"/>
            <a:endParaRPr lang="zh-CN" altLang="en-US" sz="2400" b="1" dirty="0">
              <a:latin typeface="楷体_GB2312" panose="02010609030101010101" charset="-122"/>
              <a:ea typeface="楷体_GB2312" panose="02010609030101010101" charset="-122"/>
              <a:cs typeface="楷体_GB2312" panose="02010609030101010101" charset="-122"/>
              <a:sym typeface="+mn-ea"/>
            </a:endParaRPr>
          </a:p>
          <a:p>
            <a:r>
              <a:rPr lang="en-US" altLang="zh-CN" sz="2400" b="1" dirty="0">
                <a:latin typeface="楷体_GB2312" panose="02010609030101010101" charset="-122"/>
                <a:ea typeface="楷体_GB2312" panose="02010609030101010101" charset="-122"/>
                <a:cs typeface="黑体" panose="02010609060101010101" pitchFamily="2" charset="-122"/>
                <a:sym typeface="+mn-ea"/>
              </a:rPr>
              <a:t>1</a:t>
            </a:r>
            <a:r>
              <a:rPr lang="en-US" altLang="zh-CN" sz="2400" b="1" dirty="0" smtClean="0">
                <a:latin typeface="楷体_GB2312" panose="02010609030101010101" charset="-122"/>
                <a:ea typeface="楷体_GB2312" panose="02010609030101010101" charset="-122"/>
                <a:cs typeface="黑体" panose="02010609060101010101" pitchFamily="2" charset="-122"/>
                <a:sym typeface="+mn-ea"/>
              </a:rPr>
              <a:t>.</a:t>
            </a:r>
            <a:r>
              <a:rPr lang="zh-CN" altLang="en-US" sz="2400" b="1" dirty="0">
                <a:latin typeface="楷体_GB2312" panose="02010609030101010101" charset="-122"/>
                <a:ea typeface="楷体_GB2312" panose="02010609030101010101" charset="-122"/>
                <a:cs typeface="黑体" panose="02010609060101010101" pitchFamily="2" charset="-122"/>
                <a:sym typeface="+mn-ea"/>
              </a:rPr>
              <a:t>中秋的月光是那么宁静，</a:t>
            </a:r>
            <a:r>
              <a:rPr lang="zh-CN" altLang="en-US" sz="2400" b="1" dirty="0" smtClean="0">
                <a:latin typeface="楷体_GB2312" panose="02010609030101010101" charset="-122"/>
                <a:ea typeface="楷体_GB2312" panose="02010609030101010101" charset="-122"/>
                <a:cs typeface="黑体" panose="02010609060101010101" pitchFamily="2" charset="-122"/>
                <a:sym typeface="+mn-ea"/>
              </a:rPr>
              <a:t>那么</a:t>
            </a:r>
            <a:r>
              <a:rPr lang="zh-CN" altLang="en-US" sz="2400" b="1" dirty="0" smtClean="0">
                <a:latin typeface="楷体_GB2312" panose="02010609030101010101" charset="-122"/>
                <a:ea typeface="楷体_GB2312" panose="02010609030101010101" charset="-122"/>
                <a:cs typeface="楷体_GB2312" panose="02010609030101010101" charset="-122"/>
                <a:sym typeface="+mn-ea"/>
              </a:rPr>
              <a:t>（     ）。</a:t>
            </a:r>
            <a:endParaRPr lang="zh-CN" altLang="en-US" sz="2400" b="1" dirty="0">
              <a:latin typeface="楷体_GB2312" panose="02010609030101010101" charset="-122"/>
              <a:ea typeface="楷体_GB2312" panose="02010609030101010101" charset="-122"/>
              <a:cs typeface="楷体_GB2312" panose="02010609030101010101" charset="-122"/>
              <a:sym typeface="+mn-ea"/>
            </a:endParaRPr>
          </a:p>
          <a:p>
            <a:r>
              <a:rPr lang="en-US" altLang="zh-CN" sz="2400" b="1" dirty="0">
                <a:latin typeface="楷体_GB2312" panose="02010609030101010101" charset="-122"/>
                <a:ea typeface="楷体_GB2312" panose="02010609030101010101" charset="-122"/>
                <a:cs typeface="黑体" panose="02010609060101010101" pitchFamily="2" charset="-122"/>
                <a:sym typeface="+mn-ea"/>
              </a:rPr>
              <a:t>2</a:t>
            </a:r>
            <a:r>
              <a:rPr lang="en-US" altLang="zh-CN" sz="2400" b="1" dirty="0" smtClean="0">
                <a:latin typeface="楷体_GB2312" panose="02010609030101010101" charset="-122"/>
                <a:ea typeface="楷体_GB2312" panose="02010609030101010101" charset="-122"/>
                <a:cs typeface="黑体" panose="02010609060101010101" pitchFamily="2" charset="-122"/>
                <a:sym typeface="+mn-ea"/>
              </a:rPr>
              <a:t>.</a:t>
            </a:r>
            <a:r>
              <a:rPr lang="zh-CN" altLang="en-US" sz="2400" b="1" dirty="0">
                <a:latin typeface="楷体_GB2312" panose="02010609030101010101" charset="-122"/>
                <a:ea typeface="楷体_GB2312" panose="02010609030101010101" charset="-122"/>
                <a:cs typeface="黑体" panose="02010609060101010101" pitchFamily="2" charset="-122"/>
                <a:sym typeface="+mn-ea"/>
              </a:rPr>
              <a:t>原本（     ）的天空顷刻之间乌云密布</a:t>
            </a:r>
            <a:r>
              <a:rPr lang="zh-CN" altLang="en-US" sz="2400" b="1" dirty="0" smtClean="0">
                <a:latin typeface="楷体_GB2312" panose="02010609030101010101" charset="-122"/>
                <a:ea typeface="楷体_GB2312" panose="02010609030101010101" charset="-122"/>
                <a:cs typeface="黑体" panose="02010609060101010101" pitchFamily="2" charset="-122"/>
                <a:sym typeface="+mn-ea"/>
              </a:rPr>
              <a:t>。</a:t>
            </a:r>
            <a:endParaRPr lang="zh-CN" altLang="en-US" sz="2400" b="1" dirty="0">
              <a:solidFill>
                <a:srgbClr val="FF00FF"/>
              </a:solidFill>
              <a:latin typeface="楷体_GB2312" panose="02010609030101010101" charset="-122"/>
              <a:ea typeface="楷体_GB2312" panose="02010609030101010101" charset="-122"/>
              <a:cs typeface="楷体_GB2312" panose="02010609030101010101" charset="-122"/>
              <a:sym typeface="+mn-ea"/>
            </a:endParaRPr>
          </a:p>
        </p:txBody>
      </p:sp>
      <p:sp>
        <p:nvSpPr>
          <p:cNvPr id="6" name="文本框 8"/>
          <p:cNvSpPr txBox="1"/>
          <p:nvPr/>
        </p:nvSpPr>
        <p:spPr>
          <a:xfrm>
            <a:off x="5995903" y="4742286"/>
            <a:ext cx="928694" cy="461665"/>
          </a:xfrm>
          <a:prstGeom prst="rect">
            <a:avLst/>
          </a:prstGeom>
          <a:noFill/>
          <a:ln w="9525">
            <a:noFill/>
          </a:ln>
        </p:spPr>
        <p:txBody>
          <a:bodyPr wrap="square">
            <a:spAutoFit/>
          </a:bodyPr>
          <a:lstStyle/>
          <a:p>
            <a:r>
              <a:rPr lang="zh-CN" altLang="en-US" sz="2400" b="1" dirty="0">
                <a:solidFill>
                  <a:srgbClr val="FF0000"/>
                </a:solidFill>
                <a:latin typeface="楷体" panose="02010609060101010101" pitchFamily="49" charset="-122"/>
                <a:ea typeface="楷体" panose="02010609060101010101" pitchFamily="49" charset="-122"/>
                <a:cs typeface="+mn-ea"/>
                <a:sym typeface="+mn-ea"/>
              </a:rPr>
              <a:t>明朗</a:t>
            </a:r>
            <a:endParaRPr lang="en-US" altLang="en-US" sz="2400" b="1" dirty="0">
              <a:solidFill>
                <a:srgbClr val="FF0000"/>
              </a:solidFill>
              <a:latin typeface="楷体" panose="02010609060101010101" pitchFamily="49" charset="-122"/>
              <a:ea typeface="楷体" panose="02010609060101010101" pitchFamily="49" charset="-122"/>
              <a:cs typeface="+mn-ea"/>
              <a:sym typeface="+mn-ea"/>
            </a:endParaRPr>
          </a:p>
        </p:txBody>
      </p:sp>
      <p:sp>
        <p:nvSpPr>
          <p:cNvPr id="7" name="文本框 8"/>
          <p:cNvSpPr txBox="1"/>
          <p:nvPr/>
        </p:nvSpPr>
        <p:spPr>
          <a:xfrm>
            <a:off x="2627785" y="5263249"/>
            <a:ext cx="928694" cy="461665"/>
          </a:xfrm>
          <a:prstGeom prst="rect">
            <a:avLst/>
          </a:prstGeom>
          <a:noFill/>
          <a:ln w="9525">
            <a:noFill/>
          </a:ln>
        </p:spPr>
        <p:txBody>
          <a:bodyPr wrap="square">
            <a:spAutoFit/>
          </a:bodyPr>
          <a:lstStyle/>
          <a:p>
            <a:r>
              <a:rPr lang="zh-CN" altLang="en-US" sz="2400" b="1" dirty="0">
                <a:solidFill>
                  <a:srgbClr val="FF0000"/>
                </a:solidFill>
                <a:latin typeface="楷体" panose="02010609060101010101" pitchFamily="49" charset="-122"/>
                <a:ea typeface="楷体" panose="02010609060101010101" pitchFamily="49" charset="-122"/>
                <a:cs typeface="+mn-ea"/>
                <a:sym typeface="+mn-ea"/>
              </a:rPr>
              <a:t>晴朗</a:t>
            </a:r>
            <a:endParaRPr lang="en-US" altLang="en-US" sz="2400" b="1" dirty="0">
              <a:solidFill>
                <a:srgbClr val="FF0000"/>
              </a:solidFill>
              <a:latin typeface="楷体" panose="02010609060101010101" pitchFamily="49" charset="-122"/>
              <a:ea typeface="楷体" panose="02010609060101010101" pitchFamily="49" charset="-122"/>
              <a:cs typeface="+mn-ea"/>
              <a:sym typeface="+mn-ea"/>
            </a:endParaRPr>
          </a:p>
        </p:txBody>
      </p:sp>
      <p:pic>
        <p:nvPicPr>
          <p:cNvPr id="1026" name="Picture 2" descr="G:\BaiduYunDownload\10000图标\PNG图标集08\png-0561.png"/>
          <p:cNvPicPr>
            <a:picLocks noChangeAspect="1" noChangeArrowheads="1"/>
          </p:cNvPicPr>
          <p:nvPr/>
        </p:nvPicPr>
        <p:blipFill>
          <a:blip r:embed="rId1" cstate="email"/>
          <a:srcRect/>
          <a:stretch>
            <a:fillRect/>
          </a:stretch>
        </p:blipFill>
        <p:spPr bwMode="auto">
          <a:xfrm>
            <a:off x="508991" y="754091"/>
            <a:ext cx="564456" cy="7526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910590" y="756782"/>
            <a:ext cx="2037737" cy="646331"/>
          </a:xfrm>
          <a:prstGeom prst="rect">
            <a:avLst/>
          </a:prstGeom>
          <a:noFill/>
        </p:spPr>
        <p:txBody>
          <a:bodyPr wrap="none" rtlCol="0">
            <a:spAutoFit/>
          </a:bodyPr>
          <a:lstStyle/>
          <a:p>
            <a:pPr algn="l"/>
            <a:r>
              <a:rPr lang="zh-CN" altLang="en-US" sz="3600" b="1" u="dbl" dirty="0" smtClean="0">
                <a:solidFill>
                  <a:srgbClr val="92D050"/>
                </a:solidFill>
                <a:latin typeface="黑体" panose="02010609060101010101" pitchFamily="2" charset="-122"/>
                <a:ea typeface="黑体" panose="02010609060101010101" pitchFamily="2" charset="-122"/>
              </a:rPr>
              <a:t>词语</a:t>
            </a:r>
            <a:r>
              <a:rPr lang="zh-CN" altLang="en-US" sz="3600" b="1" u="dbl" dirty="0" smtClean="0">
                <a:solidFill>
                  <a:srgbClr val="92D050"/>
                </a:solidFill>
                <a:latin typeface="黑体" panose="02010609060101010101" pitchFamily="2" charset="-122"/>
                <a:ea typeface="黑体" panose="02010609060101010101" pitchFamily="2" charset="-122"/>
                <a:sym typeface="+mn-ea"/>
              </a:rPr>
              <a:t>积累</a:t>
            </a:r>
            <a:endParaRPr lang="zh-CN" altLang="en-US" sz="3600" b="1" u="dbl" dirty="0" smtClean="0">
              <a:solidFill>
                <a:srgbClr val="92D050"/>
              </a:solidFill>
              <a:latin typeface="黑体" panose="02010609060101010101" pitchFamily="2" charset="-122"/>
              <a:ea typeface="黑体" panose="02010609060101010101" pitchFamily="2" charset="-122"/>
            </a:endParaRPr>
          </a:p>
        </p:txBody>
      </p:sp>
      <p:sp>
        <p:nvSpPr>
          <p:cNvPr id="128" name="TextBox 127"/>
          <p:cNvSpPr txBox="1"/>
          <p:nvPr/>
        </p:nvSpPr>
        <p:spPr>
          <a:xfrm>
            <a:off x="1785599" y="1836832"/>
            <a:ext cx="5572164" cy="2557431"/>
          </a:xfrm>
          <a:prstGeom prst="rect">
            <a:avLst/>
          </a:prstGeom>
          <a:noFill/>
          <a:ln w="9525">
            <a:noFill/>
          </a:ln>
        </p:spPr>
        <p:txBody>
          <a:bodyPr wrap="square" rtlCol="0">
            <a:spAutoFit/>
          </a:bodyPr>
          <a:lstStyle/>
          <a:p>
            <a:pPr eaLnBrk="1" hangingPunct="1">
              <a:lnSpc>
                <a:spcPts val="5000"/>
              </a:lnSpc>
            </a:pPr>
            <a:r>
              <a:rPr lang="zh-CN" altLang="en-US" sz="2800" b="1" dirty="0" smtClean="0">
                <a:solidFill>
                  <a:schemeClr val="tx1"/>
                </a:solidFill>
                <a:latin typeface="楷体" panose="02010609060101010101" pitchFamily="49" charset="-122"/>
                <a:ea typeface="楷体" panose="02010609060101010101" pitchFamily="49" charset="-122"/>
                <a:cs typeface="楷体" panose="02010609060101010101" pitchFamily="49" charset="-122"/>
              </a:rPr>
              <a:t>描写</a:t>
            </a:r>
            <a:r>
              <a:rPr lang="zh-CN" altLang="en-US" sz="2800" b="1"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草原景色</a:t>
            </a:r>
            <a:r>
              <a:rPr lang="zh-CN" altLang="en-US" sz="2800" b="1" dirty="0" smtClean="0">
                <a:solidFill>
                  <a:schemeClr val="tx1"/>
                </a:solidFill>
                <a:latin typeface="楷体" panose="02010609060101010101" pitchFamily="49" charset="-122"/>
                <a:ea typeface="楷体" panose="02010609060101010101" pitchFamily="49" charset="-122"/>
                <a:cs typeface="楷体" panose="02010609060101010101" pitchFamily="49" charset="-122"/>
              </a:rPr>
              <a:t>的词语：</a:t>
            </a:r>
            <a:endParaRPr lang="en-US" altLang="zh-CN" sz="2800" b="1" dirty="0" smtClean="0">
              <a:solidFill>
                <a:srgbClr val="00B0F0"/>
              </a:solidFill>
              <a:latin typeface="楷体" panose="02010609060101010101" pitchFamily="49" charset="-122"/>
              <a:ea typeface="楷体" panose="02010609060101010101" pitchFamily="49" charset="-122"/>
              <a:cs typeface="楷体" panose="02010609060101010101" pitchFamily="49" charset="-122"/>
            </a:endParaRPr>
          </a:p>
          <a:p>
            <a:pPr>
              <a:lnSpc>
                <a:spcPts val="5000"/>
              </a:lnSpc>
            </a:pPr>
            <a:r>
              <a:rPr lang="zh-CN" altLang="en-US" sz="2800" b="1" dirty="0" smtClean="0">
                <a:solidFill>
                  <a:srgbClr val="150118"/>
                </a:solidFill>
                <a:latin typeface="楷体" panose="02010609060101010101" pitchFamily="49" charset="-122"/>
                <a:ea typeface="楷体" panose="02010609060101010101" pitchFamily="49" charset="-122"/>
                <a:cs typeface="楷体" panose="02010609060101010101" pitchFamily="49" charset="-122"/>
              </a:rPr>
              <a:t>一碧</a:t>
            </a:r>
            <a:r>
              <a:rPr lang="zh-CN" altLang="en-US" sz="2800" b="1" dirty="0">
                <a:solidFill>
                  <a:srgbClr val="150118"/>
                </a:solidFill>
                <a:latin typeface="楷体" panose="02010609060101010101" pitchFamily="49" charset="-122"/>
                <a:ea typeface="楷体" panose="02010609060101010101" pitchFamily="49" charset="-122"/>
                <a:cs typeface="楷体" panose="02010609060101010101" pitchFamily="49" charset="-122"/>
              </a:rPr>
              <a:t>千里   </a:t>
            </a:r>
            <a:r>
              <a:rPr lang="zh-CN" altLang="en-US" sz="2800" b="1" dirty="0" smtClean="0">
                <a:solidFill>
                  <a:srgbClr val="150118"/>
                </a:solidFill>
                <a:latin typeface="楷体" panose="02010609060101010101" pitchFamily="49" charset="-122"/>
                <a:ea typeface="楷体" panose="02010609060101010101" pitchFamily="49" charset="-122"/>
                <a:cs typeface="楷体" panose="02010609060101010101" pitchFamily="49" charset="-122"/>
              </a:rPr>
              <a:t>一望无际   一马平川</a:t>
            </a:r>
            <a:br>
              <a:rPr lang="zh-CN" altLang="en-US" sz="2800" b="1" dirty="0" smtClean="0">
                <a:solidFill>
                  <a:srgbClr val="150118"/>
                </a:solidFill>
                <a:latin typeface="楷体" panose="02010609060101010101" pitchFamily="49" charset="-122"/>
                <a:ea typeface="楷体" panose="02010609060101010101" pitchFamily="49" charset="-122"/>
                <a:cs typeface="楷体" panose="02010609060101010101" pitchFamily="49" charset="-122"/>
              </a:rPr>
            </a:br>
            <a:r>
              <a:rPr lang="zh-CN" altLang="en-US" sz="2800" b="1" dirty="0">
                <a:solidFill>
                  <a:srgbClr val="150118"/>
                </a:solidFill>
                <a:latin typeface="楷体" panose="02010609060101010101" pitchFamily="49" charset="-122"/>
                <a:ea typeface="楷体" panose="02010609060101010101" pitchFamily="49" charset="-122"/>
                <a:cs typeface="楷体" panose="02010609060101010101" pitchFamily="49" charset="-122"/>
              </a:rPr>
              <a:t>广袤</a:t>
            </a:r>
            <a:r>
              <a:rPr lang="zh-CN" altLang="en-US" sz="2800" b="1" dirty="0" smtClean="0">
                <a:solidFill>
                  <a:srgbClr val="150118"/>
                </a:solidFill>
                <a:latin typeface="楷体" panose="02010609060101010101" pitchFamily="49" charset="-122"/>
                <a:ea typeface="楷体" panose="02010609060101010101" pitchFamily="49" charset="-122"/>
                <a:cs typeface="楷体" panose="02010609060101010101" pitchFamily="49" charset="-122"/>
              </a:rPr>
              <a:t>无垠   翠</a:t>
            </a:r>
            <a:r>
              <a:rPr lang="zh-CN" altLang="en-US" sz="2800" b="1" dirty="0">
                <a:solidFill>
                  <a:srgbClr val="150118"/>
                </a:solidFill>
                <a:latin typeface="楷体" panose="02010609060101010101" pitchFamily="49" charset="-122"/>
                <a:ea typeface="楷体" panose="02010609060101010101" pitchFamily="49" charset="-122"/>
                <a:cs typeface="楷体" panose="02010609060101010101" pitchFamily="49" charset="-122"/>
              </a:rPr>
              <a:t>色欲</a:t>
            </a:r>
            <a:r>
              <a:rPr lang="zh-CN" altLang="en-US" sz="2800" b="1" dirty="0" smtClean="0">
                <a:solidFill>
                  <a:srgbClr val="150118"/>
                </a:solidFill>
                <a:latin typeface="楷体" panose="02010609060101010101" pitchFamily="49" charset="-122"/>
                <a:ea typeface="楷体" panose="02010609060101010101" pitchFamily="49" charset="-122"/>
                <a:cs typeface="楷体" panose="02010609060101010101" pitchFamily="49" charset="-122"/>
              </a:rPr>
              <a:t>流   苍翠欲滴绿草如茵   绿草如茵   万马奔腾</a:t>
            </a:r>
            <a:endParaRPr lang="en-US" altLang="zh-CN" sz="2800" b="1" dirty="0" smtClean="0">
              <a:solidFill>
                <a:srgbClr val="150118"/>
              </a:solidFill>
              <a:latin typeface="楷体" panose="02010609060101010101" pitchFamily="49" charset="-122"/>
              <a:ea typeface="楷体" panose="02010609060101010101" pitchFamily="49" charset="-122"/>
              <a:cs typeface="楷体" panose="02010609060101010101" pitchFamily="49" charset="-122"/>
            </a:endParaRPr>
          </a:p>
        </p:txBody>
      </p:sp>
      <p:pic>
        <p:nvPicPr>
          <p:cNvPr id="1026" name="Picture 2" descr="G:\BaiduYunDownload\10000图标\PNG图标集08\png-0561.png"/>
          <p:cNvPicPr>
            <a:picLocks noChangeAspect="1" noChangeArrowheads="1"/>
          </p:cNvPicPr>
          <p:nvPr/>
        </p:nvPicPr>
        <p:blipFill>
          <a:blip r:embed="rId1" cstate="email"/>
          <a:srcRect/>
          <a:stretch>
            <a:fillRect/>
          </a:stretch>
        </p:blipFill>
        <p:spPr bwMode="auto">
          <a:xfrm>
            <a:off x="482321" y="810817"/>
            <a:ext cx="564456" cy="7526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1000"/>
                                        <p:tgtEl>
                                          <p:spTgt spid="128"/>
                                        </p:tgtEl>
                                      </p:cBhvr>
                                    </p:animEffect>
                                    <p:anim calcmode="lin" valueType="num">
                                      <p:cBhvr>
                                        <p:cTn id="8" dur="1000" fill="hold"/>
                                        <p:tgtEl>
                                          <p:spTgt spid="128"/>
                                        </p:tgtEl>
                                        <p:attrNameLst>
                                          <p:attrName>ppt_x</p:attrName>
                                        </p:attrNameLst>
                                      </p:cBhvr>
                                      <p:tavLst>
                                        <p:tav tm="0">
                                          <p:val>
                                            <p:strVal val="#ppt_x"/>
                                          </p:val>
                                        </p:tav>
                                        <p:tav tm="100000">
                                          <p:val>
                                            <p:strVal val="#ppt_x"/>
                                          </p:val>
                                        </p:tav>
                                      </p:tavLst>
                                    </p:anim>
                                    <p:anim calcmode="lin" valueType="num">
                                      <p:cBhvr>
                                        <p:cTn id="9" dur="1000" fill="hold"/>
                                        <p:tgtEl>
                                          <p:spTgt spid="1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39498" y="1307941"/>
            <a:ext cx="6664960" cy="1138773"/>
          </a:xfrm>
          <a:prstGeom prst="rect">
            <a:avLst/>
          </a:prstGeom>
          <a:noFill/>
          <a:ln w="9525">
            <a:noFill/>
          </a:ln>
        </p:spPr>
        <p:txBody>
          <a:bodyPr wrap="square">
            <a:spAutoFit/>
          </a:bodyPr>
          <a:lstStyle/>
          <a:p>
            <a:pPr>
              <a:lnSpc>
                <a:spcPct val="100000"/>
              </a:lnSpc>
            </a:pPr>
            <a:r>
              <a:rPr lang="en-US" altLang="zh-CN" sz="3600" b="1" dirty="0">
                <a:solidFill>
                  <a:srgbClr val="FF00FF"/>
                </a:solidFill>
                <a:latin typeface="黑体" panose="02010609060101010101" pitchFamily="2" charset="-122"/>
                <a:ea typeface="黑体" panose="02010609060101010101" pitchFamily="2" charset="-122"/>
              </a:rPr>
              <a:t>   </a:t>
            </a:r>
            <a:r>
              <a:rPr lang="zh-CN" altLang="en-US" sz="3200" b="1" dirty="0">
                <a:solidFill>
                  <a:schemeClr val="tx1"/>
                </a:solidFill>
                <a:latin typeface="+mn-ea"/>
                <a:ea typeface="+mn-ea"/>
              </a:rPr>
              <a:t>我们一起来听写词语吧！写完后认真看书写指导，用心复习哟！</a:t>
            </a:r>
            <a:endParaRPr lang="zh-CN" altLang="en-US" sz="3200" b="1" dirty="0">
              <a:solidFill>
                <a:schemeClr val="tx1"/>
              </a:solidFill>
              <a:latin typeface="+mn-ea"/>
              <a:ea typeface="+mn-ea"/>
            </a:endParaRPr>
          </a:p>
        </p:txBody>
      </p:sp>
      <p:sp>
        <p:nvSpPr>
          <p:cNvPr id="7" name="文本框 6"/>
          <p:cNvSpPr txBox="1"/>
          <p:nvPr/>
        </p:nvSpPr>
        <p:spPr>
          <a:xfrm>
            <a:off x="836890" y="607272"/>
            <a:ext cx="2037737" cy="646331"/>
          </a:xfrm>
          <a:prstGeom prst="rect">
            <a:avLst/>
          </a:prstGeom>
          <a:noFill/>
          <a:ln w="9525">
            <a:noFill/>
          </a:ln>
        </p:spPr>
        <p:txBody>
          <a:bodyPr wrap="none" anchor="t">
            <a:spAutoFit/>
          </a:bodyPr>
          <a:lstStyle/>
          <a:p>
            <a:pPr algn="ctr"/>
            <a:r>
              <a:rPr lang="zh-CN" altLang="en-US" sz="3600" b="1" u="dbl" dirty="0" smtClean="0">
                <a:solidFill>
                  <a:srgbClr val="92D050"/>
                </a:solidFill>
                <a:latin typeface="黑体" panose="02010609060101010101" pitchFamily="2" charset="-122"/>
                <a:ea typeface="黑体" panose="02010609060101010101" pitchFamily="2" charset="-122"/>
                <a:sym typeface="+mn-ea"/>
              </a:rPr>
              <a:t>听听写写</a:t>
            </a:r>
            <a:endParaRPr lang="zh-CN" altLang="en-US" sz="3600" b="1" dirty="0">
              <a:solidFill>
                <a:srgbClr val="FF00FF"/>
              </a:solidFill>
              <a:latin typeface="黑体" panose="02010609060101010101" pitchFamily="2" charset="-122"/>
              <a:ea typeface="黑体" panose="02010609060101010101" pitchFamily="2" charset="-122"/>
            </a:endParaRPr>
          </a:p>
        </p:txBody>
      </p:sp>
      <p:sp>
        <p:nvSpPr>
          <p:cNvPr id="11" name="文本框 10"/>
          <p:cNvSpPr txBox="1"/>
          <p:nvPr/>
        </p:nvSpPr>
        <p:spPr>
          <a:xfrm>
            <a:off x="3858279" y="3813043"/>
            <a:ext cx="1675745" cy="502445"/>
          </a:xfrm>
          <a:prstGeom prst="rect">
            <a:avLst/>
          </a:prstGeom>
          <a:noFill/>
          <a:ln w="9525">
            <a:noFill/>
          </a:ln>
        </p:spPr>
        <p:txBody>
          <a:bodyPr wrap="square">
            <a:spAutoFit/>
          </a:bodyPr>
          <a:lstStyle/>
          <a:p>
            <a:pPr algn="l" eaLnBrk="1" hangingPunct="1"/>
            <a:r>
              <a:rPr lang="zh-CN" altLang="en-US" sz="2665" b="1" i="1" dirty="0">
                <a:solidFill>
                  <a:schemeClr val="accent6">
                    <a:lumMod val="60000"/>
                    <a:lumOff val="40000"/>
                  </a:schemeClr>
                </a:solidFill>
                <a:latin typeface="Segoe Print" panose="02000600000000000000" charset="0"/>
                <a:ea typeface="微软雅黑" panose="020B0503020204020204" charset="-122"/>
                <a:sym typeface="+mn-ea"/>
                <a:hlinkClick r:id="rId1" action="ppaction://hlinkfile"/>
              </a:rPr>
              <a:t>点我听写</a:t>
            </a:r>
            <a:endParaRPr lang="zh-CN" altLang="en-US" sz="2665" b="1" i="1" dirty="0">
              <a:solidFill>
                <a:schemeClr val="accent6">
                  <a:lumMod val="60000"/>
                  <a:lumOff val="40000"/>
                </a:schemeClr>
              </a:solidFill>
              <a:latin typeface="Segoe Print" panose="02000600000000000000" charset="0"/>
              <a:ea typeface="微软雅黑" panose="020B0503020204020204" charset="-122"/>
              <a:sym typeface="+mn-ea"/>
            </a:endParaRPr>
          </a:p>
        </p:txBody>
      </p:sp>
      <p:pic>
        <p:nvPicPr>
          <p:cNvPr id="13" name="Picture 2" descr="G:\BaiduYunDownload\10000图标\PNG图标集08\png-0561.png"/>
          <p:cNvPicPr>
            <a:picLocks noChangeAspect="1" noChangeArrowheads="1"/>
          </p:cNvPicPr>
          <p:nvPr/>
        </p:nvPicPr>
        <p:blipFill>
          <a:blip r:embed="rId2" cstate="email"/>
          <a:srcRect/>
          <a:stretch>
            <a:fillRect/>
          </a:stretch>
        </p:blipFill>
        <p:spPr bwMode="auto">
          <a:xfrm>
            <a:off x="457556" y="701597"/>
            <a:ext cx="564456" cy="75260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5"/>
          <p:cNvSpPr txBox="1"/>
          <p:nvPr/>
        </p:nvSpPr>
        <p:spPr>
          <a:xfrm>
            <a:off x="500670" y="1719416"/>
            <a:ext cx="7739380" cy="523220"/>
          </a:xfrm>
          <a:prstGeom prst="rect">
            <a:avLst/>
          </a:prstGeom>
          <a:noFill/>
        </p:spPr>
        <p:txBody>
          <a:bodyPr wrap="square" lIns="91440" tIns="45720" rIns="91440" bIns="45720">
            <a:spAutoFit/>
          </a:bodyPr>
          <a:lstStyle/>
          <a:p>
            <a:pPr marR="0" defTabSz="914400" eaLnBrk="1" hangingPunct="1">
              <a:spcBef>
                <a:spcPts val="1800"/>
              </a:spcBef>
              <a:buClrTx/>
              <a:buSzTx/>
              <a:buFont typeface="Wingdings" panose="05000000000000000000" pitchFamily="2" charset="2"/>
              <a:defRPr/>
            </a:pPr>
            <a:r>
              <a:rPr kumimoji="0" lang="en-US" altLang="zh-CN" sz="2800" b="1" kern="1200" cap="none" spc="0" normalizeH="0" baseline="0" noProof="0" dirty="0">
                <a:latin typeface="黑体" panose="02010609060101010101" pitchFamily="2" charset="-122"/>
                <a:ea typeface="黑体" panose="02010609060101010101" pitchFamily="2" charset="-122"/>
                <a:cs typeface="+mn-ea"/>
              </a:rPr>
              <a:t>1.</a:t>
            </a:r>
            <a:r>
              <a:rPr kumimoji="0" lang="zh-CN" altLang="en-US" sz="2800" b="1" kern="1200" cap="none" spc="0" normalizeH="0" baseline="0" noProof="0" dirty="0">
                <a:latin typeface="黑体" panose="02010609060101010101" pitchFamily="2" charset="-122"/>
                <a:ea typeface="黑体" panose="02010609060101010101" pitchFamily="2" charset="-122"/>
                <a:cs typeface="+mn-ea"/>
              </a:rPr>
              <a:t>课文</a:t>
            </a:r>
            <a:r>
              <a:rPr kumimoji="0" lang="zh-CN" altLang="en-US" sz="2800" b="1" kern="1200" cap="none" spc="0" normalizeH="0" baseline="0" noProof="0" dirty="0" smtClean="0">
                <a:latin typeface="黑体" panose="02010609060101010101" pitchFamily="2" charset="-122"/>
                <a:ea typeface="黑体" panose="02010609060101010101" pitchFamily="2" charset="-122"/>
                <a:cs typeface="+mn-ea"/>
              </a:rPr>
              <a:t>是按什么顺序写的？描绘了哪几个画面？</a:t>
            </a:r>
            <a:endParaRPr kumimoji="0" lang="zh-CN" altLang="en-US" sz="2800" b="1" kern="1200" cap="none" spc="0" normalizeH="0" baseline="0" noProof="0" dirty="0">
              <a:latin typeface="黑体" panose="02010609060101010101" pitchFamily="2" charset="-122"/>
              <a:ea typeface="黑体" panose="02010609060101010101" pitchFamily="2" charset="-122"/>
              <a:cs typeface="+mn-ea"/>
            </a:endParaRPr>
          </a:p>
        </p:txBody>
      </p:sp>
      <p:sp>
        <p:nvSpPr>
          <p:cNvPr id="10256" name="TextBox 3"/>
          <p:cNvSpPr txBox="1"/>
          <p:nvPr/>
        </p:nvSpPr>
        <p:spPr>
          <a:xfrm>
            <a:off x="1074406" y="2582965"/>
            <a:ext cx="2593493" cy="52322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eaLnBrk="1" hangingPunct="1"/>
            <a:r>
              <a:rPr lang="zh-CN" altLang="en-US" sz="2800" b="1" dirty="0" smtClean="0">
                <a:solidFill>
                  <a:srgbClr val="FF0000"/>
                </a:solidFill>
                <a:latin typeface="+mn-ea"/>
              </a:rPr>
              <a:t>事情发展顺序</a:t>
            </a:r>
            <a:endParaRPr lang="zh-CN" altLang="en-US" sz="2800" b="1" dirty="0">
              <a:solidFill>
                <a:srgbClr val="FF0000"/>
              </a:solidFill>
              <a:latin typeface="+mn-ea"/>
            </a:endParaRPr>
          </a:p>
        </p:txBody>
      </p:sp>
      <p:sp>
        <p:nvSpPr>
          <p:cNvPr id="10254" name="TextBox 13"/>
          <p:cNvSpPr txBox="1"/>
          <p:nvPr/>
        </p:nvSpPr>
        <p:spPr>
          <a:xfrm>
            <a:off x="1083561" y="3645010"/>
            <a:ext cx="1656184" cy="52322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eaLnBrk="1" hangingPunct="1"/>
            <a:r>
              <a:rPr lang="zh-CN" altLang="en-US" sz="2800" b="1" dirty="0" smtClean="0">
                <a:solidFill>
                  <a:srgbClr val="FF0000"/>
                </a:solidFill>
                <a:latin typeface="+mn-ea"/>
              </a:rPr>
              <a:t>草原美景</a:t>
            </a:r>
            <a:endParaRPr lang="zh-CN" altLang="en-US" sz="2800" b="1" dirty="0">
              <a:solidFill>
                <a:srgbClr val="FF0000"/>
              </a:solidFill>
              <a:latin typeface="+mn-ea"/>
            </a:endParaRPr>
          </a:p>
        </p:txBody>
      </p:sp>
      <p:sp>
        <p:nvSpPr>
          <p:cNvPr id="2" name="文本框 1"/>
          <p:cNvSpPr txBox="1"/>
          <p:nvPr/>
        </p:nvSpPr>
        <p:spPr>
          <a:xfrm>
            <a:off x="932815" y="660189"/>
            <a:ext cx="2037737" cy="646331"/>
          </a:xfrm>
          <a:prstGeom prst="rect">
            <a:avLst/>
          </a:prstGeom>
          <a:noFill/>
        </p:spPr>
        <p:txBody>
          <a:bodyPr wrap="none" rtlCol="0">
            <a:spAutoFit/>
          </a:bodyPr>
          <a:lstStyle/>
          <a:p>
            <a:r>
              <a:rPr lang="zh-CN" altLang="en-US" sz="3600" b="1" u="dbl" dirty="0" smtClean="0">
                <a:solidFill>
                  <a:srgbClr val="92D050"/>
                </a:solidFill>
                <a:uFillTx/>
                <a:latin typeface="黑体" panose="02010609060101010101" pitchFamily="2" charset="-122"/>
                <a:ea typeface="黑体" panose="02010609060101010101" pitchFamily="2" charset="-122"/>
              </a:rPr>
              <a:t>初读</a:t>
            </a:r>
            <a:r>
              <a:rPr lang="zh-CN" altLang="zh-CN" sz="3600" b="1" u="dbl" dirty="0" smtClean="0">
                <a:solidFill>
                  <a:srgbClr val="92D050"/>
                </a:solidFill>
                <a:uFillTx/>
                <a:latin typeface="黑体" panose="02010609060101010101" pitchFamily="2" charset="-122"/>
                <a:ea typeface="黑体" panose="02010609060101010101" pitchFamily="2" charset="-122"/>
              </a:rPr>
              <a:t>感知</a:t>
            </a:r>
            <a:endParaRPr lang="zh-CN" altLang="zh-CN" sz="3600" b="1" u="dbl" dirty="0" smtClean="0">
              <a:solidFill>
                <a:srgbClr val="92D050"/>
              </a:solidFill>
              <a:uFillTx/>
              <a:latin typeface="黑体" panose="02010609060101010101" pitchFamily="2" charset="-122"/>
              <a:ea typeface="黑体" panose="02010609060101010101" pitchFamily="2" charset="-122"/>
            </a:endParaRPr>
          </a:p>
        </p:txBody>
      </p:sp>
      <p:sp>
        <p:nvSpPr>
          <p:cNvPr id="6" name="五边形 5"/>
          <p:cNvSpPr/>
          <p:nvPr/>
        </p:nvSpPr>
        <p:spPr>
          <a:xfrm>
            <a:off x="3441279" y="834792"/>
            <a:ext cx="1857388" cy="619760"/>
          </a:xfrm>
          <a:prstGeom prst="homePlat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None/>
            </a:pPr>
            <a:r>
              <a:rPr lang="zh-CN" altLang="en-US" sz="1600" b="1" i="1" dirty="0">
                <a:solidFill>
                  <a:schemeClr val="accent6">
                    <a:lumMod val="60000"/>
                    <a:lumOff val="40000"/>
                  </a:schemeClr>
                </a:solidFill>
                <a:latin typeface="Segoe Print" panose="02000600000000000000" charset="0"/>
                <a:ea typeface="微软雅黑" panose="020B0503020204020204" charset="-122"/>
                <a:hlinkClick r:id="rId1" action="ppaction://hlinkfile"/>
              </a:rPr>
              <a:t>点我听课文朗读</a:t>
            </a:r>
            <a:endParaRPr lang="zh-CN" altLang="en-US" sz="1600" b="1" i="1" dirty="0">
              <a:solidFill>
                <a:schemeClr val="accent6">
                  <a:lumMod val="60000"/>
                  <a:lumOff val="40000"/>
                </a:schemeClr>
              </a:solidFill>
              <a:latin typeface="Segoe Print" panose="02000600000000000000" charset="0"/>
              <a:ea typeface="微软雅黑" panose="020B0503020204020204" charset="-122"/>
            </a:endParaRPr>
          </a:p>
        </p:txBody>
      </p:sp>
      <p:sp>
        <p:nvSpPr>
          <p:cNvPr id="15" name="TextBox 13"/>
          <p:cNvSpPr txBox="1"/>
          <p:nvPr/>
        </p:nvSpPr>
        <p:spPr>
          <a:xfrm>
            <a:off x="3743883" y="3645010"/>
            <a:ext cx="1656184" cy="52322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eaLnBrk="1" hangingPunct="1"/>
            <a:r>
              <a:rPr lang="zh-CN" altLang="en-US" sz="2800" b="1" dirty="0" smtClean="0">
                <a:solidFill>
                  <a:srgbClr val="FF0000"/>
                </a:solidFill>
                <a:latin typeface="+mn-ea"/>
              </a:rPr>
              <a:t>欢迎远客</a:t>
            </a:r>
            <a:endParaRPr lang="zh-CN" altLang="en-US" sz="2800" b="1" dirty="0">
              <a:solidFill>
                <a:srgbClr val="FF0000"/>
              </a:solidFill>
              <a:latin typeface="+mn-ea"/>
            </a:endParaRPr>
          </a:p>
        </p:txBody>
      </p:sp>
      <p:sp>
        <p:nvSpPr>
          <p:cNvPr id="16" name="TextBox 13"/>
          <p:cNvSpPr txBox="1"/>
          <p:nvPr/>
        </p:nvSpPr>
        <p:spPr>
          <a:xfrm>
            <a:off x="6404203" y="3645010"/>
            <a:ext cx="1656184" cy="52322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eaLnBrk="1" hangingPunct="1"/>
            <a:r>
              <a:rPr lang="zh-CN" altLang="en-US" sz="2800" b="1" dirty="0" smtClean="0">
                <a:solidFill>
                  <a:srgbClr val="FF0000"/>
                </a:solidFill>
                <a:latin typeface="+mn-ea"/>
              </a:rPr>
              <a:t>亲切相见</a:t>
            </a:r>
            <a:endParaRPr lang="zh-CN" altLang="en-US" sz="2800" b="1" dirty="0">
              <a:solidFill>
                <a:srgbClr val="FF0000"/>
              </a:solidFill>
              <a:latin typeface="+mn-ea"/>
            </a:endParaRPr>
          </a:p>
        </p:txBody>
      </p:sp>
      <p:sp>
        <p:nvSpPr>
          <p:cNvPr id="17" name="TextBox 13"/>
          <p:cNvSpPr txBox="1"/>
          <p:nvPr/>
        </p:nvSpPr>
        <p:spPr>
          <a:xfrm>
            <a:off x="2011714" y="4805450"/>
            <a:ext cx="1656184" cy="52322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eaLnBrk="1" hangingPunct="1"/>
            <a:r>
              <a:rPr lang="zh-CN" altLang="en-US" sz="2800" b="1" dirty="0" smtClean="0">
                <a:solidFill>
                  <a:srgbClr val="FF0000"/>
                </a:solidFill>
                <a:latin typeface="+mn-ea"/>
              </a:rPr>
              <a:t>热情款待</a:t>
            </a:r>
            <a:endParaRPr lang="zh-CN" altLang="en-US" sz="2800" b="1" dirty="0">
              <a:solidFill>
                <a:srgbClr val="FF0000"/>
              </a:solidFill>
              <a:latin typeface="+mn-ea"/>
            </a:endParaRPr>
          </a:p>
        </p:txBody>
      </p:sp>
      <p:sp>
        <p:nvSpPr>
          <p:cNvPr id="18" name="TextBox 13"/>
          <p:cNvSpPr txBox="1"/>
          <p:nvPr/>
        </p:nvSpPr>
        <p:spPr>
          <a:xfrm>
            <a:off x="4579293" y="4805450"/>
            <a:ext cx="1656184" cy="52322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eaLnBrk="1" hangingPunct="1"/>
            <a:r>
              <a:rPr lang="zh-CN" altLang="en-US" sz="2800" b="1" dirty="0" smtClean="0">
                <a:solidFill>
                  <a:srgbClr val="FF0000"/>
                </a:solidFill>
                <a:latin typeface="+mn-ea"/>
              </a:rPr>
              <a:t>联欢话别</a:t>
            </a:r>
            <a:endParaRPr lang="zh-CN" altLang="en-US" sz="2800" b="1" dirty="0">
              <a:solidFill>
                <a:srgbClr val="FF0000"/>
              </a:solidFill>
              <a:latin typeface="+mn-ea"/>
            </a:endParaRPr>
          </a:p>
        </p:txBody>
      </p:sp>
      <p:sp>
        <p:nvSpPr>
          <p:cNvPr id="3" name="右箭头 2"/>
          <p:cNvSpPr/>
          <p:nvPr/>
        </p:nvSpPr>
        <p:spPr>
          <a:xfrm>
            <a:off x="2901540" y="3850609"/>
            <a:ext cx="640123" cy="348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9" name="右箭头 18"/>
          <p:cNvSpPr/>
          <p:nvPr/>
        </p:nvSpPr>
        <p:spPr>
          <a:xfrm>
            <a:off x="3831072" y="5028677"/>
            <a:ext cx="640123" cy="348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0" name="右箭头 19"/>
          <p:cNvSpPr/>
          <p:nvPr/>
        </p:nvSpPr>
        <p:spPr>
          <a:xfrm>
            <a:off x="1271529" y="5028677"/>
            <a:ext cx="640123" cy="348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1" name="右箭头 20"/>
          <p:cNvSpPr/>
          <p:nvPr/>
        </p:nvSpPr>
        <p:spPr>
          <a:xfrm>
            <a:off x="5588820" y="3850609"/>
            <a:ext cx="640123" cy="348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pic>
        <p:nvPicPr>
          <p:cNvPr id="1026" name="Picture 2" descr="G:\BaiduYunDownload\10000图标\PNG图标集08\png-0561.png"/>
          <p:cNvPicPr>
            <a:picLocks noChangeAspect="1" noChangeArrowheads="1"/>
          </p:cNvPicPr>
          <p:nvPr/>
        </p:nvPicPr>
        <p:blipFill>
          <a:blip r:embed="rId2" cstate="email"/>
          <a:srcRect/>
          <a:stretch>
            <a:fillRect/>
          </a:stretch>
        </p:blipFill>
        <p:spPr bwMode="auto">
          <a:xfrm>
            <a:off x="457556" y="701597"/>
            <a:ext cx="564456" cy="7526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256"/>
                                        </p:tgtEl>
                                        <p:attrNameLst>
                                          <p:attrName>style.visibility</p:attrName>
                                        </p:attrNameLst>
                                      </p:cBhvr>
                                      <p:to>
                                        <p:strVal val="visible"/>
                                      </p:to>
                                    </p:set>
                                    <p:animEffect transition="in" filter="diamond(in)">
                                      <p:cBhvr>
                                        <p:cTn id="12" dur="2000"/>
                                        <p:tgtEl>
                                          <p:spTgt spid="1025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0254"/>
                                        </p:tgtEl>
                                        <p:attrNameLst>
                                          <p:attrName>style.visibility</p:attrName>
                                        </p:attrNameLst>
                                      </p:cBhvr>
                                      <p:to>
                                        <p:strVal val="visible"/>
                                      </p:to>
                                    </p:set>
                                    <p:animEffect transition="in" filter="diamond(in)">
                                      <p:cBhvr>
                                        <p:cTn id="17" dur="2000"/>
                                        <p:tgtEl>
                                          <p:spTgt spid="10254"/>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amond(in)">
                                      <p:cBhvr>
                                        <p:cTn id="26" dur="2000"/>
                                        <p:tgtEl>
                                          <p:spTgt spid="15"/>
                                        </p:tgtEl>
                                      </p:cBhvr>
                                    </p:animEffect>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diamond(in)">
                                      <p:cBhvr>
                                        <p:cTn id="35" dur="2000"/>
                                        <p:tgtEl>
                                          <p:spTgt spid="16"/>
                                        </p:tgtEl>
                                      </p:cBhvr>
                                    </p:animEffect>
                                  </p:childTnLst>
                                </p:cTn>
                              </p:par>
                            </p:childTnLst>
                          </p:cTn>
                        </p:par>
                        <p:par>
                          <p:cTn id="36" fill="hold">
                            <p:stCondLst>
                              <p:cond delay="2000"/>
                            </p:stCondLst>
                            <p:childTnLst>
                              <p:par>
                                <p:cTn id="37" presetID="2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diamond(in)">
                                      <p:cBhvr>
                                        <p:cTn id="44" dur="2000"/>
                                        <p:tgtEl>
                                          <p:spTgt spid="17"/>
                                        </p:tgtEl>
                                      </p:cBhvr>
                                    </p:animEffect>
                                  </p:childTnLst>
                                </p:cTn>
                              </p:par>
                            </p:childTnLst>
                          </p:cTn>
                        </p:par>
                        <p:par>
                          <p:cTn id="45" fill="hold">
                            <p:stCondLst>
                              <p:cond delay="2000"/>
                            </p:stCondLst>
                            <p:childTnLst>
                              <p:par>
                                <p:cTn id="46" presetID="22" presetClass="entr" presetSubtype="4"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down)">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diamond(in)">
                                      <p:cBhvr>
                                        <p:cTn id="5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256" grpId="0" bldLvl="0" animBg="1"/>
      <p:bldP spid="10254" grpId="0" bldLvl="0" animBg="1"/>
      <p:bldP spid="15" grpId="0" bldLvl="0" animBg="1"/>
      <p:bldP spid="16" grpId="0" bldLvl="0" animBg="1"/>
      <p:bldP spid="17" grpId="0" bldLvl="0" animBg="1"/>
      <p:bldP spid="18" grpId="0" bldLvl="0" animBg="1"/>
      <p:bldP spid="3" grpId="0" bldLvl="0" animBg="1"/>
      <p:bldP spid="19" grpId="0" bldLvl="0" animBg="1"/>
      <p:bldP spid="20" grpId="0" bldLvl="0" animBg="1"/>
      <p:bldP spid="21"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50981" y="1857278"/>
            <a:ext cx="7739380" cy="2576667"/>
          </a:xfrm>
          <a:prstGeom prst="rect">
            <a:avLst/>
          </a:prstGeom>
          <a:noFill/>
          <a:ln w="9525">
            <a:noFill/>
          </a:ln>
        </p:spPr>
        <p:txBody>
          <a:bodyPr wrap="square">
            <a:spAutoFit/>
          </a:bodyPr>
          <a:lstStyle/>
          <a:p>
            <a:pPr algn="l" eaLnBrk="1" hangingPunct="1">
              <a:lnSpc>
                <a:spcPct val="150000"/>
              </a:lnSpc>
            </a:pPr>
            <a:r>
              <a:rPr lang="en-US" altLang="zh-CN" sz="2800" b="1" dirty="0">
                <a:solidFill>
                  <a:schemeClr val="tx1"/>
                </a:solidFill>
                <a:latin typeface="黑体" panose="02010609060101010101" pitchFamily="2" charset="-122"/>
                <a:ea typeface="黑体" panose="02010609060101010101" pitchFamily="2" charset="-122"/>
                <a:cs typeface="+mn-ea"/>
              </a:rPr>
              <a:t>2</a:t>
            </a:r>
            <a:r>
              <a:rPr lang="en-US" altLang="zh-CN" sz="2800" b="1" dirty="0" smtClean="0">
                <a:solidFill>
                  <a:schemeClr val="tx1"/>
                </a:solidFill>
                <a:latin typeface="黑体" panose="02010609060101010101" pitchFamily="2" charset="-122"/>
                <a:ea typeface="黑体" panose="02010609060101010101" pitchFamily="2" charset="-122"/>
                <a:cs typeface="+mn-ea"/>
              </a:rPr>
              <a:t>.</a:t>
            </a:r>
            <a:r>
              <a:rPr lang="zh-CN" altLang="en-US" sz="2800" b="1" dirty="0" smtClean="0">
                <a:solidFill>
                  <a:schemeClr val="tx1"/>
                </a:solidFill>
                <a:latin typeface="黑体" panose="02010609060101010101" pitchFamily="2" charset="-122"/>
                <a:ea typeface="黑体" panose="02010609060101010101" pitchFamily="2" charset="-122"/>
                <a:cs typeface="+mn-ea"/>
              </a:rPr>
              <a:t> 填空</a:t>
            </a:r>
            <a:r>
              <a:rPr lang="zh-CN" altLang="en-US" sz="2800" b="1" dirty="0">
                <a:solidFill>
                  <a:schemeClr val="tx1"/>
                </a:solidFill>
                <a:latin typeface="黑体" panose="02010609060101010101" pitchFamily="2" charset="-122"/>
                <a:ea typeface="黑体" panose="02010609060101010101" pitchFamily="2" charset="-122"/>
                <a:cs typeface="+mn-ea"/>
              </a:rPr>
              <a:t>。</a:t>
            </a:r>
            <a:endParaRPr lang="zh-CN" altLang="en-US" sz="2800" b="1" dirty="0">
              <a:solidFill>
                <a:schemeClr val="tx1"/>
              </a:solidFill>
              <a:latin typeface="楷体" panose="02010609060101010101" pitchFamily="49" charset="-122"/>
              <a:ea typeface="楷体" panose="02010609060101010101" pitchFamily="49" charset="-122"/>
            </a:endParaRPr>
          </a:p>
          <a:p>
            <a:pPr>
              <a:lnSpc>
                <a:spcPct val="150000"/>
              </a:lnSpc>
            </a:pPr>
            <a:r>
              <a:rPr lang="zh-CN" altLang="en-US" sz="2800" dirty="0">
                <a:latin typeface="楷体" panose="02010609060101010101" pitchFamily="49" charset="-122"/>
                <a:ea typeface="楷体" panose="02010609060101010101" pitchFamily="49" charset="-122"/>
                <a:sym typeface="+mn-ea"/>
              </a:rPr>
              <a:t>    </a:t>
            </a:r>
            <a:r>
              <a:rPr lang="zh-CN" altLang="en-US" sz="2800" dirty="0" smtClean="0">
                <a:latin typeface="楷体" panose="02010609060101010101" pitchFamily="49" charset="-122"/>
                <a:ea typeface="楷体" panose="02010609060101010101" pitchFamily="49" charset="-122"/>
                <a:sym typeface="+mn-ea"/>
              </a:rPr>
              <a:t> </a:t>
            </a:r>
            <a:r>
              <a:rPr lang="zh-CN" altLang="en-US" sz="2800" b="1" dirty="0" smtClean="0">
                <a:latin typeface="黑体" panose="02010609060101010101" pitchFamily="2" charset="-122"/>
                <a:ea typeface="黑体" panose="02010609060101010101" pitchFamily="2" charset="-122"/>
                <a:cs typeface="+mn-ea"/>
                <a:sym typeface="+mn-ea"/>
              </a:rPr>
              <a:t>课文通过五个画面，体现了草原的</a:t>
            </a:r>
            <a:r>
              <a:rPr lang="en-US" altLang="zh-CN" sz="2800" b="1" dirty="0" smtClean="0">
                <a:latin typeface="黑体" panose="02010609060101010101" pitchFamily="2" charset="-122"/>
                <a:ea typeface="黑体" panose="02010609060101010101" pitchFamily="2" charset="-122"/>
                <a:cs typeface="+mn-ea"/>
                <a:sym typeface="+mn-ea"/>
              </a:rPr>
              <a:t>_________</a:t>
            </a:r>
            <a:r>
              <a:rPr lang="zh-CN" altLang="en-US" sz="2800" b="1" dirty="0" smtClean="0">
                <a:latin typeface="黑体" panose="02010609060101010101" pitchFamily="2" charset="-122"/>
                <a:ea typeface="黑体" panose="02010609060101010101" pitchFamily="2" charset="-122"/>
                <a:cs typeface="+mn-ea"/>
                <a:sym typeface="+mn-ea"/>
              </a:rPr>
              <a:t>、</a:t>
            </a:r>
            <a:r>
              <a:rPr lang="en-US" altLang="zh-CN" sz="2800" b="1" dirty="0" smtClean="0">
                <a:latin typeface="黑体" panose="02010609060101010101" pitchFamily="2" charset="-122"/>
                <a:ea typeface="黑体" panose="02010609060101010101" pitchFamily="2" charset="-122"/>
                <a:cs typeface="+mn-ea"/>
                <a:sym typeface="+mn-ea"/>
              </a:rPr>
              <a:t>_________</a:t>
            </a:r>
            <a:r>
              <a:rPr lang="zh-CN" altLang="en-US" sz="2800" b="1" dirty="0" smtClean="0">
                <a:latin typeface="黑体" panose="02010609060101010101" pitchFamily="2" charset="-122"/>
                <a:ea typeface="黑体" panose="02010609060101010101" pitchFamily="2" charset="-122"/>
                <a:cs typeface="+mn-ea"/>
                <a:sym typeface="+mn-ea"/>
              </a:rPr>
              <a:t>、</a:t>
            </a:r>
            <a:r>
              <a:rPr lang="en-US" altLang="zh-CN" sz="2800" b="1" dirty="0" smtClean="0">
                <a:latin typeface="黑体" panose="02010609060101010101" pitchFamily="2" charset="-122"/>
                <a:ea typeface="黑体" panose="02010609060101010101" pitchFamily="2" charset="-122"/>
                <a:cs typeface="+mn-ea"/>
                <a:sym typeface="+mn-ea"/>
              </a:rPr>
              <a:t>_________</a:t>
            </a:r>
            <a:r>
              <a:rPr lang="zh-CN" altLang="en-US" sz="2800" b="1" dirty="0" smtClean="0">
                <a:latin typeface="黑体" panose="02010609060101010101" pitchFamily="2" charset="-122"/>
                <a:ea typeface="黑体" panose="02010609060101010101" pitchFamily="2" charset="-122"/>
                <a:cs typeface="+mn-ea"/>
                <a:sym typeface="+mn-ea"/>
              </a:rPr>
              <a:t>，赞美了</a:t>
            </a:r>
            <a:r>
              <a:rPr lang="en-US" altLang="zh-CN" sz="2800" b="1" dirty="0" smtClean="0">
                <a:latin typeface="黑体" panose="02010609060101010101" pitchFamily="2" charset="-122"/>
                <a:ea typeface="黑体" panose="02010609060101010101" pitchFamily="2" charset="-122"/>
                <a:cs typeface="+mn-ea"/>
                <a:sym typeface="+mn-ea"/>
              </a:rPr>
              <a:t>____________________________________</a:t>
            </a:r>
            <a:r>
              <a:rPr lang="zh-CN" altLang="en-US" sz="2800" b="1" dirty="0" smtClean="0">
                <a:latin typeface="黑体" panose="02010609060101010101" pitchFamily="2" charset="-122"/>
                <a:ea typeface="黑体" panose="02010609060101010101" pitchFamily="2" charset="-122"/>
                <a:cs typeface="+mn-ea"/>
                <a:sym typeface="+mn-ea"/>
              </a:rPr>
              <a:t>。</a:t>
            </a:r>
            <a:endParaRPr lang="zh-CN" altLang="en-US" sz="2800" b="1" u="sng" dirty="0">
              <a:solidFill>
                <a:schemeClr val="tx1"/>
              </a:solidFill>
              <a:latin typeface="黑体" panose="02010609060101010101" pitchFamily="2" charset="-122"/>
              <a:ea typeface="黑体" panose="02010609060101010101" pitchFamily="2" charset="-122"/>
              <a:cs typeface="+mn-ea"/>
              <a:sym typeface="+mn-ea"/>
            </a:endParaRPr>
          </a:p>
        </p:txBody>
      </p:sp>
      <p:sp>
        <p:nvSpPr>
          <p:cNvPr id="11" name="文本框 3"/>
          <p:cNvSpPr txBox="1"/>
          <p:nvPr/>
        </p:nvSpPr>
        <p:spPr>
          <a:xfrm>
            <a:off x="1271449" y="3883667"/>
            <a:ext cx="6377589" cy="523220"/>
          </a:xfrm>
          <a:prstGeom prst="rect">
            <a:avLst/>
          </a:prstGeom>
          <a:noFill/>
          <a:ln w="9525">
            <a:noFill/>
          </a:ln>
        </p:spPr>
        <p:txBody>
          <a:bodyPr wrap="square">
            <a:spAutoFit/>
          </a:bodyPr>
          <a:lstStyle/>
          <a:p>
            <a:r>
              <a:rPr lang="zh-CN" altLang="en-US" sz="2800" b="1" dirty="0" smtClean="0">
                <a:solidFill>
                  <a:srgbClr val="FF0000"/>
                </a:solidFill>
                <a:latin typeface="宋体" panose="02010600030101010101" pitchFamily="2" charset="-122"/>
              </a:rPr>
              <a:t>草原的美丽风光和民族之间的团结</a:t>
            </a:r>
            <a:endParaRPr lang="zh-CN" altLang="en-US" sz="2800" b="1" dirty="0">
              <a:solidFill>
                <a:srgbClr val="FF0000"/>
              </a:solidFill>
              <a:latin typeface="宋体" panose="02010600030101010101" pitchFamily="2" charset="-122"/>
            </a:endParaRPr>
          </a:p>
        </p:txBody>
      </p:sp>
      <p:sp>
        <p:nvSpPr>
          <p:cNvPr id="12" name="文本框 3"/>
          <p:cNvSpPr txBox="1"/>
          <p:nvPr/>
        </p:nvSpPr>
        <p:spPr>
          <a:xfrm>
            <a:off x="5083428" y="3145612"/>
            <a:ext cx="1512168" cy="523220"/>
          </a:xfrm>
          <a:prstGeom prst="rect">
            <a:avLst/>
          </a:prstGeom>
          <a:noFill/>
          <a:ln w="9525">
            <a:noFill/>
          </a:ln>
        </p:spPr>
        <p:txBody>
          <a:bodyPr wrap="square">
            <a:spAutoFit/>
          </a:bodyPr>
          <a:lstStyle/>
          <a:p>
            <a:r>
              <a:rPr lang="zh-CN" altLang="en-US" sz="2800" b="1" dirty="0" smtClean="0">
                <a:solidFill>
                  <a:srgbClr val="FF0000"/>
                </a:solidFill>
                <a:latin typeface="宋体" panose="02010600030101010101" pitchFamily="2" charset="-122"/>
              </a:rPr>
              <a:t>民俗美</a:t>
            </a:r>
            <a:endParaRPr lang="zh-CN" altLang="en-US" sz="2800" b="1" dirty="0">
              <a:solidFill>
                <a:srgbClr val="FF0000"/>
              </a:solidFill>
              <a:latin typeface="宋体" panose="02010600030101010101" pitchFamily="2" charset="-122"/>
            </a:endParaRPr>
          </a:p>
        </p:txBody>
      </p:sp>
      <p:sp>
        <p:nvSpPr>
          <p:cNvPr id="6" name="文本框 3"/>
          <p:cNvSpPr txBox="1"/>
          <p:nvPr/>
        </p:nvSpPr>
        <p:spPr>
          <a:xfrm>
            <a:off x="3067204" y="3154676"/>
            <a:ext cx="1393041" cy="523220"/>
          </a:xfrm>
          <a:prstGeom prst="rect">
            <a:avLst/>
          </a:prstGeom>
          <a:noFill/>
          <a:ln w="9525">
            <a:noFill/>
          </a:ln>
        </p:spPr>
        <p:txBody>
          <a:bodyPr wrap="square">
            <a:spAutoFit/>
          </a:bodyPr>
          <a:lstStyle/>
          <a:p>
            <a:r>
              <a:rPr lang="zh-CN" altLang="en-US" sz="2800" b="1" dirty="0">
                <a:solidFill>
                  <a:srgbClr val="FF0000"/>
                </a:solidFill>
                <a:latin typeface="宋体" panose="02010600030101010101" pitchFamily="2" charset="-122"/>
              </a:rPr>
              <a:t>人情美</a:t>
            </a:r>
            <a:endParaRPr lang="zh-CN" altLang="en-US" sz="2800" b="1" dirty="0">
              <a:solidFill>
                <a:srgbClr val="FF0000"/>
              </a:solidFill>
              <a:latin typeface="宋体" panose="02010600030101010101" pitchFamily="2" charset="-122"/>
            </a:endParaRPr>
          </a:p>
        </p:txBody>
      </p:sp>
      <p:sp>
        <p:nvSpPr>
          <p:cNvPr id="7" name="文本框 3"/>
          <p:cNvSpPr txBox="1"/>
          <p:nvPr/>
        </p:nvSpPr>
        <p:spPr>
          <a:xfrm>
            <a:off x="1210251" y="3154676"/>
            <a:ext cx="1496913" cy="523220"/>
          </a:xfrm>
          <a:prstGeom prst="rect">
            <a:avLst/>
          </a:prstGeom>
          <a:noFill/>
          <a:ln w="9525">
            <a:noFill/>
          </a:ln>
        </p:spPr>
        <p:txBody>
          <a:bodyPr wrap="square">
            <a:spAutoFit/>
          </a:bodyPr>
          <a:lstStyle/>
          <a:p>
            <a:r>
              <a:rPr lang="zh-CN" altLang="en-US" sz="2800" b="1" dirty="0">
                <a:solidFill>
                  <a:srgbClr val="FF0000"/>
                </a:solidFill>
                <a:latin typeface="宋体" panose="02010600030101010101" pitchFamily="2" charset="-122"/>
              </a:rPr>
              <a:t>风光美</a:t>
            </a:r>
            <a:endParaRPr lang="zh-CN" altLang="en-US" sz="2800" b="1" dirty="0">
              <a:solidFill>
                <a:srgbClr val="FF0000"/>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63625" y="746761"/>
            <a:ext cx="2037737" cy="646331"/>
          </a:xfrm>
          <a:prstGeom prst="rect">
            <a:avLst/>
          </a:prstGeom>
          <a:noFill/>
        </p:spPr>
        <p:txBody>
          <a:bodyPr wrap="none" rtlCol="0">
            <a:spAutoFit/>
          </a:bodyPr>
          <a:lstStyle/>
          <a:p>
            <a:pPr algn="ctr"/>
            <a:r>
              <a:rPr lang="zh-CN" altLang="en-US" sz="3600" b="1" u="dbl" dirty="0" smtClean="0">
                <a:solidFill>
                  <a:srgbClr val="92D050"/>
                </a:solidFill>
                <a:uFillTx/>
                <a:latin typeface="黑体" panose="02010609060101010101" pitchFamily="2" charset="-122"/>
                <a:ea typeface="黑体" panose="02010609060101010101" pitchFamily="2" charset="-122"/>
              </a:rPr>
              <a:t>段落划分</a:t>
            </a:r>
            <a:endParaRPr lang="zh-CN" altLang="en-US" sz="3600" b="1" u="dbl" dirty="0" smtClean="0">
              <a:solidFill>
                <a:srgbClr val="92D050"/>
              </a:solidFill>
              <a:uFillTx/>
              <a:latin typeface="黑体" panose="02010609060101010101" pitchFamily="2" charset="-122"/>
              <a:ea typeface="黑体" panose="02010609060101010101" pitchFamily="2" charset="-122"/>
            </a:endParaRPr>
          </a:p>
        </p:txBody>
      </p:sp>
      <p:sp>
        <p:nvSpPr>
          <p:cNvPr id="6" name="文本框 5"/>
          <p:cNvSpPr txBox="1"/>
          <p:nvPr/>
        </p:nvSpPr>
        <p:spPr>
          <a:xfrm>
            <a:off x="1195071" y="1517359"/>
            <a:ext cx="6753860" cy="3398687"/>
          </a:xfrm>
          <a:prstGeom prst="rect">
            <a:avLst/>
          </a:prstGeom>
          <a:noFill/>
          <a:ln w="9525">
            <a:noFill/>
          </a:ln>
        </p:spPr>
        <p:txBody>
          <a:bodyPr wrap="square">
            <a:spAutoFit/>
          </a:bodyPr>
          <a:lstStyle/>
          <a:p>
            <a:pPr>
              <a:lnSpc>
                <a:spcPct val="130000"/>
              </a:lnSpc>
            </a:pPr>
            <a:r>
              <a:rPr lang="zh-CN" altLang="en-US" sz="2800" b="1" dirty="0" smtClean="0">
                <a:latin typeface="+mn-ea"/>
                <a:ea typeface="+mn-ea"/>
                <a:cs typeface="+mn-ea"/>
              </a:rPr>
              <a:t>课文一共五个自然段。</a:t>
            </a:r>
            <a:endParaRPr lang="en-US" altLang="zh-CN" sz="2800" b="1" dirty="0" smtClean="0">
              <a:latin typeface="+mn-ea"/>
              <a:ea typeface="+mn-ea"/>
              <a:cs typeface="+mn-ea"/>
            </a:endParaRPr>
          </a:p>
          <a:p>
            <a:pPr>
              <a:lnSpc>
                <a:spcPct val="130000"/>
              </a:lnSpc>
            </a:pPr>
            <a:r>
              <a:rPr lang="zh-CN" altLang="en-US" sz="2800" b="1" dirty="0" smtClean="0">
                <a:solidFill>
                  <a:schemeClr val="tx1"/>
                </a:solidFill>
                <a:latin typeface="+mn-ea"/>
                <a:ea typeface="+mn-ea"/>
                <a:cs typeface="+mn-ea"/>
              </a:rPr>
              <a:t>第一部分（</a:t>
            </a:r>
            <a:r>
              <a:rPr lang="en-US" altLang="zh-CN" sz="2800" b="1" dirty="0" smtClean="0">
                <a:solidFill>
                  <a:schemeClr val="tx1"/>
                </a:solidFill>
                <a:latin typeface="+mn-ea"/>
                <a:ea typeface="+mn-ea"/>
                <a:cs typeface="+mn-ea"/>
              </a:rPr>
              <a:t>1</a:t>
            </a:r>
            <a:r>
              <a:rPr lang="zh-CN" altLang="en-US" sz="2800" b="1" dirty="0" smtClean="0">
                <a:solidFill>
                  <a:schemeClr val="tx1"/>
                </a:solidFill>
                <a:latin typeface="+mn-ea"/>
                <a:ea typeface="+mn-ea"/>
                <a:cs typeface="+mn-ea"/>
              </a:rPr>
              <a:t>）：看到了草原的美丽景色。</a:t>
            </a:r>
            <a:br>
              <a:rPr lang="zh-CN" altLang="en-US" sz="2800" b="1" dirty="0" smtClean="0">
                <a:solidFill>
                  <a:schemeClr val="tx1"/>
                </a:solidFill>
                <a:latin typeface="+mn-ea"/>
                <a:ea typeface="+mn-ea"/>
                <a:cs typeface="+mn-ea"/>
              </a:rPr>
            </a:br>
            <a:r>
              <a:rPr lang="zh-CN" altLang="en-US" sz="2800" b="1" dirty="0" smtClean="0">
                <a:solidFill>
                  <a:schemeClr val="tx1"/>
                </a:solidFill>
                <a:latin typeface="+mn-ea"/>
                <a:ea typeface="+mn-ea"/>
                <a:cs typeface="+mn-ea"/>
              </a:rPr>
              <a:t>第二部分（</a:t>
            </a:r>
            <a:r>
              <a:rPr lang="en-US" altLang="zh-CN" sz="2800" b="1" dirty="0" smtClean="0">
                <a:solidFill>
                  <a:schemeClr val="tx1"/>
                </a:solidFill>
                <a:latin typeface="+mn-ea"/>
                <a:ea typeface="+mn-ea"/>
                <a:cs typeface="+mn-ea"/>
              </a:rPr>
              <a:t>2</a:t>
            </a:r>
            <a:r>
              <a:rPr lang="zh-CN" altLang="en-US" sz="2800" b="1" dirty="0" smtClean="0">
                <a:solidFill>
                  <a:schemeClr val="tx1"/>
                </a:solidFill>
                <a:latin typeface="+mn-ea"/>
                <a:ea typeface="+mn-ea"/>
                <a:cs typeface="+mn-ea"/>
              </a:rPr>
              <a:t>）：快到公社时看到的景色。</a:t>
            </a:r>
            <a:endParaRPr lang="en-US" altLang="zh-CN" sz="2800" b="1" dirty="0" smtClean="0">
              <a:solidFill>
                <a:schemeClr val="tx1"/>
              </a:solidFill>
              <a:latin typeface="+mn-ea"/>
              <a:ea typeface="+mn-ea"/>
              <a:cs typeface="+mn-ea"/>
            </a:endParaRPr>
          </a:p>
          <a:p>
            <a:pPr>
              <a:lnSpc>
                <a:spcPct val="130000"/>
              </a:lnSpc>
            </a:pPr>
            <a:r>
              <a:rPr lang="zh-CN" altLang="en-US" sz="2800" b="1" dirty="0" smtClean="0">
                <a:solidFill>
                  <a:schemeClr val="tx1"/>
                </a:solidFill>
                <a:latin typeface="+mn-ea"/>
                <a:ea typeface="+mn-ea"/>
                <a:cs typeface="+mn-ea"/>
              </a:rPr>
              <a:t>第三部分（</a:t>
            </a:r>
            <a:r>
              <a:rPr lang="en-US" altLang="zh-CN" sz="2800" b="1" dirty="0" smtClean="0">
                <a:solidFill>
                  <a:schemeClr val="tx1"/>
                </a:solidFill>
                <a:latin typeface="+mn-ea"/>
                <a:ea typeface="+mn-ea"/>
                <a:cs typeface="+mn-ea"/>
              </a:rPr>
              <a:t>3</a:t>
            </a:r>
            <a:r>
              <a:rPr lang="zh-CN" altLang="en-US" sz="2800" b="1" dirty="0" smtClean="0">
                <a:solidFill>
                  <a:schemeClr val="tx1"/>
                </a:solidFill>
                <a:latin typeface="+mn-ea"/>
                <a:ea typeface="+mn-ea"/>
                <a:cs typeface="+mn-ea"/>
              </a:rPr>
              <a:t>）：蒙古包外的握手欢迎。</a:t>
            </a:r>
            <a:endParaRPr lang="en-US" altLang="zh-CN" sz="2800" b="1" dirty="0" smtClean="0">
              <a:solidFill>
                <a:schemeClr val="tx1"/>
              </a:solidFill>
              <a:latin typeface="+mn-ea"/>
              <a:ea typeface="+mn-ea"/>
              <a:cs typeface="+mn-ea"/>
            </a:endParaRPr>
          </a:p>
          <a:p>
            <a:pPr>
              <a:lnSpc>
                <a:spcPct val="130000"/>
              </a:lnSpc>
            </a:pPr>
            <a:r>
              <a:rPr lang="zh-CN" altLang="en-US" sz="2800" b="1" dirty="0" smtClean="0">
                <a:solidFill>
                  <a:schemeClr val="tx1"/>
                </a:solidFill>
                <a:latin typeface="+mn-ea"/>
                <a:ea typeface="+mn-ea"/>
                <a:cs typeface="+mn-ea"/>
              </a:rPr>
              <a:t>第四部分（</a:t>
            </a:r>
            <a:r>
              <a:rPr lang="en-US" altLang="zh-CN" sz="2800" b="1" dirty="0" smtClean="0">
                <a:solidFill>
                  <a:schemeClr val="tx1"/>
                </a:solidFill>
                <a:latin typeface="+mn-ea"/>
                <a:ea typeface="+mn-ea"/>
                <a:cs typeface="+mn-ea"/>
              </a:rPr>
              <a:t>4</a:t>
            </a:r>
            <a:r>
              <a:rPr lang="zh-CN" altLang="en-US" sz="2800" b="1" dirty="0" smtClean="0">
                <a:solidFill>
                  <a:schemeClr val="tx1"/>
                </a:solidFill>
                <a:latin typeface="+mn-ea"/>
                <a:ea typeface="+mn-ea"/>
                <a:cs typeface="+mn-ea"/>
              </a:rPr>
              <a:t>）：蒙古包内的盛情款待。</a:t>
            </a:r>
            <a:endParaRPr lang="en-US" altLang="zh-CN" sz="2800" b="1" dirty="0" smtClean="0">
              <a:solidFill>
                <a:schemeClr val="tx1"/>
              </a:solidFill>
              <a:latin typeface="+mn-ea"/>
              <a:ea typeface="+mn-ea"/>
              <a:cs typeface="+mn-ea"/>
            </a:endParaRPr>
          </a:p>
          <a:p>
            <a:pPr>
              <a:lnSpc>
                <a:spcPct val="130000"/>
              </a:lnSpc>
            </a:pPr>
            <a:r>
              <a:rPr lang="zh-CN" altLang="en-US" sz="2800" b="1" dirty="0" smtClean="0">
                <a:solidFill>
                  <a:schemeClr val="tx1"/>
                </a:solidFill>
                <a:latin typeface="+mn-ea"/>
                <a:ea typeface="+mn-ea"/>
                <a:cs typeface="+mn-ea"/>
              </a:rPr>
              <a:t>第五部分（</a:t>
            </a:r>
            <a:r>
              <a:rPr lang="en-US" altLang="zh-CN" sz="2800" b="1" dirty="0" smtClean="0">
                <a:solidFill>
                  <a:schemeClr val="tx1"/>
                </a:solidFill>
                <a:latin typeface="+mn-ea"/>
                <a:ea typeface="+mn-ea"/>
                <a:cs typeface="+mn-ea"/>
              </a:rPr>
              <a:t>5</a:t>
            </a:r>
            <a:r>
              <a:rPr lang="zh-CN" altLang="en-US" sz="2800" b="1" dirty="0" smtClean="0">
                <a:solidFill>
                  <a:schemeClr val="tx1"/>
                </a:solidFill>
                <a:latin typeface="+mn-ea"/>
                <a:ea typeface="+mn-ea"/>
                <a:cs typeface="+mn-ea"/>
              </a:rPr>
              <a:t>）：斜阳下的话别。</a:t>
            </a:r>
            <a:endParaRPr lang="zh-CN" altLang="en-US" sz="2800" b="1" dirty="0" smtClean="0">
              <a:solidFill>
                <a:schemeClr val="tx1"/>
              </a:solidFill>
              <a:latin typeface="+mn-ea"/>
              <a:ea typeface="+mn-ea"/>
              <a:cs typeface="+mn-ea"/>
            </a:endParaRPr>
          </a:p>
        </p:txBody>
      </p:sp>
      <p:pic>
        <p:nvPicPr>
          <p:cNvPr id="1026" name="Picture 2" descr="G:\BaiduYunDownload\10000图标\PNG图标集08\png-0561.png"/>
          <p:cNvPicPr>
            <a:picLocks noChangeAspect="1" noChangeArrowheads="1"/>
          </p:cNvPicPr>
          <p:nvPr/>
        </p:nvPicPr>
        <p:blipFill>
          <a:blip r:embed="rId1" cstate="email"/>
          <a:srcRect/>
          <a:stretch>
            <a:fillRect/>
          </a:stretch>
        </p:blipFill>
        <p:spPr bwMode="auto">
          <a:xfrm>
            <a:off x="630276" y="801504"/>
            <a:ext cx="564456" cy="7526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 name="TextBox 1"/>
          <p:cNvSpPr txBox="1"/>
          <p:nvPr/>
        </p:nvSpPr>
        <p:spPr>
          <a:xfrm>
            <a:off x="459672" y="1723272"/>
            <a:ext cx="8106124" cy="1208601"/>
          </a:xfrm>
          <a:prstGeom prst="rect">
            <a:avLst/>
          </a:prstGeom>
          <a:noFill/>
          <a:ln w="9525">
            <a:noFill/>
          </a:ln>
        </p:spPr>
        <p:txBody>
          <a:bodyPr wrap="square">
            <a:spAutoFit/>
          </a:bodyPr>
          <a:lstStyle/>
          <a:p>
            <a:pPr eaLnBrk="1" hangingPunct="1">
              <a:lnSpc>
                <a:spcPct val="140000"/>
              </a:lnSpc>
            </a:pPr>
            <a:r>
              <a:rPr lang="zh-CN" altLang="en-US" sz="2800" b="1" dirty="0" smtClean="0">
                <a:latin typeface="黑体" panose="02010609060101010101" pitchFamily="2" charset="-122"/>
                <a:ea typeface="黑体" panose="02010609060101010101" pitchFamily="2" charset="-122"/>
                <a:cs typeface="+mn-ea"/>
              </a:rPr>
              <a:t>    </a:t>
            </a:r>
            <a:r>
              <a:rPr lang="en-US" altLang="zh-CN" sz="2800" b="1" dirty="0" smtClean="0">
                <a:latin typeface="黑体" panose="02010609060101010101" pitchFamily="2" charset="-122"/>
                <a:ea typeface="黑体" panose="02010609060101010101" pitchFamily="2" charset="-122"/>
                <a:cs typeface="+mn-ea"/>
              </a:rPr>
              <a:t>1.</a:t>
            </a:r>
            <a:r>
              <a:rPr lang="zh-CN" altLang="en-US" sz="2800" b="1" dirty="0" smtClean="0">
                <a:latin typeface="黑体" panose="02010609060101010101" pitchFamily="2" charset="-122"/>
                <a:ea typeface="黑体" panose="02010609060101010101" pitchFamily="2" charset="-122"/>
                <a:cs typeface="+mn-ea"/>
              </a:rPr>
              <a:t>默</a:t>
            </a:r>
            <a:r>
              <a:rPr lang="zh-CN" altLang="en-US" sz="2800" b="1" dirty="0" smtClean="0">
                <a:solidFill>
                  <a:schemeClr val="tx1">
                    <a:lumMod val="95000"/>
                    <a:lumOff val="5000"/>
                  </a:schemeClr>
                </a:solidFill>
                <a:latin typeface="黑体" panose="02010609060101010101" pitchFamily="2" charset="-122"/>
                <a:ea typeface="黑体" panose="02010609060101010101" pitchFamily="2" charset="-122"/>
                <a:cs typeface="+mn-ea"/>
              </a:rPr>
              <a:t>读课文第一自然段，思考：草原美在哪里呢？找出课文相关语句。</a:t>
            </a:r>
            <a:endParaRPr lang="zh-CN" altLang="en-US" sz="2800" b="1" dirty="0">
              <a:solidFill>
                <a:schemeClr val="tx1">
                  <a:lumMod val="95000"/>
                  <a:lumOff val="5000"/>
                </a:schemeClr>
              </a:solidFill>
              <a:latin typeface="黑体" panose="02010609060101010101" pitchFamily="2" charset="-122"/>
              <a:ea typeface="黑体" panose="02010609060101010101" pitchFamily="2" charset="-122"/>
              <a:cs typeface="+mn-ea"/>
            </a:endParaRPr>
          </a:p>
        </p:txBody>
      </p:sp>
      <p:sp>
        <p:nvSpPr>
          <p:cNvPr id="2" name="文本框 1"/>
          <p:cNvSpPr txBox="1"/>
          <p:nvPr/>
        </p:nvSpPr>
        <p:spPr>
          <a:xfrm>
            <a:off x="1063625" y="897790"/>
            <a:ext cx="2037737" cy="646331"/>
          </a:xfrm>
          <a:prstGeom prst="rect">
            <a:avLst/>
          </a:prstGeom>
          <a:noFill/>
        </p:spPr>
        <p:txBody>
          <a:bodyPr wrap="none" rtlCol="0">
            <a:spAutoFit/>
          </a:bodyPr>
          <a:lstStyle/>
          <a:p>
            <a:r>
              <a:rPr lang="zh-CN" altLang="en-US" sz="3600" b="1" u="dbl" dirty="0" smtClean="0">
                <a:solidFill>
                  <a:srgbClr val="92D050"/>
                </a:solidFill>
                <a:uFillTx/>
                <a:latin typeface="黑体" panose="02010609060101010101" pitchFamily="2" charset="-122"/>
                <a:ea typeface="黑体" panose="02010609060101010101" pitchFamily="2" charset="-122"/>
              </a:rPr>
              <a:t>课文解读</a:t>
            </a:r>
            <a:endParaRPr lang="zh-CN" altLang="en-US" sz="3600" b="1" u="dbl" dirty="0" smtClean="0">
              <a:solidFill>
                <a:srgbClr val="92D050"/>
              </a:solidFill>
              <a:uFillTx/>
              <a:latin typeface="黑体" panose="02010609060101010101" pitchFamily="2" charset="-122"/>
              <a:ea typeface="黑体" panose="02010609060101010101" pitchFamily="2" charset="-122"/>
            </a:endParaRPr>
          </a:p>
        </p:txBody>
      </p:sp>
      <p:sp>
        <p:nvSpPr>
          <p:cNvPr id="4" name="文本框 3"/>
          <p:cNvSpPr txBox="1"/>
          <p:nvPr/>
        </p:nvSpPr>
        <p:spPr>
          <a:xfrm>
            <a:off x="541076" y="3452085"/>
            <a:ext cx="8200149" cy="1384995"/>
          </a:xfrm>
          <a:prstGeom prst="rect">
            <a:avLst/>
          </a:prstGeom>
          <a:noFill/>
          <a:ln w="9525">
            <a:noFill/>
          </a:ln>
        </p:spPr>
        <p:txBody>
          <a:bodyPr wrap="square">
            <a:spAutoFit/>
          </a:bodyPr>
          <a:lstStyle/>
          <a:p>
            <a:r>
              <a:rPr lang="zh-CN" altLang="en-US" sz="2800" b="1" dirty="0" smtClean="0">
                <a:latin typeface="楷体" panose="02010609060101010101" pitchFamily="49" charset="-122"/>
                <a:ea typeface="楷体" panose="02010609060101010101" pitchFamily="49" charset="-122"/>
                <a:sym typeface="+mn-ea"/>
              </a:rPr>
              <a:t>    那里</a:t>
            </a:r>
            <a:r>
              <a:rPr lang="zh-CN" altLang="en-US" sz="2800" b="1" dirty="0">
                <a:latin typeface="楷体" panose="02010609060101010101" pitchFamily="49" charset="-122"/>
                <a:ea typeface="楷体" panose="02010609060101010101" pitchFamily="49" charset="-122"/>
                <a:sym typeface="+mn-ea"/>
              </a:rPr>
              <a:t>的天比别处的天更可爱，</a:t>
            </a:r>
            <a:r>
              <a:rPr lang="zh-CN" altLang="en-US" sz="2800" b="1" dirty="0">
                <a:solidFill>
                  <a:srgbClr val="FF0000"/>
                </a:solidFill>
                <a:latin typeface="楷体" panose="02010609060101010101" pitchFamily="49" charset="-122"/>
                <a:ea typeface="楷体" panose="02010609060101010101" pitchFamily="49" charset="-122"/>
                <a:sym typeface="+mn-ea"/>
              </a:rPr>
              <a:t>空气是那么清鲜，天空是那么明朗</a:t>
            </a:r>
            <a:r>
              <a:rPr lang="zh-CN" altLang="en-US" sz="2800" b="1" dirty="0">
                <a:latin typeface="楷体" panose="02010609060101010101" pitchFamily="49" charset="-122"/>
                <a:ea typeface="楷体" panose="02010609060101010101" pitchFamily="49" charset="-122"/>
                <a:sym typeface="+mn-ea"/>
              </a:rPr>
              <a:t>，使我总想高歌一曲，表示我的愉快。</a:t>
            </a:r>
            <a:endParaRPr lang="zh-CN" altLang="en-US" sz="3200" b="1" dirty="0">
              <a:latin typeface="黑体" panose="02010609060101010101" pitchFamily="2" charset="-122"/>
              <a:ea typeface="黑体" panose="02010609060101010101" pitchFamily="2" charset="-122"/>
            </a:endParaRPr>
          </a:p>
        </p:txBody>
      </p:sp>
      <p:sp>
        <p:nvSpPr>
          <p:cNvPr id="9" name="圆角矩形标注 8"/>
          <p:cNvSpPr/>
          <p:nvPr/>
        </p:nvSpPr>
        <p:spPr>
          <a:xfrm>
            <a:off x="3269616" y="5298339"/>
            <a:ext cx="2742565" cy="743373"/>
          </a:xfrm>
          <a:prstGeom prst="wedgeRoundRectCallout">
            <a:avLst>
              <a:gd name="adj1" fmla="val -45207"/>
              <a:gd name="adj2" fmla="val -1151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000" b="1" i="1" dirty="0" smtClean="0">
                <a:solidFill>
                  <a:srgbClr val="0070C0"/>
                </a:solidFill>
                <a:latin typeface="宋体" panose="02010600030101010101" pitchFamily="2" charset="-122"/>
                <a:ea typeface="宋体" panose="02010600030101010101" pitchFamily="2" charset="-122"/>
                <a:cs typeface="宋体" panose="02010600030101010101" pitchFamily="2" charset="-122"/>
                <a:sym typeface="+mn-ea"/>
              </a:rPr>
              <a:t> 空气清 天空明</a:t>
            </a:r>
            <a:r>
              <a:rPr lang="zh-CN" altLang="en-US" sz="2000" b="1" i="1" dirty="0" smtClean="0">
                <a:solidFill>
                  <a:srgbClr val="0070C0"/>
                </a:solidFill>
                <a:latin typeface="楷体" panose="02010609060101010101" pitchFamily="49" charset="-122"/>
                <a:ea typeface="楷体" panose="02010609060101010101" pitchFamily="49" charset="-122"/>
                <a:sym typeface="+mn-ea"/>
              </a:rPr>
              <a:t> </a:t>
            </a:r>
            <a:endParaRPr lang="zh-CN" altLang="en-US" sz="2000" b="1" i="1" dirty="0">
              <a:solidFill>
                <a:srgbClr val="0070C0"/>
              </a:solidFill>
              <a:latin typeface="楷体" panose="02010609060101010101" pitchFamily="49" charset="-122"/>
              <a:ea typeface="楷体" panose="02010609060101010101" pitchFamily="49" charset="-122"/>
              <a:sym typeface="+mn-ea"/>
            </a:endParaRPr>
          </a:p>
        </p:txBody>
      </p:sp>
      <p:sp>
        <p:nvSpPr>
          <p:cNvPr id="3" name="椭圆 2"/>
          <p:cNvSpPr/>
          <p:nvPr/>
        </p:nvSpPr>
        <p:spPr>
          <a:xfrm>
            <a:off x="7013035" y="3498689"/>
            <a:ext cx="720080" cy="646087"/>
          </a:xfrm>
          <a:prstGeom prst="ellipse">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3" name="椭圆 12"/>
          <p:cNvSpPr/>
          <p:nvPr/>
        </p:nvSpPr>
        <p:spPr>
          <a:xfrm>
            <a:off x="1724980" y="4090875"/>
            <a:ext cx="720080" cy="646087"/>
          </a:xfrm>
          <a:prstGeom prst="ellipse">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 name="圆角矩形 4"/>
          <p:cNvSpPr/>
          <p:nvPr/>
        </p:nvSpPr>
        <p:spPr>
          <a:xfrm>
            <a:off x="4977789" y="3550210"/>
            <a:ext cx="720080" cy="543043"/>
          </a:xfrm>
          <a:prstGeom prst="roundRect">
            <a:avLst/>
          </a:prstGeom>
          <a:noFill/>
          <a:ln w="12700">
            <a:solidFill>
              <a:srgbClr val="FF33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5" name="圆角矩形 14"/>
          <p:cNvSpPr/>
          <p:nvPr/>
        </p:nvSpPr>
        <p:spPr>
          <a:xfrm>
            <a:off x="7846351" y="3571581"/>
            <a:ext cx="720080" cy="543043"/>
          </a:xfrm>
          <a:prstGeom prst="roundRect">
            <a:avLst/>
          </a:prstGeom>
          <a:noFill/>
          <a:ln w="12700">
            <a:solidFill>
              <a:srgbClr val="FF33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6" name="圆角矩形 15"/>
          <p:cNvSpPr/>
          <p:nvPr/>
        </p:nvSpPr>
        <p:spPr>
          <a:xfrm>
            <a:off x="2446053" y="4110027"/>
            <a:ext cx="720080" cy="543043"/>
          </a:xfrm>
          <a:prstGeom prst="roundRect">
            <a:avLst/>
          </a:prstGeom>
          <a:noFill/>
          <a:ln w="12700">
            <a:solidFill>
              <a:srgbClr val="FF33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pic>
        <p:nvPicPr>
          <p:cNvPr id="1026" name="Picture 2" descr="G:\BaiduYunDownload\10000图标\PNG图标集08\png-0561.png"/>
          <p:cNvPicPr>
            <a:picLocks noChangeAspect="1" noChangeArrowheads="1"/>
          </p:cNvPicPr>
          <p:nvPr/>
        </p:nvPicPr>
        <p:blipFill>
          <a:blip r:embed="rId1" cstate="email"/>
          <a:srcRect/>
          <a:stretch>
            <a:fillRect/>
          </a:stretch>
        </p:blipFill>
        <p:spPr bwMode="auto">
          <a:xfrm>
            <a:off x="633451" y="952109"/>
            <a:ext cx="564456" cy="7526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367"/>
                                        </p:tgtEl>
                                        <p:attrNameLst>
                                          <p:attrName>style.visibility</p:attrName>
                                        </p:attrNameLst>
                                      </p:cBhvr>
                                      <p:to>
                                        <p:strVal val="visible"/>
                                      </p:to>
                                    </p:set>
                                    <p:animEffect transition="in" filter="blinds(horizontal)">
                                      <p:cBhvr>
                                        <p:cTn id="7" dur="500"/>
                                        <p:tgtEl>
                                          <p:spTgt spid="1136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randombar(horizontal)">
                                      <p:cBhvr>
                                        <p:cTn id="28" dur="500"/>
                                        <p:tgtEl>
                                          <p:spTgt spid="3"/>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dissolv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 grpId="0"/>
      <p:bldP spid="4" grpId="0"/>
      <p:bldP spid="9" grpId="0" bldLvl="0" animBg="1"/>
      <p:bldP spid="3" grpId="0" bldLvl="0" animBg="1"/>
      <p:bldP spid="13" grpId="0" bldLvl="0" animBg="1"/>
      <p:bldP spid="5" grpId="0" bldLvl="0" animBg="1"/>
      <p:bldP spid="15" grpId="0" bldLvl="0" animBg="1"/>
      <p:bldP spid="1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矩形 4"/>
          <p:cNvSpPr/>
          <p:nvPr/>
        </p:nvSpPr>
        <p:spPr>
          <a:xfrm>
            <a:off x="1598682" y="3277721"/>
            <a:ext cx="5946454" cy="540725"/>
          </a:xfrm>
          <a:prstGeom prst="rect">
            <a:avLst/>
          </a:prstGeom>
          <a:noFill/>
          <a:ln w="9525">
            <a:noFill/>
          </a:ln>
        </p:spPr>
        <p:txBody>
          <a:bodyPr wrap="square">
            <a:spAutoFit/>
          </a:bodyPr>
          <a:lstStyle/>
          <a:p>
            <a:pPr>
              <a:lnSpc>
                <a:spcPct val="120000"/>
              </a:lnSpc>
              <a:spcBef>
                <a:spcPct val="50000"/>
              </a:spcBef>
            </a:pPr>
            <a:r>
              <a:rPr lang="zh-CN" altLang="en-US" sz="2800" b="1" dirty="0">
                <a:latin typeface="楷体" panose="02010609060101010101" pitchFamily="49" charset="-122"/>
                <a:ea typeface="楷体" panose="02010609060101010101" pitchFamily="49" charset="-122"/>
              </a:rPr>
              <a:t>在天底下，一</a:t>
            </a:r>
            <a:r>
              <a:rPr lang="zh-CN" altLang="en-US" sz="2800" b="1" dirty="0">
                <a:solidFill>
                  <a:srgbClr val="FF0000"/>
                </a:solidFill>
                <a:latin typeface="楷体" panose="02010609060101010101" pitchFamily="49" charset="-122"/>
                <a:ea typeface="楷体" panose="02010609060101010101" pitchFamily="49" charset="-122"/>
              </a:rPr>
              <a:t>碧</a:t>
            </a:r>
            <a:r>
              <a:rPr lang="zh-CN" altLang="en-US" sz="2800" b="1" dirty="0">
                <a:latin typeface="楷体" panose="02010609060101010101" pitchFamily="49" charset="-122"/>
                <a:ea typeface="楷体" panose="02010609060101010101" pitchFamily="49" charset="-122"/>
              </a:rPr>
              <a:t>千里，而并不茫茫。</a:t>
            </a:r>
            <a:endParaRPr lang="zh-CN" altLang="en-US" sz="2800" b="1" dirty="0">
              <a:solidFill>
                <a:srgbClr val="0070C0"/>
              </a:solidFill>
              <a:latin typeface="楷体" panose="02010609060101010101" pitchFamily="49" charset="-122"/>
              <a:ea typeface="楷体" panose="02010609060101010101" pitchFamily="49" charset="-122"/>
            </a:endParaRPr>
          </a:p>
        </p:txBody>
      </p:sp>
      <p:sp>
        <p:nvSpPr>
          <p:cNvPr id="5" name="圆角矩形标注 4"/>
          <p:cNvSpPr/>
          <p:nvPr/>
        </p:nvSpPr>
        <p:spPr>
          <a:xfrm>
            <a:off x="3485479" y="849530"/>
            <a:ext cx="4698821" cy="2208245"/>
          </a:xfrm>
          <a:prstGeom prst="wedgeRoundRectCallout">
            <a:avLst>
              <a:gd name="adj1" fmla="val -37100"/>
              <a:gd name="adj2" fmla="val 627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b="1" i="1" dirty="0" smtClean="0">
                <a:solidFill>
                  <a:srgbClr val="0070C0"/>
                </a:solidFill>
                <a:latin typeface="宋体" panose="02010600030101010101" pitchFamily="2" charset="-122"/>
                <a:ea typeface="宋体" panose="02010600030101010101" pitchFamily="2" charset="-122"/>
              </a:rPr>
              <a:t>碧：指青草很绿。</a:t>
            </a:r>
            <a:endParaRPr lang="en-US" altLang="zh-CN" sz="2400" b="1" i="1" dirty="0" smtClean="0">
              <a:solidFill>
                <a:srgbClr val="0070C0"/>
              </a:solidFill>
              <a:latin typeface="宋体" panose="02010600030101010101" pitchFamily="2" charset="-122"/>
              <a:ea typeface="宋体" panose="02010600030101010101" pitchFamily="2" charset="-122"/>
            </a:endParaRPr>
          </a:p>
          <a:p>
            <a:pPr algn="l"/>
            <a:r>
              <a:rPr lang="zh-CN" altLang="en-US" sz="2400" b="1" i="1" dirty="0">
                <a:solidFill>
                  <a:srgbClr val="0070C0"/>
                </a:solidFill>
                <a:latin typeface="宋体" panose="02010600030101010101" pitchFamily="2" charset="-122"/>
                <a:ea typeface="宋体" panose="02010600030101010101" pitchFamily="2" charset="-122"/>
              </a:rPr>
              <a:t>千</a:t>
            </a:r>
            <a:r>
              <a:rPr lang="zh-CN" altLang="en-US" sz="2400" b="1" i="1" dirty="0" smtClean="0">
                <a:solidFill>
                  <a:srgbClr val="0070C0"/>
                </a:solidFill>
                <a:latin typeface="宋体" panose="02010600030101010101" pitchFamily="2" charset="-122"/>
                <a:ea typeface="宋体" panose="02010600030101010101" pitchFamily="2" charset="-122"/>
              </a:rPr>
              <a:t>里：指草原的范围辽阔无边。</a:t>
            </a:r>
            <a:endParaRPr lang="en-US" altLang="zh-CN" sz="2400" b="1" i="1" dirty="0" smtClean="0">
              <a:solidFill>
                <a:srgbClr val="0070C0"/>
              </a:solidFill>
              <a:latin typeface="宋体" panose="02010600030101010101" pitchFamily="2" charset="-122"/>
              <a:ea typeface="宋体" panose="02010600030101010101" pitchFamily="2" charset="-122"/>
            </a:endParaRPr>
          </a:p>
          <a:p>
            <a:pPr algn="l"/>
            <a:r>
              <a:rPr lang="zh-CN" altLang="en-US" sz="2400" b="1" i="1" dirty="0" smtClean="0">
                <a:solidFill>
                  <a:srgbClr val="0070C0"/>
                </a:solidFill>
                <a:latin typeface="宋体" panose="02010600030101010101" pitchFamily="2" charset="-122"/>
                <a:ea typeface="宋体" panose="02010600030101010101" pitchFamily="2" charset="-122"/>
              </a:rPr>
              <a:t>整个草原全是碧绿碧绿望不到边的青草。</a:t>
            </a:r>
            <a:endParaRPr lang="zh-CN" altLang="en-US" sz="2400" b="1" i="1" dirty="0">
              <a:solidFill>
                <a:srgbClr val="0070C0"/>
              </a:solidFill>
              <a:latin typeface="宋体" panose="02010600030101010101" pitchFamily="2" charset="-122"/>
              <a:ea typeface="宋体" panose="02010600030101010101" pitchFamily="2" charset="-122"/>
            </a:endParaRPr>
          </a:p>
        </p:txBody>
      </p:sp>
      <p:sp>
        <p:nvSpPr>
          <p:cNvPr id="9" name="上箭头标注 8"/>
          <p:cNvSpPr/>
          <p:nvPr/>
        </p:nvSpPr>
        <p:spPr>
          <a:xfrm>
            <a:off x="1002366" y="4351634"/>
            <a:ext cx="7457482" cy="935991"/>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lnSpc>
                <a:spcPct val="120000"/>
              </a:lnSpc>
            </a:pPr>
            <a:r>
              <a:rPr lang="zh-CN" altLang="en-US" sz="2400" b="1" i="1" dirty="0">
                <a:solidFill>
                  <a:srgbClr val="0070C0"/>
                </a:solidFill>
                <a:latin typeface="宋体" panose="02010600030101010101" pitchFamily="2" charset="-122"/>
                <a:ea typeface="宋体" panose="02010600030101010101" pitchFamily="2" charset="-122"/>
                <a:sym typeface="+mn-ea"/>
              </a:rPr>
              <a:t>这</a:t>
            </a:r>
            <a:r>
              <a:rPr lang="zh-CN" altLang="en-US" sz="2400" b="1" i="1" dirty="0" smtClean="0">
                <a:solidFill>
                  <a:srgbClr val="0070C0"/>
                </a:solidFill>
                <a:latin typeface="宋体" panose="02010600030101010101" pitchFamily="2" charset="-122"/>
                <a:ea typeface="宋体" panose="02010600030101010101" pitchFamily="2" charset="-122"/>
                <a:sym typeface="+mn-ea"/>
              </a:rPr>
              <a:t>是本段的中心句。写出了草原辽阔、碧绿的特点。</a:t>
            </a:r>
            <a:endParaRPr lang="zh-CN" altLang="en-US" sz="2400" b="1" i="1" dirty="0">
              <a:solidFill>
                <a:srgbClr val="0070C0"/>
              </a:solidFill>
              <a:latin typeface="宋体" panose="02010600030101010101" pitchFamily="2" charset="-122"/>
              <a:ea typeface="宋体" panose="02010600030101010101" pitchFamily="2" charset="-122"/>
              <a:sym typeface="+mn-ea"/>
            </a:endParaRPr>
          </a:p>
        </p:txBody>
      </p:sp>
      <p:sp>
        <p:nvSpPr>
          <p:cNvPr id="8" name="椭圆 7"/>
          <p:cNvSpPr/>
          <p:nvPr/>
        </p:nvSpPr>
        <p:spPr>
          <a:xfrm>
            <a:off x="453391" y="1045845"/>
            <a:ext cx="2436495" cy="6477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eaLnBrk="1" hangingPunct="1"/>
            <a:r>
              <a:rPr lang="zh-CN" altLang="en-US" sz="2800" b="1" dirty="0">
                <a:solidFill>
                  <a:schemeClr val="tx1"/>
                </a:solidFill>
                <a:latin typeface="黑体" panose="02010609060101010101" pitchFamily="2" charset="-122"/>
                <a:ea typeface="黑体" panose="02010609060101010101" pitchFamily="2" charset="-122"/>
                <a:sym typeface="+mn-ea"/>
              </a:rPr>
              <a:t>理解</a:t>
            </a:r>
            <a:r>
              <a:rPr lang="zh-CN" altLang="en-US" sz="2800" b="1" dirty="0" smtClean="0">
                <a:solidFill>
                  <a:schemeClr val="tx1"/>
                </a:solidFill>
                <a:latin typeface="黑体" panose="02010609060101010101" pitchFamily="2" charset="-122"/>
                <a:ea typeface="黑体" panose="02010609060101010101" pitchFamily="2" charset="-122"/>
                <a:sym typeface="+mn-ea"/>
              </a:rPr>
              <a:t>词语</a:t>
            </a:r>
            <a:endParaRPr lang="zh-CN" altLang="en-US" sz="2800" b="1" dirty="0">
              <a:solidFill>
                <a:schemeClr val="tx1"/>
              </a:solidFill>
              <a:latin typeface="黑体" panose="02010609060101010101" pitchFamily="2" charset="-122"/>
              <a:ea typeface="黑体" panose="0201060906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5" grpId="0" bldLvl="0" animBg="1"/>
      <p:bldP spid="9" grpId="0" bldLvl="0" animBg="1"/>
      <p:bldP spid="8"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imgsrc.baidu.com/imgad/pic/item/10dfa9ec8a136327c35377ae9b8fa0ec09fac7f5.jpg"/>
          <p:cNvPicPr>
            <a:picLocks noChangeAspect="1" noChangeArrowheads="1"/>
          </p:cNvPicPr>
          <p:nvPr/>
        </p:nvPicPr>
        <p:blipFill rotWithShape="1">
          <a:blip r:embed="rId1" cstate="email"/>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362" name="矩形 4"/>
          <p:cNvSpPr/>
          <p:nvPr/>
        </p:nvSpPr>
        <p:spPr>
          <a:xfrm>
            <a:off x="323529" y="534637"/>
            <a:ext cx="8064530" cy="1471813"/>
          </a:xfrm>
          <a:prstGeom prst="rect">
            <a:avLst/>
          </a:prstGeom>
          <a:noFill/>
          <a:ln w="9525">
            <a:noFill/>
          </a:ln>
        </p:spPr>
        <p:txBody>
          <a:bodyPr wrap="square">
            <a:spAutoFit/>
          </a:bodyPr>
          <a:lstStyle/>
          <a:p>
            <a:pPr>
              <a:lnSpc>
                <a:spcPct val="120000"/>
              </a:lnSpc>
              <a:spcBef>
                <a:spcPct val="50000"/>
              </a:spcBef>
            </a:pPr>
            <a:r>
              <a:rPr lang="zh-CN" altLang="en-US" sz="3735" b="1" dirty="0" smtClean="0">
                <a:latin typeface="楷体" panose="02010609060101010101" pitchFamily="49" charset="-122"/>
                <a:ea typeface="楷体" panose="02010609060101010101" pitchFamily="49" charset="-122"/>
              </a:rPr>
              <a:t>   四面</a:t>
            </a:r>
            <a:r>
              <a:rPr lang="zh-CN" altLang="en-US" sz="3735" b="1" dirty="0">
                <a:latin typeface="楷体" panose="02010609060101010101" pitchFamily="49" charset="-122"/>
                <a:ea typeface="楷体" panose="02010609060101010101" pitchFamily="49" charset="-122"/>
              </a:rPr>
              <a:t>都有小丘，平地是绿的，小丘也是绿的。</a:t>
            </a:r>
            <a:endParaRPr lang="zh-CN" altLang="en-US" sz="3735"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down)">
                                      <p:cBhvr>
                                        <p:cTn id="7" dur="580">
                                          <p:stCondLst>
                                            <p:cond delay="0"/>
                                          </p:stCondLst>
                                        </p:cTn>
                                        <p:tgtEl>
                                          <p:spTgt spid="15362"/>
                                        </p:tgtEl>
                                      </p:cBhvr>
                                    </p:animEffect>
                                    <p:anim calcmode="lin" valueType="num">
                                      <p:cBhvr>
                                        <p:cTn id="8" dur="1822" tmFilter="0,0; 0.14,0.36; 0.43,0.73; 0.71,0.91; 1.0,1.0">
                                          <p:stCondLst>
                                            <p:cond delay="0"/>
                                          </p:stCondLst>
                                        </p:cTn>
                                        <p:tgtEl>
                                          <p:spTgt spid="1536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36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36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36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362"/>
                                        </p:tgtEl>
                                        <p:attrNameLst>
                                          <p:attrName>ppt_y</p:attrName>
                                        </p:attrNameLst>
                                      </p:cBhvr>
                                      <p:tavLst>
                                        <p:tav tm="0" fmla="#ppt_y-sin(pi*$)/81">
                                          <p:val>
                                            <p:fltVal val="0"/>
                                          </p:val>
                                        </p:tav>
                                        <p:tav tm="100000">
                                          <p:val>
                                            <p:fltVal val="1"/>
                                          </p:val>
                                        </p:tav>
                                      </p:tavLst>
                                    </p:anim>
                                    <p:animScale>
                                      <p:cBhvr>
                                        <p:cTn id="13" dur="26">
                                          <p:stCondLst>
                                            <p:cond delay="650"/>
                                          </p:stCondLst>
                                        </p:cTn>
                                        <p:tgtEl>
                                          <p:spTgt spid="15362"/>
                                        </p:tgtEl>
                                      </p:cBhvr>
                                      <p:to x="100000" y="60000"/>
                                    </p:animScale>
                                    <p:animScale>
                                      <p:cBhvr>
                                        <p:cTn id="14" dur="166" decel="50000">
                                          <p:stCondLst>
                                            <p:cond delay="676"/>
                                          </p:stCondLst>
                                        </p:cTn>
                                        <p:tgtEl>
                                          <p:spTgt spid="15362"/>
                                        </p:tgtEl>
                                      </p:cBhvr>
                                      <p:to x="100000" y="100000"/>
                                    </p:animScale>
                                    <p:animScale>
                                      <p:cBhvr>
                                        <p:cTn id="15" dur="26">
                                          <p:stCondLst>
                                            <p:cond delay="1312"/>
                                          </p:stCondLst>
                                        </p:cTn>
                                        <p:tgtEl>
                                          <p:spTgt spid="15362"/>
                                        </p:tgtEl>
                                      </p:cBhvr>
                                      <p:to x="100000" y="80000"/>
                                    </p:animScale>
                                    <p:animScale>
                                      <p:cBhvr>
                                        <p:cTn id="16" dur="166" decel="50000">
                                          <p:stCondLst>
                                            <p:cond delay="1338"/>
                                          </p:stCondLst>
                                        </p:cTn>
                                        <p:tgtEl>
                                          <p:spTgt spid="15362"/>
                                        </p:tgtEl>
                                      </p:cBhvr>
                                      <p:to x="100000" y="100000"/>
                                    </p:animScale>
                                    <p:animScale>
                                      <p:cBhvr>
                                        <p:cTn id="17" dur="26">
                                          <p:stCondLst>
                                            <p:cond delay="1642"/>
                                          </p:stCondLst>
                                        </p:cTn>
                                        <p:tgtEl>
                                          <p:spTgt spid="15362"/>
                                        </p:tgtEl>
                                      </p:cBhvr>
                                      <p:to x="100000" y="90000"/>
                                    </p:animScale>
                                    <p:animScale>
                                      <p:cBhvr>
                                        <p:cTn id="18" dur="166" decel="50000">
                                          <p:stCondLst>
                                            <p:cond delay="1668"/>
                                          </p:stCondLst>
                                        </p:cTn>
                                        <p:tgtEl>
                                          <p:spTgt spid="15362"/>
                                        </p:tgtEl>
                                      </p:cBhvr>
                                      <p:to x="100000" y="100000"/>
                                    </p:animScale>
                                    <p:animScale>
                                      <p:cBhvr>
                                        <p:cTn id="19" dur="26">
                                          <p:stCondLst>
                                            <p:cond delay="1808"/>
                                          </p:stCondLst>
                                        </p:cTn>
                                        <p:tgtEl>
                                          <p:spTgt spid="15362"/>
                                        </p:tgtEl>
                                      </p:cBhvr>
                                      <p:to x="100000" y="95000"/>
                                    </p:animScale>
                                    <p:animScale>
                                      <p:cBhvr>
                                        <p:cTn id="20" dur="166" decel="50000">
                                          <p:stCondLst>
                                            <p:cond delay="1834"/>
                                          </p:stCondLst>
                                        </p:cTn>
                                        <p:tgtEl>
                                          <p:spTgt spid="1536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
          <p:cNvGrpSpPr/>
          <p:nvPr/>
        </p:nvGrpSpPr>
        <p:grpSpPr>
          <a:xfrm>
            <a:off x="828474" y="635425"/>
            <a:ext cx="2234565" cy="1295343"/>
            <a:chOff x="340723" y="-643091"/>
            <a:chExt cx="2234565" cy="1297893"/>
          </a:xfrm>
        </p:grpSpPr>
        <p:sp>
          <p:nvSpPr>
            <p:cNvPr id="5236" name="文本框 13"/>
            <p:cNvSpPr txBox="1"/>
            <p:nvPr/>
          </p:nvSpPr>
          <p:spPr>
            <a:xfrm>
              <a:off x="340723" y="-643091"/>
              <a:ext cx="2234565" cy="709280"/>
            </a:xfrm>
            <a:prstGeom prst="rect">
              <a:avLst/>
            </a:prstGeom>
            <a:noFill/>
            <a:ln w="9525">
              <a:noFill/>
            </a:ln>
          </p:spPr>
          <p:txBody>
            <a:bodyPr wrap="square">
              <a:spAutoFit/>
            </a:bodyPr>
            <a:lstStyle/>
            <a:p>
              <a:pPr algn="ctr"/>
              <a:r>
                <a:rPr lang="zh-CN" altLang="en-US" sz="4000" b="1" u="dbl" dirty="0" smtClean="0">
                  <a:solidFill>
                    <a:srgbClr val="92D050"/>
                  </a:solidFill>
                  <a:uFillTx/>
                  <a:latin typeface="黑体" panose="02010609060101010101" pitchFamily="2" charset="-122"/>
                  <a:ea typeface="黑体" panose="02010609060101010101" pitchFamily="2" charset="-122"/>
                </a:rPr>
                <a:t>作者简介</a:t>
              </a:r>
              <a:endParaRPr lang="zh-CN" altLang="en-US" sz="4000" b="1" u="dbl" dirty="0" smtClean="0">
                <a:solidFill>
                  <a:srgbClr val="92D050"/>
                </a:solidFill>
                <a:uFillTx/>
                <a:latin typeface="黑体" panose="02010609060101010101" pitchFamily="2" charset="-122"/>
                <a:ea typeface="黑体" panose="02010609060101010101" pitchFamily="2" charset="-122"/>
              </a:endParaRPr>
            </a:p>
          </p:txBody>
        </p:sp>
        <p:grpSp>
          <p:nvGrpSpPr>
            <p:cNvPr id="5" name="Group 4"/>
            <p:cNvGrpSpPr>
              <a:grpSpLocks noChangeAspect="1"/>
            </p:cNvGrpSpPr>
            <p:nvPr/>
          </p:nvGrpSpPr>
          <p:grpSpPr>
            <a:xfrm>
              <a:off x="2105319" y="434013"/>
              <a:ext cx="368573" cy="220789"/>
              <a:chOff x="2511" y="1362"/>
              <a:chExt cx="539" cy="322"/>
            </a:xfrm>
          </p:grpSpPr>
          <p:sp>
            <p:nvSpPr>
              <p:cNvPr id="19" name="Freeform 8"/>
              <p:cNvSpPr/>
              <p:nvPr/>
            </p:nvSpPr>
            <p:spPr bwMode="auto">
              <a:xfrm>
                <a:off x="2954" y="1362"/>
                <a:ext cx="5" cy="0"/>
              </a:xfrm>
              <a:custGeom>
                <a:avLst/>
                <a:gdLst>
                  <a:gd name="T0" fmla="*/ 2 w 2"/>
                  <a:gd name="T1" fmla="*/ 0 h 1"/>
                  <a:gd name="T2" fmla="*/ 0 w 2"/>
                  <a:gd name="T3" fmla="*/ 1 h 1"/>
                  <a:gd name="T4" fmla="*/ 2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0" y="0"/>
                      <a:pt x="0" y="1"/>
                    </a:cubicBezTo>
                    <a:cubicBezTo>
                      <a:pt x="0" y="0"/>
                      <a:pt x="1" y="0"/>
                      <a:pt x="2" y="0"/>
                    </a:cubicBezTo>
                    <a:cubicBezTo>
                      <a:pt x="2" y="0"/>
                      <a:pt x="2" y="0"/>
                      <a:pt x="2" y="0"/>
                    </a:cubicBezTo>
                  </a:path>
                </a:pathLst>
              </a:custGeom>
              <a:solidFill>
                <a:srgbClr val="EEEBE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20" name="Freeform 9"/>
              <p:cNvSpPr/>
              <p:nvPr/>
            </p:nvSpPr>
            <p:spPr bwMode="auto">
              <a:xfrm>
                <a:off x="2943" y="1497"/>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path>
                </a:pathLst>
              </a:custGeom>
              <a:solidFill>
                <a:srgbClr val="578C9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21" name="Freeform 10"/>
              <p:cNvSpPr>
                <a:spLocks noEditPoints="1"/>
              </p:cNvSpPr>
              <p:nvPr/>
            </p:nvSpPr>
            <p:spPr bwMode="auto">
              <a:xfrm>
                <a:off x="2511" y="1362"/>
                <a:ext cx="539" cy="322"/>
              </a:xfrm>
              <a:custGeom>
                <a:avLst/>
                <a:gdLst>
                  <a:gd name="T0" fmla="*/ 7 w 309"/>
                  <a:gd name="T1" fmla="*/ 184 h 184"/>
                  <a:gd name="T2" fmla="*/ 9 w 309"/>
                  <a:gd name="T3" fmla="*/ 184 h 184"/>
                  <a:gd name="T4" fmla="*/ 9 w 309"/>
                  <a:gd name="T5" fmla="*/ 178 h 184"/>
                  <a:gd name="T6" fmla="*/ 8 w 309"/>
                  <a:gd name="T7" fmla="*/ 180 h 184"/>
                  <a:gd name="T8" fmla="*/ 9 w 309"/>
                  <a:gd name="T9" fmla="*/ 178 h 184"/>
                  <a:gd name="T10" fmla="*/ 34 w 309"/>
                  <a:gd name="T11" fmla="*/ 174 h 184"/>
                  <a:gd name="T12" fmla="*/ 34 w 309"/>
                  <a:gd name="T13" fmla="*/ 179 h 184"/>
                  <a:gd name="T14" fmla="*/ 36 w 309"/>
                  <a:gd name="T15" fmla="*/ 176 h 184"/>
                  <a:gd name="T16" fmla="*/ 38 w 309"/>
                  <a:gd name="T17" fmla="*/ 176 h 184"/>
                  <a:gd name="T18" fmla="*/ 84 w 309"/>
                  <a:gd name="T19" fmla="*/ 144 h 184"/>
                  <a:gd name="T20" fmla="*/ 85 w 309"/>
                  <a:gd name="T21" fmla="*/ 145 h 184"/>
                  <a:gd name="T22" fmla="*/ 84 w 309"/>
                  <a:gd name="T23" fmla="*/ 144 h 184"/>
                  <a:gd name="T24" fmla="*/ 0 w 309"/>
                  <a:gd name="T25" fmla="*/ 135 h 184"/>
                  <a:gd name="T26" fmla="*/ 1 w 309"/>
                  <a:gd name="T27" fmla="*/ 135 h 184"/>
                  <a:gd name="T28" fmla="*/ 138 w 309"/>
                  <a:gd name="T29" fmla="*/ 123 h 184"/>
                  <a:gd name="T30" fmla="*/ 139 w 309"/>
                  <a:gd name="T31" fmla="*/ 123 h 184"/>
                  <a:gd name="T32" fmla="*/ 154 w 309"/>
                  <a:gd name="T33" fmla="*/ 115 h 184"/>
                  <a:gd name="T34" fmla="*/ 154 w 309"/>
                  <a:gd name="T35" fmla="*/ 116 h 184"/>
                  <a:gd name="T36" fmla="*/ 154 w 309"/>
                  <a:gd name="T37" fmla="*/ 115 h 184"/>
                  <a:gd name="T38" fmla="*/ 50 w 309"/>
                  <a:gd name="T39" fmla="*/ 113 h 184"/>
                  <a:gd name="T40" fmla="*/ 53 w 309"/>
                  <a:gd name="T41" fmla="*/ 115 h 184"/>
                  <a:gd name="T42" fmla="*/ 146 w 309"/>
                  <a:gd name="T43" fmla="*/ 113 h 184"/>
                  <a:gd name="T44" fmla="*/ 147 w 309"/>
                  <a:gd name="T45" fmla="*/ 114 h 184"/>
                  <a:gd name="T46" fmla="*/ 146 w 309"/>
                  <a:gd name="T47" fmla="*/ 113 h 184"/>
                  <a:gd name="T48" fmla="*/ 149 w 309"/>
                  <a:gd name="T49" fmla="*/ 111 h 184"/>
                  <a:gd name="T50" fmla="*/ 151 w 309"/>
                  <a:gd name="T51" fmla="*/ 111 h 184"/>
                  <a:gd name="T52" fmla="*/ 165 w 309"/>
                  <a:gd name="T53" fmla="*/ 109 h 184"/>
                  <a:gd name="T54" fmla="*/ 162 w 309"/>
                  <a:gd name="T55" fmla="*/ 113 h 184"/>
                  <a:gd name="T56" fmla="*/ 166 w 309"/>
                  <a:gd name="T57" fmla="*/ 111 h 184"/>
                  <a:gd name="T58" fmla="*/ 184 w 309"/>
                  <a:gd name="T59" fmla="*/ 107 h 184"/>
                  <a:gd name="T60" fmla="*/ 184 w 309"/>
                  <a:gd name="T61" fmla="*/ 109 h 184"/>
                  <a:gd name="T62" fmla="*/ 184 w 309"/>
                  <a:gd name="T63" fmla="*/ 107 h 184"/>
                  <a:gd name="T64" fmla="*/ 50 w 309"/>
                  <a:gd name="T65" fmla="*/ 109 h 184"/>
                  <a:gd name="T66" fmla="*/ 53 w 309"/>
                  <a:gd name="T67" fmla="*/ 111 h 184"/>
                  <a:gd name="T68" fmla="*/ 53 w 309"/>
                  <a:gd name="T69" fmla="*/ 107 h 184"/>
                  <a:gd name="T70" fmla="*/ 248 w 309"/>
                  <a:gd name="T71" fmla="*/ 77 h 184"/>
                  <a:gd name="T72" fmla="*/ 249 w 309"/>
                  <a:gd name="T73" fmla="*/ 77 h 184"/>
                  <a:gd name="T74" fmla="*/ 249 w 309"/>
                  <a:gd name="T75" fmla="*/ 75 h 184"/>
                  <a:gd name="T76" fmla="*/ 252 w 309"/>
                  <a:gd name="T77" fmla="*/ 67 h 184"/>
                  <a:gd name="T78" fmla="*/ 252 w 309"/>
                  <a:gd name="T79" fmla="*/ 70 h 184"/>
                  <a:gd name="T80" fmla="*/ 268 w 309"/>
                  <a:gd name="T81" fmla="*/ 64 h 184"/>
                  <a:gd name="T82" fmla="*/ 266 w 309"/>
                  <a:gd name="T83" fmla="*/ 66 h 184"/>
                  <a:gd name="T84" fmla="*/ 268 w 309"/>
                  <a:gd name="T85" fmla="*/ 66 h 184"/>
                  <a:gd name="T86" fmla="*/ 276 w 309"/>
                  <a:gd name="T87" fmla="*/ 54 h 184"/>
                  <a:gd name="T88" fmla="*/ 276 w 309"/>
                  <a:gd name="T89" fmla="*/ 55 h 184"/>
                  <a:gd name="T90" fmla="*/ 276 w 309"/>
                  <a:gd name="T91" fmla="*/ 54 h 184"/>
                  <a:gd name="T92" fmla="*/ 307 w 309"/>
                  <a:gd name="T93" fmla="*/ 17 h 184"/>
                  <a:gd name="T94" fmla="*/ 309 w 309"/>
                  <a:gd name="T95" fmla="*/ 17 h 184"/>
                  <a:gd name="T96" fmla="*/ 254 w 309"/>
                  <a:gd name="T97" fmla="*/ 11 h 184"/>
                  <a:gd name="T98" fmla="*/ 254 w 309"/>
                  <a:gd name="T99" fmla="*/ 12 h 184"/>
                  <a:gd name="T100" fmla="*/ 254 w 309"/>
                  <a:gd name="T101" fmla="*/ 11 h 184"/>
                  <a:gd name="T102" fmla="*/ 304 w 309"/>
                  <a:gd name="T103" fmla="*/ 12 h 184"/>
                  <a:gd name="T104" fmla="*/ 308 w 309"/>
                  <a:gd name="T105" fmla="*/ 14 h 184"/>
                  <a:gd name="T106" fmla="*/ 307 w 309"/>
                  <a:gd name="T107" fmla="*/ 11 h 184"/>
                  <a:gd name="T108" fmla="*/ 305 w 309"/>
                  <a:gd name="T109" fmla="*/ 10 h 184"/>
                  <a:gd name="T110" fmla="*/ 245 w 309"/>
                  <a:gd name="T111" fmla="*/ 12 h 184"/>
                  <a:gd name="T112" fmla="*/ 245 w 309"/>
                  <a:gd name="T113" fmla="*/ 10 h 184"/>
                  <a:gd name="T114" fmla="*/ 257 w 309"/>
                  <a:gd name="T115" fmla="*/ 0 h 184"/>
                  <a:gd name="T116" fmla="*/ 254 w 309"/>
                  <a:gd name="T117" fmla="*/ 1 h 184"/>
                  <a:gd name="T118" fmla="*/ 255 w 309"/>
                  <a:gd name="T119" fmla="*/ 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9" h="184">
                    <a:moveTo>
                      <a:pt x="8" y="183"/>
                    </a:moveTo>
                    <a:cubicBezTo>
                      <a:pt x="7" y="183"/>
                      <a:pt x="7" y="183"/>
                      <a:pt x="7" y="184"/>
                    </a:cubicBezTo>
                    <a:cubicBezTo>
                      <a:pt x="7" y="184"/>
                      <a:pt x="8" y="184"/>
                      <a:pt x="8" y="184"/>
                    </a:cubicBezTo>
                    <a:cubicBezTo>
                      <a:pt x="8" y="184"/>
                      <a:pt x="9" y="184"/>
                      <a:pt x="9" y="184"/>
                    </a:cubicBezTo>
                    <a:cubicBezTo>
                      <a:pt x="9" y="183"/>
                      <a:pt x="8" y="183"/>
                      <a:pt x="8" y="183"/>
                    </a:cubicBezTo>
                    <a:moveTo>
                      <a:pt x="9" y="178"/>
                    </a:moveTo>
                    <a:cubicBezTo>
                      <a:pt x="8" y="178"/>
                      <a:pt x="7" y="180"/>
                      <a:pt x="8" y="180"/>
                    </a:cubicBezTo>
                    <a:cubicBezTo>
                      <a:pt x="8" y="180"/>
                      <a:pt x="8" y="180"/>
                      <a:pt x="8" y="180"/>
                    </a:cubicBezTo>
                    <a:cubicBezTo>
                      <a:pt x="9" y="180"/>
                      <a:pt x="10" y="178"/>
                      <a:pt x="9" y="178"/>
                    </a:cubicBezTo>
                    <a:cubicBezTo>
                      <a:pt x="9" y="178"/>
                      <a:pt x="9" y="178"/>
                      <a:pt x="9" y="178"/>
                    </a:cubicBezTo>
                    <a:moveTo>
                      <a:pt x="35" y="171"/>
                    </a:moveTo>
                    <a:cubicBezTo>
                      <a:pt x="35" y="171"/>
                      <a:pt x="34" y="172"/>
                      <a:pt x="34" y="174"/>
                    </a:cubicBezTo>
                    <a:cubicBezTo>
                      <a:pt x="34" y="174"/>
                      <a:pt x="34" y="174"/>
                      <a:pt x="34" y="174"/>
                    </a:cubicBezTo>
                    <a:cubicBezTo>
                      <a:pt x="33" y="175"/>
                      <a:pt x="32" y="179"/>
                      <a:pt x="34" y="179"/>
                    </a:cubicBezTo>
                    <a:cubicBezTo>
                      <a:pt x="34" y="179"/>
                      <a:pt x="34" y="179"/>
                      <a:pt x="35" y="179"/>
                    </a:cubicBezTo>
                    <a:cubicBezTo>
                      <a:pt x="35" y="178"/>
                      <a:pt x="36" y="177"/>
                      <a:pt x="36" y="176"/>
                    </a:cubicBezTo>
                    <a:cubicBezTo>
                      <a:pt x="37" y="176"/>
                      <a:pt x="37" y="176"/>
                      <a:pt x="38" y="176"/>
                    </a:cubicBezTo>
                    <a:cubicBezTo>
                      <a:pt x="38" y="176"/>
                      <a:pt x="38" y="176"/>
                      <a:pt x="38" y="176"/>
                    </a:cubicBezTo>
                    <a:cubicBezTo>
                      <a:pt x="39" y="176"/>
                      <a:pt x="37" y="171"/>
                      <a:pt x="35" y="171"/>
                    </a:cubicBezTo>
                    <a:moveTo>
                      <a:pt x="84" y="144"/>
                    </a:moveTo>
                    <a:cubicBezTo>
                      <a:pt x="84" y="144"/>
                      <a:pt x="84" y="144"/>
                      <a:pt x="84" y="145"/>
                    </a:cubicBezTo>
                    <a:cubicBezTo>
                      <a:pt x="84" y="145"/>
                      <a:pt x="84" y="145"/>
                      <a:pt x="85" y="145"/>
                    </a:cubicBezTo>
                    <a:cubicBezTo>
                      <a:pt x="85" y="145"/>
                      <a:pt x="85" y="145"/>
                      <a:pt x="86" y="145"/>
                    </a:cubicBezTo>
                    <a:cubicBezTo>
                      <a:pt x="86" y="145"/>
                      <a:pt x="85" y="144"/>
                      <a:pt x="84" y="144"/>
                    </a:cubicBezTo>
                    <a:moveTo>
                      <a:pt x="1" y="134"/>
                    </a:moveTo>
                    <a:cubicBezTo>
                      <a:pt x="0" y="135"/>
                      <a:pt x="0" y="135"/>
                      <a:pt x="0" y="135"/>
                    </a:cubicBezTo>
                    <a:cubicBezTo>
                      <a:pt x="0" y="135"/>
                      <a:pt x="0" y="135"/>
                      <a:pt x="1" y="135"/>
                    </a:cubicBezTo>
                    <a:cubicBezTo>
                      <a:pt x="1" y="135"/>
                      <a:pt x="1" y="135"/>
                      <a:pt x="1" y="135"/>
                    </a:cubicBezTo>
                    <a:cubicBezTo>
                      <a:pt x="1" y="134"/>
                      <a:pt x="1" y="134"/>
                      <a:pt x="1" y="134"/>
                    </a:cubicBezTo>
                    <a:moveTo>
                      <a:pt x="138" y="123"/>
                    </a:moveTo>
                    <a:cubicBezTo>
                      <a:pt x="137" y="123"/>
                      <a:pt x="136" y="124"/>
                      <a:pt x="137" y="125"/>
                    </a:cubicBezTo>
                    <a:cubicBezTo>
                      <a:pt x="138" y="124"/>
                      <a:pt x="139" y="125"/>
                      <a:pt x="139" y="123"/>
                    </a:cubicBezTo>
                    <a:cubicBezTo>
                      <a:pt x="139" y="123"/>
                      <a:pt x="138" y="123"/>
                      <a:pt x="138" y="123"/>
                    </a:cubicBezTo>
                    <a:moveTo>
                      <a:pt x="154" y="115"/>
                    </a:moveTo>
                    <a:cubicBezTo>
                      <a:pt x="154" y="115"/>
                      <a:pt x="153" y="115"/>
                      <a:pt x="153" y="115"/>
                    </a:cubicBezTo>
                    <a:cubicBezTo>
                      <a:pt x="153" y="116"/>
                      <a:pt x="154" y="116"/>
                      <a:pt x="154" y="116"/>
                    </a:cubicBezTo>
                    <a:cubicBezTo>
                      <a:pt x="155" y="116"/>
                      <a:pt x="155" y="116"/>
                      <a:pt x="155" y="116"/>
                    </a:cubicBezTo>
                    <a:cubicBezTo>
                      <a:pt x="155" y="115"/>
                      <a:pt x="155" y="115"/>
                      <a:pt x="154" y="115"/>
                    </a:cubicBezTo>
                    <a:moveTo>
                      <a:pt x="50" y="113"/>
                    </a:moveTo>
                    <a:cubicBezTo>
                      <a:pt x="50" y="113"/>
                      <a:pt x="50" y="113"/>
                      <a:pt x="50" y="113"/>
                    </a:cubicBezTo>
                    <a:cubicBezTo>
                      <a:pt x="50" y="114"/>
                      <a:pt x="52" y="115"/>
                      <a:pt x="52" y="115"/>
                    </a:cubicBezTo>
                    <a:cubicBezTo>
                      <a:pt x="53" y="115"/>
                      <a:pt x="53" y="115"/>
                      <a:pt x="53" y="115"/>
                    </a:cubicBezTo>
                    <a:cubicBezTo>
                      <a:pt x="53" y="114"/>
                      <a:pt x="51" y="113"/>
                      <a:pt x="50" y="113"/>
                    </a:cubicBezTo>
                    <a:moveTo>
                      <a:pt x="146" y="113"/>
                    </a:moveTo>
                    <a:cubicBezTo>
                      <a:pt x="146" y="113"/>
                      <a:pt x="146" y="113"/>
                      <a:pt x="146" y="113"/>
                    </a:cubicBezTo>
                    <a:cubicBezTo>
                      <a:pt x="145" y="114"/>
                      <a:pt x="146" y="114"/>
                      <a:pt x="147" y="114"/>
                    </a:cubicBezTo>
                    <a:cubicBezTo>
                      <a:pt x="147" y="114"/>
                      <a:pt x="147" y="114"/>
                      <a:pt x="147" y="113"/>
                    </a:cubicBezTo>
                    <a:cubicBezTo>
                      <a:pt x="148" y="113"/>
                      <a:pt x="147" y="113"/>
                      <a:pt x="146" y="113"/>
                    </a:cubicBezTo>
                    <a:moveTo>
                      <a:pt x="150" y="110"/>
                    </a:moveTo>
                    <a:cubicBezTo>
                      <a:pt x="149" y="110"/>
                      <a:pt x="149" y="110"/>
                      <a:pt x="149" y="111"/>
                    </a:cubicBezTo>
                    <a:cubicBezTo>
                      <a:pt x="149" y="111"/>
                      <a:pt x="150" y="111"/>
                      <a:pt x="150" y="111"/>
                    </a:cubicBezTo>
                    <a:cubicBezTo>
                      <a:pt x="151" y="111"/>
                      <a:pt x="151" y="111"/>
                      <a:pt x="151" y="111"/>
                    </a:cubicBezTo>
                    <a:cubicBezTo>
                      <a:pt x="151" y="111"/>
                      <a:pt x="150" y="110"/>
                      <a:pt x="150" y="110"/>
                    </a:cubicBezTo>
                    <a:moveTo>
                      <a:pt x="165" y="109"/>
                    </a:moveTo>
                    <a:cubicBezTo>
                      <a:pt x="165" y="109"/>
                      <a:pt x="163" y="110"/>
                      <a:pt x="162" y="111"/>
                    </a:cubicBezTo>
                    <a:cubicBezTo>
                      <a:pt x="161" y="112"/>
                      <a:pt x="161" y="113"/>
                      <a:pt x="162" y="113"/>
                    </a:cubicBezTo>
                    <a:cubicBezTo>
                      <a:pt x="162" y="113"/>
                      <a:pt x="163" y="113"/>
                      <a:pt x="164" y="113"/>
                    </a:cubicBezTo>
                    <a:cubicBezTo>
                      <a:pt x="166" y="111"/>
                      <a:pt x="166" y="111"/>
                      <a:pt x="166" y="111"/>
                    </a:cubicBezTo>
                    <a:cubicBezTo>
                      <a:pt x="166" y="110"/>
                      <a:pt x="166" y="109"/>
                      <a:pt x="165" y="109"/>
                    </a:cubicBezTo>
                    <a:moveTo>
                      <a:pt x="184" y="107"/>
                    </a:moveTo>
                    <a:cubicBezTo>
                      <a:pt x="184" y="107"/>
                      <a:pt x="183" y="109"/>
                      <a:pt x="184" y="109"/>
                    </a:cubicBezTo>
                    <a:cubicBezTo>
                      <a:pt x="184" y="109"/>
                      <a:pt x="184" y="109"/>
                      <a:pt x="184" y="109"/>
                    </a:cubicBezTo>
                    <a:cubicBezTo>
                      <a:pt x="184" y="109"/>
                      <a:pt x="185" y="107"/>
                      <a:pt x="184" y="107"/>
                    </a:cubicBezTo>
                    <a:cubicBezTo>
                      <a:pt x="184" y="107"/>
                      <a:pt x="184" y="107"/>
                      <a:pt x="184" y="107"/>
                    </a:cubicBezTo>
                    <a:moveTo>
                      <a:pt x="53" y="107"/>
                    </a:moveTo>
                    <a:cubicBezTo>
                      <a:pt x="51" y="107"/>
                      <a:pt x="50" y="108"/>
                      <a:pt x="50" y="109"/>
                    </a:cubicBezTo>
                    <a:cubicBezTo>
                      <a:pt x="50" y="110"/>
                      <a:pt x="50" y="111"/>
                      <a:pt x="51" y="111"/>
                    </a:cubicBezTo>
                    <a:cubicBezTo>
                      <a:pt x="52" y="111"/>
                      <a:pt x="52" y="111"/>
                      <a:pt x="53" y="111"/>
                    </a:cubicBezTo>
                    <a:cubicBezTo>
                      <a:pt x="54" y="111"/>
                      <a:pt x="54" y="108"/>
                      <a:pt x="54" y="107"/>
                    </a:cubicBezTo>
                    <a:cubicBezTo>
                      <a:pt x="53" y="107"/>
                      <a:pt x="53" y="107"/>
                      <a:pt x="53" y="107"/>
                    </a:cubicBezTo>
                    <a:moveTo>
                      <a:pt x="249" y="75"/>
                    </a:moveTo>
                    <a:cubicBezTo>
                      <a:pt x="249" y="75"/>
                      <a:pt x="249" y="76"/>
                      <a:pt x="248" y="77"/>
                    </a:cubicBezTo>
                    <a:cubicBezTo>
                      <a:pt x="248" y="77"/>
                      <a:pt x="248" y="77"/>
                      <a:pt x="248" y="77"/>
                    </a:cubicBezTo>
                    <a:cubicBezTo>
                      <a:pt x="249" y="77"/>
                      <a:pt x="249" y="77"/>
                      <a:pt x="249" y="77"/>
                    </a:cubicBezTo>
                    <a:cubicBezTo>
                      <a:pt x="250" y="77"/>
                      <a:pt x="250" y="76"/>
                      <a:pt x="251" y="76"/>
                    </a:cubicBezTo>
                    <a:cubicBezTo>
                      <a:pt x="250" y="76"/>
                      <a:pt x="250" y="75"/>
                      <a:pt x="249" y="75"/>
                    </a:cubicBezTo>
                    <a:moveTo>
                      <a:pt x="253" y="66"/>
                    </a:moveTo>
                    <a:cubicBezTo>
                      <a:pt x="252" y="67"/>
                      <a:pt x="252" y="67"/>
                      <a:pt x="252" y="67"/>
                    </a:cubicBezTo>
                    <a:cubicBezTo>
                      <a:pt x="250" y="67"/>
                      <a:pt x="250" y="67"/>
                      <a:pt x="250" y="67"/>
                    </a:cubicBezTo>
                    <a:cubicBezTo>
                      <a:pt x="250" y="70"/>
                      <a:pt x="251" y="70"/>
                      <a:pt x="252" y="70"/>
                    </a:cubicBezTo>
                    <a:cubicBezTo>
                      <a:pt x="254" y="70"/>
                      <a:pt x="258" y="66"/>
                      <a:pt x="253" y="66"/>
                    </a:cubicBezTo>
                    <a:moveTo>
                      <a:pt x="268" y="64"/>
                    </a:moveTo>
                    <a:cubicBezTo>
                      <a:pt x="268" y="64"/>
                      <a:pt x="268" y="65"/>
                      <a:pt x="268" y="65"/>
                    </a:cubicBezTo>
                    <a:cubicBezTo>
                      <a:pt x="266" y="66"/>
                      <a:pt x="266" y="66"/>
                      <a:pt x="266" y="66"/>
                    </a:cubicBezTo>
                    <a:cubicBezTo>
                      <a:pt x="266" y="67"/>
                      <a:pt x="266" y="67"/>
                      <a:pt x="267" y="67"/>
                    </a:cubicBezTo>
                    <a:cubicBezTo>
                      <a:pt x="267" y="67"/>
                      <a:pt x="268" y="67"/>
                      <a:pt x="268" y="66"/>
                    </a:cubicBezTo>
                    <a:cubicBezTo>
                      <a:pt x="269" y="66"/>
                      <a:pt x="269" y="64"/>
                      <a:pt x="268" y="64"/>
                    </a:cubicBezTo>
                    <a:moveTo>
                      <a:pt x="276" y="54"/>
                    </a:moveTo>
                    <a:cubicBezTo>
                      <a:pt x="276" y="54"/>
                      <a:pt x="275" y="55"/>
                      <a:pt x="276" y="55"/>
                    </a:cubicBezTo>
                    <a:cubicBezTo>
                      <a:pt x="276" y="55"/>
                      <a:pt x="276" y="55"/>
                      <a:pt x="276" y="55"/>
                    </a:cubicBezTo>
                    <a:cubicBezTo>
                      <a:pt x="276" y="55"/>
                      <a:pt x="277" y="54"/>
                      <a:pt x="276" y="54"/>
                    </a:cubicBezTo>
                    <a:cubicBezTo>
                      <a:pt x="276" y="54"/>
                      <a:pt x="276" y="54"/>
                      <a:pt x="276" y="54"/>
                    </a:cubicBezTo>
                    <a:moveTo>
                      <a:pt x="308" y="17"/>
                    </a:moveTo>
                    <a:cubicBezTo>
                      <a:pt x="308" y="17"/>
                      <a:pt x="307" y="17"/>
                      <a:pt x="307" y="17"/>
                    </a:cubicBezTo>
                    <a:cubicBezTo>
                      <a:pt x="307" y="18"/>
                      <a:pt x="308" y="18"/>
                      <a:pt x="308" y="18"/>
                    </a:cubicBezTo>
                    <a:cubicBezTo>
                      <a:pt x="309" y="18"/>
                      <a:pt x="309" y="18"/>
                      <a:pt x="309" y="17"/>
                    </a:cubicBezTo>
                    <a:cubicBezTo>
                      <a:pt x="309" y="17"/>
                      <a:pt x="308" y="17"/>
                      <a:pt x="308" y="17"/>
                    </a:cubicBezTo>
                    <a:moveTo>
                      <a:pt x="254" y="11"/>
                    </a:moveTo>
                    <a:cubicBezTo>
                      <a:pt x="253" y="11"/>
                      <a:pt x="253" y="11"/>
                      <a:pt x="253" y="11"/>
                    </a:cubicBezTo>
                    <a:cubicBezTo>
                      <a:pt x="253" y="11"/>
                      <a:pt x="254" y="12"/>
                      <a:pt x="254" y="12"/>
                    </a:cubicBezTo>
                    <a:cubicBezTo>
                      <a:pt x="254" y="12"/>
                      <a:pt x="255" y="12"/>
                      <a:pt x="255" y="11"/>
                    </a:cubicBezTo>
                    <a:cubicBezTo>
                      <a:pt x="255" y="11"/>
                      <a:pt x="254" y="11"/>
                      <a:pt x="254" y="11"/>
                    </a:cubicBezTo>
                    <a:moveTo>
                      <a:pt x="305" y="10"/>
                    </a:moveTo>
                    <a:cubicBezTo>
                      <a:pt x="304" y="10"/>
                      <a:pt x="304" y="11"/>
                      <a:pt x="304" y="12"/>
                    </a:cubicBezTo>
                    <a:cubicBezTo>
                      <a:pt x="305" y="13"/>
                      <a:pt x="306" y="14"/>
                      <a:pt x="307" y="14"/>
                    </a:cubicBezTo>
                    <a:cubicBezTo>
                      <a:pt x="307" y="14"/>
                      <a:pt x="308" y="14"/>
                      <a:pt x="308" y="14"/>
                    </a:cubicBezTo>
                    <a:cubicBezTo>
                      <a:pt x="308" y="14"/>
                      <a:pt x="308" y="14"/>
                      <a:pt x="308" y="14"/>
                    </a:cubicBezTo>
                    <a:cubicBezTo>
                      <a:pt x="308" y="13"/>
                      <a:pt x="308" y="12"/>
                      <a:pt x="307" y="11"/>
                    </a:cubicBezTo>
                    <a:cubicBezTo>
                      <a:pt x="307" y="11"/>
                      <a:pt x="306" y="10"/>
                      <a:pt x="306" y="10"/>
                    </a:cubicBezTo>
                    <a:cubicBezTo>
                      <a:pt x="306" y="10"/>
                      <a:pt x="306" y="10"/>
                      <a:pt x="305" y="10"/>
                    </a:cubicBezTo>
                    <a:moveTo>
                      <a:pt x="245" y="10"/>
                    </a:moveTo>
                    <a:cubicBezTo>
                      <a:pt x="244" y="10"/>
                      <a:pt x="243" y="12"/>
                      <a:pt x="245" y="12"/>
                    </a:cubicBezTo>
                    <a:cubicBezTo>
                      <a:pt x="245" y="12"/>
                      <a:pt x="245" y="12"/>
                      <a:pt x="245" y="12"/>
                    </a:cubicBezTo>
                    <a:cubicBezTo>
                      <a:pt x="246" y="12"/>
                      <a:pt x="247" y="10"/>
                      <a:pt x="245" y="10"/>
                    </a:cubicBezTo>
                    <a:cubicBezTo>
                      <a:pt x="245" y="10"/>
                      <a:pt x="245" y="10"/>
                      <a:pt x="245" y="10"/>
                    </a:cubicBezTo>
                    <a:moveTo>
                      <a:pt x="257" y="0"/>
                    </a:moveTo>
                    <a:cubicBezTo>
                      <a:pt x="256" y="0"/>
                      <a:pt x="255" y="0"/>
                      <a:pt x="255" y="1"/>
                    </a:cubicBezTo>
                    <a:cubicBezTo>
                      <a:pt x="254" y="1"/>
                      <a:pt x="254" y="1"/>
                      <a:pt x="254" y="1"/>
                    </a:cubicBezTo>
                    <a:cubicBezTo>
                      <a:pt x="254" y="1"/>
                      <a:pt x="254" y="1"/>
                      <a:pt x="254" y="1"/>
                    </a:cubicBezTo>
                    <a:cubicBezTo>
                      <a:pt x="254" y="2"/>
                      <a:pt x="254" y="3"/>
                      <a:pt x="255" y="3"/>
                    </a:cubicBezTo>
                    <a:cubicBezTo>
                      <a:pt x="256" y="3"/>
                      <a:pt x="258" y="1"/>
                      <a:pt x="257" y="0"/>
                    </a:cubicBezTo>
                  </a:path>
                </a:pathLst>
              </a:custGeom>
              <a:solidFill>
                <a:srgbClr val="66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2" name="文本框 1"/>
          <p:cNvSpPr txBox="1"/>
          <p:nvPr/>
        </p:nvSpPr>
        <p:spPr>
          <a:xfrm>
            <a:off x="2915816" y="1508787"/>
            <a:ext cx="5832648" cy="3108543"/>
          </a:xfrm>
          <a:prstGeom prst="rect">
            <a:avLst/>
          </a:prstGeom>
          <a:noFill/>
          <a:ln w="9525">
            <a:noFill/>
          </a:ln>
        </p:spPr>
        <p:txBody>
          <a:bodyPr wrap="square" anchor="t">
            <a:spAutoFit/>
          </a:bodyPr>
          <a:lstStyle/>
          <a:p>
            <a:r>
              <a:rPr lang="zh-CN" altLang="en-US" sz="2800" b="1" dirty="0" smtClean="0">
                <a:solidFill>
                  <a:srgbClr val="FF0000"/>
                </a:solidFill>
                <a:latin typeface="楷体_GB2312" panose="02010609030101010101" charset="-122"/>
                <a:ea typeface="楷体_GB2312" panose="02010609030101010101" charset="-122"/>
                <a:cs typeface="楷体" panose="02010609060101010101" pitchFamily="49" charset="-122"/>
              </a:rPr>
              <a:t>    老</a:t>
            </a:r>
            <a:r>
              <a:rPr lang="zh-CN" altLang="en-US" sz="2800" b="1" dirty="0">
                <a:solidFill>
                  <a:srgbClr val="FF0000"/>
                </a:solidFill>
                <a:latin typeface="楷体_GB2312" panose="02010609030101010101" charset="-122"/>
                <a:ea typeface="楷体_GB2312" panose="02010609030101010101" charset="-122"/>
                <a:cs typeface="楷体" panose="02010609060101010101" pitchFamily="49" charset="-122"/>
              </a:rPr>
              <a:t>舍</a:t>
            </a:r>
            <a:r>
              <a:rPr lang="en-US" altLang="zh-CN" sz="2800" b="1" dirty="0" smtClean="0">
                <a:latin typeface="楷体_GB2312" panose="02010609030101010101" charset="-122"/>
                <a:ea typeface="楷体_GB2312" panose="02010609030101010101" charset="-122"/>
                <a:cs typeface="楷体" panose="02010609060101010101" pitchFamily="49" charset="-122"/>
              </a:rPr>
              <a:t>(1899</a:t>
            </a:r>
            <a:r>
              <a:rPr lang="zh-CN" altLang="en-US" sz="2800" b="1" dirty="0" smtClean="0">
                <a:latin typeface="楷体_GB2312" panose="02010609030101010101" charset="-122"/>
                <a:ea typeface="楷体_GB2312" panose="02010609030101010101" charset="-122"/>
                <a:cs typeface="楷体" panose="02010609060101010101" pitchFamily="49" charset="-122"/>
              </a:rPr>
              <a:t>～</a:t>
            </a:r>
            <a:r>
              <a:rPr lang="en-US" altLang="zh-CN" sz="2800" b="1" dirty="0" smtClean="0">
                <a:latin typeface="楷体_GB2312" panose="02010609030101010101" charset="-122"/>
                <a:ea typeface="楷体_GB2312" panose="02010609030101010101" charset="-122"/>
                <a:cs typeface="楷体" panose="02010609060101010101" pitchFamily="49" charset="-122"/>
              </a:rPr>
              <a:t>1966</a:t>
            </a:r>
            <a:r>
              <a:rPr lang="zh-CN" altLang="en-US" sz="2800" b="1" dirty="0" smtClean="0">
                <a:latin typeface="楷体_GB2312" panose="02010609030101010101" charset="-122"/>
                <a:ea typeface="楷体_GB2312" panose="02010609030101010101" charset="-122"/>
                <a:cs typeface="楷体" panose="02010609060101010101" pitchFamily="49" charset="-122"/>
              </a:rPr>
              <a:t>）原名舒庆春，字舍予，北京人。中国现代著名小说家、戏剧家。语言生动幽默，被誉为“人民艺术家”。代表作有长篇小说</a:t>
            </a:r>
            <a:r>
              <a:rPr lang="en-US" altLang="zh-CN" sz="2800" b="1" dirty="0" smtClean="0">
                <a:latin typeface="楷体_GB2312" panose="02010609030101010101" charset="-122"/>
                <a:ea typeface="楷体_GB2312" panose="02010609030101010101" charset="-122"/>
                <a:cs typeface="楷体" panose="02010609060101010101" pitchFamily="49" charset="-122"/>
              </a:rPr>
              <a:t>《</a:t>
            </a:r>
            <a:r>
              <a:rPr lang="zh-CN" altLang="en-US" sz="2800" b="1" dirty="0" smtClean="0">
                <a:latin typeface="楷体_GB2312" panose="02010609030101010101" charset="-122"/>
                <a:ea typeface="楷体_GB2312" panose="02010609030101010101" charset="-122"/>
                <a:cs typeface="楷体" panose="02010609060101010101" pitchFamily="49" charset="-122"/>
              </a:rPr>
              <a:t>骆驼祥子</a:t>
            </a:r>
            <a:r>
              <a:rPr lang="en-US" altLang="zh-CN" sz="2800" b="1" dirty="0" smtClean="0">
                <a:latin typeface="楷体_GB2312" panose="02010609030101010101" charset="-122"/>
                <a:ea typeface="楷体_GB2312" panose="02010609030101010101" charset="-122"/>
                <a:cs typeface="楷体" panose="02010609060101010101" pitchFamily="49" charset="-122"/>
              </a:rPr>
              <a:t>》《</a:t>
            </a:r>
            <a:r>
              <a:rPr lang="zh-CN" altLang="en-US" sz="2800" b="1" dirty="0" smtClean="0">
                <a:latin typeface="楷体_GB2312" panose="02010609030101010101" charset="-122"/>
                <a:ea typeface="楷体_GB2312" panose="02010609030101010101" charset="-122"/>
                <a:cs typeface="楷体" panose="02010609060101010101" pitchFamily="49" charset="-122"/>
              </a:rPr>
              <a:t>四世同堂</a:t>
            </a:r>
            <a:r>
              <a:rPr lang="en-US" altLang="zh-CN" sz="2800" b="1" dirty="0" smtClean="0">
                <a:latin typeface="楷体_GB2312" panose="02010609030101010101" charset="-122"/>
                <a:ea typeface="楷体_GB2312" panose="02010609030101010101" charset="-122"/>
                <a:cs typeface="楷体" panose="02010609060101010101" pitchFamily="49" charset="-122"/>
              </a:rPr>
              <a:t>》</a:t>
            </a:r>
            <a:r>
              <a:rPr lang="zh-CN" altLang="en-US" sz="2800" b="1" dirty="0" smtClean="0">
                <a:latin typeface="楷体_GB2312" panose="02010609030101010101" charset="-122"/>
                <a:ea typeface="楷体_GB2312" panose="02010609030101010101" charset="-122"/>
                <a:cs typeface="楷体" panose="02010609060101010101" pitchFamily="49" charset="-122"/>
              </a:rPr>
              <a:t>；话剧</a:t>
            </a:r>
            <a:r>
              <a:rPr lang="en-US" altLang="zh-CN" sz="2800" b="1" dirty="0" smtClean="0">
                <a:latin typeface="楷体_GB2312" panose="02010609030101010101" charset="-122"/>
                <a:ea typeface="楷体_GB2312" panose="02010609030101010101" charset="-122"/>
                <a:cs typeface="楷体" panose="02010609060101010101" pitchFamily="49" charset="-122"/>
              </a:rPr>
              <a:t>《</a:t>
            </a:r>
            <a:r>
              <a:rPr lang="zh-CN" altLang="en-US" sz="2800" b="1" dirty="0" smtClean="0">
                <a:latin typeface="楷体_GB2312" panose="02010609030101010101" charset="-122"/>
                <a:ea typeface="楷体_GB2312" panose="02010609030101010101" charset="-122"/>
                <a:cs typeface="楷体" panose="02010609060101010101" pitchFamily="49" charset="-122"/>
              </a:rPr>
              <a:t>龙须沟</a:t>
            </a:r>
            <a:r>
              <a:rPr lang="en-US" altLang="zh-CN" sz="2800" b="1" dirty="0" smtClean="0">
                <a:latin typeface="楷体_GB2312" panose="02010609030101010101" charset="-122"/>
                <a:ea typeface="楷体_GB2312" panose="02010609030101010101" charset="-122"/>
                <a:cs typeface="楷体" panose="02010609060101010101" pitchFamily="49" charset="-122"/>
              </a:rPr>
              <a:t>》《</a:t>
            </a:r>
            <a:r>
              <a:rPr lang="zh-CN" altLang="en-US" sz="2800" b="1" dirty="0" smtClean="0">
                <a:latin typeface="楷体_GB2312" panose="02010609030101010101" charset="-122"/>
                <a:ea typeface="楷体_GB2312" panose="02010609030101010101" charset="-122"/>
                <a:cs typeface="楷体" panose="02010609060101010101" pitchFamily="49" charset="-122"/>
              </a:rPr>
              <a:t>茶馆</a:t>
            </a:r>
            <a:r>
              <a:rPr lang="en-US" altLang="zh-CN" sz="2800" b="1" dirty="0" smtClean="0">
                <a:latin typeface="楷体_GB2312" panose="02010609030101010101" charset="-122"/>
                <a:ea typeface="楷体_GB2312" panose="02010609030101010101" charset="-122"/>
                <a:cs typeface="楷体" panose="02010609060101010101" pitchFamily="49" charset="-122"/>
              </a:rPr>
              <a:t>》</a:t>
            </a:r>
            <a:r>
              <a:rPr lang="zh-CN" altLang="en-US" sz="2800" b="1" dirty="0" smtClean="0">
                <a:latin typeface="楷体_GB2312" panose="02010609030101010101" charset="-122"/>
                <a:ea typeface="楷体_GB2312" panose="02010609030101010101" charset="-122"/>
                <a:cs typeface="楷体" panose="02010609060101010101" pitchFamily="49" charset="-122"/>
              </a:rPr>
              <a:t>。</a:t>
            </a:r>
            <a:r>
              <a:rPr lang="en-US" altLang="zh-CN" sz="2800" b="1" dirty="0" smtClean="0">
                <a:latin typeface="楷体_GB2312" panose="02010609030101010101" charset="-122"/>
                <a:ea typeface="楷体_GB2312" panose="02010609030101010101" charset="-122"/>
                <a:cs typeface="楷体" panose="02010609060101010101" pitchFamily="49" charset="-122"/>
              </a:rPr>
              <a:t>《</a:t>
            </a:r>
            <a:r>
              <a:rPr lang="zh-CN" altLang="en-US" sz="2800" b="1" dirty="0" smtClean="0">
                <a:latin typeface="楷体_GB2312" panose="02010609030101010101" charset="-122"/>
                <a:ea typeface="楷体_GB2312" panose="02010609030101010101" charset="-122"/>
                <a:cs typeface="楷体" panose="02010609060101010101" pitchFamily="49" charset="-122"/>
              </a:rPr>
              <a:t>草原</a:t>
            </a:r>
            <a:r>
              <a:rPr lang="en-US" altLang="zh-CN" sz="2800" b="1" dirty="0" smtClean="0">
                <a:latin typeface="楷体_GB2312" panose="02010609030101010101" charset="-122"/>
                <a:ea typeface="楷体_GB2312" panose="02010609030101010101" charset="-122"/>
                <a:cs typeface="楷体" panose="02010609060101010101" pitchFamily="49" charset="-122"/>
              </a:rPr>
              <a:t>》</a:t>
            </a:r>
            <a:r>
              <a:rPr lang="zh-CN" altLang="en-US" sz="2800" b="1" dirty="0" smtClean="0">
                <a:latin typeface="楷体_GB2312" panose="02010609030101010101" charset="-122"/>
                <a:ea typeface="楷体_GB2312" panose="02010609030101010101" charset="-122"/>
                <a:cs typeface="楷体" panose="02010609060101010101" pitchFamily="49" charset="-122"/>
              </a:rPr>
              <a:t>摘自他的访问记</a:t>
            </a:r>
            <a:r>
              <a:rPr lang="en-US" altLang="zh-CN" sz="2800" b="1" dirty="0" smtClean="0">
                <a:latin typeface="楷体_GB2312" panose="02010609030101010101" charset="-122"/>
                <a:ea typeface="楷体_GB2312" panose="02010609030101010101" charset="-122"/>
                <a:cs typeface="楷体" panose="02010609060101010101" pitchFamily="49" charset="-122"/>
              </a:rPr>
              <a:t>《</a:t>
            </a:r>
            <a:r>
              <a:rPr lang="zh-CN" altLang="en-US" sz="2800" b="1" dirty="0" smtClean="0">
                <a:latin typeface="楷体_GB2312" panose="02010609030101010101" charset="-122"/>
                <a:ea typeface="楷体_GB2312" panose="02010609030101010101" charset="-122"/>
                <a:cs typeface="楷体" panose="02010609060101010101" pitchFamily="49" charset="-122"/>
              </a:rPr>
              <a:t>内蒙风光</a:t>
            </a:r>
            <a:r>
              <a:rPr lang="en-US" altLang="zh-CN" sz="2800" b="1" dirty="0" smtClean="0">
                <a:latin typeface="楷体_GB2312" panose="02010609030101010101" charset="-122"/>
                <a:ea typeface="楷体_GB2312" panose="02010609030101010101" charset="-122"/>
                <a:cs typeface="楷体" panose="02010609060101010101" pitchFamily="49" charset="-122"/>
              </a:rPr>
              <a:t>》</a:t>
            </a:r>
            <a:r>
              <a:rPr lang="zh-CN" altLang="en-US" sz="2800" b="1" dirty="0" smtClean="0">
                <a:latin typeface="楷体_GB2312" panose="02010609030101010101" charset="-122"/>
                <a:ea typeface="楷体_GB2312" panose="02010609030101010101" charset="-122"/>
                <a:cs typeface="楷体" panose="02010609060101010101" pitchFamily="49" charset="-122"/>
              </a:rPr>
              <a:t>。</a:t>
            </a:r>
            <a:endParaRPr lang="zh-CN" altLang="en-US" sz="2800" b="1" dirty="0">
              <a:solidFill>
                <a:schemeClr val="tx1"/>
              </a:solidFill>
              <a:latin typeface="楷体_GB2312" panose="02010609030101010101" charset="-122"/>
              <a:ea typeface="楷体_GB2312" panose="02010609030101010101" charset="-122"/>
              <a:cs typeface="楷体" panose="02010609060101010101" pitchFamily="49" charset="-122"/>
            </a:endParaRPr>
          </a:p>
        </p:txBody>
      </p:sp>
      <p:pic>
        <p:nvPicPr>
          <p:cNvPr id="1026" name="Picture 2" descr="http://b-ssl.duitang.com/uploads/blog/201407/18/20140718105053_KHFfF.thumb.700_0.jpeg"/>
          <p:cNvPicPr>
            <a:picLocks noChangeAspect="1" noChangeArrowheads="1"/>
          </p:cNvPicPr>
          <p:nvPr/>
        </p:nvPicPr>
        <p:blipFill>
          <a:blip r:embed="rId1" cstate="email"/>
          <a:srcRect/>
          <a:stretch>
            <a:fillRect/>
          </a:stretch>
        </p:blipFill>
        <p:spPr bwMode="auto">
          <a:xfrm>
            <a:off x="611560" y="1556595"/>
            <a:ext cx="1944216" cy="38106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G:\BaiduYunDownload\10000图标\PNG图标集08\png-0561.png"/>
          <p:cNvPicPr>
            <a:picLocks noChangeAspect="1" noChangeArrowheads="1"/>
          </p:cNvPicPr>
          <p:nvPr/>
        </p:nvPicPr>
        <p:blipFill>
          <a:blip r:embed="rId2" cstate="email"/>
          <a:srcRect/>
          <a:stretch>
            <a:fillRect/>
          </a:stretch>
        </p:blipFill>
        <p:spPr bwMode="auto">
          <a:xfrm>
            <a:off x="432156" y="635557"/>
            <a:ext cx="564456" cy="7526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gsrc.baidu.com/imgad/pic/item/6159252dd42a2834ed93731951b5c9ea15cebfef.jpg"/>
          <p:cNvPicPr>
            <a:picLocks noChangeAspect="1" noChangeArrowheads="1"/>
          </p:cNvPicPr>
          <p:nvPr/>
        </p:nvPicPr>
        <p:blipFill rotWithShape="1">
          <a:blip r:embed="rId1" cstate="email"/>
          <a:srcRect/>
          <a:stretch>
            <a:fillRect/>
          </a:stretch>
        </p:blipFill>
        <p:spPr bwMode="auto">
          <a:xfrm>
            <a:off x="4744532" y="3082949"/>
            <a:ext cx="3861621" cy="3088245"/>
          </a:xfrm>
          <a:prstGeom prst="rect">
            <a:avLst/>
          </a:prstGeom>
          <a:noFill/>
          <a:extLst>
            <a:ext uri="{909E8E84-426E-40DD-AFC4-6F175D3DCCD1}">
              <a14:hiddenFill xmlns:a14="http://schemas.microsoft.com/office/drawing/2010/main">
                <a:solidFill>
                  <a:srgbClr val="FFFFFF"/>
                </a:solidFill>
              </a14:hiddenFill>
            </a:ext>
          </a:extLst>
        </p:spPr>
      </p:pic>
      <p:sp>
        <p:nvSpPr>
          <p:cNvPr id="15362" name="矩形 4"/>
          <p:cNvSpPr/>
          <p:nvPr/>
        </p:nvSpPr>
        <p:spPr>
          <a:xfrm>
            <a:off x="571473" y="1108845"/>
            <a:ext cx="8064530" cy="1786643"/>
          </a:xfrm>
          <a:prstGeom prst="rect">
            <a:avLst/>
          </a:prstGeom>
          <a:noFill/>
          <a:ln w="9525">
            <a:noFill/>
          </a:ln>
        </p:spPr>
        <p:txBody>
          <a:bodyPr wrap="square">
            <a:spAutoFit/>
          </a:bodyPr>
          <a:lstStyle/>
          <a:p>
            <a:pPr>
              <a:lnSpc>
                <a:spcPct val="120000"/>
              </a:lnSpc>
              <a:spcBef>
                <a:spcPct val="50000"/>
              </a:spcBef>
            </a:pPr>
            <a:r>
              <a:rPr lang="zh-CN" altLang="en-US" sz="3200" b="1" dirty="0" smtClean="0">
                <a:latin typeface="楷体" panose="02010609060101010101" pitchFamily="49" charset="-122"/>
                <a:ea typeface="楷体" panose="02010609060101010101" pitchFamily="49" charset="-122"/>
              </a:rPr>
              <a:t>    羊群一会儿上了小丘，一会儿又下来，走到哪里都像给无边的</a:t>
            </a:r>
            <a:r>
              <a:rPr lang="zh-CN" altLang="en-US" sz="3200" b="1" dirty="0" smtClean="0">
                <a:solidFill>
                  <a:srgbClr val="FF0000"/>
                </a:solidFill>
                <a:latin typeface="楷体" panose="02010609060101010101" pitchFamily="49" charset="-122"/>
                <a:ea typeface="楷体" panose="02010609060101010101" pitchFamily="49" charset="-122"/>
              </a:rPr>
              <a:t>绿毯</a:t>
            </a:r>
            <a:r>
              <a:rPr lang="zh-CN" altLang="en-US" sz="3200" b="1" dirty="0" smtClean="0">
                <a:latin typeface="楷体" panose="02010609060101010101" pitchFamily="49" charset="-122"/>
                <a:ea typeface="楷体" panose="02010609060101010101" pitchFamily="49" charset="-122"/>
              </a:rPr>
              <a:t>绣上了</a:t>
            </a:r>
            <a:r>
              <a:rPr lang="zh-CN" altLang="en-US" sz="3200" b="1" dirty="0" smtClean="0">
                <a:solidFill>
                  <a:srgbClr val="FF0000"/>
                </a:solidFill>
                <a:latin typeface="楷体" panose="02010609060101010101" pitchFamily="49" charset="-122"/>
                <a:ea typeface="楷体" panose="02010609060101010101" pitchFamily="49" charset="-122"/>
              </a:rPr>
              <a:t>白色的大花</a:t>
            </a:r>
            <a:r>
              <a:rPr lang="zh-CN" altLang="en-US" sz="3200" b="1" dirty="0" smtClean="0">
                <a:latin typeface="楷体" panose="02010609060101010101" pitchFamily="49" charset="-122"/>
                <a:ea typeface="楷体" panose="02010609060101010101" pitchFamily="49" charset="-122"/>
              </a:rPr>
              <a:t>。</a:t>
            </a:r>
            <a:endParaRPr lang="zh-CN" altLang="en-US" sz="3200" b="1" dirty="0">
              <a:latin typeface="楷体" panose="02010609060101010101" pitchFamily="49" charset="-122"/>
              <a:ea typeface="楷体" panose="02010609060101010101" pitchFamily="49" charset="-122"/>
            </a:endParaRPr>
          </a:p>
        </p:txBody>
      </p:sp>
      <p:sp>
        <p:nvSpPr>
          <p:cNvPr id="7" name="上箭头标注 6"/>
          <p:cNvSpPr/>
          <p:nvPr/>
        </p:nvSpPr>
        <p:spPr>
          <a:xfrm>
            <a:off x="715305" y="2978560"/>
            <a:ext cx="3888432" cy="195170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400" b="1" i="1" dirty="0" smtClean="0">
                <a:solidFill>
                  <a:srgbClr val="0070C0"/>
                </a:solidFill>
                <a:latin typeface="宋体" panose="02010600030101010101" pitchFamily="2" charset="-122"/>
                <a:ea typeface="宋体" panose="02010600030101010101" pitchFamily="2" charset="-122"/>
                <a:cs typeface="宋体" panose="02010600030101010101" pitchFamily="2" charset="-122"/>
                <a:sym typeface="+mn-ea"/>
              </a:rPr>
              <a:t>把</a:t>
            </a:r>
            <a:r>
              <a:rPr lang="en-US" altLang="zh-CN" sz="2400" b="1" i="1" dirty="0" smtClean="0">
                <a:solidFill>
                  <a:srgbClr val="0070C0"/>
                </a:solidFill>
                <a:latin typeface="宋体" panose="02010600030101010101" pitchFamily="2" charset="-122"/>
                <a:ea typeface="宋体" panose="02010600030101010101" pitchFamily="2" charset="-122"/>
                <a:cs typeface="宋体" panose="02010600030101010101" pitchFamily="2" charset="-122"/>
                <a:sym typeface="+mn-ea"/>
              </a:rPr>
              <a:t>______</a:t>
            </a:r>
            <a:r>
              <a:rPr lang="zh-CN" altLang="en-US" sz="2400" b="1" i="1" dirty="0" smtClean="0">
                <a:solidFill>
                  <a:srgbClr val="0070C0"/>
                </a:solidFill>
                <a:latin typeface="宋体" panose="02010600030101010101" pitchFamily="2" charset="-122"/>
                <a:ea typeface="宋体" panose="02010600030101010101" pitchFamily="2" charset="-122"/>
                <a:cs typeface="宋体" panose="02010600030101010101" pitchFamily="2" charset="-122"/>
                <a:sym typeface="+mn-ea"/>
              </a:rPr>
              <a:t>比作白色的大花，把</a:t>
            </a:r>
            <a:r>
              <a:rPr lang="en-US" altLang="zh-CN" sz="2400" b="1" i="1" dirty="0" smtClean="0">
                <a:solidFill>
                  <a:srgbClr val="0070C0"/>
                </a:solidFill>
                <a:latin typeface="宋体" panose="02010600030101010101" pitchFamily="2" charset="-122"/>
                <a:ea typeface="宋体" panose="02010600030101010101" pitchFamily="2" charset="-122"/>
                <a:cs typeface="宋体" panose="02010600030101010101" pitchFamily="2" charset="-122"/>
                <a:sym typeface="+mn-ea"/>
              </a:rPr>
              <a:t>_______</a:t>
            </a:r>
            <a:r>
              <a:rPr lang="zh-CN" altLang="en-US" sz="2400" b="1" i="1" dirty="0" smtClean="0">
                <a:solidFill>
                  <a:srgbClr val="0070C0"/>
                </a:solidFill>
                <a:latin typeface="宋体" panose="02010600030101010101" pitchFamily="2" charset="-122"/>
                <a:ea typeface="宋体" panose="02010600030101010101" pitchFamily="2" charset="-122"/>
                <a:cs typeface="宋体" panose="02010600030101010101" pitchFamily="2" charset="-122"/>
                <a:sym typeface="+mn-ea"/>
              </a:rPr>
              <a:t>比作绿毯</a:t>
            </a:r>
            <a:r>
              <a:rPr lang="zh-CN" altLang="en-US" sz="2400" b="1" i="1" noProof="0" dirty="0" smtClean="0">
                <a:ln>
                  <a:noFill/>
                </a:ln>
                <a:solidFill>
                  <a:srgbClr val="0070C0"/>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400" b="1" i="1" noProof="0" dirty="0">
              <a:ln>
                <a:noFill/>
              </a:ln>
              <a:solidFill>
                <a:srgbClr val="0070C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8" name="矩形 7"/>
          <p:cNvSpPr/>
          <p:nvPr/>
        </p:nvSpPr>
        <p:spPr>
          <a:xfrm>
            <a:off x="1016344" y="3539077"/>
            <a:ext cx="1023938" cy="525657"/>
          </a:xfrm>
          <a:prstGeom prst="rect">
            <a:avLst/>
          </a:prstGeom>
        </p:spPr>
        <p:txBody>
          <a:bodyPr>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2400" b="1" i="1" u="none" strike="noStrike" kern="1200" cap="none" spc="0" normalizeH="0" baseline="0" noProof="0" dirty="0" smtClean="0">
                <a:ln>
                  <a:noFill/>
                </a:ln>
                <a:solidFill>
                  <a:srgbClr val="FF0000"/>
                </a:solidFill>
                <a:effectLst/>
                <a:uLnTx/>
                <a:uFillTx/>
                <a:latin typeface="+mj-ea"/>
                <a:ea typeface="+mj-ea"/>
                <a:cs typeface="+mn-cs"/>
              </a:rPr>
              <a:t>羊群</a:t>
            </a:r>
            <a:endParaRPr kumimoji="0" lang="zh-CN" altLang="en-US" sz="2400" b="1" i="1" u="none" strike="noStrike" kern="1200" cap="none" spc="0" normalizeH="0" baseline="0" noProof="0" dirty="0">
              <a:ln>
                <a:noFill/>
              </a:ln>
              <a:solidFill>
                <a:srgbClr val="FF0000"/>
              </a:solidFill>
              <a:effectLst/>
              <a:uLnTx/>
              <a:uFillTx/>
              <a:latin typeface="+mj-ea"/>
              <a:ea typeface="+mj-ea"/>
              <a:cs typeface="+mn-cs"/>
            </a:endParaRPr>
          </a:p>
        </p:txBody>
      </p:sp>
      <p:sp>
        <p:nvSpPr>
          <p:cNvPr id="11" name="矩形 10"/>
          <p:cNvSpPr/>
          <p:nvPr/>
        </p:nvSpPr>
        <p:spPr>
          <a:xfrm>
            <a:off x="1123293" y="4290826"/>
            <a:ext cx="916990" cy="525657"/>
          </a:xfrm>
          <a:prstGeom prst="rect">
            <a:avLst/>
          </a:prstGeom>
        </p:spPr>
        <p:txBody>
          <a:bodyPr wrap="square">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2400" b="1" i="1" u="none" strike="noStrike" kern="1200" cap="none" spc="0" normalizeH="0" baseline="0" noProof="0" dirty="0" smtClean="0">
                <a:ln>
                  <a:noFill/>
                </a:ln>
                <a:solidFill>
                  <a:srgbClr val="FF0000"/>
                </a:solidFill>
                <a:effectLst/>
                <a:uLnTx/>
                <a:uFillTx/>
                <a:latin typeface="+mj-ea"/>
                <a:ea typeface="+mj-ea"/>
                <a:cs typeface="+mn-cs"/>
              </a:rPr>
              <a:t>草原</a:t>
            </a:r>
            <a:endParaRPr kumimoji="0" lang="zh-CN" altLang="en-US" sz="2400" b="1" i="1" u="none" strike="noStrike" kern="1200" cap="none" spc="0" normalizeH="0" baseline="0" noProof="0" dirty="0">
              <a:ln>
                <a:noFill/>
              </a:ln>
              <a:solidFill>
                <a:srgbClr val="FF0000"/>
              </a:solidFill>
              <a:effectLst/>
              <a:uLnTx/>
              <a:uFillTx/>
              <a:latin typeface="+mj-ea"/>
              <a:ea typeface="+mj-ea"/>
              <a:cs typeface="+mn-cs"/>
            </a:endParaRPr>
          </a:p>
        </p:txBody>
      </p:sp>
      <p:sp>
        <p:nvSpPr>
          <p:cNvPr id="14" name="圆角矩形标注 13"/>
          <p:cNvSpPr/>
          <p:nvPr/>
        </p:nvSpPr>
        <p:spPr>
          <a:xfrm>
            <a:off x="7297385" y="2324068"/>
            <a:ext cx="1338642" cy="758649"/>
          </a:xfrm>
          <a:prstGeom prst="wedgeRoundRectCallout">
            <a:avLst>
              <a:gd name="adj1" fmla="val -45131"/>
              <a:gd name="adj2" fmla="val 797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lnSpc>
                <a:spcPct val="150000"/>
              </a:lnSpc>
              <a:buClrTx/>
              <a:buSzTx/>
            </a:pPr>
            <a:r>
              <a:rPr lang="zh-CN" altLang="en-US" sz="2400" b="1" i="1" dirty="0" smtClean="0">
                <a:solidFill>
                  <a:srgbClr val="0070C0"/>
                </a:solidFill>
                <a:latin typeface="宋体" panose="02010600030101010101" pitchFamily="2" charset="-122"/>
                <a:ea typeface="宋体" panose="02010600030101010101" pitchFamily="2" charset="-122"/>
                <a:cs typeface="宋体" panose="02010600030101010101" pitchFamily="2" charset="-122"/>
                <a:sym typeface="+mn-ea"/>
              </a:rPr>
              <a:t>颜色美</a:t>
            </a:r>
            <a:endParaRPr lang="zh-CN" altLang="en-US" sz="2400" b="1" i="1" dirty="0" smtClean="0">
              <a:solidFill>
                <a:srgbClr val="0070C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5" name="椭圆 14"/>
          <p:cNvSpPr/>
          <p:nvPr/>
        </p:nvSpPr>
        <p:spPr>
          <a:xfrm>
            <a:off x="1331641" y="1108845"/>
            <a:ext cx="720080" cy="75097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3131841" y="1859819"/>
            <a:ext cx="720080" cy="574176"/>
          </a:xfrm>
          <a:prstGeom prst="roundRect">
            <a:avLst/>
          </a:prstGeom>
          <a:noFill/>
          <a:ln w="12700">
            <a:solidFill>
              <a:srgbClr val="FF33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5010034" y="1859819"/>
            <a:ext cx="1722206" cy="574176"/>
          </a:xfrm>
          <a:prstGeom prst="roundRect">
            <a:avLst/>
          </a:prstGeom>
          <a:noFill/>
          <a:ln w="12700">
            <a:solidFill>
              <a:srgbClr val="FF33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linds(horizontal)">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par>
                          <p:cTn id="29" fill="hold">
                            <p:stCondLst>
                              <p:cond delay="500"/>
                            </p:stCondLst>
                            <p:childTnLst>
                              <p:par>
                                <p:cTn id="30" presetID="14" presetClass="entr" presetSubtype="1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childTnLst>
                          </p:cTn>
                        </p:par>
                        <p:par>
                          <p:cTn id="33" fill="hold">
                            <p:stCondLst>
                              <p:cond delay="1000"/>
                            </p:stCondLst>
                            <p:childTnLst>
                              <p:par>
                                <p:cTn id="34" presetID="14" presetClass="entr" presetSubtype="1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randombar(horizontal)">
                                      <p:cBhvr>
                                        <p:cTn id="36" dur="500"/>
                                        <p:tgtEl>
                                          <p:spTgt spid="18"/>
                                        </p:tgtEl>
                                      </p:cBhvr>
                                    </p:animEffect>
                                  </p:childTnLst>
                                </p:cTn>
                              </p:par>
                            </p:childTnLst>
                          </p:cTn>
                        </p:par>
                        <p:par>
                          <p:cTn id="37" fill="hold">
                            <p:stCondLst>
                              <p:cond delay="1500"/>
                            </p:stCondLst>
                            <p:childTnLst>
                              <p:par>
                                <p:cTn id="38" presetID="14" presetClass="entr" presetSubtype="1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randombar(horizontal)">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7" grpId="0" bldLvl="0" animBg="1"/>
      <p:bldP spid="8" grpId="0"/>
      <p:bldP spid="11" grpId="0"/>
      <p:bldP spid="14" grpId="0" bldLvl="0" animBg="1"/>
      <p:bldP spid="15" grpId="0" bldLvl="0" animBg="1"/>
      <p:bldP spid="18" grpId="0" bldLvl="0" animBg="1"/>
      <p:bldP spid="19"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4"/>
          <p:cNvSpPr/>
          <p:nvPr/>
        </p:nvSpPr>
        <p:spPr>
          <a:xfrm>
            <a:off x="467544" y="852377"/>
            <a:ext cx="7960968" cy="1786643"/>
          </a:xfrm>
          <a:prstGeom prst="rect">
            <a:avLst/>
          </a:prstGeom>
          <a:noFill/>
          <a:ln w="9525">
            <a:noFill/>
          </a:ln>
        </p:spPr>
        <p:txBody>
          <a:bodyPr wrap="square">
            <a:spAutoFit/>
          </a:bodyPr>
          <a:lstStyle/>
          <a:p>
            <a:pPr>
              <a:lnSpc>
                <a:spcPct val="120000"/>
              </a:lnSpc>
              <a:spcBef>
                <a:spcPct val="50000"/>
              </a:spcBef>
            </a:pPr>
            <a:r>
              <a:rPr lang="zh-CN" altLang="en-US" sz="3200" b="1" dirty="0" smtClean="0">
                <a:latin typeface="楷体" panose="02010609060101010101" pitchFamily="49" charset="-122"/>
                <a:ea typeface="楷体" panose="02010609060101010101" pitchFamily="49" charset="-122"/>
              </a:rPr>
              <a:t>    那些小丘的</a:t>
            </a:r>
            <a:r>
              <a:rPr lang="zh-CN" altLang="en-US" sz="3200" b="1" dirty="0" smtClean="0">
                <a:solidFill>
                  <a:srgbClr val="FF0000"/>
                </a:solidFill>
                <a:latin typeface="楷体" panose="02010609060101010101" pitchFamily="49" charset="-122"/>
                <a:ea typeface="楷体" panose="02010609060101010101" pitchFamily="49" charset="-122"/>
              </a:rPr>
              <a:t>线条</a:t>
            </a:r>
            <a:r>
              <a:rPr lang="zh-CN" altLang="en-US" sz="3200" b="1" dirty="0" smtClean="0">
                <a:latin typeface="楷体" panose="02010609060101010101" pitchFamily="49" charset="-122"/>
                <a:ea typeface="楷体" panose="02010609060101010101" pitchFamily="49" charset="-122"/>
              </a:rPr>
              <a:t>是那么</a:t>
            </a:r>
            <a:r>
              <a:rPr lang="zh-CN" altLang="en-US" sz="3200" b="1" dirty="0" smtClean="0">
                <a:solidFill>
                  <a:srgbClr val="FF0000"/>
                </a:solidFill>
                <a:latin typeface="楷体" panose="02010609060101010101" pitchFamily="49" charset="-122"/>
                <a:ea typeface="楷体" panose="02010609060101010101" pitchFamily="49" charset="-122"/>
              </a:rPr>
              <a:t>柔美</a:t>
            </a:r>
            <a:r>
              <a:rPr lang="zh-CN" altLang="en-US" sz="3200" b="1" dirty="0" smtClean="0">
                <a:latin typeface="楷体" panose="02010609060101010101" pitchFamily="49" charset="-122"/>
                <a:ea typeface="楷体" panose="02010609060101010101" pitchFamily="49" charset="-122"/>
              </a:rPr>
              <a:t>，就像只用绿色</a:t>
            </a:r>
            <a:r>
              <a:rPr lang="zh-CN" altLang="en-US" sz="3200" b="1" dirty="0" smtClean="0">
                <a:solidFill>
                  <a:srgbClr val="FF0000"/>
                </a:solidFill>
                <a:latin typeface="楷体" panose="02010609060101010101" pitchFamily="49" charset="-122"/>
                <a:ea typeface="楷体" panose="02010609060101010101" pitchFamily="49" charset="-122"/>
              </a:rPr>
              <a:t>渲染</a:t>
            </a:r>
            <a:r>
              <a:rPr lang="zh-CN" altLang="en-US" sz="3200" b="1" dirty="0" smtClean="0">
                <a:latin typeface="楷体" panose="02010609060101010101" pitchFamily="49" charset="-122"/>
                <a:ea typeface="楷体" panose="02010609060101010101" pitchFamily="49" charset="-122"/>
              </a:rPr>
              <a:t>，不用墨线</a:t>
            </a:r>
            <a:r>
              <a:rPr lang="zh-CN" altLang="en-US" sz="3200" b="1" dirty="0" smtClean="0">
                <a:solidFill>
                  <a:srgbClr val="FF0000"/>
                </a:solidFill>
                <a:latin typeface="楷体" panose="02010609060101010101" pitchFamily="49" charset="-122"/>
                <a:ea typeface="楷体" panose="02010609060101010101" pitchFamily="49" charset="-122"/>
              </a:rPr>
              <a:t>勾勒</a:t>
            </a:r>
            <a:r>
              <a:rPr lang="zh-CN" altLang="en-US" sz="3200" b="1" dirty="0" smtClean="0">
                <a:latin typeface="楷体" panose="02010609060101010101" pitchFamily="49" charset="-122"/>
                <a:ea typeface="楷体" panose="02010609060101010101" pitchFamily="49" charset="-122"/>
              </a:rPr>
              <a:t>的中国画那样，到处</a:t>
            </a:r>
            <a:r>
              <a:rPr lang="zh-CN" altLang="en-US" sz="3200" b="1" dirty="0" smtClean="0">
                <a:solidFill>
                  <a:srgbClr val="FF0000"/>
                </a:solidFill>
                <a:latin typeface="楷体" panose="02010609060101010101" pitchFamily="49" charset="-122"/>
                <a:ea typeface="楷体" panose="02010609060101010101" pitchFamily="49" charset="-122"/>
              </a:rPr>
              <a:t>翠色欲流</a:t>
            </a:r>
            <a:r>
              <a:rPr lang="zh-CN" altLang="en-US" sz="3200" b="1" dirty="0" smtClean="0">
                <a:latin typeface="楷体" panose="02010609060101010101" pitchFamily="49" charset="-122"/>
                <a:ea typeface="楷体" panose="02010609060101010101" pitchFamily="49" charset="-122"/>
              </a:rPr>
              <a:t>，轻轻</a:t>
            </a:r>
            <a:r>
              <a:rPr lang="zh-CN" altLang="en-US" sz="3200" b="1" dirty="0" smtClean="0">
                <a:solidFill>
                  <a:srgbClr val="FF0000"/>
                </a:solidFill>
                <a:latin typeface="楷体" panose="02010609060101010101" pitchFamily="49" charset="-122"/>
                <a:ea typeface="楷体" panose="02010609060101010101" pitchFamily="49" charset="-122"/>
              </a:rPr>
              <a:t>流入</a:t>
            </a:r>
            <a:r>
              <a:rPr lang="zh-CN" altLang="en-US" sz="3200" b="1" dirty="0" smtClean="0">
                <a:latin typeface="楷体" panose="02010609060101010101" pitchFamily="49" charset="-122"/>
                <a:ea typeface="楷体" panose="02010609060101010101" pitchFamily="49" charset="-122"/>
              </a:rPr>
              <a:t>云际。</a:t>
            </a:r>
            <a:endParaRPr lang="zh-CN" altLang="en-US" sz="3200" b="1" dirty="0">
              <a:latin typeface="楷体" panose="02010609060101010101" pitchFamily="49" charset="-122"/>
              <a:ea typeface="楷体" panose="02010609060101010101" pitchFamily="49" charset="-122"/>
            </a:endParaRPr>
          </a:p>
        </p:txBody>
      </p:sp>
      <p:sp>
        <p:nvSpPr>
          <p:cNvPr id="8" name="上箭头标注 7"/>
          <p:cNvSpPr/>
          <p:nvPr/>
        </p:nvSpPr>
        <p:spPr>
          <a:xfrm>
            <a:off x="515190" y="3189785"/>
            <a:ext cx="4360751" cy="2417143"/>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i="1" dirty="0" smtClean="0">
                <a:solidFill>
                  <a:srgbClr val="0070C0"/>
                </a:solidFill>
                <a:latin typeface="楷体" panose="02010609060101010101" pitchFamily="49" charset="-122"/>
                <a:ea typeface="楷体" panose="02010609060101010101" pitchFamily="49" charset="-122"/>
                <a:cs typeface="楷体" panose="02010609060101010101" pitchFamily="49" charset="-122"/>
                <a:sym typeface="+mn-ea"/>
              </a:rPr>
              <a:t>把草原写成一幅挥毫泼洒的写意画，突出了草原的辽阔，小丘的线条柔美，令人赏心悦目。</a:t>
            </a:r>
            <a:endParaRPr lang="zh-CN" altLang="en-US" sz="2400" b="1" i="1" noProof="0" dirty="0">
              <a:ln>
                <a:noFill/>
              </a:ln>
              <a:solidFill>
                <a:srgbClr val="0070C0"/>
              </a:solidFill>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4104" name="Picture 8" descr="http://swf.21cnjy.com/gaokao/ppt5/4d47ae38ed7a0.jpg"/>
          <p:cNvPicPr>
            <a:picLocks noChangeAspect="1" noChangeArrowheads="1"/>
          </p:cNvPicPr>
          <p:nvPr/>
        </p:nvPicPr>
        <p:blipFill>
          <a:blip r:embed="rId1" cstate="email"/>
          <a:srcRect/>
          <a:stretch>
            <a:fillRect/>
          </a:stretch>
        </p:blipFill>
        <p:spPr bwMode="auto">
          <a:xfrm>
            <a:off x="5004048" y="2553727"/>
            <a:ext cx="4016539" cy="37825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linds(horizontal)">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104"/>
                                        </p:tgtEl>
                                        <p:attrNameLst>
                                          <p:attrName>style.visibility</p:attrName>
                                        </p:attrNameLst>
                                      </p:cBhvr>
                                      <p:to>
                                        <p:strVal val="visible"/>
                                      </p:to>
                                    </p:set>
                                    <p:animEffect transition="in" filter="randombar(horizontal)">
                                      <p:cBhvr>
                                        <p:cTn id="18"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8"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053860" y="497801"/>
            <a:ext cx="2942076" cy="5619499"/>
            <a:chOff x="1053860" y="373350"/>
            <a:chExt cx="2942076" cy="4214624"/>
          </a:xfrm>
        </p:grpSpPr>
        <p:pic>
          <p:nvPicPr>
            <p:cNvPr id="1026" name="Picture 2" descr="http://down1.sucaitianxia.net/psd02/psd247/psds68843.jpg"/>
            <p:cNvPicPr>
              <a:picLocks noChangeAspect="1" noChangeArrowheads="1"/>
            </p:cNvPicPr>
            <p:nvPr/>
          </p:nvPicPr>
          <p:blipFill>
            <a:blip r:embed="rId1" cstate="email"/>
            <a:srcRect/>
            <a:stretch>
              <a:fillRect/>
            </a:stretch>
          </p:blipFill>
          <p:spPr bwMode="auto">
            <a:xfrm>
              <a:off x="1053860" y="987574"/>
              <a:ext cx="2942076" cy="3600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15307" y="373350"/>
              <a:ext cx="1224136" cy="484748"/>
            </a:xfrm>
            <a:prstGeom prst="rect">
              <a:avLst/>
            </a:prstGeom>
            <a:noFill/>
            <a:ln w="9525">
              <a:noFill/>
            </a:ln>
          </p:spPr>
          <p:txBody>
            <a:bodyPr wrap="square" rtlCol="0">
              <a:spAutoFit/>
            </a:bodyPr>
            <a:lstStyle/>
            <a:p>
              <a:pPr eaLnBrk="1" hangingPunct="1"/>
              <a:r>
                <a:rPr lang="zh-CN" altLang="en-US" sz="3600" b="1" dirty="0" smtClean="0">
                  <a:latin typeface="+mj-ea"/>
                  <a:ea typeface="+mj-ea"/>
                </a:rPr>
                <a:t>渲染</a:t>
              </a:r>
              <a:endParaRPr lang="zh-CN" altLang="en-US" sz="3600" b="1" dirty="0">
                <a:latin typeface="+mj-ea"/>
                <a:ea typeface="+mj-ea"/>
              </a:endParaRPr>
            </a:p>
          </p:txBody>
        </p:sp>
      </p:grpSp>
      <p:grpSp>
        <p:nvGrpSpPr>
          <p:cNvPr id="5" name="组合 4"/>
          <p:cNvGrpSpPr/>
          <p:nvPr/>
        </p:nvGrpSpPr>
        <p:grpSpPr>
          <a:xfrm>
            <a:off x="4716016" y="497801"/>
            <a:ext cx="3312368" cy="5431261"/>
            <a:chOff x="4716016" y="373350"/>
            <a:chExt cx="3312368" cy="4073446"/>
          </a:xfrm>
        </p:grpSpPr>
        <p:pic>
          <p:nvPicPr>
            <p:cNvPr id="1028" name="Picture 4" descr="http://5b0988e595225.cdn.sohucs.com/q_70,c_zoom,w_640/images/20180604/c72efc91bfe3432182cc97c7ad70c945.jpeg"/>
            <p:cNvPicPr>
              <a:picLocks noChangeAspect="1" noChangeArrowheads="1"/>
            </p:cNvPicPr>
            <p:nvPr/>
          </p:nvPicPr>
          <p:blipFill>
            <a:blip r:embed="rId2" cstate="email"/>
            <a:srcRect/>
            <a:stretch>
              <a:fillRect/>
            </a:stretch>
          </p:blipFill>
          <p:spPr bwMode="auto">
            <a:xfrm>
              <a:off x="4716016" y="987574"/>
              <a:ext cx="3312368" cy="34592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80112" y="373350"/>
              <a:ext cx="1584176" cy="484748"/>
            </a:xfrm>
            <a:prstGeom prst="rect">
              <a:avLst/>
            </a:prstGeom>
            <a:noFill/>
            <a:ln w="9525">
              <a:noFill/>
            </a:ln>
          </p:spPr>
          <p:txBody>
            <a:bodyPr wrap="square" rtlCol="0">
              <a:spAutoFit/>
            </a:bodyPr>
            <a:lstStyle/>
            <a:p>
              <a:pPr eaLnBrk="1" hangingPunct="1"/>
              <a:r>
                <a:rPr lang="zh-CN" altLang="en-US" sz="3600" b="1" dirty="0" smtClean="0">
                  <a:latin typeface="+mj-ea"/>
                  <a:ea typeface="+mj-ea"/>
                </a:rPr>
                <a:t>勾勒</a:t>
              </a:r>
              <a:endParaRPr lang="zh-CN" altLang="en-US" sz="3600" b="1" dirty="0">
                <a:latin typeface="+mj-ea"/>
                <a:ea typeface="+mj-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1" cstate="print"/>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http://pic.qiantucdn.com/58pic/19/47/10/56d96b77cbde3_1024.jpg"/>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p>
        </p:txBody>
      </p:sp>
      <p:sp>
        <p:nvSpPr>
          <p:cNvPr id="4" name="TextBox 3"/>
          <p:cNvSpPr txBox="1"/>
          <p:nvPr/>
        </p:nvSpPr>
        <p:spPr>
          <a:xfrm>
            <a:off x="1259632" y="1416645"/>
            <a:ext cx="5726969" cy="1200329"/>
          </a:xfrm>
          <a:prstGeom prst="rect">
            <a:avLst/>
          </a:prstGeom>
          <a:noFill/>
          <a:ln w="9525">
            <a:noFill/>
          </a:ln>
        </p:spPr>
        <p:txBody>
          <a:bodyPr wrap="square" rtlCol="0">
            <a:spAutoFit/>
          </a:bodyPr>
          <a:lstStyle/>
          <a:p>
            <a:pPr eaLnBrk="1" hangingPunct="1"/>
            <a:r>
              <a:rPr lang="zh-CN" altLang="en-US" sz="3600" b="1" dirty="0">
                <a:solidFill>
                  <a:srgbClr val="FF00FF"/>
                </a:solidFill>
                <a:latin typeface="黑体" panose="02010609060101010101" pitchFamily="2" charset="-122"/>
                <a:ea typeface="黑体" panose="02010609060101010101" pitchFamily="2" charset="-122"/>
              </a:rPr>
              <a:t> </a:t>
            </a:r>
            <a:r>
              <a:rPr lang="zh-CN" altLang="en-US" sz="3600" b="1" dirty="0" smtClean="0">
                <a:solidFill>
                  <a:schemeClr val="tx1"/>
                </a:solidFill>
                <a:latin typeface="黑体" panose="02010609060101010101" pitchFamily="2" charset="-122"/>
                <a:ea typeface="黑体" panose="02010609060101010101" pitchFamily="2" charset="-122"/>
              </a:rPr>
              <a:t>景美   空气清   天空明</a:t>
            </a:r>
            <a:endParaRPr lang="en-US" altLang="zh-CN" sz="3600" b="1" dirty="0" smtClean="0">
              <a:solidFill>
                <a:schemeClr val="tx1"/>
              </a:solidFill>
              <a:latin typeface="黑体" panose="02010609060101010101" pitchFamily="2" charset="-122"/>
              <a:ea typeface="黑体" panose="02010609060101010101" pitchFamily="2" charset="-122"/>
            </a:endParaRPr>
          </a:p>
          <a:p>
            <a:pPr eaLnBrk="1" hangingPunct="1"/>
            <a:r>
              <a:rPr lang="zh-CN" altLang="en-US" sz="3600" b="1" dirty="0" smtClean="0">
                <a:solidFill>
                  <a:schemeClr val="tx1"/>
                </a:solidFill>
                <a:latin typeface="黑体" panose="02010609060101010101" pitchFamily="2" charset="-122"/>
                <a:ea typeface="黑体" panose="02010609060101010101" pitchFamily="2" charset="-122"/>
              </a:rPr>
              <a:t>        颜色美   线条柔</a:t>
            </a:r>
            <a:endParaRPr lang="zh-CN" altLang="en-US" sz="3600" b="1" dirty="0" smtClean="0">
              <a:solidFill>
                <a:schemeClr val="tx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4"/>
          <p:cNvSpPr/>
          <p:nvPr/>
        </p:nvSpPr>
        <p:spPr>
          <a:xfrm>
            <a:off x="654363" y="1697634"/>
            <a:ext cx="7920880" cy="1057790"/>
          </a:xfrm>
          <a:prstGeom prst="rect">
            <a:avLst/>
          </a:prstGeom>
          <a:noFill/>
          <a:ln w="9525">
            <a:noFill/>
          </a:ln>
        </p:spPr>
        <p:txBody>
          <a:bodyPr wrap="square">
            <a:spAutoFit/>
          </a:bodyPr>
          <a:lstStyle/>
          <a:p>
            <a:pPr>
              <a:lnSpc>
                <a:spcPct val="120000"/>
              </a:lnSpc>
              <a:spcBef>
                <a:spcPct val="50000"/>
              </a:spcBef>
            </a:pPr>
            <a:r>
              <a:rPr lang="zh-CN" altLang="en-US" sz="2800" b="1" dirty="0" smtClean="0">
                <a:latin typeface="楷体" panose="02010609060101010101" pitchFamily="49" charset="-122"/>
                <a:ea typeface="楷体" panose="02010609060101010101" pitchFamily="49" charset="-122"/>
              </a:rPr>
              <a:t>    这种境界，</a:t>
            </a:r>
            <a:r>
              <a:rPr lang="zh-CN" altLang="en-US" sz="2800" b="1" dirty="0">
                <a:latin typeface="楷体" panose="02010609060101010101" pitchFamily="49" charset="-122"/>
                <a:ea typeface="楷体" panose="02010609060101010101" pitchFamily="49" charset="-122"/>
              </a:rPr>
              <a:t>既使人</a:t>
            </a:r>
            <a:r>
              <a:rPr lang="zh-CN" altLang="en-US" sz="2800" b="1" dirty="0">
                <a:solidFill>
                  <a:srgbClr val="FF0000"/>
                </a:solidFill>
                <a:latin typeface="楷体" panose="02010609060101010101" pitchFamily="49" charset="-122"/>
                <a:ea typeface="楷体" panose="02010609060101010101" pitchFamily="49" charset="-122"/>
              </a:rPr>
              <a:t>惊叹</a:t>
            </a:r>
            <a:r>
              <a:rPr lang="zh-CN" altLang="en-US" sz="2800" b="1" dirty="0">
                <a:latin typeface="楷体" panose="02010609060101010101" pitchFamily="49" charset="-122"/>
                <a:ea typeface="楷体" panose="02010609060101010101" pitchFamily="49" charset="-122"/>
              </a:rPr>
              <a:t>，又叫人</a:t>
            </a:r>
            <a:r>
              <a:rPr lang="zh-CN" altLang="en-US" sz="2800" b="1" dirty="0">
                <a:solidFill>
                  <a:srgbClr val="FF0000"/>
                </a:solidFill>
                <a:latin typeface="楷体" panose="02010609060101010101" pitchFamily="49" charset="-122"/>
                <a:ea typeface="楷体" panose="02010609060101010101" pitchFamily="49" charset="-122"/>
              </a:rPr>
              <a:t>舒服</a:t>
            </a:r>
            <a:r>
              <a:rPr lang="zh-CN" altLang="en-US" sz="2800" b="1" dirty="0">
                <a:latin typeface="楷体" panose="02010609060101010101" pitchFamily="49" charset="-122"/>
                <a:ea typeface="楷体" panose="02010609060101010101" pitchFamily="49" charset="-122"/>
              </a:rPr>
              <a:t>，既愿久立四望，又想坐下</a:t>
            </a:r>
            <a:r>
              <a:rPr lang="zh-CN" altLang="en-US" sz="2800" b="1" dirty="0">
                <a:solidFill>
                  <a:srgbClr val="FF0000"/>
                </a:solidFill>
                <a:latin typeface="楷体" panose="02010609060101010101" pitchFamily="49" charset="-122"/>
                <a:ea typeface="楷体" panose="02010609060101010101" pitchFamily="49" charset="-122"/>
              </a:rPr>
              <a:t>低吟</a:t>
            </a:r>
            <a:r>
              <a:rPr lang="zh-CN" altLang="en-US" sz="2800" b="1" dirty="0" smtClean="0">
                <a:latin typeface="楷体" panose="02010609060101010101" pitchFamily="49" charset="-122"/>
                <a:ea typeface="楷体" panose="02010609060101010101" pitchFamily="49" charset="-122"/>
              </a:rPr>
              <a:t>一首</a:t>
            </a:r>
            <a:r>
              <a:rPr lang="zh-CN" altLang="en-US" sz="2800" b="1" dirty="0" smtClean="0">
                <a:solidFill>
                  <a:srgbClr val="FF0000"/>
                </a:solidFill>
                <a:latin typeface="楷体" panose="02010609060101010101" pitchFamily="49" charset="-122"/>
                <a:ea typeface="楷体" panose="02010609060101010101" pitchFamily="49" charset="-122"/>
              </a:rPr>
              <a:t>奇丽</a:t>
            </a:r>
            <a:r>
              <a:rPr lang="zh-CN" altLang="en-US" sz="2800" b="1" dirty="0">
                <a:latin typeface="楷体" panose="02010609060101010101" pitchFamily="49" charset="-122"/>
                <a:ea typeface="楷体" panose="02010609060101010101" pitchFamily="49" charset="-122"/>
              </a:rPr>
              <a:t>的小诗</a:t>
            </a:r>
            <a:r>
              <a:rPr lang="zh-CN" altLang="en-US" sz="2800" b="1" dirty="0" smtClean="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sp>
        <p:nvSpPr>
          <p:cNvPr id="2" name="矩形 1"/>
          <p:cNvSpPr/>
          <p:nvPr/>
        </p:nvSpPr>
        <p:spPr>
          <a:xfrm>
            <a:off x="3243295" y="4109452"/>
            <a:ext cx="5331679" cy="1384995"/>
          </a:xfrm>
          <a:prstGeom prst="rect">
            <a:avLst/>
          </a:prstGeom>
        </p:spPr>
        <p:txBody>
          <a:bodyPr wrap="square">
            <a:spAutoFit/>
          </a:bodyPr>
          <a:lstStyle/>
          <a:p>
            <a:pPr>
              <a:spcBef>
                <a:spcPct val="50000"/>
              </a:spcBef>
            </a:pPr>
            <a:r>
              <a:rPr lang="zh-CN" altLang="en-US" sz="2800" b="1" dirty="0" smtClean="0">
                <a:latin typeface="楷体" panose="02010609060101010101" pitchFamily="49" charset="-122"/>
                <a:ea typeface="楷体" panose="02010609060101010101" pitchFamily="49" charset="-122"/>
              </a:rPr>
              <a:t>   在</a:t>
            </a:r>
            <a:r>
              <a:rPr lang="zh-CN" altLang="en-US" sz="2800" b="1" dirty="0">
                <a:latin typeface="楷体" panose="02010609060101010101" pitchFamily="49" charset="-122"/>
                <a:ea typeface="楷体" panose="02010609060101010101" pitchFamily="49" charset="-122"/>
              </a:rPr>
              <a:t>这境界里，连骏马和大</a:t>
            </a:r>
            <a:r>
              <a:rPr lang="zh-CN" altLang="en-US" sz="2800" b="1" dirty="0" smtClean="0">
                <a:latin typeface="楷体" panose="02010609060101010101" pitchFamily="49" charset="-122"/>
                <a:ea typeface="楷体" panose="02010609060101010101" pitchFamily="49" charset="-122"/>
              </a:rPr>
              <a:t>牛都</a:t>
            </a:r>
            <a:r>
              <a:rPr lang="zh-CN" altLang="en-US" sz="2800" b="1" dirty="0">
                <a:latin typeface="楷体" panose="02010609060101010101" pitchFamily="49" charset="-122"/>
                <a:ea typeface="楷体" panose="02010609060101010101" pitchFamily="49" charset="-122"/>
              </a:rPr>
              <a:t>有时候静立不动，好像</a:t>
            </a:r>
            <a:r>
              <a:rPr lang="zh-CN" altLang="en-US" sz="2800" b="1" dirty="0">
                <a:solidFill>
                  <a:srgbClr val="FF0000"/>
                </a:solidFill>
                <a:latin typeface="楷体" panose="02010609060101010101" pitchFamily="49" charset="-122"/>
                <a:ea typeface="楷体" panose="02010609060101010101" pitchFamily="49" charset="-122"/>
              </a:rPr>
              <a:t>回味</a:t>
            </a:r>
            <a:r>
              <a:rPr lang="zh-CN" altLang="en-US" sz="2800" b="1" dirty="0">
                <a:latin typeface="楷体" panose="02010609060101010101" pitchFamily="49" charset="-122"/>
                <a:ea typeface="楷体" panose="02010609060101010101" pitchFamily="49" charset="-122"/>
              </a:rPr>
              <a:t>着草原的无限乐趣。</a:t>
            </a:r>
            <a:endParaRPr lang="zh-CN" altLang="en-US" sz="2800" b="1" dirty="0">
              <a:latin typeface="楷体" panose="02010609060101010101" pitchFamily="49" charset="-122"/>
              <a:ea typeface="楷体" panose="02010609060101010101" pitchFamily="49" charset="-122"/>
            </a:endParaRPr>
          </a:p>
        </p:txBody>
      </p:sp>
      <p:sp>
        <p:nvSpPr>
          <p:cNvPr id="3" name="云形 2"/>
          <p:cNvSpPr/>
          <p:nvPr/>
        </p:nvSpPr>
        <p:spPr>
          <a:xfrm>
            <a:off x="5636758" y="3199584"/>
            <a:ext cx="2938217" cy="109351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 name="TextBox 3"/>
          <p:cNvSpPr txBox="1"/>
          <p:nvPr/>
        </p:nvSpPr>
        <p:spPr>
          <a:xfrm>
            <a:off x="5724129" y="3403448"/>
            <a:ext cx="2829686" cy="523220"/>
          </a:xfrm>
          <a:prstGeom prst="rect">
            <a:avLst/>
          </a:prstGeom>
          <a:noFill/>
          <a:ln w="9525">
            <a:noFill/>
          </a:ln>
        </p:spPr>
        <p:txBody>
          <a:bodyPr wrap="square" rtlCol="0">
            <a:spAutoFit/>
          </a:bodyPr>
          <a:lstStyle/>
          <a:p>
            <a:pPr eaLnBrk="1" hangingPunct="1"/>
            <a:r>
              <a:rPr lang="zh-CN" altLang="en-US" sz="2800" b="1" i="1" dirty="0" smtClean="0">
                <a:solidFill>
                  <a:schemeClr val="tx1"/>
                </a:solidFill>
                <a:latin typeface="黑体" panose="02010609060101010101" pitchFamily="2" charset="-122"/>
                <a:ea typeface="黑体" panose="02010609060101010101" pitchFamily="2" charset="-122"/>
              </a:rPr>
              <a:t>马、牛也陶醉了</a:t>
            </a:r>
            <a:endParaRPr lang="zh-CN" altLang="en-US" sz="2800" b="1" i="1" dirty="0" smtClean="0">
              <a:solidFill>
                <a:schemeClr val="tx1"/>
              </a:solidFill>
              <a:latin typeface="黑体" panose="02010609060101010101" pitchFamily="2" charset="-122"/>
              <a:ea typeface="黑体" panose="02010609060101010101" pitchFamily="2" charset="-122"/>
            </a:endParaRPr>
          </a:p>
        </p:txBody>
      </p:sp>
      <p:sp>
        <p:nvSpPr>
          <p:cNvPr id="12" name="云形 11"/>
          <p:cNvSpPr/>
          <p:nvPr/>
        </p:nvSpPr>
        <p:spPr>
          <a:xfrm>
            <a:off x="1391022" y="644692"/>
            <a:ext cx="2373526" cy="108195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3" name="TextBox 12"/>
          <p:cNvSpPr txBox="1"/>
          <p:nvPr/>
        </p:nvSpPr>
        <p:spPr>
          <a:xfrm>
            <a:off x="1748325" y="750681"/>
            <a:ext cx="2410490" cy="523220"/>
          </a:xfrm>
          <a:prstGeom prst="rect">
            <a:avLst/>
          </a:prstGeom>
          <a:noFill/>
          <a:ln w="9525">
            <a:noFill/>
          </a:ln>
        </p:spPr>
        <p:txBody>
          <a:bodyPr wrap="square" rtlCol="0">
            <a:spAutoFit/>
          </a:bodyPr>
          <a:lstStyle/>
          <a:p>
            <a:pPr eaLnBrk="1" hangingPunct="1"/>
            <a:r>
              <a:rPr lang="zh-CN" altLang="en-US" sz="2800" b="1" i="1" dirty="0" smtClean="0">
                <a:solidFill>
                  <a:schemeClr val="tx1"/>
                </a:solidFill>
                <a:latin typeface="黑体" panose="02010609060101010101" pitchFamily="2" charset="-122"/>
                <a:ea typeface="黑体" panose="02010609060101010101" pitchFamily="2" charset="-122"/>
              </a:rPr>
              <a:t>人陶醉了</a:t>
            </a:r>
            <a:endParaRPr lang="zh-CN" altLang="en-US" sz="2800" b="1" i="1" dirty="0" smtClean="0">
              <a:solidFill>
                <a:schemeClr val="tx1"/>
              </a:solidFill>
              <a:latin typeface="黑体" panose="02010609060101010101" pitchFamily="2" charset="-122"/>
              <a:ea typeface="黑体" panose="02010609060101010101" pitchFamily="2" charset="-122"/>
            </a:endParaRPr>
          </a:p>
        </p:txBody>
      </p:sp>
      <p:pic>
        <p:nvPicPr>
          <p:cNvPr id="6146" name="Picture 2" descr="http://swf.21cnjy.com/gaokao/ppt6/4d28bbb56eae5.jpg"/>
          <p:cNvPicPr>
            <a:picLocks noChangeAspect="1" noChangeArrowheads="1"/>
          </p:cNvPicPr>
          <p:nvPr/>
        </p:nvPicPr>
        <p:blipFill rotWithShape="1">
          <a:blip r:embed="rId1" cstate="email"/>
          <a:srcRect/>
          <a:stretch>
            <a:fillRect/>
          </a:stretch>
        </p:blipFill>
        <p:spPr bwMode="auto">
          <a:xfrm>
            <a:off x="575878" y="3518197"/>
            <a:ext cx="2613574" cy="26589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linds(horizontal)">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barn(inVertical)">
                                      <p:cBhvr>
                                        <p:cTn id="22" dur="500"/>
                                        <p:tgtEl>
                                          <p:spTgt spid="614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randombar(horizont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randombar(horizont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2" grpId="0"/>
      <p:bldP spid="3" grpId="0" bldLvl="0" animBg="1"/>
      <p:bldP spid="4" grpId="0"/>
      <p:bldP spid="12" grpId="0" bldLvl="0" animBg="1"/>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p:nvPr/>
        </p:nvSpPr>
        <p:spPr>
          <a:xfrm>
            <a:off x="1077595" y="1866901"/>
            <a:ext cx="7214870" cy="954107"/>
          </a:xfrm>
          <a:prstGeom prst="rect">
            <a:avLst/>
          </a:prstGeom>
          <a:noFill/>
          <a:ln w="9525">
            <a:noFill/>
          </a:ln>
        </p:spPr>
        <p:txBody>
          <a:bodyPr wrap="square">
            <a:spAutoFit/>
          </a:bodyPr>
          <a:lstStyle/>
          <a:p>
            <a:r>
              <a:rPr lang="zh-CN" altLang="en-US" sz="2800" b="1" dirty="0" smtClean="0">
                <a:latin typeface="华文楷体" panose="02010600040101010101" pitchFamily="2" charset="-122"/>
                <a:ea typeface="华文楷体" panose="02010600040101010101" pitchFamily="2" charset="-122"/>
              </a:rPr>
              <a:t>  </a:t>
            </a:r>
            <a:r>
              <a:rPr lang="zh-CN" altLang="en-US" sz="2800" b="1" dirty="0" smtClean="0">
                <a:latin typeface="楷体" panose="02010609060101010101" pitchFamily="49" charset="-122"/>
                <a:ea typeface="楷体" panose="02010609060101010101" pitchFamily="49" charset="-122"/>
              </a:rPr>
              <a:t>①</a:t>
            </a:r>
            <a:r>
              <a:rPr lang="zh-CN" altLang="en-US" sz="2800" b="1" dirty="0" smtClean="0">
                <a:latin typeface="华文楷体" panose="02010600040101010101" pitchFamily="2" charset="-122"/>
                <a:ea typeface="华文楷体" panose="02010600040101010101" pitchFamily="2" charset="-122"/>
              </a:rPr>
              <a:t>在</a:t>
            </a:r>
            <a:r>
              <a:rPr lang="zh-CN" altLang="en-US" sz="2800" b="1" dirty="0">
                <a:latin typeface="华文楷体" panose="02010600040101010101" pitchFamily="2" charset="-122"/>
                <a:ea typeface="华文楷体" panose="02010600040101010101" pitchFamily="2" charset="-122"/>
              </a:rPr>
              <a:t>这境界里，连骏马和大牛都有时候静立不动</a:t>
            </a:r>
            <a:r>
              <a:rPr lang="zh-CN" altLang="en-US" sz="2800" b="1" dirty="0" smtClean="0">
                <a:latin typeface="华文楷体" panose="02010600040101010101" pitchFamily="2" charset="-122"/>
                <a:ea typeface="华文楷体" panose="02010600040101010101" pitchFamily="2" charset="-122"/>
              </a:rPr>
              <a:t>，回味</a:t>
            </a:r>
            <a:r>
              <a:rPr lang="zh-CN" altLang="en-US" sz="2800" b="1" dirty="0">
                <a:latin typeface="华文楷体" panose="02010600040101010101" pitchFamily="2" charset="-122"/>
                <a:ea typeface="华文楷体" panose="02010600040101010101" pitchFamily="2" charset="-122"/>
              </a:rPr>
              <a:t>着草原的无限乐趣</a:t>
            </a:r>
            <a:r>
              <a:rPr lang="zh-CN" altLang="en-US" sz="2800" b="1" dirty="0" smtClean="0">
                <a:latin typeface="华文楷体" panose="02010600040101010101" pitchFamily="2" charset="-122"/>
                <a:ea typeface="华文楷体" panose="02010600040101010101" pitchFamily="2" charset="-122"/>
              </a:rPr>
              <a:t>。</a:t>
            </a:r>
            <a:endParaRPr lang="zh-CN" altLang="en-US" sz="2800" b="1" dirty="0" smtClean="0">
              <a:latin typeface="楷体" panose="02010609060101010101" pitchFamily="49" charset="-122"/>
              <a:ea typeface="楷体" panose="02010609060101010101" pitchFamily="49" charset="-122"/>
            </a:endParaRPr>
          </a:p>
        </p:txBody>
      </p:sp>
      <p:sp>
        <p:nvSpPr>
          <p:cNvPr id="18438" name="矩形 2"/>
          <p:cNvSpPr/>
          <p:nvPr/>
        </p:nvSpPr>
        <p:spPr>
          <a:xfrm>
            <a:off x="1076953" y="735545"/>
            <a:ext cx="1627369" cy="523220"/>
          </a:xfrm>
          <a:prstGeom prst="rect">
            <a:avLst/>
          </a:prstGeom>
          <a:noFill/>
          <a:ln w="9525">
            <a:noFill/>
          </a:ln>
        </p:spPr>
        <p:txBody>
          <a:bodyPr wrap="none">
            <a:spAutoFit/>
          </a:bodyPr>
          <a:lstStyle/>
          <a:p>
            <a:pPr eaLnBrk="1" hangingPunct="1"/>
            <a:r>
              <a:rPr lang="zh-CN" altLang="en-US" sz="2800" b="1" dirty="0" smtClean="0">
                <a:solidFill>
                  <a:srgbClr val="92D050"/>
                </a:solidFill>
                <a:latin typeface="黑体" panose="02010609060101010101" pitchFamily="2" charset="-122"/>
                <a:ea typeface="黑体" panose="02010609060101010101" pitchFamily="2" charset="-122"/>
              </a:rPr>
              <a:t>比较句子</a:t>
            </a:r>
            <a:endParaRPr lang="zh-CN" altLang="en-US" sz="2800" b="1" dirty="0">
              <a:solidFill>
                <a:srgbClr val="92D050"/>
              </a:solidFill>
              <a:latin typeface="黑体" panose="02010609060101010101" pitchFamily="2" charset="-122"/>
              <a:ea typeface="黑体" panose="02010609060101010101" pitchFamily="2" charset="-122"/>
            </a:endParaRPr>
          </a:p>
        </p:txBody>
      </p:sp>
      <p:sp>
        <p:nvSpPr>
          <p:cNvPr id="7" name="TextBox 6"/>
          <p:cNvSpPr txBox="1"/>
          <p:nvPr/>
        </p:nvSpPr>
        <p:spPr>
          <a:xfrm>
            <a:off x="1137304" y="4554136"/>
            <a:ext cx="7095422" cy="1200329"/>
          </a:xfrm>
          <a:prstGeom prst="rect">
            <a:avLst/>
          </a:prstGeom>
          <a:noFill/>
          <a:ln w="9525">
            <a:noFill/>
          </a:ln>
        </p:spPr>
        <p:txBody>
          <a:bodyPr wrap="square" rtlCol="0">
            <a:spAutoFit/>
          </a:bodyPr>
          <a:lstStyle/>
          <a:p>
            <a:pPr eaLnBrk="1" hangingPunct="1"/>
            <a:r>
              <a:rPr lang="zh-CN" altLang="en-US" sz="2400" b="1" dirty="0" smtClean="0">
                <a:solidFill>
                  <a:srgbClr val="0070C0"/>
                </a:solidFill>
                <a:latin typeface="黑体" panose="02010609060101010101" pitchFamily="2" charset="-122"/>
                <a:ea typeface="黑体" panose="02010609060101010101" pitchFamily="2" charset="-122"/>
              </a:rPr>
              <a:t>    看似写骏马和大牛，实际是作者自己的感受，因为作者被草原的美景陶醉了，所以他感到周围的一切也同他有一样的心情。</a:t>
            </a:r>
            <a:endParaRPr lang="zh-CN" altLang="en-US" sz="2400" b="1" dirty="0">
              <a:solidFill>
                <a:srgbClr val="0070C0"/>
              </a:solidFill>
              <a:latin typeface="黑体" panose="02010609060101010101" pitchFamily="2" charset="-122"/>
              <a:ea typeface="黑体" panose="02010609060101010101" pitchFamily="2" charset="-122"/>
            </a:endParaRPr>
          </a:p>
        </p:txBody>
      </p:sp>
      <p:sp>
        <p:nvSpPr>
          <p:cNvPr id="3" name="矩形 2"/>
          <p:cNvSpPr/>
          <p:nvPr/>
        </p:nvSpPr>
        <p:spPr>
          <a:xfrm>
            <a:off x="1106373" y="3007888"/>
            <a:ext cx="7186821" cy="954107"/>
          </a:xfrm>
          <a:prstGeom prst="rect">
            <a:avLst/>
          </a:prstGeom>
          <a:noFill/>
          <a:ln w="9525">
            <a:noFill/>
          </a:ln>
        </p:spPr>
        <p:txBody>
          <a:bodyPr>
            <a:spAutoFit/>
          </a:bodyPr>
          <a:lstStyle/>
          <a:p>
            <a:r>
              <a:rPr lang="zh-CN" altLang="en-US" sz="2800" b="1" dirty="0">
                <a:latin typeface="华文楷体" panose="02010600040101010101" pitchFamily="2" charset="-122"/>
                <a:ea typeface="华文楷体" panose="02010600040101010101" pitchFamily="2" charset="-122"/>
              </a:rPr>
              <a:t>  </a:t>
            </a:r>
            <a:r>
              <a:rPr lang="zh-CN" altLang="en-US" sz="2800" b="1" dirty="0" smtClean="0">
                <a:latin typeface="楷体" panose="02010609060101010101" pitchFamily="49" charset="-122"/>
                <a:ea typeface="楷体" panose="02010609060101010101" pitchFamily="49" charset="-122"/>
              </a:rPr>
              <a:t>②</a:t>
            </a:r>
            <a:r>
              <a:rPr lang="zh-CN" altLang="en-US" sz="2800" b="1" dirty="0">
                <a:latin typeface="华文楷体" panose="02010600040101010101" pitchFamily="2" charset="-122"/>
                <a:ea typeface="华文楷体" panose="02010600040101010101" pitchFamily="2" charset="-122"/>
              </a:rPr>
              <a:t>在这境界里，连骏马和大牛都有时候静立不动，</a:t>
            </a:r>
            <a:r>
              <a:rPr lang="zh-CN" altLang="en-US" sz="2800" b="1" dirty="0">
                <a:solidFill>
                  <a:srgbClr val="FF0000"/>
                </a:solidFill>
                <a:latin typeface="华文楷体" panose="02010600040101010101" pitchFamily="2" charset="-122"/>
                <a:ea typeface="华文楷体" panose="02010600040101010101" pitchFamily="2" charset="-122"/>
              </a:rPr>
              <a:t>好像</a:t>
            </a:r>
            <a:r>
              <a:rPr lang="zh-CN" altLang="en-US" sz="2800" b="1" dirty="0">
                <a:latin typeface="华文楷体" panose="02010600040101010101" pitchFamily="2" charset="-122"/>
                <a:ea typeface="华文楷体" panose="02010600040101010101" pitchFamily="2" charset="-122"/>
              </a:rPr>
              <a:t>回味着草原的无限乐趣。</a:t>
            </a:r>
            <a:endParaRPr lang="zh-CN" altLang="en-US" sz="2800" b="1" dirty="0">
              <a:latin typeface="华文楷体" panose="02010600040101010101" pitchFamily="2" charset="-122"/>
              <a:ea typeface="华文楷体" panose="02010600040101010101" pitchFamily="2" charset="-122"/>
            </a:endParaRPr>
          </a:p>
        </p:txBody>
      </p:sp>
      <p:sp>
        <p:nvSpPr>
          <p:cNvPr id="8" name="圆角矩形 7"/>
          <p:cNvSpPr/>
          <p:nvPr/>
        </p:nvSpPr>
        <p:spPr>
          <a:xfrm>
            <a:off x="1076960" y="1701801"/>
            <a:ext cx="7216140" cy="2451099"/>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pic>
        <p:nvPicPr>
          <p:cNvPr id="1026" name="Picture 2" descr="G:\BaiduYunDownload\10000图标\PNG图标集08\png-0561.png"/>
          <p:cNvPicPr>
            <a:picLocks noChangeAspect="1" noChangeArrowheads="1"/>
          </p:cNvPicPr>
          <p:nvPr/>
        </p:nvPicPr>
        <p:blipFill>
          <a:blip r:embed="rId1" cstate="email"/>
          <a:srcRect/>
          <a:stretch>
            <a:fillRect/>
          </a:stretch>
        </p:blipFill>
        <p:spPr bwMode="auto">
          <a:xfrm>
            <a:off x="633451" y="707524"/>
            <a:ext cx="564456" cy="7526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
          <p:cNvSpPr txBox="1"/>
          <p:nvPr/>
        </p:nvSpPr>
        <p:spPr>
          <a:xfrm>
            <a:off x="413701" y="740702"/>
            <a:ext cx="8106124" cy="1930337"/>
          </a:xfrm>
          <a:prstGeom prst="rect">
            <a:avLst/>
          </a:prstGeom>
          <a:noFill/>
          <a:ln w="9525">
            <a:noFill/>
          </a:ln>
        </p:spPr>
        <p:txBody>
          <a:bodyPr wrap="square">
            <a:spAutoFit/>
          </a:bodyPr>
          <a:lstStyle/>
          <a:p>
            <a:pPr eaLnBrk="1" hangingPunct="1">
              <a:lnSpc>
                <a:spcPct val="150000"/>
              </a:lnSpc>
            </a:pPr>
            <a:r>
              <a:rPr lang="en-US" altLang="zh-CN" sz="2800" b="1" dirty="0" smtClean="0">
                <a:latin typeface="黑体" panose="02010609060101010101" pitchFamily="2" charset="-122"/>
                <a:ea typeface="黑体" panose="02010609060101010101" pitchFamily="2" charset="-122"/>
                <a:cs typeface="+mn-ea"/>
              </a:rPr>
              <a:t>  2.</a:t>
            </a:r>
            <a:r>
              <a:rPr lang="zh-CN" altLang="en-US" sz="2800" b="1" dirty="0" smtClean="0">
                <a:latin typeface="黑体" panose="02010609060101010101" pitchFamily="2" charset="-122"/>
                <a:ea typeface="黑体" panose="02010609060101010101" pitchFamily="2" charset="-122"/>
                <a:cs typeface="+mn-ea"/>
              </a:rPr>
              <a:t>自由朗读</a:t>
            </a:r>
            <a:r>
              <a:rPr lang="zh-CN" altLang="en-US" sz="2800" b="1" dirty="0" smtClean="0">
                <a:solidFill>
                  <a:schemeClr val="tx1">
                    <a:lumMod val="95000"/>
                    <a:lumOff val="5000"/>
                  </a:schemeClr>
                </a:solidFill>
                <a:latin typeface="黑体" panose="02010609060101010101" pitchFamily="2" charset="-122"/>
                <a:ea typeface="黑体" panose="02010609060101010101" pitchFamily="2" charset="-122"/>
                <a:cs typeface="+mn-ea"/>
              </a:rPr>
              <a:t>课文第</a:t>
            </a:r>
            <a:r>
              <a:rPr lang="en-US" altLang="zh-CN" sz="2800" b="1" dirty="0" smtClean="0">
                <a:solidFill>
                  <a:schemeClr val="tx1">
                    <a:lumMod val="95000"/>
                    <a:lumOff val="5000"/>
                  </a:schemeClr>
                </a:solidFill>
                <a:latin typeface="黑体" panose="02010609060101010101" pitchFamily="2" charset="-122"/>
                <a:ea typeface="黑体" panose="02010609060101010101" pitchFamily="2" charset="-122"/>
                <a:cs typeface="+mn-ea"/>
              </a:rPr>
              <a:t>2</a:t>
            </a:r>
            <a:r>
              <a:rPr lang="zh-CN" altLang="en-US" sz="2800" b="1" dirty="0" smtClean="0">
                <a:solidFill>
                  <a:schemeClr val="tx1">
                    <a:lumMod val="95000"/>
                    <a:lumOff val="5000"/>
                  </a:schemeClr>
                </a:solidFill>
                <a:latin typeface="黑体" panose="02010609060101010101" pitchFamily="2" charset="-122"/>
                <a:ea typeface="黑体" panose="02010609060101010101" pitchFamily="2" charset="-122"/>
                <a:cs typeface="+mn-ea"/>
              </a:rPr>
              <a:t>一</a:t>
            </a:r>
            <a:r>
              <a:rPr lang="en-US" altLang="zh-CN" sz="2800" b="1" dirty="0" smtClean="0">
                <a:solidFill>
                  <a:schemeClr val="tx1">
                    <a:lumMod val="95000"/>
                    <a:lumOff val="5000"/>
                  </a:schemeClr>
                </a:solidFill>
                <a:latin typeface="黑体" panose="02010609060101010101" pitchFamily="2" charset="-122"/>
                <a:ea typeface="黑体" panose="02010609060101010101" pitchFamily="2" charset="-122"/>
                <a:cs typeface="+mn-ea"/>
              </a:rPr>
              <a:t>5</a:t>
            </a:r>
            <a:r>
              <a:rPr lang="zh-CN" altLang="en-US" sz="2800" b="1" dirty="0" smtClean="0">
                <a:solidFill>
                  <a:schemeClr val="tx1">
                    <a:lumMod val="95000"/>
                    <a:lumOff val="5000"/>
                  </a:schemeClr>
                </a:solidFill>
                <a:latin typeface="黑体" panose="02010609060101010101" pitchFamily="2" charset="-122"/>
                <a:ea typeface="黑体" panose="02010609060101010101" pitchFamily="2" charset="-122"/>
                <a:cs typeface="+mn-ea"/>
              </a:rPr>
              <a:t>自然段，思考：</a:t>
            </a:r>
            <a:endParaRPr lang="en-US" altLang="zh-CN" sz="2800" b="1" dirty="0" smtClean="0">
              <a:solidFill>
                <a:schemeClr val="tx1">
                  <a:lumMod val="95000"/>
                  <a:lumOff val="5000"/>
                </a:schemeClr>
              </a:solidFill>
              <a:latin typeface="黑体" panose="02010609060101010101" pitchFamily="2" charset="-122"/>
              <a:ea typeface="黑体" panose="02010609060101010101" pitchFamily="2" charset="-122"/>
              <a:cs typeface="+mn-ea"/>
            </a:endParaRPr>
          </a:p>
          <a:p>
            <a:pPr eaLnBrk="1" hangingPunct="1">
              <a:lnSpc>
                <a:spcPct val="150000"/>
              </a:lnSpc>
            </a:pPr>
            <a:r>
              <a:rPr lang="zh-CN" altLang="en-US" sz="2800" b="1" dirty="0" smtClean="0">
                <a:solidFill>
                  <a:schemeClr val="tx1">
                    <a:lumMod val="95000"/>
                    <a:lumOff val="5000"/>
                  </a:schemeClr>
                </a:solidFill>
                <a:latin typeface="黑体" panose="02010609060101010101" pitchFamily="2" charset="-122"/>
                <a:ea typeface="黑体" panose="02010609060101010101" pitchFamily="2" charset="-122"/>
                <a:cs typeface="+mn-ea"/>
              </a:rPr>
              <a:t>（</a:t>
            </a:r>
            <a:r>
              <a:rPr lang="en-US" altLang="zh-CN" sz="2800" b="1" dirty="0" smtClean="0">
                <a:solidFill>
                  <a:schemeClr val="tx1">
                    <a:lumMod val="95000"/>
                    <a:lumOff val="5000"/>
                  </a:schemeClr>
                </a:solidFill>
                <a:latin typeface="黑体" panose="02010609060101010101" pitchFamily="2" charset="-122"/>
                <a:ea typeface="黑体" panose="02010609060101010101" pitchFamily="2" charset="-122"/>
                <a:cs typeface="+mn-ea"/>
              </a:rPr>
              <a:t>1</a:t>
            </a:r>
            <a:r>
              <a:rPr lang="zh-CN" altLang="en-US" sz="2800" b="1" dirty="0" smtClean="0">
                <a:solidFill>
                  <a:schemeClr val="tx1">
                    <a:lumMod val="95000"/>
                    <a:lumOff val="5000"/>
                  </a:schemeClr>
                </a:solidFill>
                <a:latin typeface="黑体" panose="02010609060101010101" pitchFamily="2" charset="-122"/>
                <a:ea typeface="黑体" panose="02010609060101010101" pitchFamily="2" charset="-122"/>
                <a:cs typeface="+mn-ea"/>
              </a:rPr>
              <a:t>）草原人民的热情好客从哪些方面可以看出？</a:t>
            </a:r>
            <a:endParaRPr lang="en-US" altLang="zh-CN" sz="2800" b="1" dirty="0" smtClean="0">
              <a:solidFill>
                <a:schemeClr val="tx1">
                  <a:lumMod val="95000"/>
                  <a:lumOff val="5000"/>
                </a:schemeClr>
              </a:solidFill>
              <a:latin typeface="黑体" panose="02010609060101010101" pitchFamily="2" charset="-122"/>
              <a:ea typeface="黑体" panose="02010609060101010101" pitchFamily="2" charset="-122"/>
              <a:cs typeface="+mn-ea"/>
            </a:endParaRPr>
          </a:p>
          <a:p>
            <a:pPr eaLnBrk="1" hangingPunct="1">
              <a:lnSpc>
                <a:spcPct val="150000"/>
              </a:lnSpc>
            </a:pPr>
            <a:endParaRPr lang="zh-CN" altLang="en-US" sz="2800" b="1" dirty="0">
              <a:solidFill>
                <a:schemeClr val="tx1">
                  <a:lumMod val="95000"/>
                  <a:lumOff val="5000"/>
                </a:schemeClr>
              </a:solidFill>
              <a:latin typeface="黑体" panose="02010609060101010101" pitchFamily="2" charset="-122"/>
              <a:ea typeface="黑体" panose="02010609060101010101" pitchFamily="2" charset="-122"/>
              <a:cs typeface="+mn-ea"/>
            </a:endParaRPr>
          </a:p>
        </p:txBody>
      </p:sp>
      <p:sp>
        <p:nvSpPr>
          <p:cNvPr id="4" name="TextBox 3"/>
          <p:cNvSpPr txBox="1"/>
          <p:nvPr/>
        </p:nvSpPr>
        <p:spPr>
          <a:xfrm>
            <a:off x="1855471" y="2753361"/>
            <a:ext cx="5433695" cy="523220"/>
          </a:xfrm>
          <a:prstGeom prst="rect">
            <a:avLst/>
          </a:prstGeom>
          <a:noFill/>
          <a:ln w="9525">
            <a:noFill/>
          </a:ln>
        </p:spPr>
        <p:txBody>
          <a:bodyPr wrap="square" rtlCol="0">
            <a:spAutoFit/>
          </a:bodyPr>
          <a:lstStyle/>
          <a:p>
            <a:pPr eaLnBrk="1" hangingPunct="1"/>
            <a:r>
              <a:rPr lang="zh-CN" altLang="en-US" sz="2800" b="1" dirty="0" smtClean="0">
                <a:solidFill>
                  <a:schemeClr val="tx1"/>
                </a:solidFill>
                <a:latin typeface="黑体" panose="02010609060101010101" pitchFamily="2" charset="-122"/>
                <a:ea typeface="黑体" panose="02010609060101010101" pitchFamily="2" charset="-122"/>
              </a:rPr>
              <a:t>迎接  相见  款待  联欢  话别</a:t>
            </a:r>
            <a:endParaRPr lang="zh-CN" altLang="en-US" sz="2800" b="1" dirty="0" smtClean="0">
              <a:solidFill>
                <a:schemeClr val="tx1"/>
              </a:solidFill>
              <a:latin typeface="黑体" panose="02010609060101010101" pitchFamily="2" charset="-122"/>
              <a:ea typeface="黑体" panose="02010609060101010101" pitchFamily="2" charset="-122"/>
            </a:endParaRPr>
          </a:p>
        </p:txBody>
      </p:sp>
      <p:sp>
        <p:nvSpPr>
          <p:cNvPr id="12" name="TextBox 1"/>
          <p:cNvSpPr txBox="1"/>
          <p:nvPr/>
        </p:nvSpPr>
        <p:spPr>
          <a:xfrm>
            <a:off x="413385" y="3730414"/>
            <a:ext cx="8356600" cy="1284006"/>
          </a:xfrm>
          <a:prstGeom prst="rect">
            <a:avLst/>
          </a:prstGeom>
          <a:noFill/>
          <a:ln w="9525">
            <a:noFill/>
          </a:ln>
        </p:spPr>
        <p:txBody>
          <a:bodyPr wrap="square">
            <a:spAutoFit/>
          </a:bodyPr>
          <a:lstStyle/>
          <a:p>
            <a:pPr eaLnBrk="1" hangingPunct="1">
              <a:lnSpc>
                <a:spcPct val="150000"/>
              </a:lnSpc>
            </a:pPr>
            <a:r>
              <a:rPr lang="zh-CN" altLang="en-US" sz="2800" b="1" dirty="0" smtClean="0">
                <a:solidFill>
                  <a:schemeClr val="tx1">
                    <a:lumMod val="95000"/>
                    <a:lumOff val="5000"/>
                  </a:schemeClr>
                </a:solidFill>
                <a:latin typeface="黑体" panose="02010609060101010101" pitchFamily="2" charset="-122"/>
                <a:ea typeface="黑体" panose="02010609060101010101" pitchFamily="2" charset="-122"/>
                <a:cs typeface="+mn-ea"/>
              </a:rPr>
              <a:t>（</a:t>
            </a:r>
            <a:r>
              <a:rPr lang="en-US" altLang="zh-CN" sz="2800" b="1" dirty="0" smtClean="0">
                <a:solidFill>
                  <a:schemeClr val="tx1">
                    <a:lumMod val="95000"/>
                    <a:lumOff val="5000"/>
                  </a:schemeClr>
                </a:solidFill>
                <a:latin typeface="黑体" panose="02010609060101010101" pitchFamily="2" charset="-122"/>
                <a:ea typeface="黑体" panose="02010609060101010101" pitchFamily="2" charset="-122"/>
                <a:cs typeface="+mn-ea"/>
              </a:rPr>
              <a:t>2</a:t>
            </a:r>
            <a:r>
              <a:rPr lang="zh-CN" altLang="en-US" sz="2800" b="1" dirty="0" smtClean="0">
                <a:solidFill>
                  <a:schemeClr val="tx1">
                    <a:lumMod val="95000"/>
                    <a:lumOff val="5000"/>
                  </a:schemeClr>
                </a:solidFill>
                <a:latin typeface="黑体" panose="02010609060101010101" pitchFamily="2" charset="-122"/>
                <a:ea typeface="黑体" panose="02010609060101010101" pitchFamily="2" charset="-122"/>
                <a:cs typeface="+mn-ea"/>
              </a:rPr>
              <a:t>）试试看，在以上五个词语前面加上一些词，会让人更深切地感受到草原人民哪滚烫的心</a:t>
            </a:r>
            <a:r>
              <a:rPr lang="zh-CN" altLang="en-US" sz="2800" b="1" dirty="0" smtClean="0">
                <a:solidFill>
                  <a:schemeClr val="tx1">
                    <a:lumMod val="95000"/>
                    <a:lumOff val="5000"/>
                  </a:schemeClr>
                </a:solidFill>
                <a:latin typeface="黑体" panose="02010609060101010101" pitchFamily="2" charset="-122"/>
                <a:ea typeface="黑体" panose="02010609060101010101" pitchFamily="2" charset="-122"/>
                <a:cs typeface="+mn-ea"/>
              </a:rPr>
              <a:t>？</a:t>
            </a:r>
            <a:endParaRPr lang="en-US" altLang="zh-CN" sz="2800" b="1" dirty="0" smtClean="0">
              <a:solidFill>
                <a:schemeClr val="tx1">
                  <a:lumMod val="95000"/>
                  <a:lumOff val="5000"/>
                </a:schemeClr>
              </a:solidFill>
              <a:latin typeface="黑体" panose="02010609060101010101" pitchFamily="2" charset="-122"/>
              <a:ea typeface="黑体" panose="02010609060101010101" pitchFamily="2" charset="-122"/>
              <a:cs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
          <p:cNvSpPr txBox="1"/>
          <p:nvPr/>
        </p:nvSpPr>
        <p:spPr>
          <a:xfrm>
            <a:off x="400051" y="1212427"/>
            <a:ext cx="8344535" cy="1284006"/>
          </a:xfrm>
          <a:prstGeom prst="rect">
            <a:avLst/>
          </a:prstGeom>
          <a:noFill/>
          <a:ln w="9525">
            <a:noFill/>
          </a:ln>
        </p:spPr>
        <p:txBody>
          <a:bodyPr wrap="square">
            <a:spAutoFit/>
          </a:bodyPr>
          <a:lstStyle/>
          <a:p>
            <a:pPr eaLnBrk="1" hangingPunct="1">
              <a:lnSpc>
                <a:spcPct val="150000"/>
              </a:lnSpc>
            </a:pPr>
            <a:r>
              <a:rPr lang="zh-CN" altLang="en-US" sz="2800" b="1" dirty="0" smtClean="0">
                <a:solidFill>
                  <a:schemeClr val="tx1">
                    <a:lumMod val="95000"/>
                    <a:lumOff val="5000"/>
                  </a:schemeClr>
                </a:solidFill>
                <a:latin typeface="黑体" panose="02010609060101010101" pitchFamily="2" charset="-122"/>
                <a:ea typeface="黑体" panose="02010609060101010101" pitchFamily="2" charset="-122"/>
                <a:cs typeface="+mn-ea"/>
              </a:rPr>
              <a:t>（</a:t>
            </a:r>
            <a:r>
              <a:rPr lang="en-US" altLang="zh-CN" sz="2800" b="1" dirty="0" smtClean="0">
                <a:solidFill>
                  <a:schemeClr val="tx1">
                    <a:lumMod val="95000"/>
                    <a:lumOff val="5000"/>
                  </a:schemeClr>
                </a:solidFill>
                <a:latin typeface="黑体" panose="02010609060101010101" pitchFamily="2" charset="-122"/>
                <a:ea typeface="黑体" panose="02010609060101010101" pitchFamily="2" charset="-122"/>
                <a:cs typeface="+mn-ea"/>
              </a:rPr>
              <a:t>3</a:t>
            </a:r>
            <a:r>
              <a:rPr lang="zh-CN" altLang="en-US" sz="2800" b="1" dirty="0" smtClean="0">
                <a:solidFill>
                  <a:schemeClr val="tx1">
                    <a:lumMod val="95000"/>
                    <a:lumOff val="5000"/>
                  </a:schemeClr>
                </a:solidFill>
                <a:latin typeface="黑体" panose="02010609060101010101" pitchFamily="2" charset="-122"/>
                <a:ea typeface="黑体" panose="02010609060101010101" pitchFamily="2" charset="-122"/>
                <a:cs typeface="+mn-ea"/>
              </a:rPr>
              <a:t>）想一想，把这些词语加在哪个词的前面最合适？</a:t>
            </a:r>
            <a:endParaRPr lang="en-US" altLang="zh-CN" sz="2800" b="1" dirty="0" smtClean="0">
              <a:solidFill>
                <a:schemeClr val="tx1">
                  <a:lumMod val="95000"/>
                  <a:lumOff val="5000"/>
                </a:schemeClr>
              </a:solidFill>
              <a:latin typeface="黑体" panose="02010609060101010101" pitchFamily="2" charset="-122"/>
              <a:ea typeface="黑体" panose="02010609060101010101" pitchFamily="2" charset="-122"/>
              <a:cs typeface="+mn-ea"/>
            </a:endParaRPr>
          </a:p>
          <a:p>
            <a:pPr eaLnBrk="1" hangingPunct="1">
              <a:lnSpc>
                <a:spcPct val="150000"/>
              </a:lnSpc>
            </a:pPr>
            <a:endParaRPr lang="zh-CN" altLang="en-US" sz="2800" b="1" dirty="0">
              <a:solidFill>
                <a:schemeClr val="tx1">
                  <a:lumMod val="95000"/>
                  <a:lumOff val="5000"/>
                </a:schemeClr>
              </a:solidFill>
              <a:latin typeface="黑体" panose="02010609060101010101" pitchFamily="2" charset="-122"/>
              <a:ea typeface="黑体" panose="02010609060101010101" pitchFamily="2" charset="-122"/>
              <a:cs typeface="+mn-ea"/>
            </a:endParaRPr>
          </a:p>
        </p:txBody>
      </p:sp>
      <p:sp>
        <p:nvSpPr>
          <p:cNvPr id="4" name="TextBox 3"/>
          <p:cNvSpPr txBox="1"/>
          <p:nvPr/>
        </p:nvSpPr>
        <p:spPr>
          <a:xfrm>
            <a:off x="1705470" y="4043254"/>
            <a:ext cx="6828145" cy="523220"/>
          </a:xfrm>
          <a:prstGeom prst="rect">
            <a:avLst/>
          </a:prstGeom>
          <a:noFill/>
          <a:ln w="9525">
            <a:noFill/>
          </a:ln>
        </p:spPr>
        <p:txBody>
          <a:bodyPr wrap="square" rtlCol="0">
            <a:spAutoFit/>
          </a:bodyPr>
          <a:lstStyle/>
          <a:p>
            <a:pPr eaLnBrk="1" hangingPunct="1"/>
            <a:r>
              <a:rPr lang="zh-CN" altLang="en-US" sz="2800" b="1" dirty="0" smtClean="0">
                <a:latin typeface="黑体" panose="02010609060101010101" pitchFamily="2" charset="-122"/>
                <a:ea typeface="黑体" panose="02010609060101010101" pitchFamily="2" charset="-122"/>
              </a:rPr>
              <a:t>迎接  相见  款待  联欢  话别</a:t>
            </a:r>
            <a:endParaRPr lang="zh-CN" altLang="en-US" sz="2800" b="1" dirty="0">
              <a:latin typeface="黑体" panose="02010609060101010101" pitchFamily="2" charset="-122"/>
              <a:ea typeface="黑体" panose="02010609060101010101" pitchFamily="2" charset="-122"/>
            </a:endParaRPr>
          </a:p>
        </p:txBody>
      </p:sp>
      <p:sp>
        <p:nvSpPr>
          <p:cNvPr id="12" name="TextBox 1"/>
          <p:cNvSpPr txBox="1"/>
          <p:nvPr/>
        </p:nvSpPr>
        <p:spPr>
          <a:xfrm>
            <a:off x="519111" y="5025800"/>
            <a:ext cx="8106124"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100000"/>
              </a:lnSpc>
            </a:pPr>
            <a:r>
              <a:rPr lang="zh-CN" altLang="en-US" sz="2800" b="1" dirty="0" smtClean="0">
                <a:solidFill>
                  <a:srgbClr val="7030A0"/>
                </a:solidFill>
                <a:latin typeface="黑体" panose="02010609060101010101" pitchFamily="2" charset="-122"/>
                <a:ea typeface="黑体" panose="02010609060101010101" pitchFamily="2" charset="-122"/>
                <a:cs typeface="+mn-ea"/>
              </a:rPr>
              <a:t>热情迎接 激情相见 盛情款待 尽情联欢 深情话别</a:t>
            </a:r>
            <a:endParaRPr lang="zh-CN" altLang="en-US" sz="2800" b="1" dirty="0">
              <a:solidFill>
                <a:srgbClr val="7030A0"/>
              </a:solidFill>
              <a:latin typeface="黑体" panose="02010609060101010101" pitchFamily="2" charset="-122"/>
              <a:ea typeface="黑体" panose="02010609060101010101" pitchFamily="2" charset="-122"/>
              <a:cs typeface="+mn-ea"/>
            </a:endParaRPr>
          </a:p>
        </p:txBody>
      </p:sp>
      <p:sp>
        <p:nvSpPr>
          <p:cNvPr id="6" name="TextBox 5"/>
          <p:cNvSpPr txBox="1"/>
          <p:nvPr/>
        </p:nvSpPr>
        <p:spPr>
          <a:xfrm>
            <a:off x="1691361" y="2477376"/>
            <a:ext cx="6828145" cy="523220"/>
          </a:xfrm>
          <a:prstGeom prst="rect">
            <a:avLst/>
          </a:prstGeom>
          <a:noFill/>
          <a:ln w="9525">
            <a:noFill/>
          </a:ln>
        </p:spPr>
        <p:txBody>
          <a:bodyPr wrap="square" rtlCol="0">
            <a:spAutoFit/>
          </a:bodyPr>
          <a:lstStyle/>
          <a:p>
            <a:pPr eaLnBrk="1" hangingPunct="1"/>
            <a:r>
              <a:rPr lang="zh-CN" altLang="en-US" sz="2800" b="1" dirty="0" smtClean="0">
                <a:latin typeface="黑体" panose="02010609060101010101" pitchFamily="2" charset="-122"/>
                <a:ea typeface="黑体" panose="02010609060101010101" pitchFamily="2" charset="-122"/>
              </a:rPr>
              <a:t>激情  盛情  尽情  深情  热情</a:t>
            </a:r>
            <a:endParaRPr lang="zh-CN" altLang="en-US" sz="2800" b="1" dirty="0">
              <a:latin typeface="黑体" panose="02010609060101010101" pitchFamily="2" charset="-122"/>
              <a:ea typeface="黑体" panose="02010609060101010101" pitchFamily="2" charset="-122"/>
            </a:endParaRPr>
          </a:p>
        </p:txBody>
      </p:sp>
      <p:cxnSp>
        <p:nvCxnSpPr>
          <p:cNvPr id="3" name="直接连接符 2"/>
          <p:cNvCxnSpPr/>
          <p:nvPr/>
        </p:nvCxnSpPr>
        <p:spPr>
          <a:xfrm>
            <a:off x="2344461" y="3257075"/>
            <a:ext cx="792088" cy="786179"/>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424580" y="3257075"/>
            <a:ext cx="648072" cy="786179"/>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4252672" y="3225718"/>
            <a:ext cx="1020030" cy="561716"/>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440804" y="3257075"/>
            <a:ext cx="648072" cy="786179"/>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2200444" y="3426640"/>
            <a:ext cx="4104456" cy="61661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12" grpId="0" bldLvl="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kretype.bdimg.com/retype/zoom/7956d20814791711cc791767?pn=40&amp;o=jpg_6&amp;md5sum=f78d26026bfb53f4a80cb49bb2d0d794&amp;sign=34aad6d361&amp;png=5443072-5623028&amp;jpg=6895831-7182826"/>
          <p:cNvPicPr>
            <a:picLocks noChangeAspect="1" noChangeArrowheads="1"/>
          </p:cNvPicPr>
          <p:nvPr/>
        </p:nvPicPr>
        <p:blipFill rotWithShape="1">
          <a:blip r:embed="rId1" cstate="email"/>
          <a:srcRect/>
          <a:stretch>
            <a:fillRect/>
          </a:stretch>
        </p:blipFill>
        <p:spPr bwMode="auto">
          <a:xfrm>
            <a:off x="5508104" y="1785336"/>
            <a:ext cx="3366483" cy="2874023"/>
          </a:xfrm>
          <a:prstGeom prst="rect">
            <a:avLst/>
          </a:prstGeom>
          <a:noFill/>
          <a:extLst>
            <a:ext uri="{909E8E84-426E-40DD-AFC4-6F175D3DCCD1}">
              <a14:hiddenFill xmlns:a14="http://schemas.microsoft.com/office/drawing/2010/main">
                <a:solidFill>
                  <a:srgbClr val="FFFFFF"/>
                </a:solidFill>
              </a14:hiddenFill>
            </a:ext>
          </a:extLst>
        </p:spPr>
      </p:pic>
      <p:sp>
        <p:nvSpPr>
          <p:cNvPr id="6" name="椭圆 5"/>
          <p:cNvSpPr/>
          <p:nvPr/>
        </p:nvSpPr>
        <p:spPr>
          <a:xfrm>
            <a:off x="827584" y="1124745"/>
            <a:ext cx="1598329" cy="56072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eaLnBrk="1" hangingPunct="1"/>
            <a:r>
              <a:rPr lang="zh-CN" altLang="en-US" sz="2800" b="1" dirty="0" smtClean="0">
                <a:solidFill>
                  <a:schemeClr val="tx1"/>
                </a:solidFill>
                <a:latin typeface="黑体" panose="02010609060101010101" pitchFamily="2" charset="-122"/>
                <a:ea typeface="黑体" panose="02010609060101010101" pitchFamily="2" charset="-122"/>
                <a:sym typeface="+mn-ea"/>
              </a:rPr>
              <a:t>迎 客</a:t>
            </a:r>
            <a:endParaRPr lang="zh-CN" altLang="en-US" sz="2800" b="1" dirty="0">
              <a:solidFill>
                <a:schemeClr val="tx1"/>
              </a:solidFill>
              <a:latin typeface="黑体" panose="02010609060101010101" pitchFamily="2" charset="-122"/>
              <a:ea typeface="黑体" panose="02010609060101010101" pitchFamily="2" charset="-122"/>
              <a:sym typeface="+mn-ea"/>
            </a:endParaRPr>
          </a:p>
        </p:txBody>
      </p:sp>
      <p:sp>
        <p:nvSpPr>
          <p:cNvPr id="4" name="矩形 3"/>
          <p:cNvSpPr/>
          <p:nvPr/>
        </p:nvSpPr>
        <p:spPr>
          <a:xfrm>
            <a:off x="184852" y="1785832"/>
            <a:ext cx="5387280" cy="1938992"/>
          </a:xfrm>
          <a:prstGeom prst="rect">
            <a:avLst/>
          </a:prstGeom>
        </p:spPr>
        <p:txBody>
          <a:bodyPr wrap="square">
            <a:spAutoFit/>
          </a:bodyPr>
          <a:lstStyle/>
          <a:p>
            <a:r>
              <a:rPr lang="zh-CN" altLang="en-US" sz="2400" dirty="0" smtClean="0">
                <a:latin typeface="楷体" panose="02010609060101010101" pitchFamily="49" charset="-122"/>
                <a:ea typeface="楷体" panose="02010609060101010101" pitchFamily="49" charset="-122"/>
              </a:rPr>
              <a:t>   </a:t>
            </a:r>
            <a:r>
              <a:rPr lang="zh-CN" altLang="en-US" sz="2400" b="1" dirty="0" smtClean="0">
                <a:latin typeface="楷体" panose="02010609060101010101" pitchFamily="49" charset="-122"/>
                <a:ea typeface="楷体" panose="02010609060101010101" pitchFamily="49" charset="-122"/>
              </a:rPr>
              <a:t>忽然</a:t>
            </a:r>
            <a:r>
              <a:rPr lang="zh-CN" altLang="en-US" sz="2400" b="1" dirty="0">
                <a:latin typeface="楷体" panose="02010609060101010101" pitchFamily="49" charset="-122"/>
                <a:ea typeface="楷体" panose="02010609060101010101" pitchFamily="49" charset="-122"/>
              </a:rPr>
              <a:t>，像被一阵风吹</a:t>
            </a:r>
            <a:r>
              <a:rPr lang="zh-CN" altLang="en-US" sz="2400" b="1" dirty="0" smtClean="0">
                <a:latin typeface="楷体" panose="02010609060101010101" pitchFamily="49" charset="-122"/>
                <a:ea typeface="楷体" panose="02010609060101010101" pitchFamily="49" charset="-122"/>
              </a:rPr>
              <a:t>来似的</a:t>
            </a:r>
            <a:r>
              <a:rPr lang="zh-CN" altLang="en-US" sz="2400" b="1" dirty="0">
                <a:latin typeface="楷体" panose="02010609060101010101" pitchFamily="49" charset="-122"/>
                <a:ea typeface="楷体" panose="02010609060101010101" pitchFamily="49" charset="-122"/>
              </a:rPr>
              <a:t>，远处的小丘上出现了一群马，马上的男女老少穿着</a:t>
            </a:r>
            <a:r>
              <a:rPr lang="zh-CN" altLang="en-US" sz="2400" b="1" dirty="0">
                <a:solidFill>
                  <a:srgbClr val="FF0000"/>
                </a:solidFill>
                <a:latin typeface="楷体" panose="02010609060101010101" pitchFamily="49" charset="-122"/>
                <a:ea typeface="楷体" panose="02010609060101010101" pitchFamily="49" charset="-122"/>
              </a:rPr>
              <a:t>各色的衣裳</a:t>
            </a:r>
            <a:r>
              <a:rPr lang="zh-CN" altLang="en-US" sz="2400" b="1" dirty="0">
                <a:latin typeface="楷体" panose="02010609060101010101" pitchFamily="49" charset="-122"/>
                <a:ea typeface="楷体" panose="02010609060101010101" pitchFamily="49" charset="-122"/>
              </a:rPr>
              <a:t>，</a:t>
            </a:r>
            <a:r>
              <a:rPr lang="zh-CN" altLang="en-US" sz="2400" b="1" dirty="0">
                <a:solidFill>
                  <a:srgbClr val="FF0000"/>
                </a:solidFill>
                <a:latin typeface="楷体" panose="02010609060101010101" pitchFamily="49" charset="-122"/>
                <a:ea typeface="楷体" panose="02010609060101010101" pitchFamily="49" charset="-122"/>
              </a:rPr>
              <a:t>群马疾驰</a:t>
            </a:r>
            <a:r>
              <a:rPr lang="zh-CN" altLang="en-US" sz="2400" b="1" dirty="0">
                <a:latin typeface="楷体" panose="02010609060101010101" pitchFamily="49" charset="-122"/>
                <a:ea typeface="楷体" panose="02010609060101010101" pitchFamily="49" charset="-122"/>
              </a:rPr>
              <a:t>，</a:t>
            </a:r>
            <a:r>
              <a:rPr lang="zh-CN" altLang="en-US" sz="2400" b="1" dirty="0">
                <a:solidFill>
                  <a:srgbClr val="FF0000"/>
                </a:solidFill>
                <a:latin typeface="楷体" panose="02010609060101010101" pitchFamily="49" charset="-122"/>
                <a:ea typeface="楷体" panose="02010609060101010101" pitchFamily="49" charset="-122"/>
              </a:rPr>
              <a:t>襟飘带舞</a:t>
            </a:r>
            <a:r>
              <a:rPr lang="zh-CN" altLang="en-US" sz="2400" b="1" dirty="0">
                <a:latin typeface="楷体" panose="02010609060101010101" pitchFamily="49" charset="-122"/>
                <a:ea typeface="楷体" panose="02010609060101010101" pitchFamily="49" charset="-122"/>
              </a:rPr>
              <a:t>，</a:t>
            </a:r>
            <a:r>
              <a:rPr lang="zh-CN" altLang="en-US" sz="2400" b="1" dirty="0">
                <a:solidFill>
                  <a:srgbClr val="00B0F0"/>
                </a:solidFill>
                <a:latin typeface="楷体" panose="02010609060101010101" pitchFamily="49" charset="-122"/>
                <a:ea typeface="楷体" panose="02010609060101010101" pitchFamily="49" charset="-122"/>
              </a:rPr>
              <a:t>像一条彩虹</a:t>
            </a:r>
            <a:r>
              <a:rPr lang="zh-CN" altLang="en-US" sz="2400" b="1" dirty="0">
                <a:latin typeface="楷体" panose="02010609060101010101" pitchFamily="49" charset="-122"/>
                <a:ea typeface="楷体" panose="02010609060101010101" pitchFamily="49" charset="-122"/>
              </a:rPr>
              <a:t>向我们</a:t>
            </a:r>
            <a:r>
              <a:rPr lang="zh-CN" altLang="en-US" sz="2400" b="1" dirty="0" smtClean="0">
                <a:latin typeface="楷体" panose="02010609060101010101" pitchFamily="49" charset="-122"/>
                <a:ea typeface="楷体" panose="02010609060101010101" pitchFamily="49" charset="-122"/>
              </a:rPr>
              <a:t>飞过。</a:t>
            </a:r>
            <a:r>
              <a:rPr lang="zh-CN" altLang="en-US" sz="2400" b="1" dirty="0">
                <a:latin typeface="楷体" panose="02010609060101010101" pitchFamily="49" charset="-122"/>
                <a:ea typeface="楷体" panose="02010609060101010101" pitchFamily="49" charset="-122"/>
              </a:rPr>
              <a:t>这是主人来到几十里外欢迎远客。</a:t>
            </a:r>
            <a:endParaRPr lang="zh-CN" altLang="en-US" sz="2400" b="1" dirty="0">
              <a:latin typeface="楷体" panose="02010609060101010101" pitchFamily="49" charset="-122"/>
              <a:ea typeface="楷体" panose="02010609060101010101" pitchFamily="49" charset="-122"/>
            </a:endParaRPr>
          </a:p>
        </p:txBody>
      </p:sp>
      <p:sp>
        <p:nvSpPr>
          <p:cNvPr id="7" name="圆角矩形标注 6"/>
          <p:cNvSpPr/>
          <p:nvPr/>
        </p:nvSpPr>
        <p:spPr>
          <a:xfrm>
            <a:off x="1763688" y="4677140"/>
            <a:ext cx="4698821" cy="1809917"/>
          </a:xfrm>
          <a:prstGeom prst="wedgeRoundRectCallout">
            <a:avLst>
              <a:gd name="adj1" fmla="val -37100"/>
              <a:gd name="adj2" fmla="val -684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b="1" i="1" dirty="0" smtClean="0">
                <a:solidFill>
                  <a:srgbClr val="0070C0"/>
                </a:solidFill>
                <a:latin typeface="宋体" panose="02010600030101010101" pitchFamily="2" charset="-122"/>
                <a:ea typeface="宋体" panose="02010600030101010101" pitchFamily="2" charset="-122"/>
                <a:cs typeface="宋体" panose="02010600030101010101" pitchFamily="2" charset="-122"/>
              </a:rPr>
              <a:t>因为马队是从小丘上过来的，所以远看像一条彩虹。“飞”字体会到主人迎客心切。</a:t>
            </a:r>
            <a:endParaRPr lang="zh-CN" altLang="en-US" sz="2400" b="1" i="1" dirty="0" smtClean="0">
              <a:solidFill>
                <a:srgbClr val="0070C0"/>
              </a:solidFill>
              <a:latin typeface="宋体" panose="02010600030101010101" pitchFamily="2" charset="-122"/>
              <a:ea typeface="宋体" panose="02010600030101010101" pitchFamily="2" charset="-122"/>
              <a:cs typeface="宋体" panose="02010600030101010101" pitchFamily="2" charset="-122"/>
            </a:endParaRPr>
          </a:p>
        </p:txBody>
      </p:sp>
      <p:sp>
        <p:nvSpPr>
          <p:cNvPr id="8" name="圆角矩形标注 7"/>
          <p:cNvSpPr/>
          <p:nvPr/>
        </p:nvSpPr>
        <p:spPr>
          <a:xfrm>
            <a:off x="2775055" y="384500"/>
            <a:ext cx="4698821" cy="1152128"/>
          </a:xfrm>
          <a:prstGeom prst="wedgeRoundRectCallout">
            <a:avLst>
              <a:gd name="adj1" fmla="val -8923"/>
              <a:gd name="adj2" fmla="val 781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b="1" i="1" dirty="0">
                <a:solidFill>
                  <a:srgbClr val="0070C0"/>
                </a:solidFill>
                <a:latin typeface="宋体" panose="02010600030101010101" pitchFamily="2" charset="-122"/>
                <a:ea typeface="宋体" panose="02010600030101010101" pitchFamily="2" charset="-122"/>
              </a:rPr>
              <a:t>草原</a:t>
            </a:r>
            <a:r>
              <a:rPr lang="zh-CN" altLang="en-US" sz="2400" b="1" i="1" dirty="0" smtClean="0">
                <a:solidFill>
                  <a:srgbClr val="0070C0"/>
                </a:solidFill>
                <a:latin typeface="宋体" panose="02010600030101010101" pitchFamily="2" charset="-122"/>
                <a:ea typeface="宋体" panose="02010600030101010101" pitchFamily="2" charset="-122"/>
              </a:rPr>
              <a:t>人民从很远的地方迎接客人，体会到牧区人民情深意长。</a:t>
            </a:r>
            <a:endParaRPr lang="zh-CN" altLang="en-US" sz="2400" b="1" i="1" dirty="0">
              <a:solidFill>
                <a:srgbClr val="0070C0"/>
              </a:solidFill>
              <a:latin typeface="宋体" panose="02010600030101010101" pitchFamily="2" charset="-122"/>
              <a:ea typeface="宋体" panose="02010600030101010101" pitchFamily="2" charset="-122"/>
            </a:endParaRPr>
          </a:p>
        </p:txBody>
      </p:sp>
      <p:sp>
        <p:nvSpPr>
          <p:cNvPr id="9" name="椭圆 8"/>
          <p:cNvSpPr/>
          <p:nvPr/>
        </p:nvSpPr>
        <p:spPr>
          <a:xfrm>
            <a:off x="4786315" y="1809740"/>
            <a:ext cx="720080" cy="646087"/>
          </a:xfrm>
          <a:prstGeom prst="ellipse">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184650" y="3222414"/>
            <a:ext cx="459740" cy="646007"/>
          </a:xfrm>
          <a:prstGeom prst="ellipse">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heckerboard(across)">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checkerboard(across)">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4" grpId="0"/>
      <p:bldP spid="7" grpId="0" bldLvl="0" animBg="1"/>
      <p:bldP spid="8" grpId="0" bldLvl="0" animBg="1"/>
      <p:bldP spid="9" grpId="0" bldLvl="0" animBg="1"/>
      <p:bldP spid="10"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887527" y="1124744"/>
            <a:ext cx="1598329" cy="63549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eaLnBrk="1" hangingPunct="1"/>
            <a:r>
              <a:rPr lang="zh-CN" altLang="en-US" sz="2800" b="1" dirty="0" smtClean="0">
                <a:solidFill>
                  <a:schemeClr val="tx1"/>
                </a:solidFill>
                <a:latin typeface="黑体" panose="02010609060101010101" pitchFamily="2" charset="-122"/>
                <a:ea typeface="黑体" panose="02010609060101010101" pitchFamily="2" charset="-122"/>
                <a:sym typeface="+mn-ea"/>
              </a:rPr>
              <a:t>待 客</a:t>
            </a:r>
            <a:endParaRPr lang="zh-CN" altLang="en-US" sz="2800" b="1" dirty="0">
              <a:solidFill>
                <a:schemeClr val="tx1"/>
              </a:solidFill>
              <a:latin typeface="黑体" panose="02010609060101010101" pitchFamily="2" charset="-122"/>
              <a:ea typeface="黑体" panose="02010609060101010101" pitchFamily="2" charset="-122"/>
              <a:sym typeface="+mn-ea"/>
            </a:endParaRPr>
          </a:p>
        </p:txBody>
      </p:sp>
      <p:sp>
        <p:nvSpPr>
          <p:cNvPr id="2" name="矩形 1"/>
          <p:cNvSpPr/>
          <p:nvPr/>
        </p:nvSpPr>
        <p:spPr>
          <a:xfrm>
            <a:off x="594470" y="1988841"/>
            <a:ext cx="8678694" cy="1384995"/>
          </a:xfrm>
          <a:prstGeom prst="rect">
            <a:avLst/>
          </a:prstGeom>
        </p:spPr>
        <p:txBody>
          <a:bodyPr wrap="square">
            <a:spAutoFit/>
          </a:bodyPr>
          <a:lstStyle/>
          <a:p>
            <a:r>
              <a:rPr lang="zh-CN" altLang="en-US" sz="2800" dirty="0" smtClean="0">
                <a:latin typeface="华文楷体" panose="02010600040101010101" pitchFamily="2" charset="-122"/>
                <a:ea typeface="华文楷体" panose="02010600040101010101" pitchFamily="2" charset="-122"/>
              </a:rPr>
              <a:t>        </a:t>
            </a:r>
            <a:r>
              <a:rPr lang="zh-CN" altLang="en-US" sz="2800" b="1" dirty="0" smtClean="0">
                <a:solidFill>
                  <a:srgbClr val="00B0F0"/>
                </a:solidFill>
                <a:latin typeface="华文楷体" panose="02010600040101010101" pitchFamily="2" charset="-122"/>
                <a:ea typeface="华文楷体" panose="02010600040101010101" pitchFamily="2" charset="-122"/>
              </a:rPr>
              <a:t>奶茶</a:t>
            </a:r>
            <a:r>
              <a:rPr lang="zh-CN" altLang="en-US" sz="2800" b="1" dirty="0">
                <a:solidFill>
                  <a:srgbClr val="FF0000"/>
                </a:solidFill>
                <a:latin typeface="华文楷体" panose="02010600040101010101" pitchFamily="2" charset="-122"/>
                <a:ea typeface="华文楷体" panose="02010600040101010101" pitchFamily="2" charset="-122"/>
              </a:rPr>
              <a:t>倒</a:t>
            </a:r>
            <a:r>
              <a:rPr lang="zh-CN" altLang="en-US" sz="2800" b="1" dirty="0">
                <a:latin typeface="华文楷体" panose="02010600040101010101" pitchFamily="2" charset="-122"/>
                <a:ea typeface="华文楷体" panose="02010600040101010101" pitchFamily="2" charset="-122"/>
              </a:rPr>
              <a:t>上了，</a:t>
            </a:r>
            <a:r>
              <a:rPr lang="zh-CN" altLang="en-US" sz="2800" b="1" dirty="0">
                <a:solidFill>
                  <a:srgbClr val="00B0F0"/>
                </a:solidFill>
                <a:latin typeface="华文楷体" panose="02010600040101010101" pitchFamily="2" charset="-122"/>
                <a:ea typeface="华文楷体" panose="02010600040101010101" pitchFamily="2" charset="-122"/>
              </a:rPr>
              <a:t>奶豆腐</a:t>
            </a:r>
            <a:r>
              <a:rPr lang="zh-CN" altLang="en-US" sz="2800" b="1" dirty="0">
                <a:solidFill>
                  <a:srgbClr val="FF0000"/>
                </a:solidFill>
                <a:latin typeface="华文楷体" panose="02010600040101010101" pitchFamily="2" charset="-122"/>
                <a:ea typeface="华文楷体" panose="02010600040101010101" pitchFamily="2" charset="-122"/>
              </a:rPr>
              <a:t>摆</a:t>
            </a:r>
            <a:r>
              <a:rPr lang="zh-CN" altLang="en-US" sz="2800" b="1" dirty="0">
                <a:latin typeface="华文楷体" panose="02010600040101010101" pitchFamily="2" charset="-122"/>
                <a:ea typeface="华文楷体" panose="02010600040101010101" pitchFamily="2" charset="-122"/>
              </a:rPr>
              <a:t>上了。主客都盘腿坐下，谁都有礼貌，谁都又那么亲热，一点儿不拘束。不大会儿，好客的主人</a:t>
            </a:r>
            <a:r>
              <a:rPr lang="zh-CN" altLang="en-US" sz="2800" b="1" dirty="0">
                <a:solidFill>
                  <a:srgbClr val="FF0000"/>
                </a:solidFill>
                <a:latin typeface="华文楷体" panose="02010600040101010101" pitchFamily="2" charset="-122"/>
                <a:ea typeface="华文楷体" panose="02010600040101010101" pitchFamily="2" charset="-122"/>
              </a:rPr>
              <a:t>端进来</a:t>
            </a:r>
            <a:r>
              <a:rPr lang="zh-CN" altLang="en-US" sz="2800" b="1" dirty="0">
                <a:latin typeface="华文楷体" panose="02010600040101010101" pitchFamily="2" charset="-122"/>
                <a:ea typeface="华文楷体" panose="02010600040101010101" pitchFamily="2" charset="-122"/>
              </a:rPr>
              <a:t>大盘的</a:t>
            </a:r>
            <a:r>
              <a:rPr lang="zh-CN" altLang="en-US" sz="2800" b="1" dirty="0">
                <a:solidFill>
                  <a:srgbClr val="00B0F0"/>
                </a:solidFill>
                <a:latin typeface="华文楷体" panose="02010600040101010101" pitchFamily="2" charset="-122"/>
                <a:ea typeface="华文楷体" panose="02010600040101010101" pitchFamily="2" charset="-122"/>
              </a:rPr>
              <a:t>手抓羊肉</a:t>
            </a:r>
            <a:r>
              <a:rPr lang="zh-CN" altLang="en-US" sz="2800" b="1" dirty="0">
                <a:latin typeface="华文楷体" panose="02010600040101010101" pitchFamily="2" charset="-122"/>
                <a:ea typeface="华文楷体" panose="02010600040101010101" pitchFamily="2" charset="-122"/>
              </a:rPr>
              <a:t>。</a:t>
            </a:r>
            <a:endParaRPr lang="zh-CN" altLang="en-US" sz="2800" dirty="0">
              <a:latin typeface="华文楷体" panose="02010600040101010101" pitchFamily="2" charset="-122"/>
              <a:ea typeface="华文楷体" panose="02010600040101010101" pitchFamily="2" charset="-122"/>
            </a:endParaRPr>
          </a:p>
        </p:txBody>
      </p:sp>
      <p:sp>
        <p:nvSpPr>
          <p:cNvPr id="7" name="圆角矩形标注 6"/>
          <p:cNvSpPr/>
          <p:nvPr/>
        </p:nvSpPr>
        <p:spPr>
          <a:xfrm>
            <a:off x="2975282" y="213785"/>
            <a:ext cx="4358547" cy="1546291"/>
          </a:xfrm>
          <a:prstGeom prst="wedgeRoundRectCallout">
            <a:avLst>
              <a:gd name="adj1" fmla="val -37537"/>
              <a:gd name="adj2" fmla="val 665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b="1" i="1" dirty="0" smtClean="0">
                <a:solidFill>
                  <a:srgbClr val="0070C0"/>
                </a:solidFill>
                <a:latin typeface="宋体" panose="02010600030101010101" pitchFamily="2" charset="-122"/>
                <a:ea typeface="宋体" panose="02010600030101010101" pitchFamily="2" charset="-122"/>
              </a:rPr>
              <a:t>他们用自己民族特有的风味食品来款待我们。这让我们体会到蒙汉两族人民亲如一家。</a:t>
            </a:r>
            <a:endParaRPr lang="zh-CN" altLang="en-US" sz="2400" b="1" i="1" dirty="0">
              <a:solidFill>
                <a:srgbClr val="0070C0"/>
              </a:solidFill>
              <a:latin typeface="宋体" panose="02010600030101010101" pitchFamily="2" charset="-122"/>
              <a:ea typeface="宋体" panose="02010600030101010101" pitchFamily="2" charset="-122"/>
            </a:endParaRPr>
          </a:p>
        </p:txBody>
      </p:sp>
      <p:pic>
        <p:nvPicPr>
          <p:cNvPr id="2052" name="Picture 4" descr="http://5b0988e595225.cdn.sohucs.com/images/20180502/2787397172cf4e18be35f2368da6279c.jpeg"/>
          <p:cNvPicPr>
            <a:picLocks noChangeAspect="1" noChangeArrowheads="1"/>
          </p:cNvPicPr>
          <p:nvPr/>
        </p:nvPicPr>
        <p:blipFill>
          <a:blip r:embed="rId1" cstate="email"/>
          <a:srcRect/>
          <a:stretch>
            <a:fillRect/>
          </a:stretch>
        </p:blipFill>
        <p:spPr bwMode="auto">
          <a:xfrm>
            <a:off x="347535" y="3819724"/>
            <a:ext cx="2878537" cy="291286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http://img4.imgtn.bdimg.com/it/u=1686068834,2858622803&amp;fm=214&amp;gp=0.jpg"/>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a:p>
        </p:txBody>
      </p:sp>
      <p:pic>
        <p:nvPicPr>
          <p:cNvPr id="2055" name="Picture 7"/>
          <p:cNvPicPr>
            <a:picLocks noChangeAspect="1" noChangeArrowheads="1"/>
          </p:cNvPicPr>
          <p:nvPr/>
        </p:nvPicPr>
        <p:blipFill>
          <a:blip r:embed="rId2" cstate="email"/>
          <a:srcRect/>
          <a:stretch>
            <a:fillRect/>
          </a:stretch>
        </p:blipFill>
        <p:spPr bwMode="auto">
          <a:xfrm>
            <a:off x="3439320" y="3846150"/>
            <a:ext cx="2228122" cy="2970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descr="http://img1.voc.com.cn/UpLoadFile/2017/07/31/201707311001264972.jpg"/>
          <p:cNvPicPr>
            <a:picLocks noChangeAspect="1" noChangeArrowheads="1"/>
          </p:cNvPicPr>
          <p:nvPr/>
        </p:nvPicPr>
        <p:blipFill>
          <a:blip r:embed="rId3" cstate="email"/>
          <a:srcRect/>
          <a:stretch>
            <a:fillRect/>
          </a:stretch>
        </p:blipFill>
        <p:spPr bwMode="auto">
          <a:xfrm>
            <a:off x="5868142" y="3835500"/>
            <a:ext cx="3003765" cy="29128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arn(inVertical)">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055"/>
                                        </p:tgtEl>
                                        <p:attrNameLst>
                                          <p:attrName>style.visibility</p:attrName>
                                        </p:attrNameLst>
                                      </p:cBhvr>
                                      <p:to>
                                        <p:strVal val="visible"/>
                                      </p:to>
                                    </p:set>
                                    <p:animEffect transition="in" filter="fade">
                                      <p:cBhvr>
                                        <p:cTn id="22" dur="1000"/>
                                        <p:tgtEl>
                                          <p:spTgt spid="2055"/>
                                        </p:tgtEl>
                                      </p:cBhvr>
                                    </p:animEffect>
                                    <p:anim calcmode="lin" valueType="num">
                                      <p:cBhvr>
                                        <p:cTn id="23" dur="1000" fill="hold"/>
                                        <p:tgtEl>
                                          <p:spTgt spid="2055"/>
                                        </p:tgtEl>
                                        <p:attrNameLst>
                                          <p:attrName>ppt_x</p:attrName>
                                        </p:attrNameLst>
                                      </p:cBhvr>
                                      <p:tavLst>
                                        <p:tav tm="0">
                                          <p:val>
                                            <p:strVal val="#ppt_x"/>
                                          </p:val>
                                        </p:tav>
                                        <p:tav tm="100000">
                                          <p:val>
                                            <p:strVal val="#ppt_x"/>
                                          </p:val>
                                        </p:tav>
                                      </p:tavLst>
                                    </p:anim>
                                    <p:anim calcmode="lin" valueType="num">
                                      <p:cBhvr>
                                        <p:cTn id="24" dur="1000" fill="hold"/>
                                        <p:tgtEl>
                                          <p:spTgt spid="205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057"/>
                                        </p:tgtEl>
                                        <p:attrNameLst>
                                          <p:attrName>style.visibility</p:attrName>
                                        </p:attrNameLst>
                                      </p:cBhvr>
                                      <p:to>
                                        <p:strVal val="visible"/>
                                      </p:to>
                                    </p:set>
                                    <p:animEffect transition="in" filter="fade">
                                      <p:cBhvr>
                                        <p:cTn id="29" dur="1000"/>
                                        <p:tgtEl>
                                          <p:spTgt spid="2057"/>
                                        </p:tgtEl>
                                      </p:cBhvr>
                                    </p:animEffect>
                                    <p:anim calcmode="lin" valueType="num">
                                      <p:cBhvr>
                                        <p:cTn id="30" dur="1000" fill="hold"/>
                                        <p:tgtEl>
                                          <p:spTgt spid="2057"/>
                                        </p:tgtEl>
                                        <p:attrNameLst>
                                          <p:attrName>ppt_x</p:attrName>
                                        </p:attrNameLst>
                                      </p:cBhvr>
                                      <p:tavLst>
                                        <p:tav tm="0">
                                          <p:val>
                                            <p:strVal val="#ppt_x"/>
                                          </p:val>
                                        </p:tav>
                                        <p:tav tm="100000">
                                          <p:val>
                                            <p:strVal val="#ppt_x"/>
                                          </p:val>
                                        </p:tav>
                                      </p:tavLst>
                                    </p:anim>
                                    <p:anim calcmode="lin" valueType="num">
                                      <p:cBhvr>
                                        <p:cTn id="31" dur="1000" fill="hold"/>
                                        <p:tgtEl>
                                          <p:spTgt spid="205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checkerboard(across)">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p:bldP spid="7"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6" name="组合 1"/>
          <p:cNvGrpSpPr/>
          <p:nvPr/>
        </p:nvGrpSpPr>
        <p:grpSpPr>
          <a:xfrm>
            <a:off x="791009" y="647278"/>
            <a:ext cx="2234565" cy="1295343"/>
            <a:chOff x="340723" y="-643091"/>
            <a:chExt cx="2234565" cy="1297893"/>
          </a:xfrm>
        </p:grpSpPr>
        <p:sp>
          <p:nvSpPr>
            <p:cNvPr id="5236" name="文本框 13"/>
            <p:cNvSpPr txBox="1"/>
            <p:nvPr/>
          </p:nvSpPr>
          <p:spPr>
            <a:xfrm>
              <a:off x="340723" y="-643091"/>
              <a:ext cx="2234565" cy="709280"/>
            </a:xfrm>
            <a:prstGeom prst="rect">
              <a:avLst/>
            </a:prstGeom>
            <a:noFill/>
            <a:ln w="9525">
              <a:noFill/>
            </a:ln>
          </p:spPr>
          <p:txBody>
            <a:bodyPr wrap="square">
              <a:spAutoFit/>
            </a:bodyPr>
            <a:lstStyle/>
            <a:p>
              <a:pPr algn="ctr"/>
              <a:r>
                <a:rPr lang="zh-CN" altLang="en-US" sz="4000" b="1" u="dbl" dirty="0" smtClean="0">
                  <a:solidFill>
                    <a:srgbClr val="92D050"/>
                  </a:solidFill>
                  <a:uFillTx/>
                  <a:latin typeface="黑体" panose="02010609060101010101" pitchFamily="2" charset="-122"/>
                  <a:ea typeface="黑体" panose="02010609060101010101" pitchFamily="2" charset="-122"/>
                </a:rPr>
                <a:t>助读资料</a:t>
              </a:r>
              <a:endParaRPr lang="zh-CN" altLang="en-US" sz="4000" b="1" u="dbl" dirty="0" smtClean="0">
                <a:solidFill>
                  <a:srgbClr val="92D050"/>
                </a:solidFill>
                <a:uFillTx/>
                <a:latin typeface="黑体" panose="02010609060101010101" pitchFamily="2" charset="-122"/>
                <a:ea typeface="黑体" panose="02010609060101010101" pitchFamily="2" charset="-122"/>
              </a:endParaRPr>
            </a:p>
          </p:txBody>
        </p:sp>
        <p:grpSp>
          <p:nvGrpSpPr>
            <p:cNvPr id="5238" name="Group 4"/>
            <p:cNvGrpSpPr>
              <a:grpSpLocks noChangeAspect="1"/>
            </p:cNvGrpSpPr>
            <p:nvPr/>
          </p:nvGrpSpPr>
          <p:grpSpPr>
            <a:xfrm>
              <a:off x="2105319" y="434013"/>
              <a:ext cx="368573" cy="220789"/>
              <a:chOff x="2511" y="1362"/>
              <a:chExt cx="539" cy="322"/>
            </a:xfrm>
          </p:grpSpPr>
          <p:sp>
            <p:nvSpPr>
              <p:cNvPr id="19" name="Freeform 8"/>
              <p:cNvSpPr/>
              <p:nvPr/>
            </p:nvSpPr>
            <p:spPr bwMode="auto">
              <a:xfrm>
                <a:off x="2954" y="1362"/>
                <a:ext cx="5" cy="0"/>
              </a:xfrm>
              <a:custGeom>
                <a:avLst/>
                <a:gdLst>
                  <a:gd name="T0" fmla="*/ 2 w 2"/>
                  <a:gd name="T1" fmla="*/ 0 h 1"/>
                  <a:gd name="T2" fmla="*/ 0 w 2"/>
                  <a:gd name="T3" fmla="*/ 1 h 1"/>
                  <a:gd name="T4" fmla="*/ 2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0" y="0"/>
                      <a:pt x="0" y="1"/>
                    </a:cubicBezTo>
                    <a:cubicBezTo>
                      <a:pt x="0" y="0"/>
                      <a:pt x="1" y="0"/>
                      <a:pt x="2" y="0"/>
                    </a:cubicBezTo>
                    <a:cubicBezTo>
                      <a:pt x="2" y="0"/>
                      <a:pt x="2" y="0"/>
                      <a:pt x="2" y="0"/>
                    </a:cubicBezTo>
                  </a:path>
                </a:pathLst>
              </a:custGeom>
              <a:solidFill>
                <a:srgbClr val="EEEBE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20" name="Freeform 9"/>
              <p:cNvSpPr/>
              <p:nvPr/>
            </p:nvSpPr>
            <p:spPr bwMode="auto">
              <a:xfrm>
                <a:off x="2943" y="1497"/>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path>
                </a:pathLst>
              </a:custGeom>
              <a:solidFill>
                <a:srgbClr val="578C9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21" name="Freeform 10"/>
              <p:cNvSpPr>
                <a:spLocks noEditPoints="1"/>
              </p:cNvSpPr>
              <p:nvPr/>
            </p:nvSpPr>
            <p:spPr bwMode="auto">
              <a:xfrm>
                <a:off x="2511" y="1362"/>
                <a:ext cx="539" cy="322"/>
              </a:xfrm>
              <a:custGeom>
                <a:avLst/>
                <a:gdLst>
                  <a:gd name="T0" fmla="*/ 7 w 309"/>
                  <a:gd name="T1" fmla="*/ 184 h 184"/>
                  <a:gd name="T2" fmla="*/ 9 w 309"/>
                  <a:gd name="T3" fmla="*/ 184 h 184"/>
                  <a:gd name="T4" fmla="*/ 9 w 309"/>
                  <a:gd name="T5" fmla="*/ 178 h 184"/>
                  <a:gd name="T6" fmla="*/ 8 w 309"/>
                  <a:gd name="T7" fmla="*/ 180 h 184"/>
                  <a:gd name="T8" fmla="*/ 9 w 309"/>
                  <a:gd name="T9" fmla="*/ 178 h 184"/>
                  <a:gd name="T10" fmla="*/ 34 w 309"/>
                  <a:gd name="T11" fmla="*/ 174 h 184"/>
                  <a:gd name="T12" fmla="*/ 34 w 309"/>
                  <a:gd name="T13" fmla="*/ 179 h 184"/>
                  <a:gd name="T14" fmla="*/ 36 w 309"/>
                  <a:gd name="T15" fmla="*/ 176 h 184"/>
                  <a:gd name="T16" fmla="*/ 38 w 309"/>
                  <a:gd name="T17" fmla="*/ 176 h 184"/>
                  <a:gd name="T18" fmla="*/ 84 w 309"/>
                  <a:gd name="T19" fmla="*/ 144 h 184"/>
                  <a:gd name="T20" fmla="*/ 85 w 309"/>
                  <a:gd name="T21" fmla="*/ 145 h 184"/>
                  <a:gd name="T22" fmla="*/ 84 w 309"/>
                  <a:gd name="T23" fmla="*/ 144 h 184"/>
                  <a:gd name="T24" fmla="*/ 0 w 309"/>
                  <a:gd name="T25" fmla="*/ 135 h 184"/>
                  <a:gd name="T26" fmla="*/ 1 w 309"/>
                  <a:gd name="T27" fmla="*/ 135 h 184"/>
                  <a:gd name="T28" fmla="*/ 138 w 309"/>
                  <a:gd name="T29" fmla="*/ 123 h 184"/>
                  <a:gd name="T30" fmla="*/ 139 w 309"/>
                  <a:gd name="T31" fmla="*/ 123 h 184"/>
                  <a:gd name="T32" fmla="*/ 154 w 309"/>
                  <a:gd name="T33" fmla="*/ 115 h 184"/>
                  <a:gd name="T34" fmla="*/ 154 w 309"/>
                  <a:gd name="T35" fmla="*/ 116 h 184"/>
                  <a:gd name="T36" fmla="*/ 154 w 309"/>
                  <a:gd name="T37" fmla="*/ 115 h 184"/>
                  <a:gd name="T38" fmla="*/ 50 w 309"/>
                  <a:gd name="T39" fmla="*/ 113 h 184"/>
                  <a:gd name="T40" fmla="*/ 53 w 309"/>
                  <a:gd name="T41" fmla="*/ 115 h 184"/>
                  <a:gd name="T42" fmla="*/ 146 w 309"/>
                  <a:gd name="T43" fmla="*/ 113 h 184"/>
                  <a:gd name="T44" fmla="*/ 147 w 309"/>
                  <a:gd name="T45" fmla="*/ 114 h 184"/>
                  <a:gd name="T46" fmla="*/ 146 w 309"/>
                  <a:gd name="T47" fmla="*/ 113 h 184"/>
                  <a:gd name="T48" fmla="*/ 149 w 309"/>
                  <a:gd name="T49" fmla="*/ 111 h 184"/>
                  <a:gd name="T50" fmla="*/ 151 w 309"/>
                  <a:gd name="T51" fmla="*/ 111 h 184"/>
                  <a:gd name="T52" fmla="*/ 165 w 309"/>
                  <a:gd name="T53" fmla="*/ 109 h 184"/>
                  <a:gd name="T54" fmla="*/ 162 w 309"/>
                  <a:gd name="T55" fmla="*/ 113 h 184"/>
                  <a:gd name="T56" fmla="*/ 166 w 309"/>
                  <a:gd name="T57" fmla="*/ 111 h 184"/>
                  <a:gd name="T58" fmla="*/ 184 w 309"/>
                  <a:gd name="T59" fmla="*/ 107 h 184"/>
                  <a:gd name="T60" fmla="*/ 184 w 309"/>
                  <a:gd name="T61" fmla="*/ 109 h 184"/>
                  <a:gd name="T62" fmla="*/ 184 w 309"/>
                  <a:gd name="T63" fmla="*/ 107 h 184"/>
                  <a:gd name="T64" fmla="*/ 50 w 309"/>
                  <a:gd name="T65" fmla="*/ 109 h 184"/>
                  <a:gd name="T66" fmla="*/ 53 w 309"/>
                  <a:gd name="T67" fmla="*/ 111 h 184"/>
                  <a:gd name="T68" fmla="*/ 53 w 309"/>
                  <a:gd name="T69" fmla="*/ 107 h 184"/>
                  <a:gd name="T70" fmla="*/ 248 w 309"/>
                  <a:gd name="T71" fmla="*/ 77 h 184"/>
                  <a:gd name="T72" fmla="*/ 249 w 309"/>
                  <a:gd name="T73" fmla="*/ 77 h 184"/>
                  <a:gd name="T74" fmla="*/ 249 w 309"/>
                  <a:gd name="T75" fmla="*/ 75 h 184"/>
                  <a:gd name="T76" fmla="*/ 252 w 309"/>
                  <a:gd name="T77" fmla="*/ 67 h 184"/>
                  <a:gd name="T78" fmla="*/ 252 w 309"/>
                  <a:gd name="T79" fmla="*/ 70 h 184"/>
                  <a:gd name="T80" fmla="*/ 268 w 309"/>
                  <a:gd name="T81" fmla="*/ 64 h 184"/>
                  <a:gd name="T82" fmla="*/ 266 w 309"/>
                  <a:gd name="T83" fmla="*/ 66 h 184"/>
                  <a:gd name="T84" fmla="*/ 268 w 309"/>
                  <a:gd name="T85" fmla="*/ 66 h 184"/>
                  <a:gd name="T86" fmla="*/ 276 w 309"/>
                  <a:gd name="T87" fmla="*/ 54 h 184"/>
                  <a:gd name="T88" fmla="*/ 276 w 309"/>
                  <a:gd name="T89" fmla="*/ 55 h 184"/>
                  <a:gd name="T90" fmla="*/ 276 w 309"/>
                  <a:gd name="T91" fmla="*/ 54 h 184"/>
                  <a:gd name="T92" fmla="*/ 307 w 309"/>
                  <a:gd name="T93" fmla="*/ 17 h 184"/>
                  <a:gd name="T94" fmla="*/ 309 w 309"/>
                  <a:gd name="T95" fmla="*/ 17 h 184"/>
                  <a:gd name="T96" fmla="*/ 254 w 309"/>
                  <a:gd name="T97" fmla="*/ 11 h 184"/>
                  <a:gd name="T98" fmla="*/ 254 w 309"/>
                  <a:gd name="T99" fmla="*/ 12 h 184"/>
                  <a:gd name="T100" fmla="*/ 254 w 309"/>
                  <a:gd name="T101" fmla="*/ 11 h 184"/>
                  <a:gd name="T102" fmla="*/ 304 w 309"/>
                  <a:gd name="T103" fmla="*/ 12 h 184"/>
                  <a:gd name="T104" fmla="*/ 308 w 309"/>
                  <a:gd name="T105" fmla="*/ 14 h 184"/>
                  <a:gd name="T106" fmla="*/ 307 w 309"/>
                  <a:gd name="T107" fmla="*/ 11 h 184"/>
                  <a:gd name="T108" fmla="*/ 305 w 309"/>
                  <a:gd name="T109" fmla="*/ 10 h 184"/>
                  <a:gd name="T110" fmla="*/ 245 w 309"/>
                  <a:gd name="T111" fmla="*/ 12 h 184"/>
                  <a:gd name="T112" fmla="*/ 245 w 309"/>
                  <a:gd name="T113" fmla="*/ 10 h 184"/>
                  <a:gd name="T114" fmla="*/ 257 w 309"/>
                  <a:gd name="T115" fmla="*/ 0 h 184"/>
                  <a:gd name="T116" fmla="*/ 254 w 309"/>
                  <a:gd name="T117" fmla="*/ 1 h 184"/>
                  <a:gd name="T118" fmla="*/ 255 w 309"/>
                  <a:gd name="T119" fmla="*/ 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9" h="184">
                    <a:moveTo>
                      <a:pt x="8" y="183"/>
                    </a:moveTo>
                    <a:cubicBezTo>
                      <a:pt x="7" y="183"/>
                      <a:pt x="7" y="183"/>
                      <a:pt x="7" y="184"/>
                    </a:cubicBezTo>
                    <a:cubicBezTo>
                      <a:pt x="7" y="184"/>
                      <a:pt x="8" y="184"/>
                      <a:pt x="8" y="184"/>
                    </a:cubicBezTo>
                    <a:cubicBezTo>
                      <a:pt x="8" y="184"/>
                      <a:pt x="9" y="184"/>
                      <a:pt x="9" y="184"/>
                    </a:cubicBezTo>
                    <a:cubicBezTo>
                      <a:pt x="9" y="183"/>
                      <a:pt x="8" y="183"/>
                      <a:pt x="8" y="183"/>
                    </a:cubicBezTo>
                    <a:moveTo>
                      <a:pt x="9" y="178"/>
                    </a:moveTo>
                    <a:cubicBezTo>
                      <a:pt x="8" y="178"/>
                      <a:pt x="7" y="180"/>
                      <a:pt x="8" y="180"/>
                    </a:cubicBezTo>
                    <a:cubicBezTo>
                      <a:pt x="8" y="180"/>
                      <a:pt x="8" y="180"/>
                      <a:pt x="8" y="180"/>
                    </a:cubicBezTo>
                    <a:cubicBezTo>
                      <a:pt x="9" y="180"/>
                      <a:pt x="10" y="178"/>
                      <a:pt x="9" y="178"/>
                    </a:cubicBezTo>
                    <a:cubicBezTo>
                      <a:pt x="9" y="178"/>
                      <a:pt x="9" y="178"/>
                      <a:pt x="9" y="178"/>
                    </a:cubicBezTo>
                    <a:moveTo>
                      <a:pt x="35" y="171"/>
                    </a:moveTo>
                    <a:cubicBezTo>
                      <a:pt x="35" y="171"/>
                      <a:pt x="34" y="172"/>
                      <a:pt x="34" y="174"/>
                    </a:cubicBezTo>
                    <a:cubicBezTo>
                      <a:pt x="34" y="174"/>
                      <a:pt x="34" y="174"/>
                      <a:pt x="34" y="174"/>
                    </a:cubicBezTo>
                    <a:cubicBezTo>
                      <a:pt x="33" y="175"/>
                      <a:pt x="32" y="179"/>
                      <a:pt x="34" y="179"/>
                    </a:cubicBezTo>
                    <a:cubicBezTo>
                      <a:pt x="34" y="179"/>
                      <a:pt x="34" y="179"/>
                      <a:pt x="35" y="179"/>
                    </a:cubicBezTo>
                    <a:cubicBezTo>
                      <a:pt x="35" y="178"/>
                      <a:pt x="36" y="177"/>
                      <a:pt x="36" y="176"/>
                    </a:cubicBezTo>
                    <a:cubicBezTo>
                      <a:pt x="37" y="176"/>
                      <a:pt x="37" y="176"/>
                      <a:pt x="38" y="176"/>
                    </a:cubicBezTo>
                    <a:cubicBezTo>
                      <a:pt x="38" y="176"/>
                      <a:pt x="38" y="176"/>
                      <a:pt x="38" y="176"/>
                    </a:cubicBezTo>
                    <a:cubicBezTo>
                      <a:pt x="39" y="176"/>
                      <a:pt x="37" y="171"/>
                      <a:pt x="35" y="171"/>
                    </a:cubicBezTo>
                    <a:moveTo>
                      <a:pt x="84" y="144"/>
                    </a:moveTo>
                    <a:cubicBezTo>
                      <a:pt x="84" y="144"/>
                      <a:pt x="84" y="144"/>
                      <a:pt x="84" y="145"/>
                    </a:cubicBezTo>
                    <a:cubicBezTo>
                      <a:pt x="84" y="145"/>
                      <a:pt x="84" y="145"/>
                      <a:pt x="85" y="145"/>
                    </a:cubicBezTo>
                    <a:cubicBezTo>
                      <a:pt x="85" y="145"/>
                      <a:pt x="85" y="145"/>
                      <a:pt x="86" y="145"/>
                    </a:cubicBezTo>
                    <a:cubicBezTo>
                      <a:pt x="86" y="145"/>
                      <a:pt x="85" y="144"/>
                      <a:pt x="84" y="144"/>
                    </a:cubicBezTo>
                    <a:moveTo>
                      <a:pt x="1" y="134"/>
                    </a:moveTo>
                    <a:cubicBezTo>
                      <a:pt x="0" y="135"/>
                      <a:pt x="0" y="135"/>
                      <a:pt x="0" y="135"/>
                    </a:cubicBezTo>
                    <a:cubicBezTo>
                      <a:pt x="0" y="135"/>
                      <a:pt x="0" y="135"/>
                      <a:pt x="1" y="135"/>
                    </a:cubicBezTo>
                    <a:cubicBezTo>
                      <a:pt x="1" y="135"/>
                      <a:pt x="1" y="135"/>
                      <a:pt x="1" y="135"/>
                    </a:cubicBezTo>
                    <a:cubicBezTo>
                      <a:pt x="1" y="134"/>
                      <a:pt x="1" y="134"/>
                      <a:pt x="1" y="134"/>
                    </a:cubicBezTo>
                    <a:moveTo>
                      <a:pt x="138" y="123"/>
                    </a:moveTo>
                    <a:cubicBezTo>
                      <a:pt x="137" y="123"/>
                      <a:pt x="136" y="124"/>
                      <a:pt x="137" y="125"/>
                    </a:cubicBezTo>
                    <a:cubicBezTo>
                      <a:pt x="138" y="124"/>
                      <a:pt x="139" y="125"/>
                      <a:pt x="139" y="123"/>
                    </a:cubicBezTo>
                    <a:cubicBezTo>
                      <a:pt x="139" y="123"/>
                      <a:pt x="138" y="123"/>
                      <a:pt x="138" y="123"/>
                    </a:cubicBezTo>
                    <a:moveTo>
                      <a:pt x="154" y="115"/>
                    </a:moveTo>
                    <a:cubicBezTo>
                      <a:pt x="154" y="115"/>
                      <a:pt x="153" y="115"/>
                      <a:pt x="153" y="115"/>
                    </a:cubicBezTo>
                    <a:cubicBezTo>
                      <a:pt x="153" y="116"/>
                      <a:pt x="154" y="116"/>
                      <a:pt x="154" y="116"/>
                    </a:cubicBezTo>
                    <a:cubicBezTo>
                      <a:pt x="155" y="116"/>
                      <a:pt x="155" y="116"/>
                      <a:pt x="155" y="116"/>
                    </a:cubicBezTo>
                    <a:cubicBezTo>
                      <a:pt x="155" y="115"/>
                      <a:pt x="155" y="115"/>
                      <a:pt x="154" y="115"/>
                    </a:cubicBezTo>
                    <a:moveTo>
                      <a:pt x="50" y="113"/>
                    </a:moveTo>
                    <a:cubicBezTo>
                      <a:pt x="50" y="113"/>
                      <a:pt x="50" y="113"/>
                      <a:pt x="50" y="113"/>
                    </a:cubicBezTo>
                    <a:cubicBezTo>
                      <a:pt x="50" y="114"/>
                      <a:pt x="52" y="115"/>
                      <a:pt x="52" y="115"/>
                    </a:cubicBezTo>
                    <a:cubicBezTo>
                      <a:pt x="53" y="115"/>
                      <a:pt x="53" y="115"/>
                      <a:pt x="53" y="115"/>
                    </a:cubicBezTo>
                    <a:cubicBezTo>
                      <a:pt x="53" y="114"/>
                      <a:pt x="51" y="113"/>
                      <a:pt x="50" y="113"/>
                    </a:cubicBezTo>
                    <a:moveTo>
                      <a:pt x="146" y="113"/>
                    </a:moveTo>
                    <a:cubicBezTo>
                      <a:pt x="146" y="113"/>
                      <a:pt x="146" y="113"/>
                      <a:pt x="146" y="113"/>
                    </a:cubicBezTo>
                    <a:cubicBezTo>
                      <a:pt x="145" y="114"/>
                      <a:pt x="146" y="114"/>
                      <a:pt x="147" y="114"/>
                    </a:cubicBezTo>
                    <a:cubicBezTo>
                      <a:pt x="147" y="114"/>
                      <a:pt x="147" y="114"/>
                      <a:pt x="147" y="113"/>
                    </a:cubicBezTo>
                    <a:cubicBezTo>
                      <a:pt x="148" y="113"/>
                      <a:pt x="147" y="113"/>
                      <a:pt x="146" y="113"/>
                    </a:cubicBezTo>
                    <a:moveTo>
                      <a:pt x="150" y="110"/>
                    </a:moveTo>
                    <a:cubicBezTo>
                      <a:pt x="149" y="110"/>
                      <a:pt x="149" y="110"/>
                      <a:pt x="149" y="111"/>
                    </a:cubicBezTo>
                    <a:cubicBezTo>
                      <a:pt x="149" y="111"/>
                      <a:pt x="150" y="111"/>
                      <a:pt x="150" y="111"/>
                    </a:cubicBezTo>
                    <a:cubicBezTo>
                      <a:pt x="151" y="111"/>
                      <a:pt x="151" y="111"/>
                      <a:pt x="151" y="111"/>
                    </a:cubicBezTo>
                    <a:cubicBezTo>
                      <a:pt x="151" y="111"/>
                      <a:pt x="150" y="110"/>
                      <a:pt x="150" y="110"/>
                    </a:cubicBezTo>
                    <a:moveTo>
                      <a:pt x="165" y="109"/>
                    </a:moveTo>
                    <a:cubicBezTo>
                      <a:pt x="165" y="109"/>
                      <a:pt x="163" y="110"/>
                      <a:pt x="162" y="111"/>
                    </a:cubicBezTo>
                    <a:cubicBezTo>
                      <a:pt x="161" y="112"/>
                      <a:pt x="161" y="113"/>
                      <a:pt x="162" y="113"/>
                    </a:cubicBezTo>
                    <a:cubicBezTo>
                      <a:pt x="162" y="113"/>
                      <a:pt x="163" y="113"/>
                      <a:pt x="164" y="113"/>
                    </a:cubicBezTo>
                    <a:cubicBezTo>
                      <a:pt x="166" y="111"/>
                      <a:pt x="166" y="111"/>
                      <a:pt x="166" y="111"/>
                    </a:cubicBezTo>
                    <a:cubicBezTo>
                      <a:pt x="166" y="110"/>
                      <a:pt x="166" y="109"/>
                      <a:pt x="165" y="109"/>
                    </a:cubicBezTo>
                    <a:moveTo>
                      <a:pt x="184" y="107"/>
                    </a:moveTo>
                    <a:cubicBezTo>
                      <a:pt x="184" y="107"/>
                      <a:pt x="183" y="109"/>
                      <a:pt x="184" y="109"/>
                    </a:cubicBezTo>
                    <a:cubicBezTo>
                      <a:pt x="184" y="109"/>
                      <a:pt x="184" y="109"/>
                      <a:pt x="184" y="109"/>
                    </a:cubicBezTo>
                    <a:cubicBezTo>
                      <a:pt x="184" y="109"/>
                      <a:pt x="185" y="107"/>
                      <a:pt x="184" y="107"/>
                    </a:cubicBezTo>
                    <a:cubicBezTo>
                      <a:pt x="184" y="107"/>
                      <a:pt x="184" y="107"/>
                      <a:pt x="184" y="107"/>
                    </a:cubicBezTo>
                    <a:moveTo>
                      <a:pt x="53" y="107"/>
                    </a:moveTo>
                    <a:cubicBezTo>
                      <a:pt x="51" y="107"/>
                      <a:pt x="50" y="108"/>
                      <a:pt x="50" y="109"/>
                    </a:cubicBezTo>
                    <a:cubicBezTo>
                      <a:pt x="50" y="110"/>
                      <a:pt x="50" y="111"/>
                      <a:pt x="51" y="111"/>
                    </a:cubicBezTo>
                    <a:cubicBezTo>
                      <a:pt x="52" y="111"/>
                      <a:pt x="52" y="111"/>
                      <a:pt x="53" y="111"/>
                    </a:cubicBezTo>
                    <a:cubicBezTo>
                      <a:pt x="54" y="111"/>
                      <a:pt x="54" y="108"/>
                      <a:pt x="54" y="107"/>
                    </a:cubicBezTo>
                    <a:cubicBezTo>
                      <a:pt x="53" y="107"/>
                      <a:pt x="53" y="107"/>
                      <a:pt x="53" y="107"/>
                    </a:cubicBezTo>
                    <a:moveTo>
                      <a:pt x="249" y="75"/>
                    </a:moveTo>
                    <a:cubicBezTo>
                      <a:pt x="249" y="75"/>
                      <a:pt x="249" y="76"/>
                      <a:pt x="248" y="77"/>
                    </a:cubicBezTo>
                    <a:cubicBezTo>
                      <a:pt x="248" y="77"/>
                      <a:pt x="248" y="77"/>
                      <a:pt x="248" y="77"/>
                    </a:cubicBezTo>
                    <a:cubicBezTo>
                      <a:pt x="249" y="77"/>
                      <a:pt x="249" y="77"/>
                      <a:pt x="249" y="77"/>
                    </a:cubicBezTo>
                    <a:cubicBezTo>
                      <a:pt x="250" y="77"/>
                      <a:pt x="250" y="76"/>
                      <a:pt x="251" y="76"/>
                    </a:cubicBezTo>
                    <a:cubicBezTo>
                      <a:pt x="250" y="76"/>
                      <a:pt x="250" y="75"/>
                      <a:pt x="249" y="75"/>
                    </a:cubicBezTo>
                    <a:moveTo>
                      <a:pt x="253" y="66"/>
                    </a:moveTo>
                    <a:cubicBezTo>
                      <a:pt x="252" y="67"/>
                      <a:pt x="252" y="67"/>
                      <a:pt x="252" y="67"/>
                    </a:cubicBezTo>
                    <a:cubicBezTo>
                      <a:pt x="250" y="67"/>
                      <a:pt x="250" y="67"/>
                      <a:pt x="250" y="67"/>
                    </a:cubicBezTo>
                    <a:cubicBezTo>
                      <a:pt x="250" y="70"/>
                      <a:pt x="251" y="70"/>
                      <a:pt x="252" y="70"/>
                    </a:cubicBezTo>
                    <a:cubicBezTo>
                      <a:pt x="254" y="70"/>
                      <a:pt x="258" y="66"/>
                      <a:pt x="253" y="66"/>
                    </a:cubicBezTo>
                    <a:moveTo>
                      <a:pt x="268" y="64"/>
                    </a:moveTo>
                    <a:cubicBezTo>
                      <a:pt x="268" y="64"/>
                      <a:pt x="268" y="65"/>
                      <a:pt x="268" y="65"/>
                    </a:cubicBezTo>
                    <a:cubicBezTo>
                      <a:pt x="266" y="66"/>
                      <a:pt x="266" y="66"/>
                      <a:pt x="266" y="66"/>
                    </a:cubicBezTo>
                    <a:cubicBezTo>
                      <a:pt x="266" y="67"/>
                      <a:pt x="266" y="67"/>
                      <a:pt x="267" y="67"/>
                    </a:cubicBezTo>
                    <a:cubicBezTo>
                      <a:pt x="267" y="67"/>
                      <a:pt x="268" y="67"/>
                      <a:pt x="268" y="66"/>
                    </a:cubicBezTo>
                    <a:cubicBezTo>
                      <a:pt x="269" y="66"/>
                      <a:pt x="269" y="64"/>
                      <a:pt x="268" y="64"/>
                    </a:cubicBezTo>
                    <a:moveTo>
                      <a:pt x="276" y="54"/>
                    </a:moveTo>
                    <a:cubicBezTo>
                      <a:pt x="276" y="54"/>
                      <a:pt x="275" y="55"/>
                      <a:pt x="276" y="55"/>
                    </a:cubicBezTo>
                    <a:cubicBezTo>
                      <a:pt x="276" y="55"/>
                      <a:pt x="276" y="55"/>
                      <a:pt x="276" y="55"/>
                    </a:cubicBezTo>
                    <a:cubicBezTo>
                      <a:pt x="276" y="55"/>
                      <a:pt x="277" y="54"/>
                      <a:pt x="276" y="54"/>
                    </a:cubicBezTo>
                    <a:cubicBezTo>
                      <a:pt x="276" y="54"/>
                      <a:pt x="276" y="54"/>
                      <a:pt x="276" y="54"/>
                    </a:cubicBezTo>
                    <a:moveTo>
                      <a:pt x="308" y="17"/>
                    </a:moveTo>
                    <a:cubicBezTo>
                      <a:pt x="308" y="17"/>
                      <a:pt x="307" y="17"/>
                      <a:pt x="307" y="17"/>
                    </a:cubicBezTo>
                    <a:cubicBezTo>
                      <a:pt x="307" y="18"/>
                      <a:pt x="308" y="18"/>
                      <a:pt x="308" y="18"/>
                    </a:cubicBezTo>
                    <a:cubicBezTo>
                      <a:pt x="309" y="18"/>
                      <a:pt x="309" y="18"/>
                      <a:pt x="309" y="17"/>
                    </a:cubicBezTo>
                    <a:cubicBezTo>
                      <a:pt x="309" y="17"/>
                      <a:pt x="308" y="17"/>
                      <a:pt x="308" y="17"/>
                    </a:cubicBezTo>
                    <a:moveTo>
                      <a:pt x="254" y="11"/>
                    </a:moveTo>
                    <a:cubicBezTo>
                      <a:pt x="253" y="11"/>
                      <a:pt x="253" y="11"/>
                      <a:pt x="253" y="11"/>
                    </a:cubicBezTo>
                    <a:cubicBezTo>
                      <a:pt x="253" y="11"/>
                      <a:pt x="254" y="12"/>
                      <a:pt x="254" y="12"/>
                    </a:cubicBezTo>
                    <a:cubicBezTo>
                      <a:pt x="254" y="12"/>
                      <a:pt x="255" y="12"/>
                      <a:pt x="255" y="11"/>
                    </a:cubicBezTo>
                    <a:cubicBezTo>
                      <a:pt x="255" y="11"/>
                      <a:pt x="254" y="11"/>
                      <a:pt x="254" y="11"/>
                    </a:cubicBezTo>
                    <a:moveTo>
                      <a:pt x="305" y="10"/>
                    </a:moveTo>
                    <a:cubicBezTo>
                      <a:pt x="304" y="10"/>
                      <a:pt x="304" y="11"/>
                      <a:pt x="304" y="12"/>
                    </a:cubicBezTo>
                    <a:cubicBezTo>
                      <a:pt x="305" y="13"/>
                      <a:pt x="306" y="14"/>
                      <a:pt x="307" y="14"/>
                    </a:cubicBezTo>
                    <a:cubicBezTo>
                      <a:pt x="307" y="14"/>
                      <a:pt x="308" y="14"/>
                      <a:pt x="308" y="14"/>
                    </a:cubicBezTo>
                    <a:cubicBezTo>
                      <a:pt x="308" y="14"/>
                      <a:pt x="308" y="14"/>
                      <a:pt x="308" y="14"/>
                    </a:cubicBezTo>
                    <a:cubicBezTo>
                      <a:pt x="308" y="13"/>
                      <a:pt x="308" y="12"/>
                      <a:pt x="307" y="11"/>
                    </a:cubicBezTo>
                    <a:cubicBezTo>
                      <a:pt x="307" y="11"/>
                      <a:pt x="306" y="10"/>
                      <a:pt x="306" y="10"/>
                    </a:cubicBezTo>
                    <a:cubicBezTo>
                      <a:pt x="306" y="10"/>
                      <a:pt x="306" y="10"/>
                      <a:pt x="305" y="10"/>
                    </a:cubicBezTo>
                    <a:moveTo>
                      <a:pt x="245" y="10"/>
                    </a:moveTo>
                    <a:cubicBezTo>
                      <a:pt x="244" y="10"/>
                      <a:pt x="243" y="12"/>
                      <a:pt x="245" y="12"/>
                    </a:cubicBezTo>
                    <a:cubicBezTo>
                      <a:pt x="245" y="12"/>
                      <a:pt x="245" y="12"/>
                      <a:pt x="245" y="12"/>
                    </a:cubicBezTo>
                    <a:cubicBezTo>
                      <a:pt x="246" y="12"/>
                      <a:pt x="247" y="10"/>
                      <a:pt x="245" y="10"/>
                    </a:cubicBezTo>
                    <a:cubicBezTo>
                      <a:pt x="245" y="10"/>
                      <a:pt x="245" y="10"/>
                      <a:pt x="245" y="10"/>
                    </a:cubicBezTo>
                    <a:moveTo>
                      <a:pt x="257" y="0"/>
                    </a:moveTo>
                    <a:cubicBezTo>
                      <a:pt x="256" y="0"/>
                      <a:pt x="255" y="0"/>
                      <a:pt x="255" y="1"/>
                    </a:cubicBezTo>
                    <a:cubicBezTo>
                      <a:pt x="254" y="1"/>
                      <a:pt x="254" y="1"/>
                      <a:pt x="254" y="1"/>
                    </a:cubicBezTo>
                    <a:cubicBezTo>
                      <a:pt x="254" y="1"/>
                      <a:pt x="254" y="1"/>
                      <a:pt x="254" y="1"/>
                    </a:cubicBezTo>
                    <a:cubicBezTo>
                      <a:pt x="254" y="2"/>
                      <a:pt x="254" y="3"/>
                      <a:pt x="255" y="3"/>
                    </a:cubicBezTo>
                    <a:cubicBezTo>
                      <a:pt x="256" y="3"/>
                      <a:pt x="258" y="1"/>
                      <a:pt x="257" y="0"/>
                    </a:cubicBezTo>
                  </a:path>
                </a:pathLst>
              </a:custGeom>
              <a:solidFill>
                <a:srgbClr val="66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2" name="文本框 1"/>
          <p:cNvSpPr txBox="1"/>
          <p:nvPr/>
        </p:nvSpPr>
        <p:spPr>
          <a:xfrm>
            <a:off x="395536" y="2833575"/>
            <a:ext cx="8496944" cy="2246769"/>
          </a:xfrm>
          <a:prstGeom prst="rect">
            <a:avLst/>
          </a:prstGeom>
          <a:noFill/>
          <a:ln w="9525">
            <a:noFill/>
          </a:ln>
        </p:spPr>
        <p:txBody>
          <a:bodyPr wrap="square" anchor="t">
            <a:spAutoFit/>
          </a:bodyPr>
          <a:lstStyle/>
          <a:p>
            <a:r>
              <a:rPr lang="zh-CN" altLang="en-US" sz="2800" b="1" dirty="0" smtClean="0">
                <a:solidFill>
                  <a:schemeClr val="tx1"/>
                </a:solidFill>
                <a:latin typeface="楷体" panose="02010609060101010101" pitchFamily="49" charset="-122"/>
                <a:ea typeface="楷体" panose="02010609060101010101" pitchFamily="49" charset="-122"/>
                <a:cs typeface="楷体" panose="02010609060101010101" pitchFamily="49" charset="-122"/>
              </a:rPr>
              <a:t>    </a:t>
            </a:r>
            <a:r>
              <a:rPr lang="zh-CN" altLang="en-US" sz="2800" b="1" dirty="0" smtClean="0">
                <a:solidFill>
                  <a:schemeClr val="tx1"/>
                </a:solidFill>
                <a:latin typeface="楷体_GB2312" panose="02010609030101010101" charset="-122"/>
                <a:ea typeface="楷体_GB2312" panose="02010609030101010101" charset="-122"/>
                <a:cs typeface="楷体" panose="02010609060101010101" pitchFamily="49" charset="-122"/>
              </a:rPr>
              <a:t>解放战争时期，老舍在山东大学一次休息时写了本文。他在文中叙述了自己第一次访问内蒙古大草原时的所见所闻所感。当时他在那儿租了一家平房，作为他安静的写作与创作戏剧文学的地方。</a:t>
            </a:r>
            <a:r>
              <a:rPr lang="en-US" altLang="zh-CN" sz="2800" b="1" dirty="0" smtClean="0">
                <a:solidFill>
                  <a:schemeClr val="tx1"/>
                </a:solidFill>
                <a:latin typeface="楷体_GB2312" panose="02010609030101010101" charset="-122"/>
                <a:ea typeface="楷体_GB2312" panose="02010609030101010101" charset="-122"/>
                <a:cs typeface="楷体" panose="02010609060101010101" pitchFamily="49" charset="-122"/>
              </a:rPr>
              <a:t>1961</a:t>
            </a:r>
            <a:r>
              <a:rPr lang="zh-CN" altLang="en-US" sz="2800" b="1" dirty="0" smtClean="0">
                <a:solidFill>
                  <a:schemeClr val="tx1"/>
                </a:solidFill>
                <a:latin typeface="楷体_GB2312" panose="02010609030101010101" charset="-122"/>
                <a:ea typeface="楷体_GB2312" panose="02010609030101010101" charset="-122"/>
                <a:cs typeface="楷体" panose="02010609060101010101" pitchFamily="49" charset="-122"/>
              </a:rPr>
              <a:t>年</a:t>
            </a:r>
            <a:r>
              <a:rPr lang="en-US" altLang="zh-CN" sz="2800" b="1" dirty="0" smtClean="0">
                <a:solidFill>
                  <a:schemeClr val="tx1"/>
                </a:solidFill>
                <a:latin typeface="楷体_GB2312" panose="02010609030101010101" charset="-122"/>
                <a:ea typeface="楷体_GB2312" panose="02010609030101010101" charset="-122"/>
                <a:cs typeface="楷体" panose="02010609060101010101" pitchFamily="49" charset="-122"/>
              </a:rPr>
              <a:t>10</a:t>
            </a:r>
            <a:r>
              <a:rPr lang="zh-CN" altLang="en-US" sz="2800" b="1" dirty="0" smtClean="0">
                <a:solidFill>
                  <a:schemeClr val="tx1"/>
                </a:solidFill>
                <a:latin typeface="楷体_GB2312" panose="02010609030101010101" charset="-122"/>
                <a:ea typeface="楷体_GB2312" panose="02010609030101010101" charset="-122"/>
                <a:cs typeface="楷体" panose="02010609060101010101" pitchFamily="49" charset="-122"/>
              </a:rPr>
              <a:t>月</a:t>
            </a:r>
            <a:r>
              <a:rPr lang="en-US" altLang="zh-CN" sz="2800" b="1" dirty="0" smtClean="0">
                <a:solidFill>
                  <a:schemeClr val="tx1"/>
                </a:solidFill>
                <a:latin typeface="楷体_GB2312" panose="02010609030101010101" charset="-122"/>
                <a:ea typeface="楷体_GB2312" panose="02010609030101010101" charset="-122"/>
                <a:cs typeface="楷体" panose="02010609060101010101" pitchFamily="49" charset="-122"/>
              </a:rPr>
              <a:t>13</a:t>
            </a:r>
            <a:r>
              <a:rPr lang="zh-CN" altLang="en-US" sz="2800" b="1" dirty="0" smtClean="0">
                <a:solidFill>
                  <a:schemeClr val="tx1"/>
                </a:solidFill>
                <a:latin typeface="楷体_GB2312" panose="02010609030101010101" charset="-122"/>
                <a:ea typeface="楷体_GB2312" panose="02010609030101010101" charset="-122"/>
                <a:cs typeface="楷体" panose="02010609060101010101" pitchFamily="49" charset="-122"/>
              </a:rPr>
              <a:t>日发表在</a:t>
            </a:r>
            <a:r>
              <a:rPr lang="en-US" altLang="zh-CN" sz="2800" b="1" dirty="0" smtClean="0">
                <a:latin typeface="楷体_GB2312" panose="02010609030101010101" charset="-122"/>
                <a:ea typeface="楷体_GB2312" panose="02010609030101010101" charset="-122"/>
                <a:cs typeface="楷体" panose="02010609060101010101" pitchFamily="49" charset="-122"/>
              </a:rPr>
              <a:t>《</a:t>
            </a:r>
            <a:r>
              <a:rPr lang="zh-CN" altLang="en-US" sz="2800" b="1" dirty="0" smtClean="0">
                <a:latin typeface="楷体_GB2312" panose="02010609030101010101" charset="-122"/>
                <a:ea typeface="楷体_GB2312" panose="02010609030101010101" charset="-122"/>
                <a:cs typeface="楷体" panose="02010609060101010101" pitchFamily="49" charset="-122"/>
              </a:rPr>
              <a:t>人民日报</a:t>
            </a:r>
            <a:r>
              <a:rPr lang="en-US" altLang="zh-CN" sz="2800" b="1" dirty="0" smtClean="0">
                <a:latin typeface="楷体_GB2312" panose="02010609030101010101" charset="-122"/>
                <a:ea typeface="楷体_GB2312" panose="02010609030101010101" charset="-122"/>
                <a:cs typeface="楷体" panose="02010609060101010101" pitchFamily="49" charset="-122"/>
              </a:rPr>
              <a:t>》</a:t>
            </a:r>
            <a:r>
              <a:rPr lang="zh-CN" altLang="en-US" sz="2800" b="1" dirty="0" smtClean="0">
                <a:latin typeface="楷体_GB2312" panose="02010609030101010101" charset="-122"/>
                <a:ea typeface="楷体_GB2312" panose="02010609030101010101" charset="-122"/>
                <a:cs typeface="楷体" panose="02010609060101010101" pitchFamily="49" charset="-122"/>
              </a:rPr>
              <a:t>。</a:t>
            </a:r>
            <a:endParaRPr lang="zh-CN" altLang="en-US" sz="2800" b="1" dirty="0">
              <a:solidFill>
                <a:schemeClr val="tx1"/>
              </a:solidFill>
              <a:latin typeface="楷体_GB2312" panose="02010609030101010101" charset="-122"/>
              <a:ea typeface="楷体_GB2312" panose="02010609030101010101" charset="-122"/>
              <a:cs typeface="楷体" panose="02010609060101010101" pitchFamily="49" charset="-122"/>
            </a:endParaRPr>
          </a:p>
        </p:txBody>
      </p:sp>
      <p:sp>
        <p:nvSpPr>
          <p:cNvPr id="4" name="云形标注 3"/>
          <p:cNvSpPr/>
          <p:nvPr/>
        </p:nvSpPr>
        <p:spPr>
          <a:xfrm>
            <a:off x="3779912" y="813914"/>
            <a:ext cx="4320480" cy="175099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r>
              <a:rPr lang="en-US" altLang="zh-CN" sz="2400" b="1" dirty="0">
                <a:solidFill>
                  <a:schemeClr val="bg1"/>
                </a:solidFill>
                <a:latin typeface="汉仪旗黑-55" panose="00020600040101010101" charset="-122"/>
                <a:ea typeface="汉仪旗黑-55" panose="00020600040101010101" charset="-122"/>
                <a:sym typeface="+mn-ea"/>
              </a:rPr>
              <a:t>   </a:t>
            </a:r>
            <a:r>
              <a:rPr lang="en-US" altLang="zh-CN" sz="2400" b="1" i="1" dirty="0">
                <a:solidFill>
                  <a:schemeClr val="bg1"/>
                </a:solidFill>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i="1" dirty="0">
                <a:solidFill>
                  <a:schemeClr val="bg1"/>
                </a:solidFill>
                <a:latin typeface="楷体" panose="02010609060101010101" pitchFamily="49" charset="-122"/>
                <a:ea typeface="楷体" panose="02010609060101010101" pitchFamily="49" charset="-122"/>
                <a:cs typeface="楷体" panose="02010609060101010101" pitchFamily="49" charset="-122"/>
                <a:sym typeface="+mn-ea"/>
              </a:rPr>
              <a:t>同学们，你们</a:t>
            </a:r>
            <a:r>
              <a:rPr lang="zh-CN" altLang="en-US" sz="2400" b="1" i="1" dirty="0" smtClean="0">
                <a:solidFill>
                  <a:schemeClr val="bg1"/>
                </a:solidFill>
                <a:latin typeface="楷体" panose="02010609060101010101" pitchFamily="49" charset="-122"/>
                <a:ea typeface="楷体" panose="02010609060101010101" pitchFamily="49" charset="-122"/>
                <a:cs typeface="楷体" panose="02010609060101010101" pitchFamily="49" charset="-122"/>
                <a:sym typeface="+mn-ea"/>
              </a:rPr>
              <a:t>知道老舍先生写这篇文章的背景吗？</a:t>
            </a:r>
            <a:endParaRPr lang="zh-CN" altLang="en-US" sz="2400" b="1" i="1" dirty="0">
              <a:solidFill>
                <a:schemeClr val="bg1"/>
              </a:solidFill>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1026" name="Picture 2" descr="G:\BaiduYunDownload\10000图标\PNG图标集08\png-0561.png"/>
          <p:cNvPicPr>
            <a:picLocks noChangeAspect="1" noChangeArrowheads="1"/>
          </p:cNvPicPr>
          <p:nvPr/>
        </p:nvPicPr>
        <p:blipFill>
          <a:blip r:embed="rId1" cstate="email"/>
          <a:srcRect/>
          <a:stretch>
            <a:fillRect/>
          </a:stretch>
        </p:blipFill>
        <p:spPr bwMode="auto">
          <a:xfrm>
            <a:off x="457556" y="701597"/>
            <a:ext cx="564456" cy="7526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5215" y="1894277"/>
            <a:ext cx="8678694" cy="1692771"/>
          </a:xfrm>
          <a:prstGeom prst="rect">
            <a:avLst/>
          </a:prstGeom>
        </p:spPr>
        <p:txBody>
          <a:bodyPr wrap="square">
            <a:spAutoFit/>
          </a:bodyPr>
          <a:lstStyle/>
          <a:p>
            <a:r>
              <a:rPr lang="zh-CN" altLang="en-US" sz="3200" b="1" dirty="0" smtClean="0">
                <a:solidFill>
                  <a:srgbClr val="0070C0"/>
                </a:solidFill>
                <a:latin typeface="华文楷体" panose="02010600040101010101" pitchFamily="2" charset="-122"/>
                <a:ea typeface="华文楷体" panose="02010600040101010101" pitchFamily="2" charset="-122"/>
              </a:rPr>
              <a:t>    </a:t>
            </a:r>
            <a:r>
              <a:rPr lang="zh-CN" altLang="en-US" sz="2400" b="1" dirty="0" smtClean="0">
                <a:latin typeface="华文楷体" panose="02010600040101010101" pitchFamily="2" charset="-122"/>
                <a:ea typeface="华文楷体" panose="02010600040101010101" pitchFamily="2" charset="-122"/>
              </a:rPr>
              <a:t>干部</a:t>
            </a:r>
            <a:r>
              <a:rPr lang="zh-CN" altLang="en-US" sz="2400" b="1" dirty="0">
                <a:latin typeface="华文楷体" panose="02010600040101010101" pitchFamily="2" charset="-122"/>
                <a:ea typeface="华文楷体" panose="02010600040101010101" pitchFamily="2" charset="-122"/>
              </a:rPr>
              <a:t>向我们</a:t>
            </a:r>
            <a:r>
              <a:rPr lang="zh-CN" altLang="en-US" sz="2400" b="1" dirty="0">
                <a:solidFill>
                  <a:srgbClr val="FF0000"/>
                </a:solidFill>
                <a:latin typeface="华文楷体" panose="02010600040101010101" pitchFamily="2" charset="-122"/>
                <a:ea typeface="华文楷体" panose="02010600040101010101" pitchFamily="2" charset="-122"/>
              </a:rPr>
              <a:t>敬酒</a:t>
            </a:r>
            <a:r>
              <a:rPr lang="zh-CN" altLang="en-US" sz="2400" b="1" dirty="0">
                <a:latin typeface="华文楷体" panose="02010600040101010101" pitchFamily="2" charset="-122"/>
                <a:ea typeface="华文楷体" panose="02010600040101010101" pitchFamily="2" charset="-122"/>
              </a:rPr>
              <a:t>，七十岁的老翁向我们敬酒。我们</a:t>
            </a:r>
            <a:r>
              <a:rPr lang="zh-CN" altLang="en-US" sz="2400" b="1" dirty="0">
                <a:solidFill>
                  <a:srgbClr val="FF0000"/>
                </a:solidFill>
                <a:latin typeface="华文楷体" panose="02010600040101010101" pitchFamily="2" charset="-122"/>
                <a:ea typeface="华文楷体" panose="02010600040101010101" pitchFamily="2" charset="-122"/>
              </a:rPr>
              <a:t>回敬</a:t>
            </a:r>
            <a:r>
              <a:rPr lang="zh-CN" altLang="en-US" sz="2400" b="1" dirty="0">
                <a:latin typeface="华文楷体" panose="02010600040101010101" pitchFamily="2" charset="-122"/>
                <a:ea typeface="华文楷体" panose="02010600040101010101" pitchFamily="2" charset="-122"/>
              </a:rPr>
              <a:t>，主要再举杯，我们再回敬。这时候</a:t>
            </a:r>
            <a:r>
              <a:rPr lang="zh-CN" altLang="en-US" sz="2400" b="1" dirty="0">
                <a:solidFill>
                  <a:srgbClr val="FF0000"/>
                </a:solidFill>
                <a:latin typeface="华文楷体" panose="02010600040101010101" pitchFamily="2" charset="-122"/>
                <a:ea typeface="华文楷体" panose="02010600040101010101" pitchFamily="2" charset="-122"/>
              </a:rPr>
              <a:t>鄂温克姑娘</a:t>
            </a:r>
            <a:r>
              <a:rPr lang="zh-CN" altLang="en-US" sz="2400" b="1" dirty="0">
                <a:latin typeface="华文楷体" panose="02010600040101010101" pitchFamily="2" charset="-122"/>
                <a:ea typeface="华文楷体" panose="02010600040101010101" pitchFamily="2" charset="-122"/>
              </a:rPr>
              <a:t>戴着尖尖的帽子，既大方，又稍有点儿羞涩，来给客人们</a:t>
            </a:r>
            <a:r>
              <a:rPr lang="zh-CN" altLang="en-US" sz="2400" b="1" dirty="0">
                <a:solidFill>
                  <a:srgbClr val="FF0000"/>
                </a:solidFill>
                <a:latin typeface="华文楷体" panose="02010600040101010101" pitchFamily="2" charset="-122"/>
                <a:ea typeface="华文楷体" panose="02010600040101010101" pitchFamily="2" charset="-122"/>
              </a:rPr>
              <a:t>唱</a:t>
            </a:r>
            <a:r>
              <a:rPr lang="zh-CN" altLang="en-US" sz="2400" b="1" dirty="0" smtClean="0">
                <a:solidFill>
                  <a:srgbClr val="FF0000"/>
                </a:solidFill>
                <a:latin typeface="华文楷体" panose="02010600040101010101" pitchFamily="2" charset="-122"/>
                <a:ea typeface="华文楷体" panose="02010600040101010101" pitchFamily="2" charset="-122"/>
              </a:rPr>
              <a:t>民歌 </a:t>
            </a:r>
            <a:r>
              <a:rPr lang="zh-CN" altLang="en-US" sz="2400" b="1" dirty="0" smtClean="0">
                <a:latin typeface="华文楷体" panose="02010600040101010101" pitchFamily="2" charset="-122"/>
                <a:ea typeface="华文楷体" panose="02010600040101010101" pitchFamily="2" charset="-122"/>
              </a:rPr>
              <a:t>，我们</a:t>
            </a:r>
            <a:r>
              <a:rPr lang="zh-CN" altLang="en-US" sz="2400" b="1" dirty="0">
                <a:latin typeface="华文楷体" panose="02010600040101010101" pitchFamily="2" charset="-122"/>
                <a:ea typeface="华文楷体" panose="02010600040101010101" pitchFamily="2" charset="-122"/>
              </a:rPr>
              <a:t>同行的歌手也赶紧唱</a:t>
            </a:r>
            <a:r>
              <a:rPr lang="zh-CN" altLang="en-US" sz="2400" b="1" dirty="0" smtClean="0">
                <a:latin typeface="华文楷体" panose="02010600040101010101" pitchFamily="2" charset="-122"/>
                <a:ea typeface="华文楷体" panose="02010600040101010101" pitchFamily="2" charset="-122"/>
              </a:rPr>
              <a:t>起来。</a:t>
            </a:r>
            <a:endParaRPr lang="zh-CN" altLang="en-US" sz="2400" dirty="0">
              <a:latin typeface="华文楷体" panose="02010600040101010101" pitchFamily="2" charset="-122"/>
              <a:ea typeface="华文楷体" panose="02010600040101010101" pitchFamily="2" charset="-122"/>
            </a:endParaRPr>
          </a:p>
        </p:txBody>
      </p:sp>
      <p:pic>
        <p:nvPicPr>
          <p:cNvPr id="7170" name="Picture 2" descr="http://www.hwjyw.com/rabbit2011/content/2011/01/21/U120P26T1D14367F33DT20110124152743.jpg"/>
          <p:cNvPicPr>
            <a:picLocks noChangeAspect="1" noChangeArrowheads="1"/>
          </p:cNvPicPr>
          <p:nvPr/>
        </p:nvPicPr>
        <p:blipFill>
          <a:blip r:embed="rId1" cstate="print"/>
          <a:srcRect/>
          <a:stretch>
            <a:fillRect/>
          </a:stretch>
        </p:blipFill>
        <p:spPr bwMode="auto">
          <a:xfrm>
            <a:off x="4951074" y="3813044"/>
            <a:ext cx="3519410" cy="282085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img1.ph.126.net/UQ_EZN_ciCWwPC-_A0AUZA==/2817564516891227671.jpg"/>
          <p:cNvPicPr>
            <a:picLocks noChangeAspect="1" noChangeArrowheads="1"/>
          </p:cNvPicPr>
          <p:nvPr/>
        </p:nvPicPr>
        <p:blipFill rotWithShape="1">
          <a:blip r:embed="rId2" cstate="email"/>
          <a:srcRect/>
          <a:stretch>
            <a:fillRect/>
          </a:stretch>
        </p:blipFill>
        <p:spPr bwMode="auto">
          <a:xfrm>
            <a:off x="611560" y="4332685"/>
            <a:ext cx="3456384" cy="2468893"/>
          </a:xfrm>
          <a:prstGeom prst="rect">
            <a:avLst/>
          </a:prstGeom>
          <a:noFill/>
          <a:extLst>
            <a:ext uri="{909E8E84-426E-40DD-AFC4-6F175D3DCCD1}">
              <a14:hiddenFill xmlns:a14="http://schemas.microsoft.com/office/drawing/2010/main">
                <a:solidFill>
                  <a:srgbClr val="FFFFFF"/>
                </a:solidFill>
              </a14:hiddenFill>
            </a:ext>
          </a:extLst>
        </p:spPr>
      </p:pic>
      <p:sp>
        <p:nvSpPr>
          <p:cNvPr id="7" name="圆角矩形标注 6"/>
          <p:cNvSpPr/>
          <p:nvPr/>
        </p:nvSpPr>
        <p:spPr>
          <a:xfrm>
            <a:off x="2771800" y="452669"/>
            <a:ext cx="4358547" cy="1212180"/>
          </a:xfrm>
          <a:prstGeom prst="wedgeRoundRectCallout">
            <a:avLst>
              <a:gd name="adj1" fmla="val -37537"/>
              <a:gd name="adj2" fmla="val 665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b="1" i="1" dirty="0" smtClean="0">
                <a:solidFill>
                  <a:srgbClr val="0070C0"/>
                </a:solidFill>
                <a:latin typeface="宋体" panose="02010600030101010101" pitchFamily="2" charset="-122"/>
                <a:ea typeface="宋体" panose="02010600030101010101" pitchFamily="2" charset="-122"/>
              </a:rPr>
              <a:t>主客互相敬酒，齐声歌唱，体会到两族人民的深厚情谊。</a:t>
            </a:r>
            <a:endParaRPr lang="zh-CN" altLang="en-US" sz="2000" b="1" i="1" dirty="0">
              <a:solidFill>
                <a:srgbClr val="0070C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 calcmode="lin" valueType="num">
                                      <p:cBhvr>
                                        <p:cTn id="12" dur="1000" fill="hold"/>
                                        <p:tgtEl>
                                          <p:spTgt spid="7172"/>
                                        </p:tgtEl>
                                        <p:attrNameLst>
                                          <p:attrName>ppt_w</p:attrName>
                                        </p:attrNameLst>
                                      </p:cBhvr>
                                      <p:tavLst>
                                        <p:tav tm="0">
                                          <p:val>
                                            <p:fltVal val="0"/>
                                          </p:val>
                                        </p:tav>
                                        <p:tav tm="100000">
                                          <p:val>
                                            <p:strVal val="#ppt_w"/>
                                          </p:val>
                                        </p:tav>
                                      </p:tavLst>
                                    </p:anim>
                                    <p:anim calcmode="lin" valueType="num">
                                      <p:cBhvr>
                                        <p:cTn id="13" dur="1000" fill="hold"/>
                                        <p:tgtEl>
                                          <p:spTgt spid="7172"/>
                                        </p:tgtEl>
                                        <p:attrNameLst>
                                          <p:attrName>ppt_h</p:attrName>
                                        </p:attrNameLst>
                                      </p:cBhvr>
                                      <p:tavLst>
                                        <p:tav tm="0">
                                          <p:val>
                                            <p:fltVal val="0"/>
                                          </p:val>
                                        </p:tav>
                                        <p:tav tm="100000">
                                          <p:val>
                                            <p:strVal val="#ppt_h"/>
                                          </p:val>
                                        </p:tav>
                                      </p:tavLst>
                                    </p:anim>
                                    <p:anim calcmode="lin" valueType="num">
                                      <p:cBhvr>
                                        <p:cTn id="14" dur="1000" fill="hold"/>
                                        <p:tgtEl>
                                          <p:spTgt spid="7172"/>
                                        </p:tgtEl>
                                        <p:attrNameLst>
                                          <p:attrName>style.rotation</p:attrName>
                                        </p:attrNameLst>
                                      </p:cBhvr>
                                      <p:tavLst>
                                        <p:tav tm="0">
                                          <p:val>
                                            <p:fltVal val="90"/>
                                          </p:val>
                                        </p:tav>
                                        <p:tav tm="100000">
                                          <p:val>
                                            <p:fltVal val="0"/>
                                          </p:val>
                                        </p:tav>
                                      </p:tavLst>
                                    </p:anim>
                                    <p:animEffect transition="in" filter="fade">
                                      <p:cBhvr>
                                        <p:cTn id="15" dur="1000"/>
                                        <p:tgtEl>
                                          <p:spTgt spid="7172"/>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7170"/>
                                        </p:tgtEl>
                                        <p:attrNameLst>
                                          <p:attrName>style.visibility</p:attrName>
                                        </p:attrNameLst>
                                      </p:cBhvr>
                                      <p:to>
                                        <p:strVal val="visible"/>
                                      </p:to>
                                    </p:set>
                                    <p:anim calcmode="lin" valueType="num">
                                      <p:cBhvr>
                                        <p:cTn id="20" dur="1000" fill="hold"/>
                                        <p:tgtEl>
                                          <p:spTgt spid="7170"/>
                                        </p:tgtEl>
                                        <p:attrNameLst>
                                          <p:attrName>ppt_w</p:attrName>
                                        </p:attrNameLst>
                                      </p:cBhvr>
                                      <p:tavLst>
                                        <p:tav tm="0">
                                          <p:val>
                                            <p:fltVal val="0"/>
                                          </p:val>
                                        </p:tav>
                                        <p:tav tm="100000">
                                          <p:val>
                                            <p:strVal val="#ppt_w"/>
                                          </p:val>
                                        </p:tav>
                                      </p:tavLst>
                                    </p:anim>
                                    <p:anim calcmode="lin" valueType="num">
                                      <p:cBhvr>
                                        <p:cTn id="21" dur="1000" fill="hold"/>
                                        <p:tgtEl>
                                          <p:spTgt spid="7170"/>
                                        </p:tgtEl>
                                        <p:attrNameLst>
                                          <p:attrName>ppt_h</p:attrName>
                                        </p:attrNameLst>
                                      </p:cBhvr>
                                      <p:tavLst>
                                        <p:tav tm="0">
                                          <p:val>
                                            <p:fltVal val="0"/>
                                          </p:val>
                                        </p:tav>
                                        <p:tav tm="100000">
                                          <p:val>
                                            <p:strVal val="#ppt_h"/>
                                          </p:val>
                                        </p:tav>
                                      </p:tavLst>
                                    </p:anim>
                                    <p:anim calcmode="lin" valueType="num">
                                      <p:cBhvr>
                                        <p:cTn id="22" dur="1000" fill="hold"/>
                                        <p:tgtEl>
                                          <p:spTgt spid="7170"/>
                                        </p:tgtEl>
                                        <p:attrNameLst>
                                          <p:attrName>style.rotation</p:attrName>
                                        </p:attrNameLst>
                                      </p:cBhvr>
                                      <p:tavLst>
                                        <p:tav tm="0">
                                          <p:val>
                                            <p:fltVal val="90"/>
                                          </p:val>
                                        </p:tav>
                                        <p:tav tm="100000">
                                          <p:val>
                                            <p:fltVal val="0"/>
                                          </p:val>
                                        </p:tav>
                                      </p:tavLst>
                                    </p:anim>
                                    <p:animEffect transition="in" filter="fade">
                                      <p:cBhvr>
                                        <p:cTn id="23" dur="1000"/>
                                        <p:tgtEl>
                                          <p:spTgt spid="7170"/>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heckerboard(across)">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993444" y="1124745"/>
            <a:ext cx="1598329" cy="57622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eaLnBrk="1" hangingPunct="1"/>
            <a:r>
              <a:rPr lang="zh-CN" altLang="en-US" sz="2800" b="1" dirty="0" smtClean="0">
                <a:solidFill>
                  <a:schemeClr val="tx1"/>
                </a:solidFill>
                <a:latin typeface="黑体" panose="02010609060101010101" pitchFamily="2" charset="-122"/>
                <a:ea typeface="黑体" panose="02010609060101010101" pitchFamily="2" charset="-122"/>
                <a:sym typeface="+mn-ea"/>
              </a:rPr>
              <a:t>联 欢</a:t>
            </a:r>
            <a:endParaRPr lang="zh-CN" altLang="en-US" sz="2800" b="1" dirty="0">
              <a:solidFill>
                <a:schemeClr val="tx1"/>
              </a:solidFill>
              <a:latin typeface="黑体" panose="02010609060101010101" pitchFamily="2" charset="-122"/>
              <a:ea typeface="黑体" panose="02010609060101010101" pitchFamily="2" charset="-122"/>
              <a:sym typeface="+mn-ea"/>
            </a:endParaRPr>
          </a:p>
        </p:txBody>
      </p:sp>
      <p:sp>
        <p:nvSpPr>
          <p:cNvPr id="4" name="矩形 3"/>
          <p:cNvSpPr/>
          <p:nvPr/>
        </p:nvSpPr>
        <p:spPr>
          <a:xfrm>
            <a:off x="631202" y="1700808"/>
            <a:ext cx="4228830" cy="2246769"/>
          </a:xfrm>
          <a:prstGeom prst="rect">
            <a:avLst/>
          </a:prstGeom>
        </p:spPr>
        <p:txBody>
          <a:bodyPr wrap="square">
            <a:spAutoFit/>
          </a:bodyPr>
          <a:lstStyle/>
          <a:p>
            <a:r>
              <a:rPr lang="zh-CN" altLang="en-US" sz="2800" b="1" dirty="0" smtClean="0">
                <a:latin typeface="楷体" panose="02010609060101010101" pitchFamily="49" charset="-122"/>
                <a:ea typeface="楷体" panose="02010609060101010101" pitchFamily="49" charset="-122"/>
              </a:rPr>
              <a:t>  小伙子们</a:t>
            </a:r>
            <a:r>
              <a:rPr lang="zh-CN" altLang="en-US" sz="2800" b="1" dirty="0">
                <a:latin typeface="楷体" panose="02010609060101010101" pitchFamily="49" charset="-122"/>
                <a:ea typeface="楷体" panose="02010609060101010101" pitchFamily="49" charset="-122"/>
              </a:rPr>
              <a:t>表演套马、</a:t>
            </a:r>
            <a:r>
              <a:rPr lang="zh-CN" altLang="en-US" sz="2800" b="1" dirty="0">
                <a:solidFill>
                  <a:srgbClr val="FF0000"/>
                </a:solidFill>
                <a:latin typeface="楷体" panose="02010609060101010101" pitchFamily="49" charset="-122"/>
                <a:ea typeface="楷体" panose="02010609060101010101" pitchFamily="49" charset="-122"/>
              </a:rPr>
              <a:t>摔跤</a:t>
            </a:r>
            <a:r>
              <a:rPr lang="zh-CN" altLang="en-US" sz="2800" b="1" dirty="0">
                <a:latin typeface="楷体" panose="02010609060101010101" pitchFamily="49" charset="-122"/>
                <a:ea typeface="楷体" panose="02010609060101010101" pitchFamily="49" charset="-122"/>
              </a:rPr>
              <a:t>，姑娘们表演了民族</a:t>
            </a:r>
            <a:r>
              <a:rPr lang="zh-CN" altLang="en-US" sz="2800" b="1" dirty="0">
                <a:solidFill>
                  <a:srgbClr val="FF0000"/>
                </a:solidFill>
                <a:latin typeface="楷体" panose="02010609060101010101" pitchFamily="49" charset="-122"/>
                <a:ea typeface="楷体" panose="02010609060101010101" pitchFamily="49" charset="-122"/>
              </a:rPr>
              <a:t>舞蹈</a:t>
            </a:r>
            <a:r>
              <a:rPr lang="zh-CN" altLang="en-US" sz="2800" b="1" dirty="0">
                <a:latin typeface="楷体" panose="02010609060101010101" pitchFamily="49" charset="-122"/>
                <a:ea typeface="楷体" panose="02010609060101010101" pitchFamily="49" charset="-122"/>
              </a:rPr>
              <a:t>，客人们也舞的舞，唱的唱，并且要骑一骑蒙古马。</a:t>
            </a:r>
            <a:endParaRPr lang="zh-CN" altLang="en-US" sz="2800" b="1" dirty="0">
              <a:latin typeface="楷体" panose="02010609060101010101" pitchFamily="49" charset="-122"/>
              <a:ea typeface="楷体" panose="02010609060101010101" pitchFamily="49" charset="-122"/>
            </a:endParaRPr>
          </a:p>
        </p:txBody>
      </p:sp>
      <p:sp>
        <p:nvSpPr>
          <p:cNvPr id="5" name="AutoShape 2" descr="http://img0.imgtn.bdimg.com/it/u=374308313,2287124959&amp;fm=26&amp;gp=0.jpg"/>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p>
        </p:txBody>
      </p:sp>
      <p:pic>
        <p:nvPicPr>
          <p:cNvPr id="8195" name="Picture 3"/>
          <p:cNvPicPr>
            <a:picLocks noChangeAspect="1" noChangeArrowheads="1"/>
          </p:cNvPicPr>
          <p:nvPr/>
        </p:nvPicPr>
        <p:blipFill rotWithShape="1">
          <a:blip r:embed="rId1" cstate="email"/>
          <a:srcRect b="10972"/>
          <a:stretch>
            <a:fillRect/>
          </a:stretch>
        </p:blipFill>
        <p:spPr bwMode="auto">
          <a:xfrm>
            <a:off x="4862314" y="1400985"/>
            <a:ext cx="4150940" cy="3645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圆角矩形标注 5"/>
          <p:cNvSpPr/>
          <p:nvPr/>
        </p:nvSpPr>
        <p:spPr>
          <a:xfrm>
            <a:off x="1331595" y="4667674"/>
            <a:ext cx="4104640" cy="1203113"/>
          </a:xfrm>
          <a:prstGeom prst="wedgeRoundRectCallout">
            <a:avLst>
              <a:gd name="adj1" fmla="val -30816"/>
              <a:gd name="adj2" fmla="val -809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i="1" dirty="0" smtClean="0">
                <a:solidFill>
                  <a:srgbClr val="0070C0"/>
                </a:solidFill>
                <a:latin typeface="宋体" panose="02010600030101010101" pitchFamily="2" charset="-122"/>
                <a:ea typeface="宋体" panose="02010600030101010101" pitchFamily="2" charset="-122"/>
              </a:rPr>
              <a:t>告别时，尽情联欢，又可见蒙汉两族人民情谊深厚。</a:t>
            </a:r>
            <a:endParaRPr lang="zh-CN" altLang="en-US" sz="2000" b="1" i="1" dirty="0">
              <a:solidFill>
                <a:srgbClr val="0070C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randombar(horizontal)">
                                      <p:cBhvr>
                                        <p:cTn id="17" dur="500"/>
                                        <p:tgtEl>
                                          <p:spTgt spid="819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6"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136824" y="1028733"/>
            <a:ext cx="1598329" cy="71914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eaLnBrk="1" hangingPunct="1"/>
            <a:r>
              <a:rPr lang="zh-CN" altLang="en-US" sz="2800" b="1" dirty="0" smtClean="0">
                <a:solidFill>
                  <a:schemeClr val="tx1"/>
                </a:solidFill>
                <a:latin typeface="黑体" panose="02010609060101010101" pitchFamily="2" charset="-122"/>
                <a:ea typeface="黑体" panose="02010609060101010101" pitchFamily="2" charset="-122"/>
                <a:sym typeface="+mn-ea"/>
              </a:rPr>
              <a:t>话 别</a:t>
            </a:r>
            <a:endParaRPr lang="zh-CN" altLang="en-US" sz="2800" b="1" dirty="0">
              <a:solidFill>
                <a:schemeClr val="tx1"/>
              </a:solidFill>
              <a:latin typeface="黑体" panose="02010609060101010101" pitchFamily="2" charset="-122"/>
              <a:ea typeface="黑体" panose="02010609060101010101" pitchFamily="2" charset="-122"/>
              <a:sym typeface="+mn-ea"/>
            </a:endParaRPr>
          </a:p>
        </p:txBody>
      </p:sp>
      <p:sp>
        <p:nvSpPr>
          <p:cNvPr id="4" name="矩形 3"/>
          <p:cNvSpPr/>
          <p:nvPr/>
        </p:nvSpPr>
        <p:spPr>
          <a:xfrm>
            <a:off x="456804" y="1747884"/>
            <a:ext cx="4174554" cy="1384995"/>
          </a:xfrm>
          <a:prstGeom prst="rect">
            <a:avLst/>
          </a:prstGeom>
        </p:spPr>
        <p:txBody>
          <a:bodyPr wrap="square">
            <a:spAutoFit/>
          </a:bodyPr>
          <a:lstStyle/>
          <a:p>
            <a:r>
              <a:rPr lang="zh-CN" altLang="en-US" sz="2800" b="1" dirty="0" smtClean="0">
                <a:latin typeface="楷体" panose="02010609060101010101" pitchFamily="49" charset="-122"/>
                <a:ea typeface="楷体" panose="02010609060101010101" pitchFamily="49" charset="-122"/>
              </a:rPr>
              <a:t>   太阳</a:t>
            </a:r>
            <a:r>
              <a:rPr lang="zh-CN" altLang="en-US" sz="2800" b="1" dirty="0">
                <a:latin typeface="楷体" panose="02010609060101010101" pitchFamily="49" charset="-122"/>
                <a:ea typeface="楷体" panose="02010609060101010101" pitchFamily="49" charset="-122"/>
              </a:rPr>
              <a:t>已经偏西。谁也不肯走。是呀！</a:t>
            </a:r>
            <a:r>
              <a:rPr lang="zh-CN" altLang="en-US" sz="2800" b="1" dirty="0">
                <a:solidFill>
                  <a:srgbClr val="FF0000"/>
                </a:solidFill>
                <a:latin typeface="楷体" panose="02010609060101010101" pitchFamily="49" charset="-122"/>
                <a:ea typeface="楷体" panose="02010609060101010101" pitchFamily="49" charset="-122"/>
              </a:rPr>
              <a:t>蒙汉情深何忍别，天涯碧草话斜阳！</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5" name="AutoShape 2" descr="http://img0.imgtn.bdimg.com/it/u=374308313,2287124959&amp;fm=26&amp;gp=0.jpg"/>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p>
        </p:txBody>
      </p:sp>
      <p:pic>
        <p:nvPicPr>
          <p:cNvPr id="6" name="Picture 2" descr="https://wkretype.bdimg.com/retype/zoom/7956d20814791711cc791767?pn=44&amp;o=jpg_6&amp;md5sum=f78d26026bfb53f4a80cb49bb2d0d794&amp;sign=34aad6d361&amp;png=6024069-6199709&amp;jpg=7837255-8031044"/>
          <p:cNvPicPr>
            <a:picLocks noChangeAspect="1" noChangeArrowheads="1"/>
          </p:cNvPicPr>
          <p:nvPr/>
        </p:nvPicPr>
        <p:blipFill rotWithShape="1">
          <a:blip r:embed="rId1" cstate="email"/>
          <a:srcRect/>
          <a:stretch>
            <a:fillRect/>
          </a:stretch>
        </p:blipFill>
        <p:spPr bwMode="auto">
          <a:xfrm>
            <a:off x="4804023" y="1056838"/>
            <a:ext cx="4067944" cy="3228753"/>
          </a:xfrm>
          <a:prstGeom prst="rect">
            <a:avLst/>
          </a:prstGeom>
          <a:noFill/>
          <a:extLst>
            <a:ext uri="{909E8E84-426E-40DD-AFC4-6F175D3DCCD1}">
              <a14:hiddenFill xmlns:a14="http://schemas.microsoft.com/office/drawing/2010/main">
                <a:solidFill>
                  <a:srgbClr val="FFFFFF"/>
                </a:solidFill>
              </a14:hiddenFill>
            </a:ext>
          </a:extLst>
        </p:spPr>
      </p:pic>
      <p:sp>
        <p:nvSpPr>
          <p:cNvPr id="11" name="圆角矩形标注 10"/>
          <p:cNvSpPr/>
          <p:nvPr/>
        </p:nvSpPr>
        <p:spPr>
          <a:xfrm>
            <a:off x="971600" y="4397717"/>
            <a:ext cx="5472885" cy="1889753"/>
          </a:xfrm>
          <a:prstGeom prst="wedgeRoundRectCallout">
            <a:avLst>
              <a:gd name="adj1" fmla="val -34985"/>
              <a:gd name="adj2" fmla="val -745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i="1" dirty="0">
                <a:solidFill>
                  <a:srgbClr val="0070C0"/>
                </a:solidFill>
                <a:latin typeface="宋体" panose="02010600030101010101" pitchFamily="2" charset="-122"/>
                <a:ea typeface="宋体" panose="02010600030101010101" pitchFamily="2" charset="-122"/>
              </a:rPr>
              <a:t>最后这句是全文的中心句，也是作家情感的集中体现。表达了蒙汉人民亲如骨肉，团结友爱的感情。</a:t>
            </a:r>
            <a:endParaRPr lang="zh-CN" altLang="en-US" sz="2000" b="1" i="1" dirty="0">
              <a:solidFill>
                <a:srgbClr val="0070C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heckerboard(across)">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11"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59632" y="2468892"/>
            <a:ext cx="6776214" cy="584775"/>
          </a:xfrm>
          <a:prstGeom prst="rect">
            <a:avLst/>
          </a:prstGeom>
        </p:spPr>
        <p:txBody>
          <a:bodyPr wrap="none">
            <a:spAutoFit/>
          </a:bodyPr>
          <a:lstStyle/>
          <a:p>
            <a:r>
              <a:rPr lang="zh-CN" altLang="en-US" sz="3200" b="1" dirty="0" smtClean="0">
                <a:latin typeface="楷体" panose="02010609060101010101" pitchFamily="49" charset="-122"/>
                <a:ea typeface="楷体" panose="02010609060101010101" pitchFamily="49" charset="-122"/>
              </a:rPr>
              <a:t>蒙</a:t>
            </a:r>
            <a:r>
              <a:rPr lang="zh-CN" altLang="en-US" sz="3200" b="1" dirty="0">
                <a:latin typeface="楷体" panose="02010609060101010101" pitchFamily="49" charset="-122"/>
                <a:ea typeface="楷体" panose="02010609060101010101" pitchFamily="49" charset="-122"/>
              </a:rPr>
              <a:t>汉情深</a:t>
            </a:r>
            <a:r>
              <a:rPr lang="zh-CN" altLang="en-US" sz="3200" b="1" dirty="0">
                <a:solidFill>
                  <a:srgbClr val="FF0000"/>
                </a:solidFill>
                <a:latin typeface="楷体" panose="02010609060101010101" pitchFamily="49" charset="-122"/>
                <a:ea typeface="楷体" panose="02010609060101010101" pitchFamily="49" charset="-122"/>
              </a:rPr>
              <a:t>何忍别</a:t>
            </a:r>
            <a:r>
              <a:rPr lang="zh-CN" altLang="en-US" sz="3200" b="1" dirty="0">
                <a:latin typeface="楷体" panose="02010609060101010101" pitchFamily="49" charset="-122"/>
                <a:ea typeface="楷体" panose="02010609060101010101" pitchFamily="49" charset="-122"/>
              </a:rPr>
              <a:t>，天涯碧草</a:t>
            </a:r>
            <a:r>
              <a:rPr lang="zh-CN" altLang="en-US" sz="3200" b="1" dirty="0">
                <a:solidFill>
                  <a:srgbClr val="FF0000"/>
                </a:solidFill>
                <a:latin typeface="楷体" panose="02010609060101010101" pitchFamily="49" charset="-122"/>
                <a:ea typeface="楷体" panose="02010609060101010101" pitchFamily="49" charset="-122"/>
              </a:rPr>
              <a:t>话斜阳</a:t>
            </a:r>
            <a:r>
              <a:rPr lang="zh-CN" altLang="en-US" sz="3200" b="1" dirty="0">
                <a:latin typeface="楷体" panose="02010609060101010101" pitchFamily="49" charset="-122"/>
                <a:ea typeface="楷体" panose="02010609060101010101" pitchFamily="49" charset="-122"/>
              </a:rPr>
              <a:t>！</a:t>
            </a:r>
            <a:endParaRPr lang="zh-CN" altLang="en-US" sz="3200" b="1" dirty="0">
              <a:latin typeface="楷体" panose="02010609060101010101" pitchFamily="49" charset="-122"/>
              <a:ea typeface="楷体" panose="02010609060101010101" pitchFamily="49" charset="-122"/>
            </a:endParaRPr>
          </a:p>
        </p:txBody>
      </p:sp>
      <p:sp>
        <p:nvSpPr>
          <p:cNvPr id="5" name="矩形 4"/>
          <p:cNvSpPr/>
          <p:nvPr/>
        </p:nvSpPr>
        <p:spPr>
          <a:xfrm>
            <a:off x="545148" y="3516876"/>
            <a:ext cx="8205181" cy="1815882"/>
          </a:xfrm>
          <a:prstGeom prst="rect">
            <a:avLst/>
          </a:prstGeom>
        </p:spPr>
        <p:txBody>
          <a:bodyPr wrap="square">
            <a:spAutoFit/>
          </a:bodyPr>
          <a:lstStyle/>
          <a:p>
            <a:r>
              <a:rPr lang="zh-CN" altLang="en-US" sz="2800" dirty="0" smtClean="0">
                <a:solidFill>
                  <a:srgbClr val="FF0000"/>
                </a:solidFill>
              </a:rPr>
              <a:t>       </a:t>
            </a:r>
            <a:r>
              <a:rPr lang="zh-CN" altLang="en-US" sz="2800" b="1" dirty="0" smtClean="0">
                <a:solidFill>
                  <a:srgbClr val="FF0000"/>
                </a:solidFill>
              </a:rPr>
              <a:t>这</a:t>
            </a:r>
            <a:r>
              <a:rPr lang="zh-CN" altLang="en-US" sz="2800" b="1" dirty="0">
                <a:solidFill>
                  <a:srgbClr val="FF0000"/>
                </a:solidFill>
              </a:rPr>
              <a:t>句话的意思</a:t>
            </a:r>
            <a:r>
              <a:rPr lang="zh-CN" altLang="en-US" sz="2800" b="1" dirty="0" smtClean="0">
                <a:solidFill>
                  <a:srgbClr val="FF0000"/>
                </a:solidFill>
              </a:rPr>
              <a:t>是：</a:t>
            </a:r>
            <a:r>
              <a:rPr lang="zh-CN" altLang="en-US" sz="2800" b="1" dirty="0" smtClean="0"/>
              <a:t>蒙古族和汉族人民之间</a:t>
            </a:r>
            <a:r>
              <a:rPr lang="zh-CN" altLang="en-US" sz="2800" b="1" dirty="0"/>
              <a:t>的情谊很</a:t>
            </a:r>
            <a:r>
              <a:rPr lang="zh-CN" altLang="en-US" sz="2800" b="1" dirty="0" smtClean="0"/>
              <a:t>深，怎么舍得马上分别！大家</a:t>
            </a:r>
            <a:r>
              <a:rPr lang="zh-CN" altLang="en-US" sz="2800" b="1" dirty="0"/>
              <a:t>站在夕阳下无边无际的大草原上，相互倾诉着惜别之情</a:t>
            </a:r>
            <a:r>
              <a:rPr lang="zh-CN" altLang="en-US" sz="2800" b="1" dirty="0" smtClean="0"/>
              <a:t>。     </a:t>
            </a:r>
            <a:endParaRPr lang="zh-CN" altLang="en-US" sz="2800" b="1" dirty="0">
              <a:solidFill>
                <a:srgbClr val="0070C0"/>
              </a:solidFill>
            </a:endParaRPr>
          </a:p>
          <a:p>
            <a:endParaRPr lang="zh-CN" altLang="en-US" sz="2800" dirty="0"/>
          </a:p>
        </p:txBody>
      </p:sp>
      <p:sp>
        <p:nvSpPr>
          <p:cNvPr id="6" name="圆角矩形标注 5"/>
          <p:cNvSpPr/>
          <p:nvPr/>
        </p:nvSpPr>
        <p:spPr>
          <a:xfrm>
            <a:off x="2550043" y="644691"/>
            <a:ext cx="4698821" cy="1440160"/>
          </a:xfrm>
          <a:prstGeom prst="wedgeRoundRectCallout">
            <a:avLst>
              <a:gd name="adj1" fmla="val -37100"/>
              <a:gd name="adj2" fmla="val 627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i="1" dirty="0">
                <a:solidFill>
                  <a:srgbClr val="0070C0"/>
                </a:solidFill>
                <a:latin typeface="宋体" panose="02010600030101010101" pitchFamily="2" charset="-122"/>
                <a:ea typeface="宋体" panose="02010600030101010101" pitchFamily="2" charset="-122"/>
                <a:cs typeface="宋体" panose="02010600030101010101" pitchFamily="2" charset="-122"/>
              </a:rPr>
              <a:t>“何忍别”意为怎能忍心分别，“话斜阳”意为在夕阳下告别。</a:t>
            </a:r>
            <a:endParaRPr lang="zh-CN" altLang="en-US" sz="2000" b="1" i="1" dirty="0">
              <a:solidFill>
                <a:srgbClr val="0070C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p:nvPr/>
        </p:nvSpPr>
        <p:spPr>
          <a:xfrm>
            <a:off x="611560" y="2162274"/>
            <a:ext cx="8135938" cy="2404313"/>
          </a:xfrm>
          <a:prstGeom prst="rect">
            <a:avLst/>
          </a:prstGeom>
          <a:noFill/>
          <a:ln w="9525">
            <a:noFill/>
          </a:ln>
        </p:spPr>
        <p:txBody>
          <a:bodyPr>
            <a:spAutoFit/>
          </a:bodyPr>
          <a:lstStyle/>
          <a:p>
            <a:pPr>
              <a:lnSpc>
                <a:spcPct val="110000"/>
              </a:lnSpc>
            </a:pPr>
            <a:r>
              <a:rPr lang="zh-CN" altLang="en-US" sz="2800" b="1" dirty="0" smtClean="0">
                <a:latin typeface="楷体" panose="02010609060101010101" pitchFamily="49" charset="-122"/>
                <a:ea typeface="楷体" panose="02010609060101010101" pitchFamily="49" charset="-122"/>
              </a:rPr>
              <a:t>    </a:t>
            </a:r>
            <a:r>
              <a:rPr lang="zh-CN" altLang="en-US" sz="2800" b="1" dirty="0" smtClean="0">
                <a:latin typeface="黑体" panose="02010609060101010101" pitchFamily="2" charset="-122"/>
                <a:ea typeface="黑体" panose="02010609060101010101" pitchFamily="2" charset="-122"/>
                <a:cs typeface="黑体" panose="02010609060101010101" pitchFamily="2" charset="-122"/>
              </a:rPr>
              <a:t>这</a:t>
            </a:r>
            <a:r>
              <a:rPr lang="zh-CN" altLang="en-US" sz="2800" b="1" dirty="0">
                <a:latin typeface="黑体" panose="02010609060101010101" pitchFamily="2" charset="-122"/>
                <a:ea typeface="黑体" panose="02010609060101010101" pitchFamily="2" charset="-122"/>
                <a:cs typeface="黑体" panose="02010609060101010101" pitchFamily="2" charset="-122"/>
              </a:rPr>
              <a:t>篇散文，字里行间浸润着浓郁的草原风情</a:t>
            </a:r>
            <a:r>
              <a:rPr lang="en-US" altLang="zh-CN" sz="2800" b="1" dirty="0">
                <a:latin typeface="黑体" panose="02010609060101010101" pitchFamily="2" charset="-122"/>
                <a:ea typeface="黑体" panose="02010609060101010101" pitchFamily="2" charset="-122"/>
                <a:cs typeface="黑体" panose="02010609060101010101" pitchFamily="2" charset="-122"/>
              </a:rPr>
              <a:t>:</a:t>
            </a:r>
            <a:r>
              <a:rPr lang="zh-CN" altLang="en-US" sz="2800" b="1" dirty="0">
                <a:latin typeface="黑体" panose="02010609060101010101" pitchFamily="2" charset="-122"/>
                <a:ea typeface="黑体" panose="02010609060101010101" pitchFamily="2" charset="-122"/>
                <a:cs typeface="黑体" panose="02010609060101010101" pitchFamily="2" charset="-122"/>
              </a:rPr>
              <a:t>那一碧千里的草原风光，那马上迎客、把酒联欢、依依话别的动人情景，那纯朴、热情好客的蒙古族同胞，都令人难以忘</a:t>
            </a:r>
            <a:r>
              <a:rPr lang="zh-CN" altLang="en-US" sz="2800" b="1" dirty="0" smtClean="0">
                <a:latin typeface="黑体" panose="02010609060101010101" pitchFamily="2" charset="-122"/>
                <a:ea typeface="黑体" panose="02010609060101010101" pitchFamily="2" charset="-122"/>
                <a:cs typeface="黑体" panose="02010609060101010101" pitchFamily="2" charset="-122"/>
              </a:rPr>
              <a:t>怀，赞</a:t>
            </a:r>
            <a:r>
              <a:rPr lang="zh-CN" altLang="en-US" sz="2800" b="1" dirty="0">
                <a:latin typeface="黑体" panose="02010609060101010101" pitchFamily="2" charset="-122"/>
                <a:ea typeface="黑体" panose="02010609060101010101" pitchFamily="2" charset="-122"/>
                <a:cs typeface="黑体" panose="02010609060101010101" pitchFamily="2" charset="-122"/>
              </a:rPr>
              <a:t>美了草原的美丽风光和民族之 间的团结。</a:t>
            </a:r>
            <a:endParaRPr lang="zh-CN" altLang="en-US" sz="2800" b="1" dirty="0">
              <a:latin typeface="黑体" panose="02010609060101010101" pitchFamily="2" charset="-122"/>
              <a:ea typeface="黑体" panose="02010609060101010101" pitchFamily="2" charset="-122"/>
              <a:cs typeface="黑体" panose="02010609060101010101" pitchFamily="2" charset="-122"/>
            </a:endParaRPr>
          </a:p>
        </p:txBody>
      </p:sp>
      <p:sp>
        <p:nvSpPr>
          <p:cNvPr id="6" name="椭圆 5"/>
          <p:cNvSpPr/>
          <p:nvPr/>
        </p:nvSpPr>
        <p:spPr>
          <a:xfrm>
            <a:off x="702747" y="1149119"/>
            <a:ext cx="2436495" cy="6477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eaLnBrk="1" hangingPunct="1"/>
            <a:r>
              <a:rPr lang="zh-CN" altLang="en-US" sz="2800" b="1" dirty="0" smtClean="0">
                <a:solidFill>
                  <a:schemeClr val="tx1"/>
                </a:solidFill>
                <a:latin typeface="黑体" panose="02010609060101010101" pitchFamily="2" charset="-122"/>
                <a:ea typeface="黑体" panose="02010609060101010101" pitchFamily="2" charset="-122"/>
                <a:sym typeface="+mn-ea"/>
              </a:rPr>
              <a:t>总结全文</a:t>
            </a:r>
            <a:endParaRPr lang="zh-CN" altLang="en-US" sz="2800" b="1" dirty="0">
              <a:solidFill>
                <a:schemeClr val="tx1"/>
              </a:solidFill>
              <a:latin typeface="黑体" panose="02010609060101010101" pitchFamily="2" charset="-122"/>
              <a:ea typeface="黑体" panose="0201060906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左大括号 13"/>
          <p:cNvSpPr/>
          <p:nvPr/>
        </p:nvSpPr>
        <p:spPr>
          <a:xfrm>
            <a:off x="1369093" y="2639242"/>
            <a:ext cx="234950" cy="2428875"/>
          </a:xfrm>
          <a:prstGeom prst="leftBrace">
            <a:avLst>
              <a:gd name="adj1" fmla="val 79956"/>
              <a:gd name="adj2" fmla="val 50000"/>
            </a:avLst>
          </a:prstGeom>
          <a:ln w="3175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mn-lt"/>
              <a:ea typeface="+mn-ea"/>
              <a:cs typeface="+mn-cs"/>
            </a:endParaRPr>
          </a:p>
        </p:txBody>
      </p:sp>
      <p:sp>
        <p:nvSpPr>
          <p:cNvPr id="15" name="TextBox 14"/>
          <p:cNvSpPr txBox="1"/>
          <p:nvPr/>
        </p:nvSpPr>
        <p:spPr>
          <a:xfrm>
            <a:off x="1693342" y="2353456"/>
            <a:ext cx="1555633" cy="738664"/>
          </a:xfrm>
          <a:prstGeom prst="rect">
            <a:avLst/>
          </a:prstGeom>
          <a:noFill/>
          <a:ln w="9525">
            <a:noFill/>
          </a:ln>
        </p:spPr>
        <p:txBody>
          <a:bodyPr wrap="square">
            <a:spAutoFit/>
          </a:bodyPr>
          <a:lstStyle/>
          <a:p>
            <a:pPr>
              <a:lnSpc>
                <a:spcPct val="150000"/>
              </a:lnSpc>
            </a:pPr>
            <a:r>
              <a:rPr lang="zh-CN" altLang="en-US" sz="2800" b="1" dirty="0" smtClean="0">
                <a:latin typeface="楷体" panose="02010609060101010101" pitchFamily="49" charset="-122"/>
                <a:ea typeface="楷体" panose="02010609060101010101" pitchFamily="49" charset="-122"/>
              </a:rPr>
              <a:t>景物美：</a:t>
            </a:r>
            <a:endParaRPr lang="zh-CN" altLang="en-US" sz="2800" b="1" dirty="0">
              <a:latin typeface="楷体" panose="02010609060101010101" pitchFamily="49" charset="-122"/>
              <a:ea typeface="楷体" panose="02010609060101010101" pitchFamily="49" charset="-122"/>
            </a:endParaRPr>
          </a:p>
        </p:txBody>
      </p:sp>
      <p:sp>
        <p:nvSpPr>
          <p:cNvPr id="17" name="左大括号 16"/>
          <p:cNvSpPr/>
          <p:nvPr/>
        </p:nvSpPr>
        <p:spPr>
          <a:xfrm flipH="1">
            <a:off x="7597022" y="2609733"/>
            <a:ext cx="285810" cy="2428875"/>
          </a:xfrm>
          <a:prstGeom prst="leftBrace">
            <a:avLst>
              <a:gd name="adj1" fmla="val 88163"/>
              <a:gd name="adj2" fmla="val 50000"/>
            </a:avLst>
          </a:prstGeom>
          <a:ln w="3175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mn-lt"/>
              <a:ea typeface="+mn-ea"/>
              <a:cs typeface="+mn-cs"/>
            </a:endParaRPr>
          </a:p>
        </p:txBody>
      </p:sp>
      <p:sp>
        <p:nvSpPr>
          <p:cNvPr id="22536" name="TextBox 7"/>
          <p:cNvSpPr txBox="1"/>
          <p:nvPr/>
        </p:nvSpPr>
        <p:spPr>
          <a:xfrm>
            <a:off x="7750671" y="2596608"/>
            <a:ext cx="1046440" cy="2190765"/>
          </a:xfrm>
          <a:prstGeom prst="rect">
            <a:avLst/>
          </a:prstGeom>
          <a:noFill/>
          <a:ln w="9525">
            <a:noFill/>
          </a:ln>
        </p:spPr>
        <p:txBody>
          <a:bodyPr vert="eaVert" wrap="square">
            <a:spAutoFit/>
          </a:bodyPr>
          <a:lstStyle/>
          <a:p>
            <a:r>
              <a:rPr lang="zh-CN" altLang="en-US" sz="2800" b="1" dirty="0" smtClean="0">
                <a:solidFill>
                  <a:srgbClr val="FF0000"/>
                </a:solidFill>
                <a:latin typeface="楷体" panose="02010609060101010101" pitchFamily="49" charset="-122"/>
                <a:ea typeface="楷体" panose="02010609060101010101" pitchFamily="49" charset="-122"/>
              </a:rPr>
              <a:t>蒙汉情深赞美草原</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22534" name="TextBox 18"/>
          <p:cNvSpPr txBox="1"/>
          <p:nvPr/>
        </p:nvSpPr>
        <p:spPr>
          <a:xfrm>
            <a:off x="511836" y="3287737"/>
            <a:ext cx="744819" cy="1131884"/>
          </a:xfrm>
          <a:prstGeom prst="rect">
            <a:avLst/>
          </a:prstGeom>
          <a:noFill/>
          <a:ln w="9525">
            <a:noFill/>
          </a:ln>
        </p:spPr>
        <p:txBody>
          <a:bodyPr vert="eaVert" wrap="square">
            <a:spAutoFit/>
          </a:bodyPr>
          <a:lstStyle/>
          <a:p>
            <a:pPr>
              <a:lnSpc>
                <a:spcPct val="130000"/>
              </a:lnSpc>
            </a:pPr>
            <a:r>
              <a:rPr lang="zh-CN" altLang="en-US" sz="2800" b="1" dirty="0">
                <a:latin typeface="楷体" panose="02010609060101010101" pitchFamily="49" charset="-122"/>
                <a:ea typeface="楷体" panose="02010609060101010101" pitchFamily="49" charset="-122"/>
              </a:rPr>
              <a:t>草原</a:t>
            </a:r>
            <a:endParaRPr lang="zh-CN" altLang="en-US" sz="2800" b="1" dirty="0">
              <a:latin typeface="楷体" panose="02010609060101010101" pitchFamily="49" charset="-122"/>
              <a:ea typeface="楷体" panose="02010609060101010101" pitchFamily="49" charset="-122"/>
            </a:endParaRPr>
          </a:p>
        </p:txBody>
      </p:sp>
      <p:sp>
        <p:nvSpPr>
          <p:cNvPr id="2" name="文本框 1"/>
          <p:cNvSpPr txBox="1"/>
          <p:nvPr/>
        </p:nvSpPr>
        <p:spPr>
          <a:xfrm>
            <a:off x="1026795" y="677333"/>
            <a:ext cx="1832553" cy="584775"/>
          </a:xfrm>
          <a:prstGeom prst="rect">
            <a:avLst/>
          </a:prstGeom>
          <a:noFill/>
        </p:spPr>
        <p:txBody>
          <a:bodyPr wrap="none" rtlCol="0">
            <a:spAutoFit/>
          </a:bodyPr>
          <a:lstStyle/>
          <a:p>
            <a:pPr algn="ctr"/>
            <a:r>
              <a:rPr lang="zh-CN" altLang="en-US" sz="3200" b="1" u="dbl" dirty="0" smtClean="0">
                <a:solidFill>
                  <a:srgbClr val="92D050"/>
                </a:solidFill>
                <a:uFillTx/>
                <a:latin typeface="黑体" panose="02010609060101010101" pitchFamily="2" charset="-122"/>
                <a:ea typeface="黑体" panose="02010609060101010101" pitchFamily="2" charset="-122"/>
              </a:rPr>
              <a:t>板书设计</a:t>
            </a:r>
            <a:endParaRPr lang="zh-CN" altLang="en-US" sz="3200" b="1" u="dbl" dirty="0" smtClean="0">
              <a:solidFill>
                <a:srgbClr val="92D050"/>
              </a:solidFill>
              <a:uFillTx/>
              <a:latin typeface="黑体" panose="02010609060101010101" pitchFamily="2" charset="-122"/>
              <a:ea typeface="黑体" panose="02010609060101010101" pitchFamily="2" charset="-122"/>
            </a:endParaRPr>
          </a:p>
        </p:txBody>
      </p:sp>
      <p:sp>
        <p:nvSpPr>
          <p:cNvPr id="9" name="TextBox 8"/>
          <p:cNvSpPr txBox="1"/>
          <p:nvPr/>
        </p:nvSpPr>
        <p:spPr>
          <a:xfrm>
            <a:off x="1604043" y="4605058"/>
            <a:ext cx="1420780" cy="738664"/>
          </a:xfrm>
          <a:prstGeom prst="rect">
            <a:avLst/>
          </a:prstGeom>
          <a:noFill/>
          <a:ln w="9525">
            <a:noFill/>
          </a:ln>
        </p:spPr>
        <p:txBody>
          <a:bodyPr wrap="square">
            <a:spAutoFit/>
          </a:bodyPr>
          <a:lstStyle/>
          <a:p>
            <a:pPr>
              <a:lnSpc>
                <a:spcPct val="150000"/>
              </a:lnSpc>
            </a:pPr>
            <a:r>
              <a:rPr lang="zh-CN" altLang="en-US" sz="2800" b="1" dirty="0" smtClean="0">
                <a:latin typeface="楷体" panose="02010609060101010101" pitchFamily="49" charset="-122"/>
                <a:ea typeface="楷体" panose="02010609060101010101" pitchFamily="49" charset="-122"/>
              </a:rPr>
              <a:t>人情美：</a:t>
            </a:r>
            <a:endParaRPr lang="zh-CN" altLang="en-US" sz="2800" b="1" dirty="0">
              <a:latin typeface="楷体" panose="02010609060101010101" pitchFamily="49" charset="-122"/>
              <a:ea typeface="楷体" panose="02010609060101010101" pitchFamily="49" charset="-122"/>
            </a:endParaRPr>
          </a:p>
        </p:txBody>
      </p:sp>
      <p:sp>
        <p:nvSpPr>
          <p:cNvPr id="6" name="矩形 5"/>
          <p:cNvSpPr/>
          <p:nvPr/>
        </p:nvSpPr>
        <p:spPr>
          <a:xfrm>
            <a:off x="3322570" y="1340657"/>
            <a:ext cx="1627369" cy="738664"/>
          </a:xfrm>
          <a:prstGeom prst="rect">
            <a:avLst/>
          </a:prstGeom>
          <a:noFill/>
          <a:ln w="9525">
            <a:noFill/>
          </a:ln>
        </p:spPr>
        <p:txBody>
          <a:bodyPr wrap="square">
            <a:spAutoFit/>
          </a:bodyPr>
          <a:lstStyle/>
          <a:p>
            <a:pPr>
              <a:lnSpc>
                <a:spcPct val="150000"/>
              </a:lnSpc>
            </a:pPr>
            <a:r>
              <a:rPr lang="zh-CN" altLang="zh-CN" sz="2800" b="1" dirty="0">
                <a:latin typeface="楷体" panose="02010609060101010101" pitchFamily="49" charset="-122"/>
                <a:ea typeface="楷体" panose="02010609060101010101" pitchFamily="49" charset="-122"/>
              </a:rPr>
              <a:t>天空明朗</a:t>
            </a:r>
            <a:endParaRPr lang="zh-CN" altLang="zh-CN" sz="2800" b="1" dirty="0">
              <a:latin typeface="楷体" panose="02010609060101010101" pitchFamily="49" charset="-122"/>
              <a:ea typeface="楷体" panose="02010609060101010101" pitchFamily="49" charset="-122"/>
            </a:endParaRPr>
          </a:p>
        </p:txBody>
      </p:sp>
      <p:sp>
        <p:nvSpPr>
          <p:cNvPr id="7" name="矩形 6"/>
          <p:cNvSpPr/>
          <p:nvPr/>
        </p:nvSpPr>
        <p:spPr>
          <a:xfrm>
            <a:off x="3194898" y="2266962"/>
            <a:ext cx="1989647" cy="738664"/>
          </a:xfrm>
          <a:prstGeom prst="rect">
            <a:avLst/>
          </a:prstGeom>
          <a:noFill/>
          <a:ln w="9525">
            <a:noFill/>
          </a:ln>
        </p:spPr>
        <p:txBody>
          <a:bodyPr wrap="square">
            <a:spAutoFit/>
          </a:bodyPr>
          <a:lstStyle/>
          <a:p>
            <a:pPr>
              <a:lnSpc>
                <a:spcPct val="150000"/>
              </a:lnSpc>
            </a:pPr>
            <a:r>
              <a:rPr lang="zh-CN" altLang="zh-CN" sz="2800" b="1" dirty="0">
                <a:latin typeface="楷体" panose="02010609060101010101" pitchFamily="49" charset="-122"/>
                <a:ea typeface="楷体" panose="02010609060101010101" pitchFamily="49" charset="-122"/>
              </a:rPr>
              <a:t> 空气清鲜</a:t>
            </a:r>
            <a:r>
              <a:rPr lang="en-US" altLang="zh-CN" sz="2800" b="1" dirty="0">
                <a:latin typeface="楷体" panose="02010609060101010101" pitchFamily="49" charset="-122"/>
                <a:ea typeface="楷体" panose="02010609060101010101" pitchFamily="49" charset="-122"/>
              </a:rPr>
              <a:t> </a:t>
            </a:r>
            <a:endParaRPr lang="zh-CN" altLang="en-US" sz="2800" b="1" dirty="0">
              <a:latin typeface="楷体" panose="02010609060101010101" pitchFamily="49" charset="-122"/>
              <a:ea typeface="楷体" panose="02010609060101010101" pitchFamily="49" charset="-122"/>
            </a:endParaRPr>
          </a:p>
        </p:txBody>
      </p:sp>
      <p:sp>
        <p:nvSpPr>
          <p:cNvPr id="8" name="矩形 7"/>
          <p:cNvSpPr/>
          <p:nvPr/>
        </p:nvSpPr>
        <p:spPr>
          <a:xfrm>
            <a:off x="3194898" y="3117196"/>
            <a:ext cx="3071675" cy="738664"/>
          </a:xfrm>
          <a:prstGeom prst="rect">
            <a:avLst/>
          </a:prstGeom>
          <a:noFill/>
          <a:ln w="9525">
            <a:noFill/>
          </a:ln>
        </p:spPr>
        <p:txBody>
          <a:bodyPr wrap="square">
            <a:spAutoFit/>
          </a:bodyPr>
          <a:lstStyle/>
          <a:p>
            <a:pPr>
              <a:lnSpc>
                <a:spcPct val="150000"/>
              </a:lnSpc>
            </a:pPr>
            <a:r>
              <a:rPr lang="zh-CN" altLang="zh-CN" sz="2800" b="1" dirty="0">
                <a:latin typeface="楷体" panose="02010609060101010101" pitchFamily="49" charset="-122"/>
                <a:ea typeface="楷体" panose="02010609060101010101" pitchFamily="49" charset="-122"/>
              </a:rPr>
              <a:t> 平地：一碧千里</a:t>
            </a:r>
            <a:r>
              <a:rPr lang="en-US" altLang="zh-CN" sz="2800" b="1" dirty="0">
                <a:latin typeface="楷体" panose="02010609060101010101" pitchFamily="49" charset="-122"/>
                <a:ea typeface="楷体" panose="02010609060101010101" pitchFamily="49" charset="-122"/>
              </a:rPr>
              <a:t> </a:t>
            </a:r>
            <a:endParaRPr lang="zh-CN" altLang="en-US" sz="2800" b="1" dirty="0">
              <a:latin typeface="楷体" panose="02010609060101010101" pitchFamily="49" charset="-122"/>
              <a:ea typeface="楷体" panose="02010609060101010101" pitchFamily="49" charset="-122"/>
            </a:endParaRPr>
          </a:p>
        </p:txBody>
      </p:sp>
      <p:sp>
        <p:nvSpPr>
          <p:cNvPr id="10" name="矩形 9"/>
          <p:cNvSpPr/>
          <p:nvPr/>
        </p:nvSpPr>
        <p:spPr>
          <a:xfrm>
            <a:off x="3376036" y="3853680"/>
            <a:ext cx="2709396" cy="738664"/>
          </a:xfrm>
          <a:prstGeom prst="rect">
            <a:avLst/>
          </a:prstGeom>
          <a:noFill/>
          <a:ln w="9525">
            <a:noFill/>
          </a:ln>
        </p:spPr>
        <p:txBody>
          <a:bodyPr wrap="square">
            <a:spAutoFit/>
          </a:bodyPr>
          <a:lstStyle/>
          <a:p>
            <a:pPr>
              <a:lnSpc>
                <a:spcPct val="150000"/>
              </a:lnSpc>
            </a:pPr>
            <a:r>
              <a:rPr lang="zh-CN" altLang="zh-CN" sz="2800" b="1" dirty="0">
                <a:latin typeface="楷体" panose="02010609060101010101" pitchFamily="49" charset="-122"/>
                <a:ea typeface="楷体" panose="02010609060101010101" pitchFamily="49" charset="-122"/>
              </a:rPr>
              <a:t>小丘：翠色欲流</a:t>
            </a:r>
            <a:endParaRPr lang="zh-CN" altLang="zh-CN" sz="2800" b="1" dirty="0">
              <a:latin typeface="楷体" panose="02010609060101010101" pitchFamily="49" charset="-122"/>
              <a:ea typeface="楷体" panose="02010609060101010101" pitchFamily="49" charset="-122"/>
            </a:endParaRPr>
          </a:p>
        </p:txBody>
      </p:sp>
      <p:sp>
        <p:nvSpPr>
          <p:cNvPr id="11" name="矩形 10"/>
          <p:cNvSpPr/>
          <p:nvPr/>
        </p:nvSpPr>
        <p:spPr>
          <a:xfrm>
            <a:off x="3082645" y="4680808"/>
            <a:ext cx="4514377" cy="738664"/>
          </a:xfrm>
          <a:prstGeom prst="rect">
            <a:avLst/>
          </a:prstGeom>
          <a:noFill/>
          <a:ln w="9525">
            <a:noFill/>
          </a:ln>
        </p:spPr>
        <p:txBody>
          <a:bodyPr wrap="square">
            <a:spAutoFit/>
          </a:bodyPr>
          <a:lstStyle/>
          <a:p>
            <a:pPr>
              <a:lnSpc>
                <a:spcPct val="150000"/>
              </a:lnSpc>
            </a:pPr>
            <a:r>
              <a:rPr lang="zh-CN" altLang="zh-CN" sz="2800" b="1" dirty="0">
                <a:latin typeface="楷体" panose="02010609060101010101" pitchFamily="49" charset="-122"/>
                <a:ea typeface="楷体" panose="02010609060101010101" pitchFamily="49" charset="-122"/>
              </a:rPr>
              <a:t>远道迎客 热情款待 话斜阳</a:t>
            </a:r>
            <a:endParaRPr lang="zh-CN" altLang="en-US" sz="2800" b="1" dirty="0">
              <a:latin typeface="楷体" panose="02010609060101010101" pitchFamily="49" charset="-122"/>
              <a:ea typeface="楷体" panose="02010609060101010101" pitchFamily="49" charset="-122"/>
            </a:endParaRPr>
          </a:p>
        </p:txBody>
      </p:sp>
      <p:sp>
        <p:nvSpPr>
          <p:cNvPr id="18" name="左大括号 17"/>
          <p:cNvSpPr/>
          <p:nvPr/>
        </p:nvSpPr>
        <p:spPr>
          <a:xfrm>
            <a:off x="3082645" y="1930070"/>
            <a:ext cx="234950" cy="2428875"/>
          </a:xfrm>
          <a:prstGeom prst="leftBrace">
            <a:avLst>
              <a:gd name="adj1" fmla="val 79956"/>
              <a:gd name="adj2" fmla="val 50000"/>
            </a:avLst>
          </a:prstGeom>
          <a:ln w="3175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mn-lt"/>
              <a:ea typeface="+mn-ea"/>
              <a:cs typeface="+mn-cs"/>
            </a:endParaRPr>
          </a:p>
        </p:txBody>
      </p:sp>
      <p:pic>
        <p:nvPicPr>
          <p:cNvPr id="1026" name="Picture 2" descr="G:\BaiduYunDownload\10000图标\PNG图标集08\png-0561.png"/>
          <p:cNvPicPr>
            <a:picLocks noChangeAspect="1" noChangeArrowheads="1"/>
          </p:cNvPicPr>
          <p:nvPr/>
        </p:nvPicPr>
        <p:blipFill>
          <a:blip r:embed="rId1" cstate="email"/>
          <a:srcRect/>
          <a:stretch>
            <a:fillRect/>
          </a:stretch>
        </p:blipFill>
        <p:spPr bwMode="auto">
          <a:xfrm>
            <a:off x="590906" y="704137"/>
            <a:ext cx="564456" cy="7526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checkerboard(across)">
                                      <p:cBhvr>
                                        <p:cTn id="7" dur="500"/>
                                        <p:tgtEl>
                                          <p:spTgt spid="225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1000"/>
                                        <p:tgtEl>
                                          <p:spTgt spid="15">
                                            <p:txEl>
                                              <p:pRg st="0" end="0"/>
                                            </p:txEl>
                                          </p:spTgt>
                                        </p:tgtEl>
                                      </p:cBhvr>
                                    </p:animEffect>
                                    <p:anim calcmode="lin" valueType="num">
                                      <p:cBhvr>
                                        <p:cTn id="1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fade">
                                      <p:cBhvr>
                                        <p:cTn id="24" dur="1000"/>
                                        <p:tgtEl>
                                          <p:spTgt spid="9">
                                            <p:txEl>
                                              <p:pRg st="0" end="0"/>
                                            </p:txEl>
                                          </p:spTgt>
                                        </p:tgtEl>
                                      </p:cBhvr>
                                    </p:animEffect>
                                    <p:anim calcmode="lin" valueType="num">
                                      <p:cBhvr>
                                        <p:cTn id="2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down)">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down)">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blinds(horizontal)">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25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7" grpId="0" bldLvl="0" animBg="1"/>
      <p:bldP spid="22536" grpId="0"/>
      <p:bldP spid="22534" grpId="0"/>
      <p:bldP spid="6" grpId="0"/>
      <p:bldP spid="7" grpId="0"/>
      <p:bldP spid="8" grpId="0"/>
      <p:bldP spid="10" grpId="0"/>
      <p:bldP spid="11" grpId="0"/>
      <p:bldP spid="18"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1"/>
          <p:cNvSpPr/>
          <p:nvPr/>
        </p:nvSpPr>
        <p:spPr>
          <a:xfrm>
            <a:off x="2154187" y="1819260"/>
            <a:ext cx="4836142" cy="637675"/>
          </a:xfrm>
          <a:prstGeom prst="rect">
            <a:avLst/>
          </a:prstGeom>
          <a:noFill/>
          <a:ln w="9525">
            <a:noFill/>
          </a:ln>
        </p:spPr>
        <p:txBody>
          <a:bodyPr wrap="square" anchor="t">
            <a:spAutoFit/>
          </a:bodyPr>
          <a:lstStyle/>
          <a:p>
            <a:pPr algn="ctr">
              <a:lnSpc>
                <a:spcPct val="150000"/>
              </a:lnSpc>
              <a:buFont typeface="Arial" panose="020B0604020202020204" pitchFamily="34" charset="0"/>
              <a:buNone/>
            </a:pPr>
            <a:r>
              <a:rPr lang="zh-CN" altLang="en-US" sz="2800" b="1" dirty="0" smtClean="0">
                <a:solidFill>
                  <a:srgbClr val="FF0000"/>
                </a:solidFill>
                <a:latin typeface="黑体" panose="02010609060101010101" pitchFamily="2" charset="-122"/>
                <a:ea typeface="黑体" panose="02010609060101010101" pitchFamily="2" charset="-122"/>
              </a:rPr>
              <a:t>学习按事情发展的顺序叙述</a:t>
            </a:r>
            <a:endParaRPr lang="zh-CN" altLang="en-US" sz="2800" b="1" dirty="0">
              <a:solidFill>
                <a:srgbClr val="FF0000"/>
              </a:solidFill>
              <a:latin typeface="黑体" panose="02010609060101010101" pitchFamily="2" charset="-122"/>
              <a:ea typeface="黑体" panose="02010609060101010101" pitchFamily="2" charset="-122"/>
            </a:endParaRPr>
          </a:p>
        </p:txBody>
      </p:sp>
      <p:sp>
        <p:nvSpPr>
          <p:cNvPr id="6" name="矩形 5"/>
          <p:cNvSpPr/>
          <p:nvPr/>
        </p:nvSpPr>
        <p:spPr>
          <a:xfrm>
            <a:off x="492066" y="2803850"/>
            <a:ext cx="8270875" cy="1944763"/>
          </a:xfrm>
          <a:prstGeom prst="rect">
            <a:avLst/>
          </a:prstGeom>
          <a:noFill/>
          <a:ln w="9525">
            <a:noFill/>
          </a:ln>
        </p:spPr>
        <p:txBody>
          <a:bodyPr wrap="square" anchor="t">
            <a:spAutoFit/>
          </a:bodyPr>
          <a:lstStyle/>
          <a:p>
            <a:pPr indent="536575">
              <a:lnSpc>
                <a:spcPct val="130000"/>
              </a:lnSpc>
            </a:pPr>
            <a:r>
              <a:rPr lang="zh-CN" altLang="en-US" sz="2400" b="1" dirty="0">
                <a:latin typeface="楷体" panose="02010609060101010101" pitchFamily="49" charset="-122"/>
                <a:ea typeface="楷体" panose="02010609060101010101" pitchFamily="49" charset="-122"/>
                <a:cs typeface="楷体" panose="02010609060101010101" pitchFamily="49" charset="-122"/>
              </a:rPr>
              <a:t>本文层次井然</a:t>
            </a:r>
            <a:r>
              <a:rPr lang="en-US" altLang="zh-CN" sz="2400" b="1" dirty="0">
                <a:latin typeface="楷体" panose="02010609060101010101" pitchFamily="49" charset="-122"/>
                <a:ea typeface="楷体" panose="02010609060101010101" pitchFamily="49" charset="-122"/>
                <a:cs typeface="楷体" panose="02010609060101010101" pitchFamily="49" charset="-122"/>
              </a:rPr>
              <a:t>,</a:t>
            </a:r>
            <a:r>
              <a:rPr lang="zh-CN" altLang="en-US" sz="2400" b="1" dirty="0">
                <a:latin typeface="楷体" panose="02010609060101010101" pitchFamily="49" charset="-122"/>
                <a:ea typeface="楷体" panose="02010609060101010101" pitchFamily="49" charset="-122"/>
                <a:cs typeface="楷体" panose="02010609060101010101" pitchFamily="49" charset="-122"/>
              </a:rPr>
              <a:t>作者按照事情发展顺序叙述</a:t>
            </a:r>
            <a:r>
              <a:rPr lang="en-US" altLang="zh-CN" sz="2400" b="1" dirty="0">
                <a:latin typeface="楷体" panose="02010609060101010101" pitchFamily="49" charset="-122"/>
                <a:ea typeface="楷体" panose="02010609060101010101" pitchFamily="49" charset="-122"/>
                <a:cs typeface="楷体" panose="02010609060101010101" pitchFamily="49" charset="-122"/>
              </a:rPr>
              <a:t>,</a:t>
            </a:r>
            <a:r>
              <a:rPr lang="zh-CN" altLang="en-US" sz="2400" b="1" dirty="0">
                <a:latin typeface="楷体" panose="02010609060101010101" pitchFamily="49" charset="-122"/>
                <a:ea typeface="楷体" panose="02010609060101010101" pitchFamily="49" charset="-122"/>
                <a:cs typeface="楷体" panose="02010609060101010101" pitchFamily="49" charset="-122"/>
              </a:rPr>
              <a:t>先描写草原秀美的景色；再描写草原迎客场面和草原联欢的</a:t>
            </a:r>
            <a:r>
              <a:rPr lang="zh-CN" altLang="en-US" sz="2400" b="1" dirty="0" smtClean="0">
                <a:latin typeface="楷体" panose="02010609060101010101" pitchFamily="49" charset="-122"/>
                <a:ea typeface="楷体" panose="02010609060101010101" pitchFamily="49" charset="-122"/>
                <a:cs typeface="楷体" panose="02010609060101010101" pitchFamily="49" charset="-122"/>
              </a:rPr>
              <a:t>情形。作者</a:t>
            </a:r>
            <a:r>
              <a:rPr lang="zh-CN" altLang="en-US" sz="2400" b="1" dirty="0">
                <a:latin typeface="楷体" panose="02010609060101010101" pitchFamily="49" charset="-122"/>
                <a:ea typeface="楷体" panose="02010609060101010101" pitchFamily="49" charset="-122"/>
                <a:cs typeface="楷体" panose="02010609060101010101" pitchFamily="49" charset="-122"/>
              </a:rPr>
              <a:t>移步换景</a:t>
            </a:r>
            <a:r>
              <a:rPr lang="en-US" altLang="zh-CN" sz="2400" b="1" dirty="0">
                <a:latin typeface="楷体" panose="02010609060101010101" pitchFamily="49" charset="-122"/>
                <a:ea typeface="楷体" panose="02010609060101010101" pitchFamily="49" charset="-122"/>
                <a:cs typeface="楷体" panose="02010609060101010101" pitchFamily="49" charset="-122"/>
              </a:rPr>
              <a:t>,</a:t>
            </a:r>
            <a:r>
              <a:rPr lang="zh-CN" altLang="en-US" sz="2400" b="1" dirty="0">
                <a:latin typeface="楷体" panose="02010609060101010101" pitchFamily="49" charset="-122"/>
                <a:ea typeface="楷体" panose="02010609060101010101" pitchFamily="49" charset="-122"/>
                <a:cs typeface="楷体" panose="02010609060101010101" pitchFamily="49" charset="-122"/>
              </a:rPr>
              <a:t>由景及人</a:t>
            </a:r>
            <a:r>
              <a:rPr lang="en-US" altLang="zh-CN" sz="2400" b="1" dirty="0">
                <a:latin typeface="楷体" panose="02010609060101010101" pitchFamily="49" charset="-122"/>
                <a:ea typeface="楷体" panose="02010609060101010101" pitchFamily="49" charset="-122"/>
                <a:cs typeface="楷体" panose="02010609060101010101" pitchFamily="49" charset="-122"/>
              </a:rPr>
              <a:t>,</a:t>
            </a:r>
            <a:r>
              <a:rPr lang="zh-CN" altLang="en-US" sz="2400" b="1" dirty="0">
                <a:latin typeface="楷体" panose="02010609060101010101" pitchFamily="49" charset="-122"/>
                <a:ea typeface="楷体" panose="02010609060101010101" pitchFamily="49" charset="-122"/>
                <a:cs typeface="楷体" panose="02010609060101010101" pitchFamily="49" charset="-122"/>
              </a:rPr>
              <a:t>最后</a:t>
            </a:r>
            <a:r>
              <a:rPr lang="en-US" altLang="zh-CN" sz="2400" b="1" dirty="0">
                <a:latin typeface="楷体" panose="02010609060101010101" pitchFamily="49" charset="-122"/>
                <a:ea typeface="楷体" panose="02010609060101010101" pitchFamily="49" charset="-122"/>
                <a:cs typeface="楷体" panose="02010609060101010101" pitchFamily="49" charset="-122"/>
              </a:rPr>
              <a:t>,</a:t>
            </a:r>
            <a:r>
              <a:rPr lang="zh-CN" altLang="en-US" sz="2400" b="1" dirty="0">
                <a:latin typeface="楷体" panose="02010609060101010101" pitchFamily="49" charset="-122"/>
                <a:ea typeface="楷体" panose="02010609060101010101" pitchFamily="49" charset="-122"/>
                <a:cs typeface="楷体" panose="02010609060101010101" pitchFamily="49" charset="-122"/>
              </a:rPr>
              <a:t>以简明有力、含义丰富的诗句</a:t>
            </a:r>
            <a:r>
              <a:rPr lang="zh-CN" altLang="en-US" sz="2400" b="1" dirty="0" smtClean="0">
                <a:latin typeface="楷体" panose="02010609060101010101" pitchFamily="49" charset="-122"/>
                <a:ea typeface="楷体" panose="02010609060101010101" pitchFamily="49" charset="-122"/>
                <a:cs typeface="楷体" panose="02010609060101010101" pitchFamily="49" charset="-122"/>
              </a:rPr>
              <a:t>结束。全文</a:t>
            </a:r>
            <a:r>
              <a:rPr lang="zh-CN" altLang="en-US" sz="2400" b="1" dirty="0">
                <a:latin typeface="楷体" panose="02010609060101010101" pitchFamily="49" charset="-122"/>
                <a:ea typeface="楷体" panose="02010609060101010101" pitchFamily="49" charset="-122"/>
                <a:cs typeface="楷体" panose="02010609060101010101" pitchFamily="49" charset="-122"/>
              </a:rPr>
              <a:t>安排有序</a:t>
            </a:r>
            <a:r>
              <a:rPr lang="en-US" altLang="zh-CN" sz="2400" b="1" dirty="0">
                <a:latin typeface="楷体" panose="02010609060101010101" pitchFamily="49" charset="-122"/>
                <a:ea typeface="楷体" panose="02010609060101010101" pitchFamily="49" charset="-122"/>
                <a:cs typeface="楷体" panose="02010609060101010101" pitchFamily="49" charset="-122"/>
              </a:rPr>
              <a:t>,</a:t>
            </a:r>
            <a:r>
              <a:rPr lang="zh-CN" altLang="en-US" sz="2400" b="1" dirty="0">
                <a:latin typeface="楷体" panose="02010609060101010101" pitchFamily="49" charset="-122"/>
                <a:ea typeface="楷体" panose="02010609060101010101" pitchFamily="49" charset="-122"/>
                <a:cs typeface="楷体" panose="02010609060101010101" pitchFamily="49" charset="-122"/>
              </a:rPr>
              <a:t>脉络清楚</a:t>
            </a:r>
            <a:r>
              <a:rPr lang="en-US" altLang="zh-CN" sz="2400" b="1" dirty="0">
                <a:latin typeface="楷体" panose="02010609060101010101" pitchFamily="49" charset="-122"/>
                <a:ea typeface="楷体" panose="02010609060101010101" pitchFamily="49" charset="-122"/>
                <a:cs typeface="楷体" panose="02010609060101010101" pitchFamily="49" charset="-122"/>
              </a:rPr>
              <a:t>,</a:t>
            </a:r>
            <a:r>
              <a:rPr lang="zh-CN" altLang="en-US" sz="2400" b="1" dirty="0">
                <a:latin typeface="楷体" panose="02010609060101010101" pitchFamily="49" charset="-122"/>
                <a:ea typeface="楷体" panose="02010609060101010101" pitchFamily="49" charset="-122"/>
                <a:cs typeface="楷体" panose="02010609060101010101" pitchFamily="49" charset="-122"/>
              </a:rPr>
              <a:t>衔接紧密</a:t>
            </a:r>
            <a:r>
              <a:rPr lang="en-US" altLang="zh-CN" sz="2400" b="1" dirty="0">
                <a:latin typeface="楷体" panose="02010609060101010101" pitchFamily="49" charset="-122"/>
                <a:ea typeface="楷体" panose="02010609060101010101" pitchFamily="49" charset="-122"/>
                <a:cs typeface="楷体" panose="02010609060101010101" pitchFamily="49" charset="-122"/>
              </a:rPr>
              <a:t>,</a:t>
            </a:r>
            <a:r>
              <a:rPr lang="zh-CN" altLang="en-US" sz="2400" b="1" dirty="0">
                <a:latin typeface="楷体" panose="02010609060101010101" pitchFamily="49" charset="-122"/>
                <a:ea typeface="楷体" panose="02010609060101010101" pitchFamily="49" charset="-122"/>
                <a:cs typeface="楷体" panose="02010609060101010101" pitchFamily="49" charset="-122"/>
              </a:rPr>
              <a:t>推进</a:t>
            </a:r>
            <a:r>
              <a:rPr lang="zh-CN" altLang="en-US" sz="2400" b="1" dirty="0" smtClean="0">
                <a:latin typeface="楷体" panose="02010609060101010101" pitchFamily="49" charset="-122"/>
                <a:ea typeface="楷体" panose="02010609060101010101" pitchFamily="49" charset="-122"/>
                <a:cs typeface="楷体" panose="02010609060101010101" pitchFamily="49" charset="-122"/>
              </a:rPr>
              <a:t>自然。</a:t>
            </a:r>
            <a:endParaRPr lang="zh-CN" altLang="en-US" sz="2400" b="1" dirty="0">
              <a:solidFill>
                <a:srgbClr val="00B0F0"/>
              </a:solidFill>
              <a:latin typeface="黑体" panose="02010609060101010101" pitchFamily="2" charset="-122"/>
              <a:ea typeface="黑体" panose="02010609060101010101" pitchFamily="2" charset="-122"/>
              <a:cs typeface="楷体_GB2312" panose="02010609030101010101" charset="-122"/>
              <a:sym typeface="+mn-ea"/>
            </a:endParaRPr>
          </a:p>
        </p:txBody>
      </p:sp>
      <p:sp>
        <p:nvSpPr>
          <p:cNvPr id="7" name="文本框 1"/>
          <p:cNvSpPr txBox="1"/>
          <p:nvPr/>
        </p:nvSpPr>
        <p:spPr>
          <a:xfrm>
            <a:off x="958619" y="713401"/>
            <a:ext cx="1832553" cy="584775"/>
          </a:xfrm>
          <a:prstGeom prst="rect">
            <a:avLst/>
          </a:prstGeom>
          <a:noFill/>
        </p:spPr>
        <p:txBody>
          <a:bodyPr wrap="none" rtlCol="0">
            <a:spAutoFit/>
          </a:bodyPr>
          <a:lstStyle/>
          <a:p>
            <a:pPr algn="ctr"/>
            <a:r>
              <a:rPr lang="zh-CN" altLang="en-US" sz="3200" b="1" u="dbl" dirty="0" smtClean="0">
                <a:solidFill>
                  <a:srgbClr val="92D050"/>
                </a:solidFill>
                <a:uFillTx/>
                <a:latin typeface="黑体" panose="02010609060101010101" pitchFamily="2" charset="-122"/>
                <a:ea typeface="黑体" panose="02010609060101010101" pitchFamily="2" charset="-122"/>
              </a:rPr>
              <a:t>写作手法</a:t>
            </a:r>
            <a:endParaRPr lang="zh-CN" altLang="en-US" sz="3200" b="1" u="dbl" dirty="0" smtClean="0">
              <a:solidFill>
                <a:srgbClr val="92D050"/>
              </a:solidFill>
              <a:uFillTx/>
              <a:latin typeface="黑体" panose="02010609060101010101" pitchFamily="2" charset="-122"/>
              <a:ea typeface="黑体" panose="02010609060101010101" pitchFamily="2" charset="-122"/>
            </a:endParaRPr>
          </a:p>
        </p:txBody>
      </p:sp>
      <p:pic>
        <p:nvPicPr>
          <p:cNvPr id="1026" name="Picture 2" descr="G:\BaiduYunDownload\10000图标\PNG图标集08\png-0561.png"/>
          <p:cNvPicPr>
            <a:picLocks noChangeAspect="1" noChangeArrowheads="1"/>
          </p:cNvPicPr>
          <p:nvPr/>
        </p:nvPicPr>
        <p:blipFill>
          <a:blip r:embed="rId1" cstate="email"/>
          <a:srcRect/>
          <a:stretch>
            <a:fillRect/>
          </a:stretch>
        </p:blipFill>
        <p:spPr bwMode="auto">
          <a:xfrm>
            <a:off x="457556" y="701597"/>
            <a:ext cx="564456" cy="7526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left)">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66410" y="724112"/>
            <a:ext cx="1832553" cy="584775"/>
          </a:xfrm>
          <a:prstGeom prst="rect">
            <a:avLst/>
          </a:prstGeom>
          <a:noFill/>
        </p:spPr>
        <p:txBody>
          <a:bodyPr wrap="none" rtlCol="0">
            <a:spAutoFit/>
          </a:bodyPr>
          <a:lstStyle/>
          <a:p>
            <a:pPr algn="ctr"/>
            <a:r>
              <a:rPr lang="zh-CN" altLang="en-US" sz="3200" b="1" u="dbl" dirty="0" smtClean="0">
                <a:solidFill>
                  <a:srgbClr val="92D050"/>
                </a:solidFill>
                <a:uFillTx/>
                <a:latin typeface="黑体" panose="02010609060101010101" pitchFamily="2" charset="-122"/>
                <a:ea typeface="黑体" panose="02010609060101010101" pitchFamily="2" charset="-122"/>
              </a:rPr>
              <a:t>拓展延伸</a:t>
            </a:r>
            <a:endParaRPr lang="zh-CN" altLang="en-US" sz="3200" b="1" u="dbl" dirty="0" smtClean="0">
              <a:solidFill>
                <a:srgbClr val="92D050"/>
              </a:solidFill>
              <a:uFillTx/>
              <a:latin typeface="黑体" panose="02010609060101010101" pitchFamily="2" charset="-122"/>
              <a:ea typeface="黑体" panose="02010609060101010101" pitchFamily="2" charset="-122"/>
            </a:endParaRPr>
          </a:p>
        </p:txBody>
      </p:sp>
      <p:sp>
        <p:nvSpPr>
          <p:cNvPr id="3" name="AutoShape 4" descr="http://img3.imgtn.bdimg.com/it/u=196495108,44693111&amp;fm=26&amp;gp=0.jpg"/>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p>
        </p:txBody>
      </p:sp>
      <p:sp>
        <p:nvSpPr>
          <p:cNvPr id="5" name="TextBox 3"/>
          <p:cNvSpPr txBox="1"/>
          <p:nvPr/>
        </p:nvSpPr>
        <p:spPr>
          <a:xfrm>
            <a:off x="820415" y="1604798"/>
            <a:ext cx="7279977" cy="3367076"/>
          </a:xfrm>
          <a:prstGeom prst="rect">
            <a:avLst/>
          </a:prstGeom>
          <a:noFill/>
          <a:ln w="9525">
            <a:noFill/>
          </a:ln>
        </p:spPr>
        <p:txBody>
          <a:bodyPr wrap="square">
            <a:spAutoFit/>
          </a:bodyPr>
          <a:lstStyle/>
          <a:p>
            <a:pPr>
              <a:lnSpc>
                <a:spcPct val="140000"/>
              </a:lnSpc>
            </a:pPr>
            <a:r>
              <a:rPr lang="zh-CN" altLang="en-US" sz="3200" b="1" dirty="0" smtClean="0">
                <a:solidFill>
                  <a:srgbClr val="FF0000"/>
                </a:solidFill>
                <a:latin typeface="楷体" panose="02010609060101010101" pitchFamily="49" charset="-122"/>
                <a:ea typeface="楷体" panose="02010609060101010101" pitchFamily="49" charset="-122"/>
              </a:rPr>
              <a:t>    </a:t>
            </a:r>
            <a:r>
              <a:rPr lang="zh-CN" altLang="en-US" sz="2400" b="1" dirty="0" smtClean="0">
                <a:solidFill>
                  <a:srgbClr val="FF0000"/>
                </a:solidFill>
                <a:latin typeface="楷体" panose="02010609060101010101" pitchFamily="49" charset="-122"/>
                <a:ea typeface="楷体" panose="02010609060101010101" pitchFamily="49" charset="-122"/>
              </a:rPr>
              <a:t>蒙古族的“那达慕”：</a:t>
            </a:r>
            <a:r>
              <a:rPr lang="zh-CN" altLang="en-US" sz="2400" b="1" dirty="0" smtClean="0">
                <a:latin typeface="楷体" panose="02010609060101010101" pitchFamily="49" charset="-122"/>
                <a:ea typeface="楷体" panose="02010609060101010101" pitchFamily="49" charset="-122"/>
              </a:rPr>
              <a:t> 是</a:t>
            </a:r>
            <a:r>
              <a:rPr lang="zh-CN" altLang="en-US" sz="2400" b="1" dirty="0">
                <a:latin typeface="楷体" panose="02010609060101010101" pitchFamily="49" charset="-122"/>
                <a:ea typeface="楷体" panose="02010609060101010101" pitchFamily="49" charset="-122"/>
              </a:rPr>
              <a:t>蒙古族历史悠久的传统节日，每年七、八月牲畜肥壮的季节举行这是人们为了庆祝丰收而举行的文体娱乐大会。“那达慕”大会上有惊险动人的赛马、摔跤，令人赞赏的射箭，有争强斗胜的棋艺，有引人入胜的歌舞，显示出草原民族独有的特色。</a:t>
            </a:r>
            <a:endParaRPr lang="zh-CN" altLang="en-US" sz="3200" b="1" dirty="0">
              <a:solidFill>
                <a:schemeClr val="tx1"/>
              </a:solidFill>
              <a:latin typeface="楷体" panose="02010609060101010101" pitchFamily="49" charset="-122"/>
              <a:ea typeface="楷体" panose="02010609060101010101" pitchFamily="49" charset="-122"/>
            </a:endParaRPr>
          </a:p>
        </p:txBody>
      </p:sp>
      <p:pic>
        <p:nvPicPr>
          <p:cNvPr id="1026" name="Picture 2" descr="G:\BaiduYunDownload\10000图标\PNG图标集08\png-0561.png"/>
          <p:cNvPicPr>
            <a:picLocks noChangeAspect="1" noChangeArrowheads="1"/>
          </p:cNvPicPr>
          <p:nvPr/>
        </p:nvPicPr>
        <p:blipFill>
          <a:blip r:embed="rId1" cstate="email"/>
          <a:srcRect/>
          <a:stretch>
            <a:fillRect/>
          </a:stretch>
        </p:blipFill>
        <p:spPr bwMode="auto">
          <a:xfrm>
            <a:off x="457556" y="701597"/>
            <a:ext cx="564456" cy="752608"/>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内容占位符 2"/>
          <p:cNvSpPr txBox="1"/>
          <p:nvPr/>
        </p:nvSpPr>
        <p:spPr>
          <a:xfrm>
            <a:off x="710484" y="1595542"/>
            <a:ext cx="4465637" cy="792163"/>
          </a:xfrm>
          <a:prstGeom prst="rect">
            <a:avLst/>
          </a:prstGeom>
          <a:noFill/>
          <a:ln w="9525">
            <a:noFill/>
          </a:ln>
        </p:spPr>
        <p:txBody>
          <a:bodyPr/>
          <a:lstStyle/>
          <a:p>
            <a:pPr>
              <a:lnSpc>
                <a:spcPct val="150000"/>
              </a:lnSpc>
              <a:spcBef>
                <a:spcPts val="3000"/>
              </a:spcBef>
            </a:pPr>
            <a:r>
              <a:rPr lang="zh-CN" altLang="en-US" sz="2800" b="1" dirty="0" smtClean="0">
                <a:latin typeface="黑体" panose="02010609060101010101" pitchFamily="2" charset="-122"/>
                <a:ea typeface="黑体" panose="02010609060101010101" pitchFamily="2" charset="-122"/>
              </a:rPr>
              <a:t>一、看</a:t>
            </a:r>
            <a:r>
              <a:rPr lang="zh-CN" altLang="en-US" sz="2800" b="1" dirty="0">
                <a:latin typeface="黑体" panose="02010609060101010101" pitchFamily="2" charset="-122"/>
                <a:ea typeface="黑体" panose="02010609060101010101" pitchFamily="2" charset="-122"/>
              </a:rPr>
              <a:t>拼音，写词语。</a:t>
            </a:r>
            <a:endParaRPr lang="en-US" altLang="zh-CN" sz="2800" b="1" dirty="0">
              <a:latin typeface="黑体" panose="02010609060101010101" pitchFamily="2" charset="-122"/>
              <a:ea typeface="黑体" panose="02010609060101010101" pitchFamily="2" charset="-122"/>
            </a:endParaRPr>
          </a:p>
        </p:txBody>
      </p:sp>
      <p:sp>
        <p:nvSpPr>
          <p:cNvPr id="2" name="文本框 1"/>
          <p:cNvSpPr txBox="1"/>
          <p:nvPr/>
        </p:nvSpPr>
        <p:spPr>
          <a:xfrm>
            <a:off x="950087" y="644692"/>
            <a:ext cx="2037737" cy="646331"/>
          </a:xfrm>
          <a:prstGeom prst="rect">
            <a:avLst/>
          </a:prstGeom>
          <a:noFill/>
        </p:spPr>
        <p:txBody>
          <a:bodyPr wrap="none" rtlCol="0">
            <a:spAutoFit/>
          </a:bodyPr>
          <a:lstStyle/>
          <a:p>
            <a:pPr algn="ctr"/>
            <a:r>
              <a:rPr lang="zh-CN" altLang="en-US" sz="3600" b="1" u="dbl" dirty="0" smtClean="0">
                <a:solidFill>
                  <a:srgbClr val="92D050"/>
                </a:solidFill>
                <a:uFillTx/>
                <a:latin typeface="黑体" panose="02010609060101010101" pitchFamily="2" charset="-122"/>
                <a:ea typeface="黑体" panose="02010609060101010101" pitchFamily="2" charset="-122"/>
              </a:rPr>
              <a:t>课堂练习</a:t>
            </a:r>
            <a:endParaRPr lang="zh-CN" altLang="en-US" sz="3600" b="1" u="dbl" dirty="0" smtClean="0">
              <a:solidFill>
                <a:srgbClr val="92D050"/>
              </a:solidFill>
              <a:uFillTx/>
              <a:latin typeface="黑体" panose="02010609060101010101" pitchFamily="2" charset="-122"/>
              <a:ea typeface="黑体" panose="02010609060101010101" pitchFamily="2" charset="-122"/>
            </a:endParaRPr>
          </a:p>
        </p:txBody>
      </p:sp>
      <p:sp>
        <p:nvSpPr>
          <p:cNvPr id="3" name="文本框 2"/>
          <p:cNvSpPr txBox="1"/>
          <p:nvPr/>
        </p:nvSpPr>
        <p:spPr>
          <a:xfrm>
            <a:off x="1657569" y="2612841"/>
            <a:ext cx="6858048" cy="3354765"/>
          </a:xfrm>
          <a:prstGeom prst="rect">
            <a:avLst/>
          </a:prstGeom>
          <a:noFill/>
          <a:ln w="9525">
            <a:noFill/>
          </a:ln>
        </p:spPr>
        <p:txBody>
          <a:bodyPr wrap="square">
            <a:spAutoFit/>
          </a:bodyPr>
          <a:lstStyle/>
          <a:p>
            <a:r>
              <a:rPr lang="en-US" altLang="zh-CN" sz="2800" dirty="0" smtClean="0">
                <a:latin typeface="+mn-ea"/>
                <a:sym typeface="+mn-ea"/>
              </a:rPr>
              <a:t>  </a:t>
            </a:r>
            <a:r>
              <a:rPr lang="en-US" altLang="zh-CN" sz="2800" dirty="0">
                <a:latin typeface="+mn-ea"/>
                <a:sym typeface="+mn-ea"/>
              </a:rPr>
              <a:t>jìnɡ </a:t>
            </a:r>
            <a:r>
              <a:rPr lang="en-US" altLang="zh-CN" sz="2800" dirty="0" smtClean="0">
                <a:latin typeface="+mn-ea"/>
                <a:sym typeface="+mn-ea"/>
              </a:rPr>
              <a:t>jiè</a:t>
            </a:r>
            <a:r>
              <a:rPr lang="en-US" altLang="zh-CN" sz="2800" dirty="0">
                <a:latin typeface="+mn-ea"/>
                <a:sym typeface="+mn-ea"/>
              </a:rPr>
              <a:t>    </a:t>
            </a:r>
            <a:r>
              <a:rPr lang="en-US" altLang="zh-CN" sz="2800" dirty="0" smtClean="0">
                <a:latin typeface="+mn-ea"/>
                <a:sym typeface="+mn-ea"/>
              </a:rPr>
              <a:t>shāo wēi     mǎ </a:t>
            </a:r>
            <a:r>
              <a:rPr lang="en-US" altLang="zh-CN" sz="2800" dirty="0">
                <a:latin typeface="+mn-ea"/>
                <a:sym typeface="+mn-ea"/>
              </a:rPr>
              <a:t>tí</a:t>
            </a:r>
            <a:r>
              <a:rPr lang="zh-CN" altLang="en-US" sz="3200" b="1" noProof="0" dirty="0" smtClean="0">
                <a:latin typeface="+mn-ea"/>
                <a:sym typeface="+mn-ea"/>
              </a:rPr>
              <a:t>（</a:t>
            </a:r>
            <a:r>
              <a:rPr lang="zh-CN" altLang="en-US" sz="3200" noProof="0" dirty="0" smtClean="0">
                <a:latin typeface="+mn-ea"/>
                <a:sym typeface="+mn-ea"/>
              </a:rPr>
              <a:t>     </a:t>
            </a:r>
            <a:r>
              <a:rPr lang="zh-CN" altLang="en-US" sz="3200" b="1" noProof="0" dirty="0" smtClean="0">
                <a:latin typeface="+mn-ea"/>
                <a:sym typeface="+mn-ea"/>
              </a:rPr>
              <a:t>）  </a:t>
            </a:r>
            <a:r>
              <a:rPr lang="zh-CN" altLang="en-US" sz="3200" b="1" noProof="0" dirty="0">
                <a:latin typeface="+mn-ea"/>
                <a:sym typeface="+mn-ea"/>
              </a:rPr>
              <a:t>（     ） </a:t>
            </a:r>
            <a:r>
              <a:rPr lang="zh-CN" altLang="en-US" sz="3200" b="1" noProof="0" dirty="0" smtClean="0">
                <a:latin typeface="+mn-ea"/>
                <a:sym typeface="+mn-ea"/>
              </a:rPr>
              <a:t>（     ）</a:t>
            </a:r>
            <a:endParaRPr lang="en-US" altLang="zh-CN" sz="3200" b="1" noProof="0" dirty="0" smtClean="0">
              <a:latin typeface="+mn-ea"/>
              <a:sym typeface="+mn-ea"/>
            </a:endParaRPr>
          </a:p>
          <a:p>
            <a:r>
              <a:rPr lang="en-US" altLang="zh-CN" sz="2800" dirty="0" smtClean="0">
                <a:latin typeface="+mn-ea"/>
                <a:ea typeface="+mn-ea"/>
                <a:sym typeface="+mn-ea"/>
              </a:rPr>
              <a:t>  </a:t>
            </a:r>
            <a:endParaRPr lang="en-US" altLang="zh-CN" sz="2800" dirty="0" smtClean="0">
              <a:latin typeface="+mn-ea"/>
              <a:ea typeface="+mn-ea"/>
              <a:sym typeface="+mn-ea"/>
            </a:endParaRPr>
          </a:p>
          <a:p>
            <a:r>
              <a:rPr lang="en-US" altLang="zh-CN" sz="2800" dirty="0">
                <a:latin typeface="+mn-ea"/>
                <a:ea typeface="+mn-ea"/>
                <a:sym typeface="+mn-ea"/>
              </a:rPr>
              <a:t>  </a:t>
            </a:r>
            <a:r>
              <a:rPr lang="en-US" altLang="zh-CN" sz="2800" dirty="0" err="1">
                <a:latin typeface="+mn-ea"/>
                <a:ea typeface="+mn-ea"/>
                <a:sym typeface="+mn-ea"/>
              </a:rPr>
              <a:t>yī</a:t>
            </a:r>
            <a:r>
              <a:rPr lang="en-US" altLang="zh-CN" sz="2800" dirty="0">
                <a:latin typeface="+mn-ea"/>
                <a:ea typeface="+mn-ea"/>
                <a:sym typeface="+mn-ea"/>
              </a:rPr>
              <a:t> </a:t>
            </a:r>
            <a:r>
              <a:rPr lang="en-US" altLang="zh-CN" sz="2800" dirty="0" err="1" smtClean="0">
                <a:latin typeface="+mn-ea"/>
                <a:ea typeface="+mn-ea"/>
                <a:sym typeface="+mn-ea"/>
              </a:rPr>
              <a:t>shɑnɡ</a:t>
            </a:r>
            <a:r>
              <a:rPr lang="en-US" altLang="zh-CN" sz="2800" dirty="0">
                <a:latin typeface="+mn-ea"/>
                <a:ea typeface="+mn-ea"/>
                <a:sym typeface="+mn-ea"/>
              </a:rPr>
              <a:t>    </a:t>
            </a:r>
            <a:r>
              <a:rPr lang="en-US" altLang="zh-CN" sz="2800" dirty="0" err="1" smtClean="0">
                <a:latin typeface="+mn-ea"/>
                <a:ea typeface="+mn-ea"/>
                <a:sym typeface="+mn-ea"/>
              </a:rPr>
              <a:t>lǜ</a:t>
            </a:r>
            <a:r>
              <a:rPr lang="en-US" altLang="zh-CN" sz="2800" dirty="0" smtClean="0">
                <a:latin typeface="+mn-ea"/>
                <a:ea typeface="+mn-ea"/>
                <a:sym typeface="+mn-ea"/>
              </a:rPr>
              <a:t> </a:t>
            </a:r>
            <a:r>
              <a:rPr lang="en-US" altLang="zh-CN" sz="2800" dirty="0" err="1" smtClean="0">
                <a:latin typeface="+mn-ea"/>
                <a:ea typeface="+mn-ea"/>
                <a:sym typeface="+mn-ea"/>
              </a:rPr>
              <a:t>tǎn</a:t>
            </a:r>
            <a:r>
              <a:rPr lang="en-US" altLang="zh-CN" sz="2800" dirty="0">
                <a:latin typeface="+mn-ea"/>
                <a:ea typeface="+mn-ea"/>
                <a:sym typeface="+mn-ea"/>
              </a:rPr>
              <a:t>      </a:t>
            </a:r>
            <a:r>
              <a:rPr lang="en-US" altLang="zh-CN" sz="2800" dirty="0" err="1">
                <a:latin typeface="+mn-ea"/>
                <a:ea typeface="+mn-ea"/>
                <a:sym typeface="+mn-ea"/>
              </a:rPr>
              <a:t>jū</a:t>
            </a:r>
            <a:r>
              <a:rPr lang="en-US" altLang="zh-CN" sz="2800" dirty="0">
                <a:latin typeface="+mn-ea"/>
                <a:ea typeface="+mn-ea"/>
                <a:sym typeface="+mn-ea"/>
              </a:rPr>
              <a:t> </a:t>
            </a:r>
            <a:r>
              <a:rPr lang="en-US" altLang="zh-CN" sz="2800" dirty="0" err="1">
                <a:latin typeface="+mn-ea"/>
                <a:ea typeface="+mn-ea"/>
                <a:sym typeface="+mn-ea"/>
              </a:rPr>
              <a:t>shù</a:t>
            </a:r>
            <a:r>
              <a:rPr lang="zh-CN" altLang="en-US" sz="2800" b="1" dirty="0" smtClean="0">
                <a:latin typeface="+mn-ea"/>
                <a:ea typeface="+mn-ea"/>
                <a:sym typeface="+mn-ea"/>
              </a:rPr>
              <a:t>     （     ）   （     </a:t>
            </a:r>
            <a:r>
              <a:rPr lang="zh-CN" altLang="en-US" sz="2800" b="1" dirty="0">
                <a:latin typeface="+mn-ea"/>
                <a:ea typeface="+mn-ea"/>
                <a:sym typeface="+mn-ea"/>
              </a:rPr>
              <a:t>）  </a:t>
            </a:r>
            <a:r>
              <a:rPr lang="zh-CN" altLang="en-US" sz="2800" b="1" dirty="0" smtClean="0">
                <a:latin typeface="+mn-ea"/>
                <a:ea typeface="+mn-ea"/>
                <a:sym typeface="+mn-ea"/>
              </a:rPr>
              <a:t> （     </a:t>
            </a:r>
            <a:r>
              <a:rPr lang="zh-CN" altLang="en-US" sz="2800" b="1" dirty="0">
                <a:latin typeface="+mn-ea"/>
                <a:ea typeface="+mn-ea"/>
                <a:sym typeface="+mn-ea"/>
              </a:rPr>
              <a:t>）</a:t>
            </a:r>
            <a:endParaRPr lang="zh-CN" altLang="en-US" sz="2800" b="1" dirty="0">
              <a:latin typeface="+mn-ea"/>
              <a:ea typeface="+mn-ea"/>
              <a:sym typeface="+mn-ea"/>
            </a:endParaRPr>
          </a:p>
          <a:p>
            <a:endParaRPr lang="zh-CN" altLang="en-US" sz="3200" b="1" dirty="0">
              <a:solidFill>
                <a:srgbClr val="FF00FF"/>
              </a:solidFill>
              <a:latin typeface="+mn-ea"/>
              <a:ea typeface="黑体" panose="02010609060101010101" pitchFamily="2" charset="-122"/>
              <a:sym typeface="+mn-ea"/>
            </a:endParaRPr>
          </a:p>
          <a:p>
            <a:endParaRPr lang="zh-CN" altLang="en-US" sz="3200" b="1" noProof="0" dirty="0">
              <a:solidFill>
                <a:srgbClr val="FF00FF"/>
              </a:solidFill>
              <a:latin typeface="+mn-ea"/>
              <a:ea typeface="黑体" panose="02010609060101010101" pitchFamily="2" charset="-122"/>
              <a:sym typeface="+mn-ea"/>
            </a:endParaRPr>
          </a:p>
        </p:txBody>
      </p:sp>
      <p:sp>
        <p:nvSpPr>
          <p:cNvPr id="14" name="文本框 5"/>
          <p:cNvSpPr txBox="1"/>
          <p:nvPr/>
        </p:nvSpPr>
        <p:spPr>
          <a:xfrm>
            <a:off x="2086197" y="2898594"/>
            <a:ext cx="1080135" cy="637675"/>
          </a:xfrm>
          <a:prstGeom prst="rect">
            <a:avLst/>
          </a:prstGeom>
          <a:noFill/>
          <a:ln w="9525">
            <a:noFill/>
          </a:ln>
        </p:spPr>
        <p:txBody>
          <a:bodyPr wrap="square">
            <a:spAutoFit/>
          </a:bodyPr>
          <a:lstStyle/>
          <a:p>
            <a:pPr algn="ctr" hangingPunct="1">
              <a:lnSpc>
                <a:spcPct val="150000"/>
              </a:lnSpc>
              <a:spcBef>
                <a:spcPts val="2400"/>
              </a:spcBef>
            </a:pPr>
            <a:r>
              <a:rPr lang="zh-CN" altLang="en-US" sz="2800" b="1" dirty="0" smtClean="0">
                <a:solidFill>
                  <a:srgbClr val="FF0000"/>
                </a:solidFill>
                <a:latin typeface="楷体" panose="02010609060101010101" pitchFamily="49" charset="-122"/>
                <a:ea typeface="楷体" panose="02010609060101010101" pitchFamily="49" charset="-122"/>
              </a:rPr>
              <a:t>境界</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15" name="文本框 6"/>
          <p:cNvSpPr txBox="1"/>
          <p:nvPr/>
        </p:nvSpPr>
        <p:spPr>
          <a:xfrm>
            <a:off x="4235500" y="2898594"/>
            <a:ext cx="1344612" cy="637675"/>
          </a:xfrm>
          <a:prstGeom prst="rect">
            <a:avLst/>
          </a:prstGeom>
          <a:noFill/>
          <a:ln w="9525">
            <a:noFill/>
          </a:ln>
        </p:spPr>
        <p:txBody>
          <a:bodyPr>
            <a:spAutoFit/>
          </a:bodyPr>
          <a:lstStyle/>
          <a:p>
            <a:pPr algn="ctr" hangingPunct="1">
              <a:lnSpc>
                <a:spcPct val="150000"/>
              </a:lnSpc>
              <a:spcBef>
                <a:spcPts val="2400"/>
              </a:spcBef>
            </a:pPr>
            <a:r>
              <a:rPr lang="zh-CN" altLang="en-US" sz="2800" b="1" dirty="0" smtClean="0">
                <a:solidFill>
                  <a:srgbClr val="FF0000"/>
                </a:solidFill>
                <a:latin typeface="楷体" panose="02010609060101010101" pitchFamily="49" charset="-122"/>
                <a:ea typeface="楷体" panose="02010609060101010101" pitchFamily="49" charset="-122"/>
              </a:rPr>
              <a:t>稍微</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12" name="文本框 6"/>
          <p:cNvSpPr txBox="1"/>
          <p:nvPr/>
        </p:nvSpPr>
        <p:spPr>
          <a:xfrm>
            <a:off x="6311121" y="2898594"/>
            <a:ext cx="1344612" cy="637675"/>
          </a:xfrm>
          <a:prstGeom prst="rect">
            <a:avLst/>
          </a:prstGeom>
          <a:noFill/>
          <a:ln w="9525">
            <a:noFill/>
          </a:ln>
        </p:spPr>
        <p:txBody>
          <a:bodyPr>
            <a:spAutoFit/>
          </a:bodyPr>
          <a:lstStyle/>
          <a:p>
            <a:pPr algn="ctr" hangingPunct="1">
              <a:lnSpc>
                <a:spcPct val="150000"/>
              </a:lnSpc>
              <a:spcBef>
                <a:spcPts val="2400"/>
              </a:spcBef>
            </a:pPr>
            <a:r>
              <a:rPr lang="zh-CN" altLang="en-US" sz="2800" b="1" dirty="0" smtClean="0">
                <a:solidFill>
                  <a:srgbClr val="FF0000"/>
                </a:solidFill>
                <a:latin typeface="楷体" panose="02010609060101010101" pitchFamily="49" charset="-122"/>
                <a:ea typeface="楷体" panose="02010609060101010101" pitchFamily="49" charset="-122"/>
              </a:rPr>
              <a:t>马蹄</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18" name="文本框 17"/>
          <p:cNvSpPr txBox="1"/>
          <p:nvPr/>
        </p:nvSpPr>
        <p:spPr>
          <a:xfrm>
            <a:off x="3617595" y="296545"/>
            <a:ext cx="184731" cy="748666"/>
          </a:xfrm>
          <a:prstGeom prst="rect">
            <a:avLst/>
          </a:prstGeom>
          <a:noFill/>
          <a:ln w="9525">
            <a:noFill/>
          </a:ln>
        </p:spPr>
        <p:txBody>
          <a:bodyPr wrap="none">
            <a:spAutoFit/>
          </a:bodyPr>
          <a:lstStyle/>
          <a:p>
            <a:pPr eaLnBrk="1" hangingPunct="1"/>
            <a:endParaRPr lang="zh-CN" altLang="en-US" sz="4265" b="1" dirty="0">
              <a:solidFill>
                <a:srgbClr val="FF00FF"/>
              </a:solidFill>
              <a:latin typeface="黑体" panose="02010609060101010101" pitchFamily="2" charset="-122"/>
              <a:ea typeface="黑体" panose="02010609060101010101" pitchFamily="2" charset="-122"/>
            </a:endParaRPr>
          </a:p>
        </p:txBody>
      </p:sp>
      <p:sp>
        <p:nvSpPr>
          <p:cNvPr id="17" name="文本框 5"/>
          <p:cNvSpPr txBox="1"/>
          <p:nvPr/>
        </p:nvSpPr>
        <p:spPr>
          <a:xfrm>
            <a:off x="2067445" y="4617813"/>
            <a:ext cx="1080135" cy="637675"/>
          </a:xfrm>
          <a:prstGeom prst="rect">
            <a:avLst/>
          </a:prstGeom>
          <a:noFill/>
          <a:ln w="9525">
            <a:noFill/>
          </a:ln>
        </p:spPr>
        <p:txBody>
          <a:bodyPr wrap="square">
            <a:spAutoFit/>
          </a:bodyPr>
          <a:lstStyle/>
          <a:p>
            <a:pPr algn="ctr" hangingPunct="1">
              <a:lnSpc>
                <a:spcPct val="150000"/>
              </a:lnSpc>
              <a:spcBef>
                <a:spcPts val="2400"/>
              </a:spcBef>
            </a:pPr>
            <a:r>
              <a:rPr lang="zh-CN" altLang="en-US" sz="2800" b="1" dirty="0">
                <a:solidFill>
                  <a:srgbClr val="FF0000"/>
                </a:solidFill>
                <a:latin typeface="楷体" panose="02010609060101010101" pitchFamily="49" charset="-122"/>
                <a:ea typeface="楷体" panose="02010609060101010101" pitchFamily="49" charset="-122"/>
              </a:rPr>
              <a:t>衣裳</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23" name="文本框 6"/>
          <p:cNvSpPr txBox="1"/>
          <p:nvPr/>
        </p:nvSpPr>
        <p:spPr>
          <a:xfrm>
            <a:off x="4139147" y="4617813"/>
            <a:ext cx="1344612" cy="637675"/>
          </a:xfrm>
          <a:prstGeom prst="rect">
            <a:avLst/>
          </a:prstGeom>
          <a:noFill/>
          <a:ln w="9525">
            <a:noFill/>
          </a:ln>
        </p:spPr>
        <p:txBody>
          <a:bodyPr>
            <a:spAutoFit/>
          </a:bodyPr>
          <a:lstStyle/>
          <a:p>
            <a:pPr algn="ctr" hangingPunct="1">
              <a:lnSpc>
                <a:spcPct val="150000"/>
              </a:lnSpc>
              <a:spcBef>
                <a:spcPts val="2400"/>
              </a:spcBef>
            </a:pPr>
            <a:r>
              <a:rPr lang="zh-CN" altLang="en-US" sz="2800" b="1" dirty="0" smtClean="0">
                <a:solidFill>
                  <a:srgbClr val="FF0000"/>
                </a:solidFill>
                <a:latin typeface="楷体" panose="02010609060101010101" pitchFamily="49" charset="-122"/>
                <a:ea typeface="楷体" panose="02010609060101010101" pitchFamily="49" charset="-122"/>
              </a:rPr>
              <a:t>绿毯</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24" name="文本框 6"/>
          <p:cNvSpPr txBox="1"/>
          <p:nvPr/>
        </p:nvSpPr>
        <p:spPr>
          <a:xfrm>
            <a:off x="6292369" y="4617813"/>
            <a:ext cx="1344612" cy="637675"/>
          </a:xfrm>
          <a:prstGeom prst="rect">
            <a:avLst/>
          </a:prstGeom>
          <a:noFill/>
          <a:ln w="9525">
            <a:noFill/>
          </a:ln>
        </p:spPr>
        <p:txBody>
          <a:bodyPr>
            <a:spAutoFit/>
          </a:bodyPr>
          <a:lstStyle/>
          <a:p>
            <a:pPr algn="ctr" hangingPunct="1">
              <a:lnSpc>
                <a:spcPct val="150000"/>
              </a:lnSpc>
              <a:spcBef>
                <a:spcPts val="2400"/>
              </a:spcBef>
            </a:pPr>
            <a:r>
              <a:rPr lang="zh-CN" altLang="en-US" sz="2800" b="1" dirty="0" smtClean="0">
                <a:solidFill>
                  <a:srgbClr val="FF0000"/>
                </a:solidFill>
                <a:latin typeface="楷体" panose="02010609060101010101" pitchFamily="49" charset="-122"/>
                <a:ea typeface="楷体" panose="02010609060101010101" pitchFamily="49" charset="-122"/>
              </a:rPr>
              <a:t>拘束</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13" name="Picture 2" descr="G:\BaiduYunDownload\10000图标\PNG图标集08\png-0561.png"/>
          <p:cNvPicPr>
            <a:picLocks noChangeAspect="1" noChangeArrowheads="1"/>
          </p:cNvPicPr>
          <p:nvPr/>
        </p:nvPicPr>
        <p:blipFill>
          <a:blip r:embed="rId1" cstate="email"/>
          <a:srcRect/>
          <a:stretch>
            <a:fillRect/>
          </a:stretch>
        </p:blipFill>
        <p:spPr bwMode="auto">
          <a:xfrm>
            <a:off x="457556" y="701597"/>
            <a:ext cx="564456" cy="7526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608"/>
                                        </p:tgtEl>
                                        <p:attrNameLst>
                                          <p:attrName>style.visibility</p:attrName>
                                        </p:attrNameLst>
                                      </p:cBhvr>
                                      <p:to>
                                        <p:strVal val="visible"/>
                                      </p:to>
                                    </p:set>
                                    <p:animEffect transition="in" filter="wipe(down)">
                                      <p:cBhvr>
                                        <p:cTn id="7" dur="500"/>
                                        <p:tgtEl>
                                          <p:spTgt spid="256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1000"/>
                                        <p:tgtEl>
                                          <p:spTgt spid="23"/>
                                        </p:tgtEl>
                                      </p:cBhvr>
                                    </p:animEffect>
                                    <p:anim calcmode="lin" valueType="num">
                                      <p:cBhvr>
                                        <p:cTn id="46" dur="1000" fill="hold"/>
                                        <p:tgtEl>
                                          <p:spTgt spid="23"/>
                                        </p:tgtEl>
                                        <p:attrNameLst>
                                          <p:attrName>ppt_x</p:attrName>
                                        </p:attrNameLst>
                                      </p:cBhvr>
                                      <p:tavLst>
                                        <p:tav tm="0">
                                          <p:val>
                                            <p:strVal val="#ppt_x"/>
                                          </p:val>
                                        </p:tav>
                                        <p:tav tm="100000">
                                          <p:val>
                                            <p:strVal val="#ppt_x"/>
                                          </p:val>
                                        </p:tav>
                                      </p:tavLst>
                                    </p:anim>
                                    <p:anim calcmode="lin" valueType="num">
                                      <p:cBhvr>
                                        <p:cTn id="4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p:bldP spid="3" grpId="0"/>
      <p:bldP spid="14" grpId="0"/>
      <p:bldP spid="15" grpId="0"/>
      <p:bldP spid="12" grpId="0"/>
      <p:bldP spid="17" grpId="0"/>
      <p:bldP spid="23"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内容占位符 2"/>
          <p:cNvSpPr txBox="1"/>
          <p:nvPr/>
        </p:nvSpPr>
        <p:spPr>
          <a:xfrm>
            <a:off x="500034" y="922002"/>
            <a:ext cx="5728151" cy="792163"/>
          </a:xfrm>
          <a:prstGeom prst="rect">
            <a:avLst/>
          </a:prstGeom>
          <a:noFill/>
          <a:ln w="9525">
            <a:noFill/>
          </a:ln>
        </p:spPr>
        <p:txBody>
          <a:bodyPr/>
          <a:lstStyle/>
          <a:p>
            <a:pPr>
              <a:lnSpc>
                <a:spcPct val="150000"/>
              </a:lnSpc>
              <a:spcBef>
                <a:spcPts val="3000"/>
              </a:spcBef>
            </a:pPr>
            <a:r>
              <a:rPr lang="zh-CN" altLang="en-US" sz="2800" b="1" dirty="0" smtClean="0">
                <a:latin typeface="黑体" panose="02010609060101010101" pitchFamily="2" charset="-122"/>
                <a:ea typeface="黑体" panose="02010609060101010101" pitchFamily="2" charset="-122"/>
              </a:rPr>
              <a:t>二</a:t>
            </a:r>
            <a:r>
              <a:rPr lang="zh-CN" altLang="en-US" sz="2800" b="1" dirty="0">
                <a:latin typeface="黑体" panose="02010609060101010101" pitchFamily="2" charset="-122"/>
                <a:ea typeface="黑体" panose="02010609060101010101" pitchFamily="2" charset="-122"/>
              </a:rPr>
              <a:t>、选择合适的词语填空。</a:t>
            </a:r>
            <a:endParaRPr lang="en-US" altLang="zh-CN" sz="2800" b="1" dirty="0">
              <a:latin typeface="黑体" panose="02010609060101010101" pitchFamily="2" charset="-122"/>
              <a:ea typeface="黑体" panose="02010609060101010101" pitchFamily="2" charset="-122"/>
            </a:endParaRPr>
          </a:p>
        </p:txBody>
      </p:sp>
      <p:sp>
        <p:nvSpPr>
          <p:cNvPr id="12" name="文本框 11"/>
          <p:cNvSpPr txBox="1"/>
          <p:nvPr/>
        </p:nvSpPr>
        <p:spPr>
          <a:xfrm>
            <a:off x="838174" y="1885939"/>
            <a:ext cx="7786742" cy="3247877"/>
          </a:xfrm>
          <a:prstGeom prst="rect">
            <a:avLst/>
          </a:prstGeom>
          <a:noFill/>
          <a:ln w="9525">
            <a:noFill/>
          </a:ln>
        </p:spPr>
        <p:txBody>
          <a:bodyPr wrap="square">
            <a:spAutoFit/>
          </a:bodyPr>
          <a:lstStyle/>
          <a:p>
            <a:pPr>
              <a:lnSpc>
                <a:spcPct val="150000"/>
              </a:lnSpc>
            </a:pPr>
            <a:r>
              <a:rPr lang="zh-CN" altLang="en-US" sz="2800" dirty="0" smtClean="0">
                <a:latin typeface="楷体_GB2312" panose="02010609030101010101" charset="-122"/>
                <a:ea typeface="楷体_GB2312" panose="02010609030101010101" charset="-122"/>
              </a:rPr>
              <a:t>     </a:t>
            </a:r>
            <a:r>
              <a:rPr lang="zh-CN" altLang="en-US" sz="2800" b="1" dirty="0" smtClean="0">
                <a:latin typeface="+mn-ea"/>
              </a:rPr>
              <a:t>不</a:t>
            </a:r>
            <a:r>
              <a:rPr lang="zh-CN" altLang="en-US" sz="2800" b="1" dirty="0">
                <a:latin typeface="+mn-ea"/>
              </a:rPr>
              <a:t>管</a:t>
            </a:r>
            <a:r>
              <a:rPr lang="en-US" altLang="zh-CN" sz="2800" b="1" dirty="0">
                <a:latin typeface="+mn-ea"/>
              </a:rPr>
              <a:t>……</a:t>
            </a:r>
            <a:r>
              <a:rPr lang="zh-CN" altLang="en-US" sz="2800" b="1" dirty="0">
                <a:latin typeface="+mn-ea"/>
              </a:rPr>
              <a:t>总</a:t>
            </a:r>
            <a:r>
              <a:rPr lang="en-US" altLang="zh-CN" sz="2800" b="1" dirty="0">
                <a:latin typeface="+mn-ea"/>
              </a:rPr>
              <a:t>……    </a:t>
            </a:r>
            <a:r>
              <a:rPr lang="zh-CN" altLang="en-US" sz="2800" b="1" dirty="0">
                <a:latin typeface="+mn-ea"/>
              </a:rPr>
              <a:t>既</a:t>
            </a:r>
            <a:r>
              <a:rPr lang="en-US" altLang="zh-CN" sz="2800" b="1" dirty="0">
                <a:latin typeface="+mn-ea"/>
              </a:rPr>
              <a:t>……</a:t>
            </a:r>
            <a:r>
              <a:rPr lang="zh-CN" altLang="en-US" sz="2800" b="1" dirty="0">
                <a:latin typeface="+mn-ea"/>
              </a:rPr>
              <a:t>又</a:t>
            </a:r>
            <a:r>
              <a:rPr lang="en-US" altLang="zh-CN" sz="2800" b="1" dirty="0">
                <a:latin typeface="+mn-ea"/>
              </a:rPr>
              <a:t>……</a:t>
            </a:r>
            <a:endParaRPr lang="en-US" altLang="zh-CN" sz="2800" b="1" dirty="0">
              <a:latin typeface="+mn-ea"/>
            </a:endParaRPr>
          </a:p>
          <a:p>
            <a:pPr>
              <a:lnSpc>
                <a:spcPct val="150000"/>
              </a:lnSpc>
            </a:pPr>
            <a:r>
              <a:rPr lang="en-US" altLang="zh-CN" sz="2800" b="1" dirty="0">
                <a:latin typeface="+mn-ea"/>
              </a:rPr>
              <a:t>1.</a:t>
            </a:r>
            <a:r>
              <a:rPr lang="zh-CN" altLang="en-US" sz="2800" b="1" dirty="0">
                <a:latin typeface="+mn-ea"/>
              </a:rPr>
              <a:t>鄂温克姑娘们戴着尖尖的帽子，（    ）大方，（    ）稍有点儿羞涩，来给客人们唱民歌</a:t>
            </a:r>
            <a:r>
              <a:rPr lang="zh-CN" altLang="en-US" sz="2800" b="1" dirty="0" smtClean="0">
                <a:latin typeface="+mn-ea"/>
              </a:rPr>
              <a:t>。</a:t>
            </a:r>
            <a:endParaRPr lang="en-US" altLang="zh-CN" sz="2800" b="1" dirty="0" smtClean="0">
              <a:latin typeface="+mn-ea"/>
            </a:endParaRPr>
          </a:p>
          <a:p>
            <a:pPr>
              <a:lnSpc>
                <a:spcPct val="150000"/>
              </a:lnSpc>
            </a:pPr>
            <a:r>
              <a:rPr lang="en-US" altLang="zh-CN" sz="2800" b="1" dirty="0">
                <a:latin typeface="+mn-ea"/>
              </a:rPr>
              <a:t>2.</a:t>
            </a:r>
            <a:r>
              <a:rPr lang="zh-CN" altLang="en-US" sz="2800" b="1" dirty="0">
                <a:latin typeface="+mn-ea"/>
              </a:rPr>
              <a:t>（    ）唱的是什么，听者（    ）会露出会心的微笑。</a:t>
            </a:r>
            <a:endParaRPr lang="zh-CN" altLang="en-US" sz="2800" b="1" dirty="0">
              <a:latin typeface="+mn-ea"/>
            </a:endParaRPr>
          </a:p>
        </p:txBody>
      </p:sp>
      <p:sp>
        <p:nvSpPr>
          <p:cNvPr id="13" name="文本框 12"/>
          <p:cNvSpPr txBox="1"/>
          <p:nvPr/>
        </p:nvSpPr>
        <p:spPr>
          <a:xfrm>
            <a:off x="6546939" y="2731374"/>
            <a:ext cx="545342" cy="523220"/>
          </a:xfrm>
          <a:prstGeom prst="rect">
            <a:avLst/>
          </a:prstGeom>
          <a:noFill/>
          <a:ln w="9525">
            <a:noFill/>
          </a:ln>
        </p:spPr>
        <p:txBody>
          <a:bodyPr wrap="none">
            <a:spAutoFit/>
          </a:bodyPr>
          <a:lstStyle/>
          <a:p>
            <a:r>
              <a:rPr lang="zh-CN" altLang="en-US" sz="2800" b="1" dirty="0">
                <a:solidFill>
                  <a:srgbClr val="FF0000"/>
                </a:solidFill>
                <a:latin typeface="楷体_GB2312" panose="02010609030101010101" charset="-122"/>
                <a:ea typeface="楷体_GB2312" panose="02010609030101010101" charset="-122"/>
              </a:rPr>
              <a:t>既</a:t>
            </a:r>
            <a:endParaRPr lang="zh-CN" altLang="en-US" sz="2800" b="1" dirty="0">
              <a:solidFill>
                <a:srgbClr val="FF0000"/>
              </a:solidFill>
              <a:latin typeface="楷体_GB2312" panose="02010609030101010101" charset="-122"/>
              <a:ea typeface="楷体_GB2312" panose="02010609030101010101" charset="-122"/>
            </a:endParaRPr>
          </a:p>
        </p:txBody>
      </p:sp>
      <p:sp>
        <p:nvSpPr>
          <p:cNvPr id="14" name="文本框 13"/>
          <p:cNvSpPr txBox="1"/>
          <p:nvPr/>
        </p:nvSpPr>
        <p:spPr>
          <a:xfrm>
            <a:off x="1218346" y="3581666"/>
            <a:ext cx="545342" cy="523220"/>
          </a:xfrm>
          <a:prstGeom prst="rect">
            <a:avLst/>
          </a:prstGeom>
          <a:noFill/>
          <a:ln w="9525">
            <a:noFill/>
          </a:ln>
        </p:spPr>
        <p:txBody>
          <a:bodyPr wrap="none">
            <a:spAutoFit/>
          </a:bodyPr>
          <a:lstStyle/>
          <a:p>
            <a:r>
              <a:rPr lang="zh-CN" altLang="en-US" sz="2800" b="1" dirty="0">
                <a:solidFill>
                  <a:srgbClr val="FF0000"/>
                </a:solidFill>
                <a:latin typeface="楷体_GB2312" panose="02010609030101010101" charset="-122"/>
                <a:ea typeface="楷体_GB2312" panose="02010609030101010101" charset="-122"/>
              </a:rPr>
              <a:t>又</a:t>
            </a:r>
            <a:endParaRPr lang="zh-CN" altLang="en-US" sz="2800" b="1" dirty="0">
              <a:solidFill>
                <a:srgbClr val="FF0000"/>
              </a:solidFill>
              <a:latin typeface="楷体_GB2312" panose="02010609030101010101" charset="-122"/>
              <a:ea typeface="楷体_GB2312" panose="02010609030101010101" charset="-122"/>
            </a:endParaRPr>
          </a:p>
        </p:txBody>
      </p:sp>
      <p:sp>
        <p:nvSpPr>
          <p:cNvPr id="15" name="文本框 13"/>
          <p:cNvSpPr txBox="1"/>
          <p:nvPr/>
        </p:nvSpPr>
        <p:spPr>
          <a:xfrm>
            <a:off x="1403648" y="4428800"/>
            <a:ext cx="973950" cy="523220"/>
          </a:xfrm>
          <a:prstGeom prst="rect">
            <a:avLst/>
          </a:prstGeom>
          <a:noFill/>
          <a:ln w="9525">
            <a:noFill/>
          </a:ln>
        </p:spPr>
        <p:txBody>
          <a:bodyPr wrap="square">
            <a:spAutoFit/>
          </a:bodyPr>
          <a:lstStyle/>
          <a:p>
            <a:r>
              <a:rPr lang="zh-CN" altLang="en-US" sz="2800" b="1" dirty="0">
                <a:solidFill>
                  <a:srgbClr val="FF0000"/>
                </a:solidFill>
                <a:latin typeface="楷体_GB2312" panose="02010609030101010101" charset="-122"/>
                <a:ea typeface="楷体_GB2312" panose="02010609030101010101" charset="-122"/>
              </a:rPr>
              <a:t>不管</a:t>
            </a:r>
            <a:endParaRPr lang="zh-CN" altLang="en-US" sz="2800" b="1" dirty="0">
              <a:solidFill>
                <a:srgbClr val="FF0000"/>
              </a:solidFill>
              <a:latin typeface="楷体_GB2312" panose="02010609030101010101" charset="-122"/>
              <a:ea typeface="楷体_GB2312" panose="02010609030101010101" charset="-122"/>
            </a:endParaRPr>
          </a:p>
        </p:txBody>
      </p:sp>
      <p:sp>
        <p:nvSpPr>
          <p:cNvPr id="7" name="文本框 13"/>
          <p:cNvSpPr txBox="1"/>
          <p:nvPr/>
        </p:nvSpPr>
        <p:spPr>
          <a:xfrm>
            <a:off x="5940152" y="4387669"/>
            <a:ext cx="973950" cy="523220"/>
          </a:xfrm>
          <a:prstGeom prst="rect">
            <a:avLst/>
          </a:prstGeom>
          <a:noFill/>
          <a:ln w="9525">
            <a:noFill/>
          </a:ln>
        </p:spPr>
        <p:txBody>
          <a:bodyPr wrap="square">
            <a:spAutoFit/>
          </a:bodyPr>
          <a:lstStyle/>
          <a:p>
            <a:r>
              <a:rPr lang="zh-CN" altLang="en-US" sz="2800" b="1" dirty="0">
                <a:solidFill>
                  <a:srgbClr val="FF0000"/>
                </a:solidFill>
                <a:latin typeface="楷体_GB2312" panose="02010609030101010101" charset="-122"/>
                <a:ea typeface="楷体_GB2312" panose="02010609030101010101" charset="-122"/>
              </a:rPr>
              <a:t>总</a:t>
            </a:r>
            <a:endParaRPr lang="zh-CN" altLang="en-US" sz="2800" b="1" dirty="0">
              <a:solidFill>
                <a:srgbClr val="FF0000"/>
              </a:solidFill>
              <a:latin typeface="楷体_GB2312" panose="02010609030101010101" charset="-122"/>
              <a:ea typeface="楷体_GB2312" panose="02010609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wipe(down)">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heckerboard(across)">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ssolv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12" grpId="0"/>
      <p:bldP spid="13" grpId="0"/>
      <p:bldP spid="14" grpId="0"/>
      <p:bldP spid="1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src.baidu.com/imgad/pic/item/aa64034f78f0f7364e8f75d50055b319eac413f4.jpg"/>
          <p:cNvPicPr>
            <a:picLocks noChangeAspect="1" noChangeArrowheads="1"/>
          </p:cNvPicPr>
          <p:nvPr/>
        </p:nvPicPr>
        <p:blipFill rotWithShape="1">
          <a:blip r:embed="rId1" cstate="email"/>
          <a:srcRect/>
          <a:stretch>
            <a:fillRect/>
          </a:stretch>
        </p:blipFill>
        <p:spPr bwMode="auto">
          <a:xfrm>
            <a:off x="5711446" y="2904664"/>
            <a:ext cx="3276230" cy="2835623"/>
          </a:xfrm>
          <a:prstGeom prst="rect">
            <a:avLst/>
          </a:prstGeom>
          <a:noFill/>
          <a:extLst>
            <a:ext uri="{909E8E84-426E-40DD-AFC4-6F175D3DCCD1}">
              <a14:hiddenFill xmlns:a14="http://schemas.microsoft.com/office/drawing/2010/main">
                <a:solidFill>
                  <a:srgbClr val="FFFFFF"/>
                </a:solidFill>
              </a14:hiddenFill>
            </a:ext>
          </a:extLst>
        </p:spPr>
      </p:pic>
      <p:sp>
        <p:nvSpPr>
          <p:cNvPr id="5" name="矩形标注 4"/>
          <p:cNvSpPr/>
          <p:nvPr/>
        </p:nvSpPr>
        <p:spPr>
          <a:xfrm>
            <a:off x="2339752" y="2904664"/>
            <a:ext cx="3312368" cy="2835623"/>
          </a:xfrm>
          <a:prstGeom prst="wedgeRectCallout">
            <a:avLst>
              <a:gd name="adj1" fmla="val 54189"/>
              <a:gd name="adj2" fmla="val 215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标注 3"/>
          <p:cNvSpPr/>
          <p:nvPr/>
        </p:nvSpPr>
        <p:spPr>
          <a:xfrm>
            <a:off x="2722981" y="1402336"/>
            <a:ext cx="6079250" cy="1059844"/>
          </a:xfrm>
          <a:prstGeom prst="wedgeRectCallout">
            <a:avLst>
              <a:gd name="adj1" fmla="val -56761"/>
              <a:gd name="adj2" fmla="val 272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722980" y="1390730"/>
            <a:ext cx="6264696" cy="830997"/>
          </a:xfrm>
          <a:prstGeom prst="rect">
            <a:avLst/>
          </a:prstGeom>
          <a:noFill/>
          <a:ln w="9525">
            <a:noFill/>
          </a:ln>
        </p:spPr>
        <p:txBody>
          <a:bodyPr wrap="square" anchor="t">
            <a:spAutoFit/>
          </a:bodyPr>
          <a:lstStyle/>
          <a:p>
            <a:r>
              <a:rPr lang="zh-CN" altLang="en-US" sz="2400" b="1" i="1" dirty="0" smtClean="0">
                <a:latin typeface="+mn-ea"/>
                <a:ea typeface="+mn-ea"/>
                <a:cs typeface="楷体" panose="02010609060101010101" pitchFamily="49" charset="-122"/>
              </a:rPr>
              <a:t>    鄂温克族，我国少数民族之一，两万多人口，牧区用蒙文，农区用汉文。</a:t>
            </a:r>
            <a:endParaRPr lang="zh-CN" altLang="en-US" sz="2400" b="1" i="1" dirty="0">
              <a:solidFill>
                <a:schemeClr val="tx1"/>
              </a:solidFill>
              <a:latin typeface="+mn-ea"/>
              <a:ea typeface="+mn-ea"/>
              <a:cs typeface="楷体" panose="02010609060101010101" pitchFamily="49" charset="-122"/>
            </a:endParaRPr>
          </a:p>
        </p:txBody>
      </p:sp>
      <p:pic>
        <p:nvPicPr>
          <p:cNvPr id="1028" name="Picture 4" descr="http://www.ctps.cn/photonet/Profiles2011/20170616/20176161912392754.JPG"/>
          <p:cNvPicPr>
            <a:picLocks noChangeAspect="1" noChangeArrowheads="1"/>
          </p:cNvPicPr>
          <p:nvPr/>
        </p:nvPicPr>
        <p:blipFill>
          <a:blip r:embed="rId2" cstate="email"/>
          <a:srcRect/>
          <a:stretch>
            <a:fillRect/>
          </a:stretch>
        </p:blipFill>
        <p:spPr bwMode="auto">
          <a:xfrm>
            <a:off x="179512" y="1512513"/>
            <a:ext cx="2113886" cy="4227772"/>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
          <p:cNvSpPr txBox="1"/>
          <p:nvPr/>
        </p:nvSpPr>
        <p:spPr>
          <a:xfrm>
            <a:off x="2267745" y="2852937"/>
            <a:ext cx="3439480" cy="2308324"/>
          </a:xfrm>
          <a:prstGeom prst="rect">
            <a:avLst/>
          </a:prstGeom>
          <a:noFill/>
          <a:ln w="9525">
            <a:noFill/>
          </a:ln>
        </p:spPr>
        <p:txBody>
          <a:bodyPr wrap="square" anchor="t">
            <a:spAutoFit/>
          </a:bodyPr>
          <a:lstStyle/>
          <a:p>
            <a:r>
              <a:rPr lang="zh-CN" altLang="en-US" sz="2400" b="1" i="1" dirty="0" smtClean="0">
                <a:solidFill>
                  <a:schemeClr val="tx1"/>
                </a:solidFill>
                <a:latin typeface="楷体" panose="02010609060101010101" pitchFamily="49" charset="-122"/>
                <a:ea typeface="楷体" panose="02010609060101010101" pitchFamily="49" charset="-122"/>
                <a:cs typeface="楷体" panose="02010609060101010101" pitchFamily="49" charset="-122"/>
              </a:rPr>
              <a:t>   蒙古</a:t>
            </a:r>
            <a:r>
              <a:rPr lang="zh-CN" altLang="en-US" sz="2400" b="1" i="1" dirty="0" smtClean="0">
                <a:latin typeface="楷体" panose="02010609060101010101" pitchFamily="49" charset="-122"/>
                <a:ea typeface="楷体" panose="02010609060101010101" pitchFamily="49" charset="-122"/>
                <a:cs typeface="楷体" panose="02010609060101010101" pitchFamily="49" charset="-122"/>
              </a:rPr>
              <a:t>族，我国少数民族之一，三百多万人口，</a:t>
            </a:r>
            <a:r>
              <a:rPr lang="zh-CN" altLang="en-US" sz="2400" b="1" i="1" dirty="0">
                <a:latin typeface="楷体" panose="02010609060101010101" pitchFamily="49" charset="-122"/>
                <a:ea typeface="楷体" panose="02010609060101010101" pitchFamily="49" charset="-122"/>
                <a:cs typeface="楷体" panose="02010609060101010101" pitchFamily="49" charset="-122"/>
              </a:rPr>
              <a:t>分布</a:t>
            </a:r>
            <a:r>
              <a:rPr lang="zh-CN" altLang="en-US" sz="2400" b="1" i="1" dirty="0" smtClean="0">
                <a:latin typeface="楷体" panose="02010609060101010101" pitchFamily="49" charset="-122"/>
                <a:ea typeface="楷体" panose="02010609060101010101" pitchFamily="49" charset="-122"/>
                <a:cs typeface="楷体" panose="02010609060101010101" pitchFamily="49" charset="-122"/>
              </a:rPr>
              <a:t>在内蒙古、吉林、黑龙江、辽宁等地。有本民族语言文字。多从事农牧业。</a:t>
            </a:r>
            <a:endParaRPr lang="zh-CN" altLang="en-US" sz="2400" b="1" i="1" dirty="0">
              <a:solidFill>
                <a:schemeClr val="tx1"/>
              </a:solidFill>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ppt_w</p:attrName>
                                        </p:attrNameLst>
                                      </p:cBhvr>
                                      <p:tavLst>
                                        <p:tav tm="0">
                                          <p:val>
                                            <p:fltVal val="0"/>
                                          </p:val>
                                        </p:tav>
                                        <p:tav tm="100000">
                                          <p:val>
                                            <p:strVal val="#ppt_w"/>
                                          </p:val>
                                        </p:tav>
                                      </p:tavLst>
                                    </p:anim>
                                    <p:anim calcmode="lin" valueType="num">
                                      <p:cBhvr>
                                        <p:cTn id="8" dur="1000" fill="hold"/>
                                        <p:tgtEl>
                                          <p:spTgt spid="1028"/>
                                        </p:tgtEl>
                                        <p:attrNameLst>
                                          <p:attrName>ppt_h</p:attrName>
                                        </p:attrNameLst>
                                      </p:cBhvr>
                                      <p:tavLst>
                                        <p:tav tm="0">
                                          <p:val>
                                            <p:fltVal val="0"/>
                                          </p:val>
                                        </p:tav>
                                        <p:tav tm="100000">
                                          <p:val>
                                            <p:strVal val="#ppt_h"/>
                                          </p:val>
                                        </p:tav>
                                      </p:tavLst>
                                    </p:anim>
                                    <p:anim calcmode="lin" valueType="num">
                                      <p:cBhvr>
                                        <p:cTn id="9" dur="1000" fill="hold"/>
                                        <p:tgtEl>
                                          <p:spTgt spid="1028"/>
                                        </p:tgtEl>
                                        <p:attrNameLst>
                                          <p:attrName>style.rotation</p:attrName>
                                        </p:attrNameLst>
                                      </p:cBhvr>
                                      <p:tavLst>
                                        <p:tav tm="0">
                                          <p:val>
                                            <p:fltVal val="90"/>
                                          </p:val>
                                        </p:tav>
                                        <p:tav tm="100000">
                                          <p:val>
                                            <p:fltVal val="0"/>
                                          </p:val>
                                        </p:tav>
                                      </p:tavLst>
                                    </p:anim>
                                    <p:animEffect transition="in" filter="fade">
                                      <p:cBhvr>
                                        <p:cTn id="10" dur="10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anim calcmode="lin" valueType="num">
                                      <p:cBhvr>
                                        <p:cTn id="25" dur="1000" fill="hold"/>
                                        <p:tgtEl>
                                          <p:spTgt spid="2"/>
                                        </p:tgtEl>
                                        <p:attrNameLst>
                                          <p:attrName>style.rotation</p:attrName>
                                        </p:attrNameLst>
                                      </p:cBhvr>
                                      <p:tavLst>
                                        <p:tav tm="0">
                                          <p:val>
                                            <p:fltVal val="90"/>
                                          </p:val>
                                        </p:tav>
                                        <p:tav tm="100000">
                                          <p:val>
                                            <p:fltVal val="0"/>
                                          </p:val>
                                        </p:tav>
                                      </p:tavLst>
                                    </p:anim>
                                    <p:animEffect transition="in" filter="fade">
                                      <p:cBhvr>
                                        <p:cTn id="26" dur="1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026"/>
                                        </p:tgtEl>
                                        <p:attrNameLst>
                                          <p:attrName>style.visibility</p:attrName>
                                        </p:attrNameLst>
                                      </p:cBhvr>
                                      <p:to>
                                        <p:strVal val="visible"/>
                                      </p:to>
                                    </p:set>
                                    <p:animEffect transition="in" filter="wipe(down)">
                                      <p:cBhvr>
                                        <p:cTn id="36" dur="500"/>
                                        <p:tgtEl>
                                          <p:spTgt spid="102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4" grpId="0" bldLvl="0" animBg="1"/>
      <p:bldP spid="2"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内容占位符 2"/>
          <p:cNvSpPr txBox="1"/>
          <p:nvPr/>
        </p:nvSpPr>
        <p:spPr>
          <a:xfrm>
            <a:off x="500034" y="761982"/>
            <a:ext cx="5512127" cy="792163"/>
          </a:xfrm>
          <a:prstGeom prst="rect">
            <a:avLst/>
          </a:prstGeom>
          <a:noFill/>
          <a:ln w="9525">
            <a:noFill/>
          </a:ln>
        </p:spPr>
        <p:txBody>
          <a:bodyPr/>
          <a:lstStyle/>
          <a:p>
            <a:pPr>
              <a:lnSpc>
                <a:spcPct val="150000"/>
              </a:lnSpc>
              <a:spcBef>
                <a:spcPts val="3000"/>
              </a:spcBef>
            </a:pPr>
            <a:r>
              <a:rPr lang="zh-CN" altLang="en-US" sz="2800" b="1" dirty="0" smtClean="0">
                <a:latin typeface="黑体" panose="02010609060101010101" pitchFamily="2" charset="-122"/>
                <a:ea typeface="黑体" panose="02010609060101010101" pitchFamily="2" charset="-122"/>
              </a:rPr>
              <a:t>三、理解课文内容，完成填空。</a:t>
            </a:r>
            <a:endParaRPr lang="en-US" altLang="zh-CN" sz="2800" b="1" dirty="0">
              <a:latin typeface="黑体" panose="02010609060101010101" pitchFamily="2" charset="-122"/>
              <a:ea typeface="黑体" panose="02010609060101010101" pitchFamily="2" charset="-122"/>
            </a:endParaRPr>
          </a:p>
        </p:txBody>
      </p:sp>
      <p:sp>
        <p:nvSpPr>
          <p:cNvPr id="12" name="文本框 11"/>
          <p:cNvSpPr txBox="1"/>
          <p:nvPr/>
        </p:nvSpPr>
        <p:spPr>
          <a:xfrm>
            <a:off x="915009" y="2032835"/>
            <a:ext cx="7786742" cy="3539430"/>
          </a:xfrm>
          <a:prstGeom prst="rect">
            <a:avLst/>
          </a:prstGeom>
          <a:noFill/>
          <a:ln w="9525">
            <a:noFill/>
          </a:ln>
        </p:spPr>
        <p:txBody>
          <a:bodyPr wrap="square">
            <a:spAutoFit/>
          </a:bodyPr>
          <a:lstStyle/>
          <a:p>
            <a:pPr>
              <a:lnSpc>
                <a:spcPct val="200000"/>
              </a:lnSpc>
            </a:pPr>
            <a:r>
              <a:rPr lang="en-US" altLang="zh-CN" sz="2800" dirty="0">
                <a:latin typeface="楷体_GB2312" panose="02010609030101010101" charset="-122"/>
                <a:ea typeface="楷体_GB2312" panose="02010609030101010101" charset="-122"/>
              </a:rPr>
              <a:t> </a:t>
            </a:r>
            <a:r>
              <a:rPr lang="en-US" altLang="zh-CN" sz="2800" dirty="0" smtClean="0">
                <a:latin typeface="楷体_GB2312" panose="02010609030101010101" charset="-122"/>
                <a:ea typeface="楷体_GB2312" panose="02010609030101010101" charset="-122"/>
              </a:rPr>
              <a:t>   </a:t>
            </a:r>
            <a:r>
              <a:rPr lang="zh-CN" altLang="en-US" sz="2800" b="1" dirty="0" smtClean="0">
                <a:latin typeface="+mn-ea"/>
              </a:rPr>
              <a:t>课文</a:t>
            </a:r>
            <a:r>
              <a:rPr lang="zh-CN" altLang="en-US" sz="2800" b="1" dirty="0">
                <a:latin typeface="+mn-ea"/>
              </a:rPr>
              <a:t>是按照</a:t>
            </a:r>
            <a:r>
              <a:rPr lang="en-US" altLang="zh-CN" sz="2800" b="1" dirty="0">
                <a:latin typeface="+mn-ea"/>
              </a:rPr>
              <a:t>__________ </a:t>
            </a:r>
            <a:r>
              <a:rPr lang="zh-CN" altLang="en-US" sz="2800" b="1" dirty="0" smtClean="0">
                <a:latin typeface="+mn-ea"/>
              </a:rPr>
              <a:t>的顺序</a:t>
            </a:r>
            <a:r>
              <a:rPr lang="zh-CN" altLang="en-US" sz="2800" b="1" dirty="0">
                <a:latin typeface="+mn-ea"/>
              </a:rPr>
              <a:t>叙述的，</a:t>
            </a:r>
            <a:r>
              <a:rPr lang="en-US" altLang="zh-CN" sz="2800" b="1" dirty="0">
                <a:latin typeface="+mn-ea"/>
              </a:rPr>
              <a:t>《</a:t>
            </a:r>
            <a:r>
              <a:rPr lang="zh-CN" altLang="en-US" sz="2800" b="1" dirty="0">
                <a:latin typeface="+mn-ea"/>
              </a:rPr>
              <a:t>草原</a:t>
            </a:r>
            <a:r>
              <a:rPr lang="en-US" altLang="zh-CN" sz="2800" b="1" dirty="0">
                <a:latin typeface="+mn-ea"/>
              </a:rPr>
              <a:t>》</a:t>
            </a:r>
            <a:r>
              <a:rPr lang="zh-CN" altLang="en-US" sz="2800" b="1" dirty="0">
                <a:latin typeface="+mn-ea"/>
              </a:rPr>
              <a:t>一课的作者是</a:t>
            </a:r>
            <a:r>
              <a:rPr lang="en-US" altLang="zh-CN" sz="2800" b="1" dirty="0">
                <a:latin typeface="+mn-ea"/>
              </a:rPr>
              <a:t>_________</a:t>
            </a:r>
            <a:r>
              <a:rPr lang="zh-CN" altLang="en-US" sz="2800" b="1" dirty="0">
                <a:latin typeface="+mn-ea"/>
              </a:rPr>
              <a:t>。这篇课文不仅为我们展现了</a:t>
            </a:r>
            <a:r>
              <a:rPr lang="en-US" altLang="zh-CN" sz="2800" b="1" dirty="0">
                <a:latin typeface="+mn-ea"/>
              </a:rPr>
              <a:t>________</a:t>
            </a:r>
            <a:r>
              <a:rPr lang="zh-CN" altLang="en-US" sz="2800" b="1" dirty="0">
                <a:latin typeface="+mn-ea"/>
              </a:rPr>
              <a:t>的草原风光，而且让我们感受到</a:t>
            </a:r>
            <a:r>
              <a:rPr lang="en-US" altLang="zh-CN" sz="2800" b="1" dirty="0">
                <a:latin typeface="+mn-ea"/>
              </a:rPr>
              <a:t>_______</a:t>
            </a:r>
            <a:r>
              <a:rPr lang="zh-CN" altLang="en-US" sz="2800" b="1" dirty="0">
                <a:latin typeface="+mn-ea"/>
              </a:rPr>
              <a:t>之间浓浓的民族情。</a:t>
            </a:r>
            <a:endParaRPr lang="zh-CN" altLang="en-US" sz="2800" b="1" dirty="0">
              <a:solidFill>
                <a:schemeClr val="tx1"/>
              </a:solidFill>
              <a:latin typeface="+mn-ea"/>
            </a:endParaRPr>
          </a:p>
        </p:txBody>
      </p:sp>
      <p:sp>
        <p:nvSpPr>
          <p:cNvPr id="13" name="文本框 12"/>
          <p:cNvSpPr txBox="1"/>
          <p:nvPr/>
        </p:nvSpPr>
        <p:spPr>
          <a:xfrm>
            <a:off x="3667011" y="2059300"/>
            <a:ext cx="1627369" cy="523220"/>
          </a:xfrm>
          <a:prstGeom prst="rect">
            <a:avLst/>
          </a:prstGeom>
          <a:noFill/>
          <a:ln w="9525">
            <a:noFill/>
          </a:ln>
        </p:spPr>
        <p:txBody>
          <a:bodyPr wrap="none">
            <a:spAutoFit/>
          </a:bodyPr>
          <a:lstStyle/>
          <a:p>
            <a:pPr eaLnBrk="1" hangingPunct="1"/>
            <a:r>
              <a:rPr lang="zh-CN" altLang="en-US" sz="2800" b="1" dirty="0" smtClean="0">
                <a:solidFill>
                  <a:srgbClr val="FF0000"/>
                </a:solidFill>
                <a:latin typeface="楷体_GB2312" panose="02010609030101010101" charset="-122"/>
                <a:ea typeface="楷体_GB2312" panose="02010609030101010101" charset="-122"/>
              </a:rPr>
              <a:t>事情发展</a:t>
            </a:r>
            <a:endParaRPr lang="zh-CN" altLang="en-US" sz="2800" b="1" dirty="0">
              <a:solidFill>
                <a:srgbClr val="FF0000"/>
              </a:solidFill>
              <a:latin typeface="楷体_GB2312" panose="02010609030101010101" charset="-122"/>
              <a:ea typeface="楷体_GB2312" panose="02010609030101010101" charset="-122"/>
            </a:endParaRPr>
          </a:p>
        </p:txBody>
      </p:sp>
      <p:sp>
        <p:nvSpPr>
          <p:cNvPr id="14" name="文本框 13"/>
          <p:cNvSpPr txBox="1"/>
          <p:nvPr/>
        </p:nvSpPr>
        <p:spPr>
          <a:xfrm>
            <a:off x="4027686" y="3042974"/>
            <a:ext cx="906017" cy="523220"/>
          </a:xfrm>
          <a:prstGeom prst="rect">
            <a:avLst/>
          </a:prstGeom>
          <a:noFill/>
          <a:ln w="9525">
            <a:noFill/>
          </a:ln>
        </p:spPr>
        <p:txBody>
          <a:bodyPr wrap="none">
            <a:spAutoFit/>
          </a:bodyPr>
          <a:lstStyle/>
          <a:p>
            <a:pPr eaLnBrk="1" hangingPunct="1"/>
            <a:r>
              <a:rPr lang="zh-CN" altLang="en-US" sz="2800" b="1" dirty="0" smtClean="0">
                <a:solidFill>
                  <a:srgbClr val="FF0000"/>
                </a:solidFill>
                <a:latin typeface="楷体_GB2312" panose="02010609030101010101" charset="-122"/>
                <a:ea typeface="楷体_GB2312" panose="02010609030101010101" charset="-122"/>
              </a:rPr>
              <a:t>老舍</a:t>
            </a:r>
            <a:endParaRPr lang="zh-CN" altLang="en-US" sz="2800" b="1" dirty="0">
              <a:solidFill>
                <a:srgbClr val="FF0000"/>
              </a:solidFill>
              <a:latin typeface="楷体_GB2312" panose="02010609030101010101" charset="-122"/>
              <a:ea typeface="楷体_GB2312" panose="02010609030101010101" charset="-122"/>
            </a:endParaRPr>
          </a:p>
        </p:txBody>
      </p:sp>
      <p:sp>
        <p:nvSpPr>
          <p:cNvPr id="15" name="文本框 13"/>
          <p:cNvSpPr txBox="1"/>
          <p:nvPr/>
        </p:nvSpPr>
        <p:spPr>
          <a:xfrm>
            <a:off x="1585960" y="4751648"/>
            <a:ext cx="901942" cy="523220"/>
          </a:xfrm>
          <a:prstGeom prst="rect">
            <a:avLst/>
          </a:prstGeom>
          <a:noFill/>
          <a:ln w="9525">
            <a:noFill/>
          </a:ln>
        </p:spPr>
        <p:txBody>
          <a:bodyPr wrap="square">
            <a:spAutoFit/>
          </a:bodyPr>
          <a:lstStyle/>
          <a:p>
            <a:r>
              <a:rPr lang="zh-CN" altLang="en-US" sz="2800" b="1" dirty="0" smtClean="0">
                <a:solidFill>
                  <a:srgbClr val="FF0000"/>
                </a:solidFill>
                <a:latin typeface="楷体_GB2312" panose="02010609030101010101" charset="-122"/>
                <a:ea typeface="楷体_GB2312" panose="02010609030101010101" charset="-122"/>
              </a:rPr>
              <a:t>蒙汉</a:t>
            </a:r>
            <a:endParaRPr lang="zh-CN" altLang="en-US" sz="2800" b="1" dirty="0">
              <a:solidFill>
                <a:srgbClr val="FF0000"/>
              </a:solidFill>
              <a:latin typeface="楷体_GB2312" panose="02010609030101010101" charset="-122"/>
              <a:ea typeface="楷体_GB2312" panose="02010609030101010101" charset="-122"/>
            </a:endParaRPr>
          </a:p>
        </p:txBody>
      </p:sp>
      <p:sp>
        <p:nvSpPr>
          <p:cNvPr id="7" name="文本框 13"/>
          <p:cNvSpPr txBox="1"/>
          <p:nvPr/>
        </p:nvSpPr>
        <p:spPr>
          <a:xfrm>
            <a:off x="2594433" y="3909054"/>
            <a:ext cx="901942" cy="523220"/>
          </a:xfrm>
          <a:prstGeom prst="rect">
            <a:avLst/>
          </a:prstGeom>
          <a:noFill/>
          <a:ln w="9525">
            <a:noFill/>
          </a:ln>
        </p:spPr>
        <p:txBody>
          <a:bodyPr wrap="square">
            <a:spAutoFit/>
          </a:bodyPr>
          <a:lstStyle/>
          <a:p>
            <a:r>
              <a:rPr lang="zh-CN" altLang="en-US" sz="2800" b="1" dirty="0" smtClean="0">
                <a:solidFill>
                  <a:srgbClr val="FF0000"/>
                </a:solidFill>
                <a:latin typeface="楷体_GB2312" panose="02010609030101010101" charset="-122"/>
                <a:ea typeface="楷体_GB2312" panose="02010609030101010101" charset="-122"/>
              </a:rPr>
              <a:t>美丽</a:t>
            </a:r>
            <a:endParaRPr lang="zh-CN" altLang="en-US" sz="2800" b="1" dirty="0">
              <a:solidFill>
                <a:srgbClr val="FF0000"/>
              </a:solidFill>
              <a:latin typeface="楷体_GB2312" panose="02010609030101010101" charset="-122"/>
              <a:ea typeface="楷体_GB2312" panose="02010609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wipe(down)">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heckerboard(across)">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12" grpId="0"/>
      <p:bldP spid="13" grpId="0"/>
      <p:bldP spid="14" grpId="0"/>
      <p:bldP spid="15"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TextBox 2"/>
          <p:cNvSpPr txBox="1"/>
          <p:nvPr/>
        </p:nvSpPr>
        <p:spPr>
          <a:xfrm>
            <a:off x="333093" y="1468771"/>
            <a:ext cx="8424863" cy="1153393"/>
          </a:xfrm>
          <a:prstGeom prst="rect">
            <a:avLst/>
          </a:prstGeom>
          <a:noFill/>
          <a:ln w="9525">
            <a:noFill/>
          </a:ln>
        </p:spPr>
        <p:txBody>
          <a:bodyPr>
            <a:spAutoFit/>
          </a:bodyPr>
          <a:lstStyle/>
          <a:p>
            <a:pPr>
              <a:lnSpc>
                <a:spcPct val="130000"/>
              </a:lnSpc>
            </a:pPr>
            <a:r>
              <a:rPr lang="en-US" altLang="zh-CN" sz="2800" b="1" dirty="0" smtClean="0">
                <a:latin typeface="宋体" panose="02010600030101010101" pitchFamily="2" charset="-122"/>
              </a:rPr>
              <a:t>   1</a:t>
            </a:r>
            <a:r>
              <a:rPr lang="en-US" altLang="zh-CN" sz="2800" b="1" dirty="0">
                <a:latin typeface="宋体" panose="02010600030101010101" pitchFamily="2" charset="-122"/>
              </a:rPr>
              <a:t>.</a:t>
            </a:r>
            <a:r>
              <a:rPr lang="zh-CN" altLang="en-US" sz="2800" b="1" dirty="0">
                <a:latin typeface="宋体" panose="02010600030101010101" pitchFamily="2" charset="-122"/>
              </a:rPr>
              <a:t>朗读课文，想象草原迷人的景色，读出自己的感受。背诵第</a:t>
            </a:r>
            <a:r>
              <a:rPr lang="en-US" altLang="zh-CN" sz="2800" b="1" dirty="0">
                <a:latin typeface="宋体" panose="02010600030101010101" pitchFamily="2" charset="-122"/>
              </a:rPr>
              <a:t>1</a:t>
            </a:r>
            <a:r>
              <a:rPr lang="zh-CN" altLang="en-US" sz="2800" b="1" dirty="0">
                <a:latin typeface="宋体" panose="02010600030101010101" pitchFamily="2" charset="-122"/>
              </a:rPr>
              <a:t>自然段。</a:t>
            </a:r>
            <a:endParaRPr lang="zh-CN" altLang="en-US" sz="2800" b="1" dirty="0">
              <a:latin typeface="宋体" panose="02010600030101010101" pitchFamily="2" charset="-122"/>
            </a:endParaRPr>
          </a:p>
        </p:txBody>
      </p:sp>
      <p:sp>
        <p:nvSpPr>
          <p:cNvPr id="5" name="TextBox 4"/>
          <p:cNvSpPr txBox="1"/>
          <p:nvPr/>
        </p:nvSpPr>
        <p:spPr>
          <a:xfrm>
            <a:off x="553913" y="2980545"/>
            <a:ext cx="8036560" cy="2065181"/>
          </a:xfrm>
          <a:prstGeom prst="rect">
            <a:avLst/>
          </a:prstGeom>
          <a:noFill/>
          <a:ln w="9525">
            <a:noFill/>
          </a:ln>
        </p:spPr>
        <p:txBody>
          <a:bodyPr wrap="square">
            <a:spAutoFit/>
          </a:bodyPr>
          <a:lstStyle/>
          <a:p>
            <a:pPr>
              <a:lnSpc>
                <a:spcPct val="114000"/>
              </a:lnSpc>
            </a:pPr>
            <a:r>
              <a:rPr lang="zh-CN" altLang="en-US" sz="3200" b="1" dirty="0">
                <a:solidFill>
                  <a:srgbClr val="0000FF"/>
                </a:solidFill>
                <a:latin typeface="楷体" panose="02010609060101010101" pitchFamily="49" charset="-122"/>
                <a:ea typeface="楷体" panose="02010609060101010101" pitchFamily="49" charset="-122"/>
              </a:rPr>
              <a:t>  </a:t>
            </a:r>
            <a:r>
              <a:rPr lang="zh-CN" altLang="en-US" sz="2800" b="1" dirty="0" smtClean="0">
                <a:solidFill>
                  <a:srgbClr val="150118"/>
                </a:solidFill>
                <a:latin typeface="楷体_GB2312" panose="02010609030101010101" charset="-122"/>
                <a:ea typeface="楷体_GB2312" panose="02010609030101010101" charset="-122"/>
              </a:rPr>
              <a:t>（</a:t>
            </a:r>
            <a:r>
              <a:rPr lang="en-US" altLang="zh-CN" sz="2800" b="1" dirty="0">
                <a:solidFill>
                  <a:srgbClr val="150118"/>
                </a:solidFill>
                <a:latin typeface="楷体_GB2312" panose="02010609030101010101" charset="-122"/>
                <a:ea typeface="楷体_GB2312" panose="02010609030101010101" charset="-122"/>
              </a:rPr>
              <a:t>1</a:t>
            </a:r>
            <a:r>
              <a:rPr lang="zh-CN" altLang="en-US" sz="2800" b="1" dirty="0">
                <a:solidFill>
                  <a:srgbClr val="150118"/>
                </a:solidFill>
                <a:latin typeface="楷体_GB2312" panose="02010609030101010101" charset="-122"/>
                <a:ea typeface="楷体_GB2312" panose="02010609030101010101" charset="-122"/>
              </a:rPr>
              <a:t>）朗读课文。</a:t>
            </a:r>
            <a:endParaRPr lang="zh-CN" altLang="en-US" sz="2800" b="1" dirty="0">
              <a:solidFill>
                <a:srgbClr val="150118"/>
              </a:solidFill>
              <a:latin typeface="楷体_GB2312" panose="02010609030101010101" charset="-122"/>
              <a:ea typeface="楷体_GB2312" panose="02010609030101010101" charset="-122"/>
            </a:endParaRPr>
          </a:p>
          <a:p>
            <a:pPr>
              <a:lnSpc>
                <a:spcPct val="114000"/>
              </a:lnSpc>
            </a:pPr>
            <a:r>
              <a:rPr lang="zh-CN" altLang="en-US" sz="2800" b="1" dirty="0" smtClean="0">
                <a:solidFill>
                  <a:srgbClr val="150118"/>
                </a:solidFill>
                <a:latin typeface="楷体_GB2312" panose="02010609030101010101" charset="-122"/>
                <a:ea typeface="楷体_GB2312" panose="02010609030101010101" charset="-122"/>
              </a:rPr>
              <a:t>    在</a:t>
            </a:r>
            <a:r>
              <a:rPr lang="zh-CN" altLang="en-US" sz="2800" b="1" dirty="0">
                <a:solidFill>
                  <a:srgbClr val="150118"/>
                </a:solidFill>
                <a:latin typeface="楷体_GB2312" panose="02010609030101010101" charset="-122"/>
                <a:ea typeface="楷体_GB2312" panose="02010609030101010101" charset="-122"/>
              </a:rPr>
              <a:t>体会课文思想感情的基础上，用惊喜、赞叹的语调和舒缓的语速，读出作者对草原的热爱之情</a:t>
            </a:r>
            <a:r>
              <a:rPr lang="zh-CN" altLang="en-US" sz="2800" b="1" dirty="0" smtClean="0">
                <a:solidFill>
                  <a:srgbClr val="150118"/>
                </a:solidFill>
                <a:latin typeface="楷体_GB2312" panose="02010609030101010101" charset="-122"/>
                <a:ea typeface="楷体_GB2312" panose="02010609030101010101" charset="-122"/>
              </a:rPr>
              <a:t>。</a:t>
            </a:r>
            <a:endParaRPr lang="zh-CN" altLang="en-US" sz="2800" b="1" dirty="0">
              <a:solidFill>
                <a:srgbClr val="150118"/>
              </a:solidFill>
              <a:latin typeface="楷体_GB2312" panose="02010609030101010101" charset="-122"/>
              <a:ea typeface="楷体_GB2312" panose="02010609030101010101" charset="-122"/>
            </a:endParaRPr>
          </a:p>
        </p:txBody>
      </p:sp>
      <p:sp>
        <p:nvSpPr>
          <p:cNvPr id="4" name="文本框 3"/>
          <p:cNvSpPr txBox="1"/>
          <p:nvPr/>
        </p:nvSpPr>
        <p:spPr>
          <a:xfrm>
            <a:off x="923290" y="727922"/>
            <a:ext cx="3890809" cy="646331"/>
          </a:xfrm>
          <a:prstGeom prst="rect">
            <a:avLst/>
          </a:prstGeom>
          <a:noFill/>
        </p:spPr>
        <p:txBody>
          <a:bodyPr wrap="none" rtlCol="0">
            <a:spAutoFit/>
          </a:bodyPr>
          <a:lstStyle/>
          <a:p>
            <a:r>
              <a:rPr lang="zh-CN" altLang="en-US" sz="3600" b="1" u="dbl" dirty="0" smtClean="0">
                <a:solidFill>
                  <a:srgbClr val="92D050"/>
                </a:solidFill>
                <a:uFillTx/>
                <a:latin typeface="黑体" panose="02010609060101010101" pitchFamily="2" charset="-122"/>
                <a:ea typeface="黑体" panose="02010609060101010101" pitchFamily="2" charset="-122"/>
              </a:rPr>
              <a:t>课后习题参考答案</a:t>
            </a:r>
            <a:endParaRPr lang="zh-CN" altLang="en-US" sz="3600" b="1" u="dbl" dirty="0" smtClean="0">
              <a:solidFill>
                <a:srgbClr val="92D050"/>
              </a:solidFill>
              <a:uFillTx/>
              <a:latin typeface="黑体" panose="02010609060101010101" pitchFamily="2" charset="-122"/>
              <a:ea typeface="黑体" panose="02010609060101010101" pitchFamily="2" charset="-122"/>
            </a:endParaRPr>
          </a:p>
        </p:txBody>
      </p:sp>
      <p:pic>
        <p:nvPicPr>
          <p:cNvPr id="1026" name="Picture 2" descr="G:\BaiduYunDownload\10000图标\PNG图标集08\png-0561.png"/>
          <p:cNvPicPr>
            <a:picLocks noChangeAspect="1" noChangeArrowheads="1"/>
          </p:cNvPicPr>
          <p:nvPr/>
        </p:nvPicPr>
        <p:blipFill>
          <a:blip r:embed="rId1" cstate="email"/>
          <a:srcRect/>
          <a:stretch>
            <a:fillRect/>
          </a:stretch>
        </p:blipFill>
        <p:spPr bwMode="auto">
          <a:xfrm>
            <a:off x="457556" y="701597"/>
            <a:ext cx="564456" cy="7526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fade">
                                      <p:cBhvr>
                                        <p:cTn id="7" dur="1000"/>
                                        <p:tgtEl>
                                          <p:spTgt spid="28678"/>
                                        </p:tgtEl>
                                      </p:cBhvr>
                                    </p:animEffect>
                                    <p:anim calcmode="lin" valueType="num">
                                      <p:cBhvr>
                                        <p:cTn id="8" dur="1000" fill="hold"/>
                                        <p:tgtEl>
                                          <p:spTgt spid="28678"/>
                                        </p:tgtEl>
                                        <p:attrNameLst>
                                          <p:attrName>ppt_x</p:attrName>
                                        </p:attrNameLst>
                                      </p:cBhvr>
                                      <p:tavLst>
                                        <p:tav tm="0">
                                          <p:val>
                                            <p:strVal val="#ppt_x"/>
                                          </p:val>
                                        </p:tav>
                                        <p:tav tm="100000">
                                          <p:val>
                                            <p:strVal val="#ppt_x"/>
                                          </p:val>
                                        </p:tav>
                                      </p:tavLst>
                                    </p:anim>
                                    <p:anim calcmode="lin" valueType="num">
                                      <p:cBhvr>
                                        <p:cTn id="9" dur="1000" fill="hold"/>
                                        <p:tgtEl>
                                          <p:spTgt spid="2867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7878" y="1028734"/>
            <a:ext cx="8036560" cy="3468706"/>
          </a:xfrm>
          <a:prstGeom prst="rect">
            <a:avLst/>
          </a:prstGeom>
          <a:noFill/>
          <a:ln w="9525">
            <a:noFill/>
          </a:ln>
        </p:spPr>
        <p:txBody>
          <a:bodyPr wrap="square">
            <a:spAutoFit/>
          </a:bodyPr>
          <a:lstStyle/>
          <a:p>
            <a:pPr>
              <a:lnSpc>
                <a:spcPct val="114000"/>
              </a:lnSpc>
            </a:pPr>
            <a:r>
              <a:rPr lang="zh-CN" altLang="en-US" sz="2800" b="1" dirty="0" smtClean="0">
                <a:solidFill>
                  <a:srgbClr val="150118"/>
                </a:solidFill>
                <a:latin typeface="楷体" panose="02010609060101010101" pitchFamily="49" charset="-122"/>
                <a:ea typeface="楷体" panose="02010609060101010101" pitchFamily="49" charset="-122"/>
              </a:rPr>
              <a:t>    </a:t>
            </a:r>
            <a:r>
              <a:rPr lang="zh-CN" altLang="en-US" sz="2800" b="1" dirty="0" smtClean="0">
                <a:solidFill>
                  <a:srgbClr val="150118"/>
                </a:solidFill>
                <a:latin typeface="楷体_GB2312" panose="02010609030101010101" charset="-122"/>
                <a:ea typeface="楷体_GB2312" panose="02010609030101010101" charset="-122"/>
              </a:rPr>
              <a:t>比如</a:t>
            </a:r>
            <a:r>
              <a:rPr lang="zh-CN" altLang="en-US" sz="2800" b="1" dirty="0">
                <a:solidFill>
                  <a:srgbClr val="150118"/>
                </a:solidFill>
                <a:latin typeface="楷体_GB2312" panose="02010609030101010101" charset="-122"/>
                <a:ea typeface="楷体_GB2312" panose="02010609030101010101" charset="-122"/>
              </a:rPr>
              <a:t>：“那里的天比别处的天</a:t>
            </a:r>
            <a:r>
              <a:rPr lang="en-US" altLang="zh-CN" sz="2800" b="1" dirty="0">
                <a:solidFill>
                  <a:srgbClr val="150118"/>
                </a:solidFill>
                <a:latin typeface="楷体_GB2312" panose="02010609030101010101" charset="-122"/>
                <a:ea typeface="楷体_GB2312" panose="02010609030101010101" charset="-122"/>
              </a:rPr>
              <a:t>……</a:t>
            </a:r>
            <a:r>
              <a:rPr lang="zh-CN" altLang="en-US" sz="2800" b="1" dirty="0">
                <a:solidFill>
                  <a:srgbClr val="150118"/>
                </a:solidFill>
                <a:latin typeface="楷体_GB2312" panose="02010609030101010101" charset="-122"/>
                <a:ea typeface="楷体_GB2312" panose="02010609030101010101" charset="-122"/>
              </a:rPr>
              <a:t>表示我的愉快”时，可从两方面着手：一是要正确地停顿；二是要读出重音。“那里的天∕比别处的天∕更可爱，空气∕是那么清鲜，天空∕是那么明朗，使我∕总想高歌一曲，表示我的∕愉快。”通过这样的朗读，去感受到草原的天，由于没有遮拦，显得格外开阔，也使人特别愉快。</a:t>
            </a:r>
            <a:endParaRPr lang="zh-CN" altLang="en-US" sz="2800" b="1" dirty="0">
              <a:solidFill>
                <a:srgbClr val="150118"/>
              </a:solidFill>
              <a:latin typeface="楷体_GB2312" panose="02010609030101010101" charset="-122"/>
              <a:ea typeface="楷体_GB2312" panose="02010609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7878" y="1220755"/>
            <a:ext cx="8036560" cy="2576667"/>
          </a:xfrm>
          <a:prstGeom prst="rect">
            <a:avLst/>
          </a:prstGeom>
          <a:noFill/>
          <a:ln w="9525">
            <a:noFill/>
          </a:ln>
        </p:spPr>
        <p:txBody>
          <a:bodyPr wrap="square">
            <a:spAutoFit/>
          </a:bodyPr>
          <a:lstStyle/>
          <a:p>
            <a:pPr>
              <a:lnSpc>
                <a:spcPct val="150000"/>
              </a:lnSpc>
            </a:pPr>
            <a:r>
              <a:rPr lang="zh-CN" altLang="en-US" sz="2800" b="1" dirty="0">
                <a:solidFill>
                  <a:srgbClr val="150118"/>
                </a:solidFill>
                <a:latin typeface="楷体" panose="02010609060101010101" pitchFamily="49" charset="-122"/>
                <a:ea typeface="楷体" panose="02010609060101010101" pitchFamily="49" charset="-122"/>
              </a:rPr>
              <a:t>    </a:t>
            </a:r>
            <a:r>
              <a:rPr lang="zh-CN" altLang="en-US" sz="2800" b="1" dirty="0">
                <a:solidFill>
                  <a:srgbClr val="150118"/>
                </a:solidFill>
                <a:latin typeface="楷体_GB2312" panose="02010609030101010101" charset="-122"/>
                <a:ea typeface="楷体_GB2312" panose="02010609030101010101" charset="-122"/>
              </a:rPr>
              <a:t>（</a:t>
            </a:r>
            <a:r>
              <a:rPr lang="en-US" altLang="zh-CN" sz="2800" b="1" dirty="0">
                <a:solidFill>
                  <a:srgbClr val="150118"/>
                </a:solidFill>
                <a:latin typeface="楷体_GB2312" panose="02010609030101010101" charset="-122"/>
                <a:ea typeface="楷体_GB2312" panose="02010609030101010101" charset="-122"/>
              </a:rPr>
              <a:t>2</a:t>
            </a:r>
            <a:r>
              <a:rPr lang="zh-CN" altLang="en-US" sz="2800" b="1" dirty="0">
                <a:solidFill>
                  <a:srgbClr val="150118"/>
                </a:solidFill>
                <a:latin typeface="楷体_GB2312" panose="02010609030101010101" charset="-122"/>
                <a:ea typeface="楷体_GB2312" panose="02010609030101010101" charset="-122"/>
              </a:rPr>
              <a:t>）背诵课文。</a:t>
            </a:r>
            <a:endParaRPr lang="zh-CN" altLang="en-US" sz="2800" b="1" dirty="0">
              <a:solidFill>
                <a:srgbClr val="150118"/>
              </a:solidFill>
              <a:latin typeface="楷体_GB2312" panose="02010609030101010101" charset="-122"/>
              <a:ea typeface="楷体_GB2312" panose="02010609030101010101" charset="-122"/>
            </a:endParaRPr>
          </a:p>
          <a:p>
            <a:pPr>
              <a:lnSpc>
                <a:spcPct val="150000"/>
              </a:lnSpc>
            </a:pPr>
            <a:r>
              <a:rPr lang="zh-CN" altLang="en-US" sz="2800" b="1" dirty="0" smtClean="0">
                <a:solidFill>
                  <a:srgbClr val="150118"/>
                </a:solidFill>
                <a:latin typeface="楷体_GB2312" panose="02010609030101010101" charset="-122"/>
                <a:ea typeface="楷体_GB2312" panose="02010609030101010101" charset="-122"/>
              </a:rPr>
              <a:t>     课文</a:t>
            </a:r>
            <a:r>
              <a:rPr lang="zh-CN" altLang="en-US" sz="2800" b="1" dirty="0">
                <a:solidFill>
                  <a:srgbClr val="150118"/>
                </a:solidFill>
                <a:latin typeface="楷体_GB2312" panose="02010609030101010101" charset="-122"/>
                <a:ea typeface="楷体_GB2312" panose="02010609030101010101" charset="-122"/>
              </a:rPr>
              <a:t>第一自然段是由上及下写的。先写天空的特点，再写草地的特点。在充分理解课文内容的基础上，进行背诵。</a:t>
            </a:r>
            <a:endParaRPr lang="zh-CN" altLang="en-US" sz="2800" b="1" dirty="0">
              <a:solidFill>
                <a:srgbClr val="150118"/>
              </a:solidFill>
              <a:latin typeface="楷体_GB2312" panose="02010609030101010101" charset="-122"/>
              <a:ea typeface="楷体_GB2312" panose="02010609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421762" y="740701"/>
            <a:ext cx="8208963" cy="1153393"/>
          </a:xfrm>
          <a:prstGeom prst="rect">
            <a:avLst/>
          </a:prstGeom>
          <a:noFill/>
          <a:ln w="9525">
            <a:noFill/>
          </a:ln>
        </p:spPr>
        <p:txBody>
          <a:bodyPr>
            <a:spAutoFit/>
          </a:bodyPr>
          <a:lstStyle/>
          <a:p>
            <a:pPr>
              <a:lnSpc>
                <a:spcPct val="130000"/>
              </a:lnSpc>
            </a:pPr>
            <a:r>
              <a:rPr lang="en-US" altLang="zh-CN" sz="2800" b="1" dirty="0" smtClean="0">
                <a:latin typeface="宋体" panose="02010600030101010101" pitchFamily="2" charset="-122"/>
              </a:rPr>
              <a:t>    2</a:t>
            </a:r>
            <a:r>
              <a:rPr lang="en-US" altLang="zh-CN" sz="2800" b="1" dirty="0">
                <a:latin typeface="宋体" panose="02010600030101010101" pitchFamily="2" charset="-122"/>
              </a:rPr>
              <a:t>. </a:t>
            </a:r>
            <a:r>
              <a:rPr lang="zh-CN" altLang="en-US" sz="2800" b="1" dirty="0">
                <a:latin typeface="宋体" panose="02010600030101010101" pitchFamily="2" charset="-122"/>
              </a:rPr>
              <a:t>读下面的句子，回答括号里的问题。再从课文中找出其他类似的句子，读一读，抄写下来。</a:t>
            </a:r>
            <a:endParaRPr lang="zh-CN" altLang="en-US" sz="2800" b="1" dirty="0">
              <a:latin typeface="宋体" panose="02010600030101010101" pitchFamily="2" charset="-122"/>
            </a:endParaRPr>
          </a:p>
        </p:txBody>
      </p:sp>
      <p:sp>
        <p:nvSpPr>
          <p:cNvPr id="5" name="TextBox 4"/>
          <p:cNvSpPr txBox="1"/>
          <p:nvPr/>
        </p:nvSpPr>
        <p:spPr>
          <a:xfrm>
            <a:off x="539551" y="2410753"/>
            <a:ext cx="8091173" cy="2677656"/>
          </a:xfrm>
          <a:prstGeom prst="rect">
            <a:avLst/>
          </a:prstGeom>
          <a:noFill/>
          <a:ln w="9525">
            <a:noFill/>
          </a:ln>
        </p:spPr>
        <p:txBody>
          <a:bodyPr wrap="square">
            <a:spAutoFit/>
          </a:bodyPr>
          <a:lstStyle/>
          <a:p>
            <a:r>
              <a:rPr lang="zh-CN" altLang="en-US" sz="2800" b="1" dirty="0" smtClean="0">
                <a:latin typeface="楷体" panose="02010609060101010101" pitchFamily="49" charset="-122"/>
                <a:ea typeface="楷体" panose="02010609060101010101" pitchFamily="49" charset="-122"/>
              </a:rPr>
              <a:t>    </a:t>
            </a:r>
            <a:r>
              <a:rPr lang="zh-CN" altLang="en-US" sz="2800" b="1" dirty="0" smtClean="0">
                <a:latin typeface="+mn-ea"/>
              </a:rPr>
              <a:t>那些</a:t>
            </a:r>
            <a:r>
              <a:rPr lang="zh-CN" altLang="en-US" sz="2800" b="1" dirty="0">
                <a:latin typeface="+mn-ea"/>
              </a:rPr>
              <a:t>小丘的线条是那么柔美，就像只用绿色渲染，不用墨线勾勒的中国画那样，到处翠色欲流，轻轻流入云际。这种境界，既使人惊叹，又叫人舒服，既愿久立四望，又想坐下低吟一首奇丽的小诗。</a:t>
            </a:r>
            <a:r>
              <a:rPr lang="zh-CN" altLang="en-US" sz="2800" b="1" dirty="0">
                <a:solidFill>
                  <a:schemeClr val="tx1"/>
                </a:solidFill>
                <a:latin typeface="+mn-ea"/>
              </a:rPr>
              <a:t>（哪句是直接写草原景色的？哪句写了作者的感受？在写景中融入感受有什么好处？）</a:t>
            </a:r>
            <a:endParaRPr lang="zh-CN" altLang="en-US" sz="2800" b="1" dirty="0">
              <a:solidFill>
                <a:schemeClr val="tx1"/>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6588" y="932723"/>
            <a:ext cx="8091173" cy="4437753"/>
          </a:xfrm>
          <a:prstGeom prst="rect">
            <a:avLst/>
          </a:prstGeom>
          <a:noFill/>
          <a:ln w="9525">
            <a:noFill/>
          </a:ln>
        </p:spPr>
        <p:txBody>
          <a:bodyPr wrap="square">
            <a:spAutoFit/>
          </a:bodyPr>
          <a:lstStyle/>
          <a:p>
            <a:pPr>
              <a:lnSpc>
                <a:spcPct val="150000"/>
              </a:lnSpc>
            </a:pPr>
            <a:r>
              <a:rPr lang="zh-CN" altLang="en-US" sz="2400" b="1" dirty="0" smtClean="0">
                <a:latin typeface="楷体" panose="02010609060101010101" pitchFamily="49" charset="-122"/>
                <a:ea typeface="楷体" panose="02010609060101010101" pitchFamily="49" charset="-122"/>
              </a:rPr>
              <a:t>   </a:t>
            </a:r>
            <a:r>
              <a:rPr lang="zh-CN" altLang="en-US" sz="2400" b="1" dirty="0" smtClean="0">
                <a:solidFill>
                  <a:srgbClr val="FF0000"/>
                </a:solidFill>
                <a:latin typeface="楷体_GB2312" panose="02010609030101010101" charset="-122"/>
                <a:ea typeface="楷体_GB2312" panose="02010609030101010101" charset="-122"/>
              </a:rPr>
              <a:t>（</a:t>
            </a:r>
            <a:r>
              <a:rPr lang="en-US" altLang="zh-CN" sz="2400" b="1" dirty="0">
                <a:solidFill>
                  <a:srgbClr val="FF0000"/>
                </a:solidFill>
                <a:latin typeface="楷体_GB2312" panose="02010609030101010101" charset="-122"/>
                <a:ea typeface="楷体_GB2312" panose="02010609030101010101" charset="-122"/>
              </a:rPr>
              <a:t>1</a:t>
            </a:r>
            <a:r>
              <a:rPr lang="zh-CN" altLang="en-US" sz="2400" b="1" dirty="0">
                <a:solidFill>
                  <a:srgbClr val="FF0000"/>
                </a:solidFill>
                <a:latin typeface="楷体_GB2312" panose="02010609030101010101" charset="-122"/>
                <a:ea typeface="楷体_GB2312" panose="02010609030101010101" charset="-122"/>
              </a:rPr>
              <a:t>）直接写草原景色的句子是：</a:t>
            </a:r>
            <a:r>
              <a:rPr lang="zh-CN" altLang="en-US" sz="2400" b="1" dirty="0">
                <a:latin typeface="楷体_GB2312" panose="02010609030101010101" charset="-122"/>
                <a:ea typeface="楷体_GB2312" panose="02010609030101010101" charset="-122"/>
              </a:rPr>
              <a:t>那些小丘的线条是那么柔美，就像只用绿色渲染，不用墨线勾勒的中国画那样，到处翠色欲流，轻轻流入云际</a:t>
            </a:r>
            <a:r>
              <a:rPr lang="zh-CN" altLang="en-US" sz="2400" b="1" dirty="0" smtClean="0">
                <a:latin typeface="楷体_GB2312" panose="02010609030101010101" charset="-122"/>
                <a:ea typeface="楷体_GB2312" panose="02010609030101010101" charset="-122"/>
              </a:rPr>
              <a:t>。      </a:t>
            </a:r>
            <a:endParaRPr lang="en-US" altLang="zh-CN" sz="2400" b="1" dirty="0" smtClean="0">
              <a:latin typeface="楷体_GB2312" panose="02010609030101010101" charset="-122"/>
              <a:ea typeface="楷体_GB2312" panose="02010609030101010101" charset="-122"/>
            </a:endParaRPr>
          </a:p>
          <a:p>
            <a:pPr>
              <a:lnSpc>
                <a:spcPct val="150000"/>
              </a:lnSpc>
            </a:pPr>
            <a:r>
              <a:rPr lang="zh-CN" altLang="en-US" sz="2400" b="1" dirty="0" smtClean="0">
                <a:latin typeface="楷体_GB2312" panose="02010609030101010101" charset="-122"/>
                <a:ea typeface="楷体_GB2312" panose="02010609030101010101" charset="-122"/>
              </a:rPr>
              <a:t>   </a:t>
            </a:r>
            <a:r>
              <a:rPr lang="zh-CN" altLang="en-US" sz="2400" b="1" dirty="0" smtClean="0">
                <a:solidFill>
                  <a:srgbClr val="FF0000"/>
                </a:solidFill>
                <a:latin typeface="楷体_GB2312" panose="02010609030101010101" charset="-122"/>
                <a:ea typeface="楷体_GB2312" panose="02010609030101010101" charset="-122"/>
              </a:rPr>
              <a:t>（</a:t>
            </a:r>
            <a:r>
              <a:rPr lang="en-US" altLang="zh-CN" sz="2400" b="1" dirty="0">
                <a:solidFill>
                  <a:srgbClr val="FF0000"/>
                </a:solidFill>
                <a:latin typeface="楷体_GB2312" panose="02010609030101010101" charset="-122"/>
                <a:ea typeface="楷体_GB2312" panose="02010609030101010101" charset="-122"/>
              </a:rPr>
              <a:t>2</a:t>
            </a:r>
            <a:r>
              <a:rPr lang="zh-CN" altLang="en-US" sz="2400" b="1" dirty="0">
                <a:solidFill>
                  <a:srgbClr val="FF0000"/>
                </a:solidFill>
                <a:latin typeface="楷体_GB2312" panose="02010609030101010101" charset="-122"/>
                <a:ea typeface="楷体_GB2312" panose="02010609030101010101" charset="-122"/>
              </a:rPr>
              <a:t>）写作者感受的句子是：</a:t>
            </a:r>
            <a:r>
              <a:rPr lang="zh-CN" altLang="en-US" sz="2400" b="1" dirty="0">
                <a:solidFill>
                  <a:schemeClr val="tx1"/>
                </a:solidFill>
                <a:latin typeface="楷体_GB2312" panose="02010609030101010101" charset="-122"/>
                <a:ea typeface="楷体_GB2312" panose="02010609030101010101" charset="-122"/>
              </a:rPr>
              <a:t>这种境界，既使人惊叹，又叫人舒服，既愿久立四望，又想坐下低吟一首奇丽的小诗</a:t>
            </a:r>
            <a:r>
              <a:rPr lang="zh-CN" altLang="en-US" sz="2400" b="1" dirty="0" smtClean="0">
                <a:solidFill>
                  <a:schemeClr val="tx1"/>
                </a:solidFill>
                <a:latin typeface="楷体_GB2312" panose="02010609030101010101" charset="-122"/>
                <a:ea typeface="楷体_GB2312" panose="02010609030101010101" charset="-122"/>
              </a:rPr>
              <a:t>。</a:t>
            </a:r>
            <a:endParaRPr lang="en-US" altLang="zh-CN" sz="2400" b="1" dirty="0" smtClean="0">
              <a:solidFill>
                <a:schemeClr val="tx1"/>
              </a:solidFill>
              <a:latin typeface="楷体_GB2312" panose="02010609030101010101" charset="-122"/>
              <a:ea typeface="楷体_GB2312" panose="02010609030101010101" charset="-122"/>
            </a:endParaRPr>
          </a:p>
          <a:p>
            <a:pPr>
              <a:lnSpc>
                <a:spcPct val="150000"/>
              </a:lnSpc>
            </a:pPr>
            <a:r>
              <a:rPr lang="zh-CN" altLang="en-US" sz="2400" b="1" dirty="0" smtClean="0">
                <a:latin typeface="楷体_GB2312" panose="02010609030101010101" charset="-122"/>
                <a:ea typeface="楷体_GB2312" panose="02010609030101010101" charset="-122"/>
              </a:rPr>
              <a:t>   </a:t>
            </a:r>
            <a:r>
              <a:rPr lang="zh-CN" altLang="en-US" sz="2400" b="1" dirty="0" smtClean="0">
                <a:solidFill>
                  <a:srgbClr val="FF0000"/>
                </a:solidFill>
                <a:latin typeface="楷体_GB2312" panose="02010609030101010101" charset="-122"/>
                <a:ea typeface="楷体_GB2312" panose="02010609030101010101" charset="-122"/>
              </a:rPr>
              <a:t>（</a:t>
            </a:r>
            <a:r>
              <a:rPr lang="en-US" altLang="zh-CN" sz="2400" b="1" dirty="0">
                <a:solidFill>
                  <a:srgbClr val="FF0000"/>
                </a:solidFill>
                <a:latin typeface="楷体_GB2312" panose="02010609030101010101" charset="-122"/>
                <a:ea typeface="楷体_GB2312" panose="02010609030101010101" charset="-122"/>
              </a:rPr>
              <a:t>3</a:t>
            </a:r>
            <a:r>
              <a:rPr lang="zh-CN" altLang="en-US" sz="2400" b="1" dirty="0">
                <a:solidFill>
                  <a:srgbClr val="FF0000"/>
                </a:solidFill>
                <a:latin typeface="楷体_GB2312" panose="02010609030101010101" charset="-122"/>
                <a:ea typeface="楷体_GB2312" panose="02010609030101010101" charset="-122"/>
              </a:rPr>
              <a:t>）这样写的好处：</a:t>
            </a:r>
            <a:r>
              <a:rPr lang="zh-CN" altLang="en-US" sz="2400" b="1" dirty="0">
                <a:latin typeface="楷体_GB2312" panose="02010609030101010101" charset="-122"/>
                <a:ea typeface="楷体_GB2312" panose="02010609030101010101" charset="-122"/>
              </a:rPr>
              <a:t>在描写景物的时候，加入作者的主观感受，这种写法叫做“情景交融”</a:t>
            </a:r>
            <a:r>
              <a:rPr lang="zh-CN" altLang="en-US" sz="2400" b="1" dirty="0" smtClean="0">
                <a:latin typeface="楷体_GB2312" panose="02010609030101010101" charset="-122"/>
                <a:ea typeface="楷体_GB2312" panose="02010609030101010101" charset="-122"/>
              </a:rPr>
              <a:t>。</a:t>
            </a:r>
            <a:endParaRPr lang="zh-CN" altLang="en-US" sz="2400" b="1" dirty="0">
              <a:solidFill>
                <a:srgbClr val="00B0F0"/>
              </a:solidFill>
              <a:latin typeface="楷体_GB2312" panose="02010609030101010101" charset="-122"/>
              <a:ea typeface="楷体_GB2312" panose="02010609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6108" y="1484749"/>
            <a:ext cx="8091173" cy="3108543"/>
          </a:xfrm>
          <a:prstGeom prst="rect">
            <a:avLst/>
          </a:prstGeom>
          <a:noFill/>
          <a:ln w="9525">
            <a:noFill/>
          </a:ln>
        </p:spPr>
        <p:txBody>
          <a:bodyPr wrap="square">
            <a:spAutoFit/>
          </a:bodyPr>
          <a:lstStyle/>
          <a:p>
            <a:r>
              <a:rPr lang="zh-CN" altLang="en-US" sz="2800" b="1" dirty="0" smtClean="0">
                <a:latin typeface="楷体_GB2312" panose="02010609030101010101" charset="-122"/>
                <a:ea typeface="楷体_GB2312" panose="02010609030101010101" charset="-122"/>
              </a:rPr>
              <a:t>运用</a:t>
            </a:r>
            <a:r>
              <a:rPr lang="zh-CN" altLang="en-US" sz="2800" b="1" dirty="0">
                <a:latin typeface="楷体_GB2312" panose="02010609030101010101" charset="-122"/>
                <a:ea typeface="楷体_GB2312" panose="02010609030101010101" charset="-122"/>
              </a:rPr>
              <a:t>这种方法写文章，能使情与景高度融合，所写的景融入感情色彩，所抒发的感情又寄托在景物之中，从而达到景中有情、情以景显、情景交融的艺术效果</a:t>
            </a:r>
            <a:r>
              <a:rPr lang="zh-CN" altLang="en-US" sz="2800" b="1" dirty="0" smtClean="0">
                <a:latin typeface="楷体_GB2312" panose="02010609030101010101" charset="-122"/>
                <a:ea typeface="楷体_GB2312" panose="02010609030101010101" charset="-122"/>
              </a:rPr>
              <a:t>。</a:t>
            </a:r>
            <a:endParaRPr lang="en-US" altLang="zh-CN" sz="2800" b="1" dirty="0" smtClean="0">
              <a:latin typeface="楷体_GB2312" panose="02010609030101010101" charset="-122"/>
              <a:ea typeface="楷体_GB2312" panose="02010609030101010101" charset="-122"/>
            </a:endParaRPr>
          </a:p>
          <a:p>
            <a:r>
              <a:rPr lang="en-US" altLang="zh-CN" sz="2800" b="1" dirty="0">
                <a:latin typeface="楷体_GB2312" panose="02010609030101010101" charset="-122"/>
                <a:ea typeface="楷体_GB2312" panose="02010609030101010101" charset="-122"/>
              </a:rPr>
              <a:t> </a:t>
            </a:r>
            <a:r>
              <a:rPr lang="en-US" altLang="zh-CN" sz="2800" b="1" dirty="0" smtClean="0">
                <a:latin typeface="楷体_GB2312" panose="02010609030101010101" charset="-122"/>
                <a:ea typeface="楷体_GB2312" panose="02010609030101010101" charset="-122"/>
              </a:rPr>
              <a:t>  </a:t>
            </a:r>
            <a:r>
              <a:rPr lang="zh-CN" altLang="en-US" sz="2800" b="1" dirty="0" smtClean="0">
                <a:solidFill>
                  <a:srgbClr val="FF0000"/>
                </a:solidFill>
                <a:latin typeface="楷体_GB2312" panose="02010609030101010101" charset="-122"/>
                <a:ea typeface="楷体_GB2312" panose="02010609030101010101" charset="-122"/>
              </a:rPr>
              <a:t>（</a:t>
            </a:r>
            <a:r>
              <a:rPr lang="en-US" altLang="zh-CN" sz="2800" b="1" dirty="0">
                <a:solidFill>
                  <a:srgbClr val="FF0000"/>
                </a:solidFill>
                <a:latin typeface="楷体_GB2312" panose="02010609030101010101" charset="-122"/>
                <a:ea typeface="楷体_GB2312" panose="02010609030101010101" charset="-122"/>
              </a:rPr>
              <a:t>4</a:t>
            </a:r>
            <a:r>
              <a:rPr lang="zh-CN" altLang="en-US" sz="2800" b="1" dirty="0">
                <a:solidFill>
                  <a:srgbClr val="FF0000"/>
                </a:solidFill>
                <a:latin typeface="楷体_GB2312" panose="02010609030101010101" charset="-122"/>
                <a:ea typeface="楷体_GB2312" panose="02010609030101010101" charset="-122"/>
              </a:rPr>
              <a:t>）文中类似的句子：</a:t>
            </a:r>
            <a:r>
              <a:rPr lang="zh-CN" altLang="en-US" sz="2800" b="1" dirty="0">
                <a:solidFill>
                  <a:schemeClr val="tx1"/>
                </a:solidFill>
                <a:latin typeface="楷体_GB2312" panose="02010609030101010101" charset="-122"/>
                <a:ea typeface="楷体_GB2312" panose="02010609030101010101" charset="-122"/>
              </a:rPr>
              <a:t>那里的天比别处的更可爱，空气是那么清鲜，天空是那么明朗，使我总想高歌一曲，表示我满心的愉快。</a:t>
            </a:r>
            <a:endParaRPr lang="zh-CN" altLang="en-US" sz="2800" b="1" dirty="0">
              <a:solidFill>
                <a:schemeClr val="tx1"/>
              </a:solidFill>
              <a:latin typeface="楷体_GB2312" panose="02010609030101010101" charset="-122"/>
              <a:ea typeface="楷体_GB2312" panose="02010609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2"/>
          <p:cNvSpPr txBox="1"/>
          <p:nvPr/>
        </p:nvSpPr>
        <p:spPr>
          <a:xfrm>
            <a:off x="357159" y="836712"/>
            <a:ext cx="8463314" cy="1158074"/>
          </a:xfrm>
          <a:prstGeom prst="rect">
            <a:avLst/>
          </a:prstGeom>
          <a:noFill/>
          <a:ln w="9525">
            <a:noFill/>
          </a:ln>
        </p:spPr>
        <p:txBody>
          <a:bodyPr wrap="square">
            <a:spAutoFit/>
          </a:bodyPr>
          <a:lstStyle/>
          <a:p>
            <a:pPr>
              <a:lnSpc>
                <a:spcPct val="130000"/>
              </a:lnSpc>
            </a:pPr>
            <a:r>
              <a:rPr lang="en-US" altLang="zh-CN" sz="2800" b="1" dirty="0" smtClean="0">
                <a:latin typeface="黑体" panose="02010609060101010101" pitchFamily="2" charset="-122"/>
                <a:ea typeface="黑体" panose="02010609060101010101" pitchFamily="2" charset="-122"/>
              </a:rPr>
              <a:t>  </a:t>
            </a:r>
            <a:r>
              <a:rPr lang="en-US" altLang="zh-CN" sz="2800" b="1" dirty="0" smtClean="0">
                <a:latin typeface="+mn-ea"/>
              </a:rPr>
              <a:t>3.“</a:t>
            </a:r>
            <a:r>
              <a:rPr lang="zh-CN" altLang="en-US" sz="2800" b="1" dirty="0">
                <a:latin typeface="+mn-ea"/>
              </a:rPr>
              <a:t>蒙汉情深何忍别，天涯碧草话斜阳”，你从课文哪些地方体会到了“蒙汉情深”？</a:t>
            </a:r>
            <a:endParaRPr lang="zh-CN" altLang="en-US" sz="2800" b="1" dirty="0">
              <a:latin typeface="+mn-ea"/>
            </a:endParaRPr>
          </a:p>
        </p:txBody>
      </p:sp>
      <p:sp>
        <p:nvSpPr>
          <p:cNvPr id="2" name="TextBox 1"/>
          <p:cNvSpPr txBox="1"/>
          <p:nvPr/>
        </p:nvSpPr>
        <p:spPr>
          <a:xfrm>
            <a:off x="513046" y="2478801"/>
            <a:ext cx="8091401" cy="954107"/>
          </a:xfrm>
          <a:prstGeom prst="rect">
            <a:avLst/>
          </a:prstGeom>
          <a:noFill/>
          <a:ln w="9525">
            <a:noFill/>
          </a:ln>
        </p:spPr>
        <p:txBody>
          <a:bodyPr wrap="square">
            <a:spAutoFit/>
          </a:bodyPr>
          <a:lstStyle/>
          <a:p>
            <a:r>
              <a:rPr lang="zh-CN" altLang="en-US" sz="2800" b="1" dirty="0" smtClean="0">
                <a:solidFill>
                  <a:srgbClr val="150118"/>
                </a:solidFill>
                <a:latin typeface="楷体" panose="02010609060101010101" pitchFamily="49" charset="-122"/>
                <a:ea typeface="楷体" panose="02010609060101010101" pitchFamily="49" charset="-122"/>
              </a:rPr>
              <a:t>    </a:t>
            </a:r>
            <a:r>
              <a:rPr lang="zh-CN" altLang="en-US" sz="2800" b="1" dirty="0" smtClean="0">
                <a:solidFill>
                  <a:srgbClr val="FF0000"/>
                </a:solidFill>
                <a:latin typeface="楷体_GB2312" panose="02010609030101010101" charset="-122"/>
                <a:ea typeface="楷体_GB2312" panose="02010609030101010101" charset="-122"/>
              </a:rPr>
              <a:t>提示</a:t>
            </a:r>
            <a:r>
              <a:rPr lang="zh-CN" altLang="en-US" sz="2800" b="1" dirty="0">
                <a:solidFill>
                  <a:srgbClr val="FF0000"/>
                </a:solidFill>
                <a:latin typeface="楷体_GB2312" panose="02010609030101010101" charset="-122"/>
                <a:ea typeface="楷体_GB2312" panose="02010609030101010101" charset="-122"/>
              </a:rPr>
              <a:t>：</a:t>
            </a:r>
            <a:r>
              <a:rPr lang="zh-CN" altLang="en-US" sz="2800" b="1" dirty="0">
                <a:solidFill>
                  <a:schemeClr val="tx1"/>
                </a:solidFill>
                <a:latin typeface="楷体_GB2312" panose="02010609030101010101" charset="-122"/>
                <a:ea typeface="楷体_GB2312" panose="02010609030101010101" charset="-122"/>
              </a:rPr>
              <a:t>从迎客、联欢到话别，处处洋溢着“蒙汉情深”。</a:t>
            </a:r>
            <a:endParaRPr lang="zh-CN" altLang="en-US" sz="2800" b="1" dirty="0">
              <a:solidFill>
                <a:schemeClr val="tx1"/>
              </a:solidFill>
              <a:latin typeface="楷体_GB2312" panose="02010609030101010101" charset="-122"/>
              <a:ea typeface="楷体_GB2312" panose="02010609030101010101" charset="-122"/>
            </a:endParaRPr>
          </a:p>
        </p:txBody>
      </p:sp>
      <p:sp>
        <p:nvSpPr>
          <p:cNvPr id="6" name="TextBox 5"/>
          <p:cNvSpPr txBox="1"/>
          <p:nvPr/>
        </p:nvSpPr>
        <p:spPr>
          <a:xfrm>
            <a:off x="489064" y="3766412"/>
            <a:ext cx="8091401" cy="1384995"/>
          </a:xfrm>
          <a:prstGeom prst="rect">
            <a:avLst/>
          </a:prstGeom>
          <a:noFill/>
          <a:ln w="9525">
            <a:noFill/>
          </a:ln>
        </p:spPr>
        <p:txBody>
          <a:bodyPr wrap="square">
            <a:spAutoFit/>
          </a:bodyPr>
          <a:lstStyle/>
          <a:p>
            <a:r>
              <a:rPr lang="zh-CN" altLang="en-US" sz="2800" b="1" dirty="0" smtClean="0">
                <a:solidFill>
                  <a:srgbClr val="150118"/>
                </a:solidFill>
                <a:latin typeface="楷体" panose="02010609060101010101" pitchFamily="49" charset="-122"/>
                <a:ea typeface="楷体" panose="02010609060101010101" pitchFamily="49" charset="-122"/>
              </a:rPr>
              <a:t>    </a:t>
            </a:r>
            <a:r>
              <a:rPr lang="zh-CN" altLang="en-US" sz="2800" b="1" dirty="0" smtClean="0">
                <a:solidFill>
                  <a:srgbClr val="FF0000"/>
                </a:solidFill>
                <a:latin typeface="楷体_GB2312" panose="02010609030101010101" charset="-122"/>
                <a:ea typeface="楷体_GB2312" panose="02010609030101010101" charset="-122"/>
              </a:rPr>
              <a:t>比如</a:t>
            </a:r>
            <a:r>
              <a:rPr lang="zh-CN" altLang="en-US" sz="2800" b="1" dirty="0">
                <a:solidFill>
                  <a:srgbClr val="FF0000"/>
                </a:solidFill>
                <a:latin typeface="楷体_GB2312" panose="02010609030101010101" charset="-122"/>
                <a:ea typeface="楷体_GB2312" panose="02010609030101010101" charset="-122"/>
              </a:rPr>
              <a:t>：</a:t>
            </a:r>
            <a:r>
              <a:rPr lang="zh-CN" altLang="en-US" sz="2800" b="1" dirty="0">
                <a:solidFill>
                  <a:srgbClr val="150118"/>
                </a:solidFill>
                <a:latin typeface="楷体_GB2312" panose="02010609030101010101" charset="-122"/>
                <a:ea typeface="楷体_GB2312" panose="02010609030101010101" charset="-122"/>
              </a:rPr>
              <a:t>（</a:t>
            </a:r>
            <a:r>
              <a:rPr lang="en-US" altLang="zh-CN" sz="2800" b="1" dirty="0">
                <a:solidFill>
                  <a:srgbClr val="150118"/>
                </a:solidFill>
                <a:latin typeface="楷体_GB2312" panose="02010609030101010101" charset="-122"/>
                <a:ea typeface="楷体_GB2312" panose="02010609030101010101" charset="-122"/>
              </a:rPr>
              <a:t>1</a:t>
            </a:r>
            <a:r>
              <a:rPr lang="zh-CN" altLang="en-US" sz="2800" b="1" dirty="0">
                <a:solidFill>
                  <a:srgbClr val="150118"/>
                </a:solidFill>
                <a:latin typeface="楷体_GB2312" panose="02010609030101010101" charset="-122"/>
                <a:ea typeface="楷体_GB2312" panose="02010609030101010101" charset="-122"/>
              </a:rPr>
              <a:t>）忽然，像被一阵风吹来似的，远处的小丘上出现了一群马</a:t>
            </a:r>
            <a:r>
              <a:rPr lang="en-US" altLang="zh-CN" sz="2800" b="1" dirty="0">
                <a:solidFill>
                  <a:srgbClr val="150118"/>
                </a:solidFill>
                <a:latin typeface="楷体_GB2312" panose="02010609030101010101" charset="-122"/>
                <a:ea typeface="楷体_GB2312" panose="02010609030101010101" charset="-122"/>
              </a:rPr>
              <a:t>……</a:t>
            </a:r>
            <a:r>
              <a:rPr lang="zh-CN" altLang="en-US" sz="2800" b="1" dirty="0">
                <a:solidFill>
                  <a:srgbClr val="150118"/>
                </a:solidFill>
                <a:latin typeface="楷体_GB2312" panose="02010609030101010101" charset="-122"/>
                <a:ea typeface="楷体_GB2312" panose="02010609030101010101" charset="-122"/>
              </a:rPr>
              <a:t>这是主人来到几十里外欢迎远客</a:t>
            </a:r>
            <a:r>
              <a:rPr lang="zh-CN" altLang="en-US" sz="2800" b="1" dirty="0" smtClean="0">
                <a:solidFill>
                  <a:srgbClr val="150118"/>
                </a:solidFill>
                <a:latin typeface="楷体_GB2312" panose="02010609030101010101" charset="-122"/>
                <a:ea typeface="楷体_GB2312" panose="02010609030101010101" charset="-122"/>
              </a:rPr>
              <a:t>。</a:t>
            </a:r>
            <a:endParaRPr lang="zh-CN" altLang="en-US" sz="2800" b="1" dirty="0">
              <a:solidFill>
                <a:srgbClr val="0070C0"/>
              </a:solidFill>
              <a:latin typeface="楷体_GB2312" panose="02010609030101010101" charset="-122"/>
              <a:ea typeface="楷体_GB2312" panose="02010609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linds(horizontal)">
                                      <p:cBhvr>
                                        <p:cTn id="7" dur="5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2"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3046" y="932024"/>
            <a:ext cx="8091401" cy="3539430"/>
          </a:xfrm>
          <a:prstGeom prst="rect">
            <a:avLst/>
          </a:prstGeom>
          <a:noFill/>
          <a:ln w="9525">
            <a:noFill/>
          </a:ln>
        </p:spPr>
        <p:txBody>
          <a:bodyPr wrap="square">
            <a:spAutoFit/>
          </a:bodyPr>
          <a:lstStyle/>
          <a:p>
            <a:r>
              <a:rPr lang="zh-CN" altLang="en-US" sz="2800" b="1" dirty="0" smtClean="0">
                <a:solidFill>
                  <a:srgbClr val="150118"/>
                </a:solidFill>
                <a:latin typeface="楷体" panose="02010609060101010101" pitchFamily="49" charset="-122"/>
                <a:ea typeface="楷体" panose="02010609060101010101" pitchFamily="49" charset="-122"/>
              </a:rPr>
              <a:t>   </a:t>
            </a:r>
            <a:r>
              <a:rPr lang="zh-CN" altLang="en-US" sz="2800" b="1" dirty="0" smtClean="0">
                <a:solidFill>
                  <a:srgbClr val="150118"/>
                </a:solidFill>
                <a:latin typeface="楷体_GB2312" panose="02010609030101010101" charset="-122"/>
                <a:ea typeface="楷体_GB2312" panose="02010609030101010101" charset="-122"/>
              </a:rPr>
              <a:t>（</a:t>
            </a:r>
            <a:r>
              <a:rPr lang="en-US" altLang="zh-CN" sz="2800" b="1" dirty="0">
                <a:solidFill>
                  <a:srgbClr val="150118"/>
                </a:solidFill>
                <a:latin typeface="楷体_GB2312" panose="02010609030101010101" charset="-122"/>
                <a:ea typeface="楷体_GB2312" panose="02010609030101010101" charset="-122"/>
              </a:rPr>
              <a:t>2</a:t>
            </a:r>
            <a:r>
              <a:rPr lang="zh-CN" altLang="en-US" sz="2800" b="1" dirty="0">
                <a:solidFill>
                  <a:srgbClr val="150118"/>
                </a:solidFill>
                <a:latin typeface="楷体_GB2312" panose="02010609030101010101" charset="-122"/>
                <a:ea typeface="楷体_GB2312" panose="02010609030101010101" charset="-122"/>
              </a:rPr>
              <a:t>）见到我们，主人们立刻拨转马头，欢呼着，飞驰着，在汽车左右与前面引路</a:t>
            </a:r>
            <a:r>
              <a:rPr lang="zh-CN" altLang="en-US" sz="2800" b="1" dirty="0" smtClean="0">
                <a:solidFill>
                  <a:srgbClr val="150118"/>
                </a:solidFill>
                <a:latin typeface="楷体_GB2312" panose="02010609030101010101" charset="-122"/>
                <a:ea typeface="楷体_GB2312" panose="02010609030101010101" charset="-122"/>
              </a:rPr>
              <a:t>。</a:t>
            </a:r>
            <a:endParaRPr lang="en-US" altLang="zh-CN" sz="2800" b="1" dirty="0" smtClean="0">
              <a:solidFill>
                <a:srgbClr val="150118"/>
              </a:solidFill>
              <a:latin typeface="楷体_GB2312" panose="02010609030101010101" charset="-122"/>
              <a:ea typeface="楷体_GB2312" panose="02010609030101010101" charset="-122"/>
            </a:endParaRPr>
          </a:p>
          <a:p>
            <a:r>
              <a:rPr lang="en-US" altLang="zh-CN" sz="2800" b="1" dirty="0">
                <a:solidFill>
                  <a:srgbClr val="150118"/>
                </a:solidFill>
                <a:latin typeface="楷体_GB2312" panose="02010609030101010101" charset="-122"/>
                <a:ea typeface="楷体_GB2312" panose="02010609030101010101" charset="-122"/>
              </a:rPr>
              <a:t> </a:t>
            </a:r>
            <a:r>
              <a:rPr lang="en-US" altLang="zh-CN" sz="2800" b="1" dirty="0" smtClean="0">
                <a:solidFill>
                  <a:srgbClr val="150118"/>
                </a:solidFill>
                <a:latin typeface="楷体_GB2312" panose="02010609030101010101" charset="-122"/>
                <a:ea typeface="楷体_GB2312" panose="02010609030101010101" charset="-122"/>
              </a:rPr>
              <a:t>  </a:t>
            </a:r>
            <a:r>
              <a:rPr lang="zh-CN" altLang="en-US" sz="2800" b="1" dirty="0" smtClean="0">
                <a:solidFill>
                  <a:schemeClr val="tx1"/>
                </a:solidFill>
                <a:latin typeface="楷体_GB2312" panose="02010609030101010101" charset="-122"/>
                <a:ea typeface="楷体_GB2312" panose="02010609030101010101" charset="-122"/>
              </a:rPr>
              <a:t>（</a:t>
            </a:r>
            <a:r>
              <a:rPr lang="en-US" altLang="zh-CN" sz="2800" b="1" dirty="0">
                <a:solidFill>
                  <a:schemeClr val="tx1"/>
                </a:solidFill>
                <a:latin typeface="楷体_GB2312" panose="02010609030101010101" charset="-122"/>
                <a:ea typeface="楷体_GB2312" panose="02010609030101010101" charset="-122"/>
              </a:rPr>
              <a:t>3</a:t>
            </a:r>
            <a:r>
              <a:rPr lang="zh-CN" altLang="en-US" sz="2800" b="1" dirty="0">
                <a:solidFill>
                  <a:schemeClr val="tx1"/>
                </a:solidFill>
                <a:latin typeface="楷体_GB2312" panose="02010609030101010101" charset="-122"/>
                <a:ea typeface="楷体_GB2312" panose="02010609030101010101" charset="-122"/>
              </a:rPr>
              <a:t>）人很多，都是从几十里外乘马或坐车来看我们的</a:t>
            </a:r>
            <a:r>
              <a:rPr lang="en-US" altLang="zh-CN" sz="2800" b="1" dirty="0">
                <a:solidFill>
                  <a:schemeClr val="tx1"/>
                </a:solidFill>
                <a:latin typeface="楷体_GB2312" panose="02010609030101010101" charset="-122"/>
                <a:ea typeface="楷体_GB2312" panose="02010609030101010101" charset="-122"/>
              </a:rPr>
              <a:t>……</a:t>
            </a:r>
            <a:r>
              <a:rPr lang="zh-CN" altLang="en-US" sz="2800" b="1" dirty="0">
                <a:solidFill>
                  <a:schemeClr val="tx1"/>
                </a:solidFill>
                <a:latin typeface="楷体_GB2312" panose="02010609030101010101" charset="-122"/>
                <a:ea typeface="楷体_GB2312" panose="02010609030101010101" charset="-122"/>
              </a:rPr>
              <a:t>你说你的，我说我的，总的意思是民族团结互助</a:t>
            </a:r>
            <a:r>
              <a:rPr lang="zh-CN" altLang="en-US" sz="2800" b="1" dirty="0" smtClean="0">
                <a:solidFill>
                  <a:schemeClr val="tx1"/>
                </a:solidFill>
                <a:latin typeface="楷体_GB2312" panose="02010609030101010101" charset="-122"/>
                <a:ea typeface="楷体_GB2312" panose="02010609030101010101" charset="-122"/>
              </a:rPr>
              <a:t>。</a:t>
            </a:r>
            <a:endParaRPr lang="en-US" altLang="zh-CN" sz="2800" b="1" dirty="0" smtClean="0">
              <a:solidFill>
                <a:schemeClr val="tx1"/>
              </a:solidFill>
              <a:latin typeface="楷体_GB2312" panose="02010609030101010101" charset="-122"/>
              <a:ea typeface="楷体_GB2312" panose="02010609030101010101" charset="-122"/>
            </a:endParaRPr>
          </a:p>
          <a:p>
            <a:r>
              <a:rPr lang="en-US" altLang="zh-CN" sz="2800" b="1" dirty="0">
                <a:solidFill>
                  <a:schemeClr val="tx1"/>
                </a:solidFill>
                <a:latin typeface="楷体_GB2312" panose="02010609030101010101" charset="-122"/>
                <a:ea typeface="楷体_GB2312" panose="02010609030101010101" charset="-122"/>
              </a:rPr>
              <a:t> </a:t>
            </a:r>
            <a:r>
              <a:rPr lang="en-US" altLang="zh-CN" sz="2800" b="1" dirty="0" smtClean="0">
                <a:solidFill>
                  <a:schemeClr val="tx1"/>
                </a:solidFill>
                <a:latin typeface="楷体_GB2312" panose="02010609030101010101" charset="-122"/>
                <a:ea typeface="楷体_GB2312" panose="02010609030101010101" charset="-122"/>
              </a:rPr>
              <a:t>  </a:t>
            </a:r>
            <a:r>
              <a:rPr lang="zh-CN" altLang="en-US" sz="2800" b="1" dirty="0" smtClean="0">
                <a:solidFill>
                  <a:schemeClr val="tx1"/>
                </a:solidFill>
                <a:latin typeface="楷体_GB2312" panose="02010609030101010101" charset="-122"/>
                <a:ea typeface="楷体_GB2312" panose="02010609030101010101" charset="-122"/>
              </a:rPr>
              <a:t>（</a:t>
            </a:r>
            <a:r>
              <a:rPr lang="en-US" altLang="zh-CN" sz="2800" b="1" dirty="0" smtClean="0">
                <a:solidFill>
                  <a:schemeClr val="tx1"/>
                </a:solidFill>
                <a:latin typeface="楷体_GB2312" panose="02010609030101010101" charset="-122"/>
                <a:ea typeface="楷体_GB2312" panose="02010609030101010101" charset="-122"/>
              </a:rPr>
              <a:t>4</a:t>
            </a:r>
            <a:r>
              <a:rPr lang="zh-CN" altLang="en-US" sz="2800" b="1" dirty="0" smtClean="0">
                <a:solidFill>
                  <a:schemeClr val="tx1"/>
                </a:solidFill>
                <a:latin typeface="楷体_GB2312" panose="02010609030101010101" charset="-122"/>
                <a:ea typeface="楷体_GB2312" panose="02010609030101010101" charset="-122"/>
              </a:rPr>
              <a:t>）</a:t>
            </a:r>
            <a:r>
              <a:rPr lang="zh-CN" altLang="en-US" sz="2800" b="1" dirty="0">
                <a:solidFill>
                  <a:schemeClr val="tx1"/>
                </a:solidFill>
                <a:latin typeface="楷体_GB2312" panose="02010609030101010101" charset="-122"/>
                <a:ea typeface="楷体_GB2312" panose="02010609030101010101" charset="-122"/>
              </a:rPr>
              <a:t>也不知怎的，就进了蒙古包。</a:t>
            </a:r>
            <a:r>
              <a:rPr lang="en-US" altLang="zh-CN" sz="2800" b="1" dirty="0">
                <a:solidFill>
                  <a:schemeClr val="tx1"/>
                </a:solidFill>
                <a:latin typeface="楷体_GB2312" panose="02010609030101010101" charset="-122"/>
                <a:ea typeface="楷体_GB2312" panose="02010609030101010101" charset="-122"/>
              </a:rPr>
              <a:t>……</a:t>
            </a:r>
            <a:r>
              <a:rPr lang="zh-CN" altLang="en-US" sz="2800" b="1" dirty="0">
                <a:solidFill>
                  <a:schemeClr val="tx1"/>
                </a:solidFill>
                <a:latin typeface="楷体_GB2312" panose="02010609030101010101" charset="-122"/>
                <a:ea typeface="楷体_GB2312" panose="02010609030101010101" charset="-122"/>
              </a:rPr>
              <a:t>我们回敬，主人再举杯，我们再回敬</a:t>
            </a:r>
            <a:r>
              <a:rPr lang="zh-CN" altLang="en-US" sz="2800" b="1" dirty="0" smtClean="0">
                <a:solidFill>
                  <a:schemeClr val="tx1"/>
                </a:solidFill>
                <a:latin typeface="楷体_GB2312" panose="02010609030101010101" charset="-122"/>
                <a:ea typeface="楷体_GB2312" panose="02010609030101010101" charset="-122"/>
              </a:rPr>
              <a:t>。</a:t>
            </a:r>
            <a:endParaRPr lang="en-US" altLang="zh-CN" sz="2800" b="1" dirty="0" smtClean="0">
              <a:solidFill>
                <a:schemeClr val="tx1"/>
              </a:solidFill>
              <a:latin typeface="楷体_GB2312" panose="02010609030101010101" charset="-122"/>
              <a:ea typeface="楷体_GB2312" panose="02010609030101010101" charset="-122"/>
            </a:endParaRPr>
          </a:p>
          <a:p>
            <a:r>
              <a:rPr lang="en-US" altLang="zh-CN" sz="2800" b="1" dirty="0">
                <a:solidFill>
                  <a:srgbClr val="150118"/>
                </a:solidFill>
                <a:latin typeface="楷体_GB2312" panose="02010609030101010101" charset="-122"/>
                <a:ea typeface="楷体_GB2312" panose="02010609030101010101" charset="-122"/>
              </a:rPr>
              <a:t> </a:t>
            </a:r>
            <a:r>
              <a:rPr lang="en-US" altLang="zh-CN" sz="2800" b="1" dirty="0" smtClean="0">
                <a:solidFill>
                  <a:srgbClr val="150118"/>
                </a:solidFill>
                <a:latin typeface="楷体_GB2312" panose="02010609030101010101" charset="-122"/>
                <a:ea typeface="楷体_GB2312" panose="02010609030101010101" charset="-122"/>
              </a:rPr>
              <a:t>  </a:t>
            </a:r>
            <a:r>
              <a:rPr lang="zh-CN" altLang="en-US" sz="2800" b="1" dirty="0" smtClean="0">
                <a:solidFill>
                  <a:srgbClr val="150118"/>
                </a:solidFill>
                <a:latin typeface="楷体_GB2312" panose="02010609030101010101" charset="-122"/>
                <a:ea typeface="楷体_GB2312" panose="02010609030101010101" charset="-122"/>
              </a:rPr>
              <a:t>（</a:t>
            </a:r>
            <a:r>
              <a:rPr lang="en-US" altLang="zh-CN" sz="2800" b="1" dirty="0" smtClean="0">
                <a:solidFill>
                  <a:srgbClr val="150118"/>
                </a:solidFill>
                <a:latin typeface="楷体_GB2312" panose="02010609030101010101" charset="-122"/>
                <a:ea typeface="楷体_GB2312" panose="02010609030101010101" charset="-122"/>
              </a:rPr>
              <a:t>5</a:t>
            </a:r>
            <a:r>
              <a:rPr lang="zh-CN" altLang="en-US" sz="2800" b="1" dirty="0" smtClean="0">
                <a:solidFill>
                  <a:srgbClr val="150118"/>
                </a:solidFill>
                <a:latin typeface="楷体_GB2312" panose="02010609030101010101" charset="-122"/>
                <a:ea typeface="楷体_GB2312" panose="02010609030101010101" charset="-122"/>
              </a:rPr>
              <a:t>）</a:t>
            </a:r>
            <a:r>
              <a:rPr lang="zh-CN" altLang="en-US" sz="2800" b="1" dirty="0">
                <a:solidFill>
                  <a:srgbClr val="150118"/>
                </a:solidFill>
                <a:latin typeface="楷体_GB2312" panose="02010609030101010101" charset="-122"/>
                <a:ea typeface="楷体_GB2312" panose="02010609030101010101" charset="-122"/>
              </a:rPr>
              <a:t>太阳已经偏西，谁也不肯走。</a:t>
            </a:r>
            <a:endParaRPr lang="zh-CN" altLang="en-US" sz="2800" b="1" dirty="0">
              <a:solidFill>
                <a:srgbClr val="0070C0"/>
              </a:solidFill>
              <a:latin typeface="楷体_GB2312" panose="02010609030101010101" charset="-122"/>
              <a:ea typeface="楷体_GB2312" panose="02010609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内容占位符 2"/>
          <p:cNvSpPr txBox="1"/>
          <p:nvPr/>
        </p:nvSpPr>
        <p:spPr>
          <a:xfrm>
            <a:off x="817707" y="2127552"/>
            <a:ext cx="7786742" cy="2007281"/>
          </a:xfrm>
          <a:prstGeom prst="rect">
            <a:avLst/>
          </a:prstGeom>
          <a:noFill/>
          <a:ln w="9525">
            <a:noFill/>
          </a:ln>
        </p:spPr>
        <p:txBody>
          <a:bodyPr wrap="square" lIns="91440" tIns="45720" rIns="91440" bIns="45720">
            <a:spAutoFit/>
          </a:bodyPr>
          <a:lstStyle/>
          <a:p>
            <a:pPr marL="514350" indent="-514350" eaLnBrk="1" hangingPunct="1">
              <a:lnSpc>
                <a:spcPct val="150000"/>
              </a:lnSpc>
              <a:spcBef>
                <a:spcPts val="600"/>
              </a:spcBef>
            </a:pPr>
            <a:r>
              <a:rPr lang="en-US" altLang="zh-CN" sz="2800" dirty="0" smtClean="0">
                <a:latin typeface="黑体" panose="02010609060101010101" pitchFamily="2" charset="-122"/>
                <a:ea typeface="黑体" panose="02010609060101010101" pitchFamily="2" charset="-122"/>
              </a:rPr>
              <a:t>   1.</a:t>
            </a:r>
            <a:r>
              <a:rPr lang="zh-CN" altLang="en-US" sz="2800" dirty="0" smtClean="0">
                <a:latin typeface="黑体" panose="02010609060101010101" pitchFamily="2" charset="-122"/>
                <a:ea typeface="黑体" panose="02010609060101010101" pitchFamily="2" charset="-122"/>
              </a:rPr>
              <a:t>有感情地朗读课文，背诵课文第一自然段</a:t>
            </a:r>
            <a:endParaRPr lang="en-US" altLang="zh-CN" sz="2800" dirty="0" smtClean="0">
              <a:latin typeface="黑体" panose="02010609060101010101" pitchFamily="2" charset="-122"/>
              <a:ea typeface="黑体" panose="02010609060101010101" pitchFamily="2" charset="-122"/>
            </a:endParaRPr>
          </a:p>
          <a:p>
            <a:pPr>
              <a:lnSpc>
                <a:spcPct val="150000"/>
              </a:lnSpc>
              <a:spcBef>
                <a:spcPts val="600"/>
              </a:spcBef>
            </a:pPr>
            <a:r>
              <a:rPr lang="en-US" altLang="zh-CN" sz="2800" dirty="0" smtClean="0">
                <a:latin typeface="黑体" panose="02010609060101010101" pitchFamily="2" charset="-122"/>
                <a:ea typeface="黑体" panose="02010609060101010101" pitchFamily="2" charset="-122"/>
              </a:rPr>
              <a:t>   2.</a:t>
            </a:r>
            <a:r>
              <a:rPr lang="zh-CN" altLang="en-US" sz="2800" dirty="0" smtClean="0">
                <a:latin typeface="黑体" panose="02010609060101010101" pitchFamily="2" charset="-122"/>
                <a:ea typeface="黑体" panose="02010609060101010101" pitchFamily="2" charset="-122"/>
              </a:rPr>
              <a:t>小练笔：运用</a:t>
            </a:r>
            <a:r>
              <a:rPr lang="en-US" altLang="zh-CN" sz="2800" dirty="0" smtClean="0">
                <a:latin typeface="黑体" panose="02010609060101010101" pitchFamily="2" charset="-122"/>
                <a:ea typeface="黑体" panose="02010609060101010101" pitchFamily="2" charset="-122"/>
              </a:rPr>
              <a:t>《</a:t>
            </a:r>
            <a:r>
              <a:rPr lang="zh-CN" altLang="en-US" sz="2800" dirty="0">
                <a:latin typeface="黑体" panose="02010609060101010101" pitchFamily="2" charset="-122"/>
                <a:ea typeface="黑体" panose="02010609060101010101" pitchFamily="2" charset="-122"/>
              </a:rPr>
              <a:t>草原</a:t>
            </a:r>
            <a:r>
              <a:rPr lang="en-US" altLang="zh-CN" sz="2800" dirty="0" smtClean="0">
                <a:latin typeface="黑体" panose="02010609060101010101" pitchFamily="2" charset="-122"/>
                <a:ea typeface="黑体" panose="02010609060101010101" pitchFamily="2" charset="-122"/>
              </a:rPr>
              <a:t>》</a:t>
            </a:r>
            <a:r>
              <a:rPr lang="zh-CN" altLang="en-US" sz="2800" dirty="0" smtClean="0">
                <a:latin typeface="黑体" panose="02010609060101010101" pitchFamily="2" charset="-122"/>
                <a:ea typeface="黑体" panose="02010609060101010101" pitchFamily="2" charset="-122"/>
              </a:rPr>
              <a:t>的写法，以</a:t>
            </a:r>
            <a:r>
              <a:rPr lang="en-US" altLang="zh-CN" sz="2800" dirty="0" smtClean="0">
                <a:latin typeface="黑体" panose="02010609060101010101" pitchFamily="2" charset="-122"/>
                <a:ea typeface="黑体" panose="02010609060101010101" pitchFamily="2" charset="-122"/>
              </a:rPr>
              <a:t>《</a:t>
            </a:r>
            <a:r>
              <a:rPr lang="zh-CN" altLang="en-US" sz="2800" dirty="0" smtClean="0">
                <a:latin typeface="黑体" panose="02010609060101010101" pitchFamily="2" charset="-122"/>
                <a:ea typeface="黑体" panose="02010609060101010101" pitchFamily="2" charset="-122"/>
              </a:rPr>
              <a:t>校园的一角</a:t>
            </a:r>
            <a:r>
              <a:rPr lang="en-US" altLang="zh-CN" sz="2800" dirty="0" smtClean="0">
                <a:latin typeface="黑体" panose="02010609060101010101" pitchFamily="2" charset="-122"/>
                <a:ea typeface="黑体" panose="02010609060101010101" pitchFamily="2" charset="-122"/>
              </a:rPr>
              <a:t>》</a:t>
            </a:r>
            <a:r>
              <a:rPr lang="zh-CN" altLang="en-US" sz="2800" dirty="0" smtClean="0">
                <a:latin typeface="黑体" panose="02010609060101010101" pitchFamily="2" charset="-122"/>
                <a:ea typeface="黑体" panose="02010609060101010101" pitchFamily="2" charset="-122"/>
              </a:rPr>
              <a:t>为题，突出描写校园一角的特点。</a:t>
            </a:r>
            <a:endParaRPr lang="zh-CN" altLang="en-US" sz="2800" dirty="0">
              <a:latin typeface="黑体" panose="02010609060101010101" pitchFamily="2" charset="-122"/>
              <a:ea typeface="黑体" panose="02010609060101010101" pitchFamily="2" charset="-122"/>
            </a:endParaRPr>
          </a:p>
        </p:txBody>
      </p:sp>
      <p:sp>
        <p:nvSpPr>
          <p:cNvPr id="2" name="文本框 1"/>
          <p:cNvSpPr txBox="1"/>
          <p:nvPr/>
        </p:nvSpPr>
        <p:spPr>
          <a:xfrm>
            <a:off x="956310" y="757133"/>
            <a:ext cx="2037737" cy="646331"/>
          </a:xfrm>
          <a:prstGeom prst="rect">
            <a:avLst/>
          </a:prstGeom>
          <a:noFill/>
        </p:spPr>
        <p:txBody>
          <a:bodyPr wrap="none" rtlCol="0" anchor="t">
            <a:spAutoFit/>
          </a:bodyPr>
          <a:lstStyle/>
          <a:p>
            <a:r>
              <a:rPr lang="zh-CN" altLang="en-US" sz="3600" b="1" u="dbl" dirty="0" smtClean="0">
                <a:solidFill>
                  <a:srgbClr val="92D050"/>
                </a:solidFill>
                <a:uFillTx/>
                <a:latin typeface="黑体" panose="02010609060101010101" pitchFamily="2" charset="-122"/>
                <a:ea typeface="黑体" panose="02010609060101010101" pitchFamily="2" charset="-122"/>
                <a:sym typeface="+mn-ea"/>
              </a:rPr>
              <a:t>课后作业</a:t>
            </a:r>
            <a:endParaRPr lang="zh-CN" altLang="en-US" sz="3600" b="1" u="dbl" dirty="0" smtClean="0">
              <a:solidFill>
                <a:srgbClr val="92D050"/>
              </a:solidFill>
              <a:uFillTx/>
              <a:latin typeface="黑体" panose="02010609060101010101" pitchFamily="2" charset="-122"/>
              <a:ea typeface="黑体" panose="02010609060101010101" pitchFamily="2" charset="-122"/>
              <a:sym typeface="+mn-ea"/>
            </a:endParaRPr>
          </a:p>
        </p:txBody>
      </p:sp>
      <p:pic>
        <p:nvPicPr>
          <p:cNvPr id="1026" name="Picture 2" descr="G:\BaiduYunDownload\10000图标\PNG图标集08\png-0561.png"/>
          <p:cNvPicPr>
            <a:picLocks noChangeAspect="1" noChangeArrowheads="1"/>
          </p:cNvPicPr>
          <p:nvPr/>
        </p:nvPicPr>
        <p:blipFill>
          <a:blip r:embed="rId1" cstate="email"/>
          <a:srcRect/>
          <a:stretch>
            <a:fillRect/>
          </a:stretch>
        </p:blipFill>
        <p:spPr bwMode="auto">
          <a:xfrm>
            <a:off x="457556" y="701597"/>
            <a:ext cx="564456" cy="7526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09298" y="644692"/>
            <a:ext cx="2040943" cy="830997"/>
          </a:xfrm>
          <a:prstGeom prst="rect">
            <a:avLst/>
          </a:prstGeom>
          <a:noFill/>
          <a:ln w="9525">
            <a:noFill/>
          </a:ln>
        </p:spPr>
        <p:txBody>
          <a:bodyPr wrap="none" anchor="t">
            <a:spAutoFit/>
          </a:bodyPr>
          <a:lstStyle/>
          <a:p>
            <a:pPr eaLnBrk="1" hangingPunct="1"/>
            <a:r>
              <a:rPr lang="zh-CN" altLang="en-US" sz="4800" b="1" u="dbl" dirty="0" smtClean="0">
                <a:solidFill>
                  <a:srgbClr val="92D050"/>
                </a:solidFill>
                <a:uFillTx/>
                <a:latin typeface="黑体" panose="02010609060101010101" pitchFamily="2" charset="-122"/>
                <a:ea typeface="黑体" panose="02010609060101010101" pitchFamily="2" charset="-122"/>
                <a:sym typeface="+mn-ea"/>
              </a:rPr>
              <a:t>会写字</a:t>
            </a:r>
            <a:endParaRPr lang="zh-CN" altLang="en-US" sz="4800" b="1" u="dbl" dirty="0" smtClean="0">
              <a:solidFill>
                <a:srgbClr val="92D050"/>
              </a:solidFill>
              <a:uFillTx/>
              <a:latin typeface="黑体" panose="02010609060101010101" pitchFamily="2" charset="-122"/>
              <a:ea typeface="黑体" panose="02010609060101010101" pitchFamily="2" charset="-122"/>
              <a:sym typeface="+mn-ea"/>
            </a:endParaRPr>
          </a:p>
        </p:txBody>
      </p:sp>
      <p:grpSp>
        <p:nvGrpSpPr>
          <p:cNvPr id="252" name="组合 7"/>
          <p:cNvGrpSpPr/>
          <p:nvPr/>
        </p:nvGrpSpPr>
        <p:grpSpPr>
          <a:xfrm>
            <a:off x="2223219" y="2124025"/>
            <a:ext cx="836613" cy="1134533"/>
            <a:chOff x="2437" y="2032"/>
            <a:chExt cx="1244" cy="1264"/>
          </a:xfrm>
        </p:grpSpPr>
        <p:sp>
          <p:nvSpPr>
            <p:cNvPr id="253" name="矩形 1"/>
            <p:cNvSpPr/>
            <p:nvPr/>
          </p:nvSpPr>
          <p:spPr>
            <a:xfrm>
              <a:off x="2437" y="2032"/>
              <a:ext cx="1245" cy="1245"/>
            </a:xfrm>
            <a:prstGeom prst="rect">
              <a:avLst/>
            </a:prstGeom>
            <a:noFill/>
            <a:ln w="19050" cap="flat" cmpd="sng">
              <a:solidFill>
                <a:srgbClr val="000000"/>
              </a:solidFill>
              <a:prstDash val="solid"/>
              <a:round/>
              <a:headEnd type="none" w="med" len="med"/>
              <a:tailEnd type="none" w="med" len="med"/>
            </a:ln>
          </p:spPr>
          <p:txBody>
            <a:bodyPr/>
            <a:lstStyle/>
            <a:p>
              <a:pPr eaLnBrk="1" hangingPunct="1"/>
              <a:endParaRPr lang="zh-CN" altLang="en-US" sz="2400" dirty="0">
                <a:solidFill>
                  <a:srgbClr val="FF0000"/>
                </a:solidFill>
                <a:latin typeface="Arial" panose="020B0604020202020204" pitchFamily="34" charset="0"/>
              </a:endParaRPr>
            </a:p>
          </p:txBody>
        </p:sp>
        <p:cxnSp>
          <p:nvCxnSpPr>
            <p:cNvPr id="254" name="直接连接符 4"/>
            <p:cNvCxnSpPr/>
            <p:nvPr/>
          </p:nvCxnSpPr>
          <p:spPr>
            <a:xfrm>
              <a:off x="2437" y="2645"/>
              <a:ext cx="1245" cy="0"/>
            </a:xfrm>
            <a:prstGeom prst="line">
              <a:avLst/>
            </a:prstGeom>
            <a:ln w="12700" cap="flat" cmpd="sng">
              <a:solidFill>
                <a:srgbClr val="000000"/>
              </a:solidFill>
              <a:prstDash val="dash"/>
              <a:headEnd type="none" w="med" len="med"/>
              <a:tailEnd type="none" w="med" len="med"/>
            </a:ln>
          </p:spPr>
        </p:cxnSp>
        <p:cxnSp>
          <p:nvCxnSpPr>
            <p:cNvPr id="255" name="直接连接符 6"/>
            <p:cNvCxnSpPr/>
            <p:nvPr/>
          </p:nvCxnSpPr>
          <p:spPr>
            <a:xfrm>
              <a:off x="3060" y="2052"/>
              <a:ext cx="0" cy="1245"/>
            </a:xfrm>
            <a:prstGeom prst="line">
              <a:avLst/>
            </a:prstGeom>
            <a:ln w="12700" cap="flat" cmpd="sng">
              <a:solidFill>
                <a:srgbClr val="000000"/>
              </a:solidFill>
              <a:prstDash val="dash"/>
              <a:headEnd type="none" w="med" len="med"/>
              <a:tailEnd type="none" w="med" len="med"/>
            </a:ln>
          </p:spPr>
        </p:cxnSp>
      </p:grpSp>
      <p:sp>
        <p:nvSpPr>
          <p:cNvPr id="256" name="文本框 64"/>
          <p:cNvSpPr txBox="1"/>
          <p:nvPr/>
        </p:nvSpPr>
        <p:spPr>
          <a:xfrm>
            <a:off x="2222902" y="2089614"/>
            <a:ext cx="811212" cy="1076325"/>
          </a:xfrm>
          <a:prstGeom prst="rect">
            <a:avLst/>
          </a:prstGeom>
          <a:noFill/>
          <a:ln w="9525">
            <a:noFill/>
          </a:ln>
        </p:spPr>
        <p:txBody>
          <a:bodyPr>
            <a:spAutoFit/>
          </a:bodyPr>
          <a:lstStyle/>
          <a:p>
            <a:pPr eaLnBrk="1" hangingPunct="1"/>
            <a:r>
              <a:rPr lang="zh-CN" altLang="en-US" sz="6400" b="1" dirty="0" smtClean="0">
                <a:solidFill>
                  <a:srgbClr val="FF0000"/>
                </a:solidFill>
                <a:latin typeface="楷体_GB2312" panose="02010609030101010101" charset="-122"/>
                <a:ea typeface="楷体_GB2312" panose="02010609030101010101" charset="-122"/>
              </a:rPr>
              <a:t>毯</a:t>
            </a:r>
            <a:endParaRPr lang="zh-CN" altLang="en-US" sz="6400" b="1" dirty="0">
              <a:solidFill>
                <a:srgbClr val="FF0000"/>
              </a:solidFill>
              <a:latin typeface="楷体_GB2312" panose="02010609030101010101" charset="-122"/>
              <a:ea typeface="楷体_GB2312" panose="02010609030101010101" charset="-122"/>
            </a:endParaRPr>
          </a:p>
        </p:txBody>
      </p:sp>
      <p:grpSp>
        <p:nvGrpSpPr>
          <p:cNvPr id="257" name="组合 7"/>
          <p:cNvGrpSpPr/>
          <p:nvPr/>
        </p:nvGrpSpPr>
        <p:grpSpPr>
          <a:xfrm>
            <a:off x="3360022" y="2119792"/>
            <a:ext cx="836612" cy="1134533"/>
            <a:chOff x="2437" y="2032"/>
            <a:chExt cx="1244" cy="1264"/>
          </a:xfrm>
        </p:grpSpPr>
        <p:sp>
          <p:nvSpPr>
            <p:cNvPr id="258" name="矩形 1"/>
            <p:cNvSpPr/>
            <p:nvPr/>
          </p:nvSpPr>
          <p:spPr>
            <a:xfrm>
              <a:off x="2437" y="2032"/>
              <a:ext cx="1245" cy="1245"/>
            </a:xfrm>
            <a:prstGeom prst="rect">
              <a:avLst/>
            </a:prstGeom>
            <a:noFill/>
            <a:ln w="19050" cap="flat" cmpd="sng">
              <a:solidFill>
                <a:srgbClr val="000000"/>
              </a:solidFill>
              <a:prstDash val="solid"/>
              <a:round/>
              <a:headEnd type="none" w="med" len="med"/>
              <a:tailEnd type="none" w="med" len="med"/>
            </a:ln>
          </p:spPr>
          <p:txBody>
            <a:bodyPr/>
            <a:lstStyle/>
            <a:p>
              <a:pPr eaLnBrk="1" hangingPunct="1"/>
              <a:endParaRPr lang="zh-CN" altLang="en-US" sz="2400" dirty="0">
                <a:solidFill>
                  <a:srgbClr val="FF0000"/>
                </a:solidFill>
                <a:latin typeface="Arial" panose="020B0604020202020204" pitchFamily="34" charset="0"/>
              </a:endParaRPr>
            </a:p>
          </p:txBody>
        </p:sp>
        <p:cxnSp>
          <p:nvCxnSpPr>
            <p:cNvPr id="259" name="直接连接符 4"/>
            <p:cNvCxnSpPr/>
            <p:nvPr/>
          </p:nvCxnSpPr>
          <p:spPr>
            <a:xfrm>
              <a:off x="2437" y="2645"/>
              <a:ext cx="1245" cy="0"/>
            </a:xfrm>
            <a:prstGeom prst="line">
              <a:avLst/>
            </a:prstGeom>
            <a:ln w="12700" cap="flat" cmpd="sng">
              <a:solidFill>
                <a:srgbClr val="000000"/>
              </a:solidFill>
              <a:prstDash val="dash"/>
              <a:headEnd type="none" w="med" len="med"/>
              <a:tailEnd type="none" w="med" len="med"/>
            </a:ln>
          </p:spPr>
        </p:cxnSp>
        <p:cxnSp>
          <p:nvCxnSpPr>
            <p:cNvPr id="260" name="直接连接符 6"/>
            <p:cNvCxnSpPr/>
            <p:nvPr/>
          </p:nvCxnSpPr>
          <p:spPr>
            <a:xfrm>
              <a:off x="3060" y="2052"/>
              <a:ext cx="0" cy="1245"/>
            </a:xfrm>
            <a:prstGeom prst="line">
              <a:avLst/>
            </a:prstGeom>
            <a:ln w="12700" cap="flat" cmpd="sng">
              <a:solidFill>
                <a:srgbClr val="000000"/>
              </a:solidFill>
              <a:prstDash val="dash"/>
              <a:headEnd type="none" w="med" len="med"/>
              <a:tailEnd type="none" w="med" len="med"/>
            </a:ln>
          </p:spPr>
        </p:cxnSp>
      </p:grpSp>
      <p:sp>
        <p:nvSpPr>
          <p:cNvPr id="261" name="文本框 92"/>
          <p:cNvSpPr txBox="1"/>
          <p:nvPr/>
        </p:nvSpPr>
        <p:spPr>
          <a:xfrm>
            <a:off x="3368276" y="2111749"/>
            <a:ext cx="811212" cy="1076325"/>
          </a:xfrm>
          <a:prstGeom prst="rect">
            <a:avLst/>
          </a:prstGeom>
          <a:noFill/>
          <a:ln w="9525">
            <a:noFill/>
          </a:ln>
        </p:spPr>
        <p:txBody>
          <a:bodyPr>
            <a:spAutoFit/>
          </a:bodyPr>
          <a:lstStyle/>
          <a:p>
            <a:pPr eaLnBrk="1" hangingPunct="1"/>
            <a:r>
              <a:rPr lang="zh-CN" altLang="en-US" sz="6400" b="1" dirty="0">
                <a:solidFill>
                  <a:srgbClr val="FF0000"/>
                </a:solidFill>
                <a:latin typeface="楷体_GB2312" panose="02010609030101010101" charset="-122"/>
                <a:ea typeface="楷体_GB2312" panose="02010609030101010101" charset="-122"/>
              </a:rPr>
              <a:t>陈</a:t>
            </a:r>
            <a:endParaRPr lang="zh-CN" altLang="en-US" sz="6400" b="1" dirty="0">
              <a:solidFill>
                <a:srgbClr val="FF0000"/>
              </a:solidFill>
              <a:latin typeface="楷体_GB2312" panose="02010609030101010101" charset="-122"/>
              <a:ea typeface="楷体_GB2312" panose="02010609030101010101" charset="-122"/>
            </a:endParaRPr>
          </a:p>
        </p:txBody>
      </p:sp>
      <p:grpSp>
        <p:nvGrpSpPr>
          <p:cNvPr id="271" name="组合 7"/>
          <p:cNvGrpSpPr/>
          <p:nvPr/>
        </p:nvGrpSpPr>
        <p:grpSpPr>
          <a:xfrm>
            <a:off x="4499992" y="2124024"/>
            <a:ext cx="836613" cy="1143000"/>
            <a:chOff x="2437" y="2023"/>
            <a:chExt cx="1245" cy="1274"/>
          </a:xfrm>
        </p:grpSpPr>
        <p:sp>
          <p:nvSpPr>
            <p:cNvPr id="272" name="矩形 1"/>
            <p:cNvSpPr/>
            <p:nvPr/>
          </p:nvSpPr>
          <p:spPr>
            <a:xfrm>
              <a:off x="2437" y="2023"/>
              <a:ext cx="1245" cy="1245"/>
            </a:xfrm>
            <a:prstGeom prst="rect">
              <a:avLst/>
            </a:prstGeom>
            <a:noFill/>
            <a:ln w="19050" cap="flat" cmpd="sng">
              <a:solidFill>
                <a:srgbClr val="000000"/>
              </a:solidFill>
              <a:prstDash val="solid"/>
              <a:round/>
              <a:headEnd type="none" w="med" len="med"/>
              <a:tailEnd type="none" w="med" len="med"/>
            </a:ln>
          </p:spPr>
          <p:txBody>
            <a:bodyPr/>
            <a:lstStyle/>
            <a:p>
              <a:pPr eaLnBrk="1" hangingPunct="1"/>
              <a:endParaRPr lang="zh-CN" altLang="en-US" sz="2400" dirty="0">
                <a:solidFill>
                  <a:srgbClr val="FF0000"/>
                </a:solidFill>
                <a:latin typeface="Arial" panose="020B0604020202020204" pitchFamily="34" charset="0"/>
              </a:endParaRPr>
            </a:p>
          </p:txBody>
        </p:sp>
        <p:cxnSp>
          <p:nvCxnSpPr>
            <p:cNvPr id="273" name="直接连接符 4"/>
            <p:cNvCxnSpPr/>
            <p:nvPr/>
          </p:nvCxnSpPr>
          <p:spPr>
            <a:xfrm>
              <a:off x="2437" y="2645"/>
              <a:ext cx="1245" cy="0"/>
            </a:xfrm>
            <a:prstGeom prst="line">
              <a:avLst/>
            </a:prstGeom>
            <a:ln w="12700" cap="flat" cmpd="sng">
              <a:solidFill>
                <a:srgbClr val="000000"/>
              </a:solidFill>
              <a:prstDash val="dash"/>
              <a:headEnd type="none" w="med" len="med"/>
              <a:tailEnd type="none" w="med" len="med"/>
            </a:ln>
          </p:spPr>
        </p:cxnSp>
        <p:cxnSp>
          <p:nvCxnSpPr>
            <p:cNvPr id="274" name="直接连接符 6"/>
            <p:cNvCxnSpPr/>
            <p:nvPr/>
          </p:nvCxnSpPr>
          <p:spPr>
            <a:xfrm>
              <a:off x="3060" y="2052"/>
              <a:ext cx="0" cy="1245"/>
            </a:xfrm>
            <a:prstGeom prst="line">
              <a:avLst/>
            </a:prstGeom>
            <a:ln w="12700" cap="flat" cmpd="sng">
              <a:solidFill>
                <a:srgbClr val="000000"/>
              </a:solidFill>
              <a:prstDash val="dash"/>
              <a:headEnd type="none" w="med" len="med"/>
              <a:tailEnd type="none" w="med" len="med"/>
            </a:ln>
          </p:spPr>
        </p:cxnSp>
      </p:grpSp>
      <p:sp>
        <p:nvSpPr>
          <p:cNvPr id="275" name="文本框 86"/>
          <p:cNvSpPr txBox="1"/>
          <p:nvPr/>
        </p:nvSpPr>
        <p:spPr>
          <a:xfrm>
            <a:off x="4508247" y="2121062"/>
            <a:ext cx="811213" cy="1076325"/>
          </a:xfrm>
          <a:prstGeom prst="rect">
            <a:avLst/>
          </a:prstGeom>
          <a:noFill/>
          <a:ln w="9525">
            <a:noFill/>
          </a:ln>
        </p:spPr>
        <p:txBody>
          <a:bodyPr>
            <a:spAutoFit/>
          </a:bodyPr>
          <a:lstStyle/>
          <a:p>
            <a:pPr eaLnBrk="1" hangingPunct="1"/>
            <a:r>
              <a:rPr lang="zh-CN" altLang="en-US" sz="6400" b="1" dirty="0">
                <a:solidFill>
                  <a:srgbClr val="FF0000"/>
                </a:solidFill>
                <a:latin typeface="楷体_GB2312" panose="02010609030101010101" charset="-122"/>
                <a:ea typeface="楷体_GB2312" panose="02010609030101010101" charset="-122"/>
              </a:rPr>
              <a:t>裳</a:t>
            </a:r>
            <a:endParaRPr lang="zh-CN" altLang="en-US" sz="6400" b="1" dirty="0">
              <a:solidFill>
                <a:srgbClr val="FF0000"/>
              </a:solidFill>
              <a:latin typeface="楷体_GB2312" panose="02010609030101010101" charset="-122"/>
              <a:ea typeface="楷体_GB2312" panose="02010609030101010101" charset="-122"/>
            </a:endParaRPr>
          </a:p>
        </p:txBody>
      </p:sp>
      <p:grpSp>
        <p:nvGrpSpPr>
          <p:cNvPr id="58" name="组合 7"/>
          <p:cNvGrpSpPr/>
          <p:nvPr/>
        </p:nvGrpSpPr>
        <p:grpSpPr>
          <a:xfrm>
            <a:off x="5652120" y="2141493"/>
            <a:ext cx="836613" cy="1134533"/>
            <a:chOff x="2437" y="2032"/>
            <a:chExt cx="1244" cy="1264"/>
          </a:xfrm>
        </p:grpSpPr>
        <p:sp>
          <p:nvSpPr>
            <p:cNvPr id="59" name="矩形 1"/>
            <p:cNvSpPr/>
            <p:nvPr/>
          </p:nvSpPr>
          <p:spPr>
            <a:xfrm>
              <a:off x="2437" y="2032"/>
              <a:ext cx="1245" cy="1245"/>
            </a:xfrm>
            <a:prstGeom prst="rect">
              <a:avLst/>
            </a:prstGeom>
            <a:noFill/>
            <a:ln w="19050" cap="flat" cmpd="sng">
              <a:solidFill>
                <a:srgbClr val="000000"/>
              </a:solidFill>
              <a:prstDash val="solid"/>
              <a:round/>
              <a:headEnd type="none" w="med" len="med"/>
              <a:tailEnd type="none" w="med" len="med"/>
            </a:ln>
          </p:spPr>
          <p:txBody>
            <a:bodyPr/>
            <a:lstStyle/>
            <a:p>
              <a:pPr eaLnBrk="1" hangingPunct="1"/>
              <a:endParaRPr lang="zh-CN" altLang="en-US" sz="2400" dirty="0">
                <a:solidFill>
                  <a:srgbClr val="FF0000"/>
                </a:solidFill>
                <a:latin typeface="Arial" panose="020B0604020202020204" pitchFamily="34" charset="0"/>
              </a:endParaRPr>
            </a:p>
          </p:txBody>
        </p:sp>
        <p:cxnSp>
          <p:nvCxnSpPr>
            <p:cNvPr id="60" name="直接连接符 4"/>
            <p:cNvCxnSpPr/>
            <p:nvPr/>
          </p:nvCxnSpPr>
          <p:spPr>
            <a:xfrm>
              <a:off x="2437" y="2645"/>
              <a:ext cx="1245" cy="0"/>
            </a:xfrm>
            <a:prstGeom prst="line">
              <a:avLst/>
            </a:prstGeom>
            <a:ln w="12700" cap="flat" cmpd="sng">
              <a:solidFill>
                <a:srgbClr val="000000"/>
              </a:solidFill>
              <a:prstDash val="dash"/>
              <a:headEnd type="none" w="med" len="med"/>
              <a:tailEnd type="none" w="med" len="med"/>
            </a:ln>
          </p:spPr>
        </p:cxnSp>
        <p:cxnSp>
          <p:nvCxnSpPr>
            <p:cNvPr id="61" name="直接连接符 6"/>
            <p:cNvCxnSpPr/>
            <p:nvPr/>
          </p:nvCxnSpPr>
          <p:spPr>
            <a:xfrm>
              <a:off x="3060" y="2052"/>
              <a:ext cx="0" cy="1245"/>
            </a:xfrm>
            <a:prstGeom prst="line">
              <a:avLst/>
            </a:prstGeom>
            <a:ln w="12700" cap="flat" cmpd="sng">
              <a:solidFill>
                <a:srgbClr val="000000"/>
              </a:solidFill>
              <a:prstDash val="dash"/>
              <a:headEnd type="none" w="med" len="med"/>
              <a:tailEnd type="none" w="med" len="med"/>
            </a:ln>
          </p:spPr>
        </p:cxnSp>
      </p:grpSp>
      <p:sp>
        <p:nvSpPr>
          <p:cNvPr id="62" name="文本框 64"/>
          <p:cNvSpPr txBox="1"/>
          <p:nvPr/>
        </p:nvSpPr>
        <p:spPr>
          <a:xfrm>
            <a:off x="5665358" y="2084852"/>
            <a:ext cx="811212" cy="1076325"/>
          </a:xfrm>
          <a:prstGeom prst="rect">
            <a:avLst/>
          </a:prstGeom>
          <a:noFill/>
          <a:ln w="9525">
            <a:noFill/>
          </a:ln>
        </p:spPr>
        <p:txBody>
          <a:bodyPr>
            <a:spAutoFit/>
          </a:bodyPr>
          <a:lstStyle/>
          <a:p>
            <a:pPr eaLnBrk="1" hangingPunct="1"/>
            <a:r>
              <a:rPr lang="zh-CN" altLang="en-US" sz="6400" b="1" dirty="0" smtClean="0">
                <a:solidFill>
                  <a:srgbClr val="FF0000"/>
                </a:solidFill>
                <a:latin typeface="楷体_GB2312" panose="02010609030101010101" charset="-122"/>
                <a:ea typeface="楷体_GB2312" panose="02010609030101010101" charset="-122"/>
              </a:rPr>
              <a:t>虹</a:t>
            </a:r>
            <a:endParaRPr lang="zh-CN" altLang="en-US" sz="6400" b="1" dirty="0">
              <a:solidFill>
                <a:srgbClr val="FF0000"/>
              </a:solidFill>
              <a:latin typeface="楷体_GB2312" panose="02010609030101010101" charset="-122"/>
              <a:ea typeface="楷体_GB2312" panose="02010609030101010101" charset="-122"/>
            </a:endParaRPr>
          </a:p>
        </p:txBody>
      </p:sp>
      <p:grpSp>
        <p:nvGrpSpPr>
          <p:cNvPr id="63" name="组合 7"/>
          <p:cNvGrpSpPr/>
          <p:nvPr/>
        </p:nvGrpSpPr>
        <p:grpSpPr>
          <a:xfrm>
            <a:off x="2267744" y="3698837"/>
            <a:ext cx="836613" cy="1134533"/>
            <a:chOff x="2437" y="2032"/>
            <a:chExt cx="1244" cy="1264"/>
          </a:xfrm>
        </p:grpSpPr>
        <p:sp>
          <p:nvSpPr>
            <p:cNvPr id="64" name="矩形 1"/>
            <p:cNvSpPr/>
            <p:nvPr/>
          </p:nvSpPr>
          <p:spPr>
            <a:xfrm>
              <a:off x="2437" y="2032"/>
              <a:ext cx="1245" cy="1245"/>
            </a:xfrm>
            <a:prstGeom prst="rect">
              <a:avLst/>
            </a:prstGeom>
            <a:noFill/>
            <a:ln w="19050" cap="flat" cmpd="sng">
              <a:solidFill>
                <a:srgbClr val="000000"/>
              </a:solidFill>
              <a:prstDash val="solid"/>
              <a:round/>
              <a:headEnd type="none" w="med" len="med"/>
              <a:tailEnd type="none" w="med" len="med"/>
            </a:ln>
          </p:spPr>
          <p:txBody>
            <a:bodyPr/>
            <a:lstStyle/>
            <a:p>
              <a:pPr eaLnBrk="1" hangingPunct="1"/>
              <a:endParaRPr lang="zh-CN" altLang="en-US" sz="2400" dirty="0">
                <a:solidFill>
                  <a:srgbClr val="FF0000"/>
                </a:solidFill>
                <a:latin typeface="Arial" panose="020B0604020202020204" pitchFamily="34" charset="0"/>
              </a:endParaRPr>
            </a:p>
          </p:txBody>
        </p:sp>
        <p:cxnSp>
          <p:nvCxnSpPr>
            <p:cNvPr id="65" name="直接连接符 4"/>
            <p:cNvCxnSpPr/>
            <p:nvPr/>
          </p:nvCxnSpPr>
          <p:spPr>
            <a:xfrm>
              <a:off x="2437" y="2645"/>
              <a:ext cx="1245" cy="0"/>
            </a:xfrm>
            <a:prstGeom prst="line">
              <a:avLst/>
            </a:prstGeom>
            <a:ln w="12700" cap="flat" cmpd="sng">
              <a:solidFill>
                <a:srgbClr val="000000"/>
              </a:solidFill>
              <a:prstDash val="dash"/>
              <a:headEnd type="none" w="med" len="med"/>
              <a:tailEnd type="none" w="med" len="med"/>
            </a:ln>
          </p:spPr>
        </p:cxnSp>
        <p:cxnSp>
          <p:nvCxnSpPr>
            <p:cNvPr id="66" name="直接连接符 6"/>
            <p:cNvCxnSpPr/>
            <p:nvPr/>
          </p:nvCxnSpPr>
          <p:spPr>
            <a:xfrm>
              <a:off x="3060" y="2052"/>
              <a:ext cx="0" cy="1245"/>
            </a:xfrm>
            <a:prstGeom prst="line">
              <a:avLst/>
            </a:prstGeom>
            <a:ln w="12700" cap="flat" cmpd="sng">
              <a:solidFill>
                <a:srgbClr val="000000"/>
              </a:solidFill>
              <a:prstDash val="dash"/>
              <a:headEnd type="none" w="med" len="med"/>
              <a:tailEnd type="none" w="med" len="med"/>
            </a:ln>
          </p:spPr>
        </p:cxnSp>
      </p:grpSp>
      <p:sp>
        <p:nvSpPr>
          <p:cNvPr id="67" name="文本框 64"/>
          <p:cNvSpPr txBox="1"/>
          <p:nvPr/>
        </p:nvSpPr>
        <p:spPr>
          <a:xfrm>
            <a:off x="2268062" y="3677664"/>
            <a:ext cx="811212" cy="1076325"/>
          </a:xfrm>
          <a:prstGeom prst="rect">
            <a:avLst/>
          </a:prstGeom>
          <a:noFill/>
          <a:ln w="9525">
            <a:noFill/>
          </a:ln>
        </p:spPr>
        <p:txBody>
          <a:bodyPr>
            <a:spAutoFit/>
          </a:bodyPr>
          <a:lstStyle/>
          <a:p>
            <a:pPr eaLnBrk="1" hangingPunct="1"/>
            <a:r>
              <a:rPr lang="zh-CN" altLang="en-US" sz="6400" b="1" dirty="0" smtClean="0">
                <a:solidFill>
                  <a:srgbClr val="FF0000"/>
                </a:solidFill>
                <a:latin typeface="楷体_GB2312" panose="02010609030101010101" charset="-122"/>
                <a:ea typeface="楷体_GB2312" panose="02010609030101010101" charset="-122"/>
              </a:rPr>
              <a:t>蹄</a:t>
            </a:r>
            <a:endParaRPr lang="zh-CN" altLang="en-US" sz="6400" b="1" dirty="0">
              <a:solidFill>
                <a:srgbClr val="FF0000"/>
              </a:solidFill>
              <a:latin typeface="楷体_GB2312" panose="02010609030101010101" charset="-122"/>
              <a:ea typeface="楷体_GB2312" panose="02010609030101010101" charset="-122"/>
            </a:endParaRPr>
          </a:p>
        </p:txBody>
      </p:sp>
      <p:grpSp>
        <p:nvGrpSpPr>
          <p:cNvPr id="73" name="组合 7"/>
          <p:cNvGrpSpPr/>
          <p:nvPr/>
        </p:nvGrpSpPr>
        <p:grpSpPr>
          <a:xfrm>
            <a:off x="3355183" y="3696721"/>
            <a:ext cx="836612" cy="1134533"/>
            <a:chOff x="2437" y="2032"/>
            <a:chExt cx="1244" cy="1264"/>
          </a:xfrm>
        </p:grpSpPr>
        <p:cxnSp>
          <p:nvCxnSpPr>
            <p:cNvPr id="74" name="直接连接符 4"/>
            <p:cNvCxnSpPr/>
            <p:nvPr/>
          </p:nvCxnSpPr>
          <p:spPr>
            <a:xfrm>
              <a:off x="2437" y="2645"/>
              <a:ext cx="1245" cy="0"/>
            </a:xfrm>
            <a:prstGeom prst="line">
              <a:avLst/>
            </a:prstGeom>
            <a:ln w="12700" cap="flat" cmpd="sng">
              <a:solidFill>
                <a:srgbClr val="000000"/>
              </a:solidFill>
              <a:prstDash val="dash"/>
              <a:headEnd type="none" w="med" len="med"/>
              <a:tailEnd type="none" w="med" len="med"/>
            </a:ln>
          </p:spPr>
        </p:cxnSp>
        <p:cxnSp>
          <p:nvCxnSpPr>
            <p:cNvPr id="75" name="直接连接符 6"/>
            <p:cNvCxnSpPr/>
            <p:nvPr/>
          </p:nvCxnSpPr>
          <p:spPr>
            <a:xfrm>
              <a:off x="3060" y="2052"/>
              <a:ext cx="0" cy="1245"/>
            </a:xfrm>
            <a:prstGeom prst="line">
              <a:avLst/>
            </a:prstGeom>
            <a:ln w="12700" cap="flat" cmpd="sng">
              <a:solidFill>
                <a:srgbClr val="000000"/>
              </a:solidFill>
              <a:prstDash val="dash"/>
              <a:headEnd type="none" w="med" len="med"/>
              <a:tailEnd type="none" w="med" len="med"/>
            </a:ln>
          </p:spPr>
        </p:cxnSp>
        <p:sp>
          <p:nvSpPr>
            <p:cNvPr id="76" name="矩形 1"/>
            <p:cNvSpPr/>
            <p:nvPr/>
          </p:nvSpPr>
          <p:spPr>
            <a:xfrm>
              <a:off x="2437" y="2032"/>
              <a:ext cx="1245" cy="1245"/>
            </a:xfrm>
            <a:prstGeom prst="rect">
              <a:avLst/>
            </a:prstGeom>
            <a:noFill/>
            <a:ln w="19050" cap="flat" cmpd="sng">
              <a:solidFill>
                <a:srgbClr val="000000"/>
              </a:solidFill>
              <a:prstDash val="solid"/>
              <a:round/>
              <a:headEnd type="none" w="med" len="med"/>
              <a:tailEnd type="none" w="med" len="med"/>
            </a:ln>
          </p:spPr>
          <p:txBody>
            <a:bodyPr/>
            <a:lstStyle/>
            <a:p>
              <a:pPr eaLnBrk="1" hangingPunct="1"/>
              <a:endParaRPr lang="zh-CN" altLang="en-US" sz="2400" dirty="0">
                <a:solidFill>
                  <a:srgbClr val="FF0000"/>
                </a:solidFill>
                <a:latin typeface="Arial" panose="020B0604020202020204" pitchFamily="34" charset="0"/>
              </a:endParaRPr>
            </a:p>
          </p:txBody>
        </p:sp>
      </p:grpSp>
      <p:grpSp>
        <p:nvGrpSpPr>
          <p:cNvPr id="82" name="组合 7"/>
          <p:cNvGrpSpPr/>
          <p:nvPr/>
        </p:nvGrpSpPr>
        <p:grpSpPr>
          <a:xfrm>
            <a:off x="4499992" y="3698836"/>
            <a:ext cx="836613" cy="1143000"/>
            <a:chOff x="2437" y="2023"/>
            <a:chExt cx="1245" cy="1274"/>
          </a:xfrm>
        </p:grpSpPr>
        <p:sp>
          <p:nvSpPr>
            <p:cNvPr id="83" name="矩形 1"/>
            <p:cNvSpPr/>
            <p:nvPr/>
          </p:nvSpPr>
          <p:spPr>
            <a:xfrm>
              <a:off x="2437" y="2023"/>
              <a:ext cx="1245" cy="1245"/>
            </a:xfrm>
            <a:prstGeom prst="rect">
              <a:avLst/>
            </a:prstGeom>
            <a:noFill/>
            <a:ln w="19050" cap="flat" cmpd="sng">
              <a:solidFill>
                <a:srgbClr val="000000"/>
              </a:solidFill>
              <a:prstDash val="solid"/>
              <a:round/>
              <a:headEnd type="none" w="med" len="med"/>
              <a:tailEnd type="none" w="med" len="med"/>
            </a:ln>
          </p:spPr>
          <p:txBody>
            <a:bodyPr/>
            <a:lstStyle/>
            <a:p>
              <a:pPr eaLnBrk="1" hangingPunct="1"/>
              <a:endParaRPr lang="zh-CN" altLang="en-US" sz="2400" dirty="0">
                <a:solidFill>
                  <a:srgbClr val="FF0000"/>
                </a:solidFill>
                <a:latin typeface="Arial" panose="020B0604020202020204" pitchFamily="34" charset="0"/>
              </a:endParaRPr>
            </a:p>
          </p:txBody>
        </p:sp>
        <p:cxnSp>
          <p:nvCxnSpPr>
            <p:cNvPr id="84" name="直接连接符 4"/>
            <p:cNvCxnSpPr/>
            <p:nvPr/>
          </p:nvCxnSpPr>
          <p:spPr>
            <a:xfrm>
              <a:off x="2437" y="2645"/>
              <a:ext cx="1245" cy="0"/>
            </a:xfrm>
            <a:prstGeom prst="line">
              <a:avLst/>
            </a:prstGeom>
            <a:ln w="12700" cap="flat" cmpd="sng">
              <a:solidFill>
                <a:srgbClr val="000000"/>
              </a:solidFill>
              <a:prstDash val="dash"/>
              <a:headEnd type="none" w="med" len="med"/>
              <a:tailEnd type="none" w="med" len="med"/>
            </a:ln>
          </p:spPr>
        </p:cxnSp>
        <p:cxnSp>
          <p:nvCxnSpPr>
            <p:cNvPr id="85" name="直接连接符 6"/>
            <p:cNvCxnSpPr/>
            <p:nvPr/>
          </p:nvCxnSpPr>
          <p:spPr>
            <a:xfrm>
              <a:off x="3060" y="2052"/>
              <a:ext cx="0" cy="1245"/>
            </a:xfrm>
            <a:prstGeom prst="line">
              <a:avLst/>
            </a:prstGeom>
            <a:ln w="12700" cap="flat" cmpd="sng">
              <a:solidFill>
                <a:srgbClr val="000000"/>
              </a:solidFill>
              <a:prstDash val="dash"/>
              <a:headEnd type="none" w="med" len="med"/>
              <a:tailEnd type="none" w="med" len="med"/>
            </a:ln>
          </p:spPr>
        </p:cxnSp>
      </p:grpSp>
      <p:sp>
        <p:nvSpPr>
          <p:cNvPr id="86" name="文本框 86"/>
          <p:cNvSpPr txBox="1"/>
          <p:nvPr/>
        </p:nvSpPr>
        <p:spPr>
          <a:xfrm>
            <a:off x="4517772" y="3684021"/>
            <a:ext cx="811213" cy="1076325"/>
          </a:xfrm>
          <a:prstGeom prst="rect">
            <a:avLst/>
          </a:prstGeom>
          <a:noFill/>
          <a:ln w="9525">
            <a:noFill/>
          </a:ln>
        </p:spPr>
        <p:txBody>
          <a:bodyPr>
            <a:spAutoFit/>
          </a:bodyPr>
          <a:lstStyle/>
          <a:p>
            <a:pPr eaLnBrk="1" hangingPunct="1"/>
            <a:r>
              <a:rPr lang="zh-CN" altLang="en-US" sz="6400" b="1" dirty="0" smtClean="0">
                <a:solidFill>
                  <a:srgbClr val="FF0000"/>
                </a:solidFill>
                <a:latin typeface="楷体_GB2312" panose="02010609030101010101" charset="-122"/>
                <a:ea typeface="楷体_GB2312" panose="02010609030101010101" charset="-122"/>
              </a:rPr>
              <a:t>稍</a:t>
            </a:r>
            <a:endParaRPr lang="zh-CN" altLang="en-US" sz="6400" b="1" dirty="0">
              <a:solidFill>
                <a:srgbClr val="FF0000"/>
              </a:solidFill>
              <a:latin typeface="楷体_GB2312" panose="02010609030101010101" charset="-122"/>
              <a:ea typeface="楷体_GB2312" panose="02010609030101010101" charset="-122"/>
            </a:endParaRPr>
          </a:p>
        </p:txBody>
      </p:sp>
      <p:sp>
        <p:nvSpPr>
          <p:cNvPr id="87" name="文本框 86"/>
          <p:cNvSpPr txBox="1"/>
          <p:nvPr/>
        </p:nvSpPr>
        <p:spPr>
          <a:xfrm>
            <a:off x="3355182" y="3625785"/>
            <a:ext cx="811212" cy="1076325"/>
          </a:xfrm>
          <a:prstGeom prst="rect">
            <a:avLst/>
          </a:prstGeom>
          <a:noFill/>
          <a:ln w="9525">
            <a:noFill/>
          </a:ln>
        </p:spPr>
        <p:txBody>
          <a:bodyPr>
            <a:spAutoFit/>
          </a:bodyPr>
          <a:lstStyle/>
          <a:p>
            <a:pPr eaLnBrk="1" hangingPunct="1"/>
            <a:r>
              <a:rPr lang="zh-CN" altLang="en-US" sz="6400" b="1" dirty="0" smtClean="0">
                <a:solidFill>
                  <a:srgbClr val="FF0000"/>
                </a:solidFill>
                <a:latin typeface="楷体_GB2312" panose="02010609030101010101" charset="-122"/>
                <a:ea typeface="楷体_GB2312" panose="02010609030101010101" charset="-122"/>
              </a:rPr>
              <a:t>腐</a:t>
            </a:r>
            <a:endParaRPr lang="zh-CN" altLang="en-US" sz="6400" b="1" dirty="0">
              <a:solidFill>
                <a:srgbClr val="FF0000"/>
              </a:solidFill>
              <a:latin typeface="楷体_GB2312" panose="02010609030101010101" charset="-122"/>
              <a:ea typeface="楷体_GB2312" panose="02010609030101010101" charset="-122"/>
            </a:endParaRPr>
          </a:p>
        </p:txBody>
      </p:sp>
      <p:grpSp>
        <p:nvGrpSpPr>
          <p:cNvPr id="88" name="组合 7"/>
          <p:cNvGrpSpPr/>
          <p:nvPr/>
        </p:nvGrpSpPr>
        <p:grpSpPr>
          <a:xfrm>
            <a:off x="5679604" y="3694604"/>
            <a:ext cx="836612" cy="1134533"/>
            <a:chOff x="2437" y="2032"/>
            <a:chExt cx="1244" cy="1264"/>
          </a:xfrm>
        </p:grpSpPr>
        <p:sp>
          <p:nvSpPr>
            <p:cNvPr id="89" name="矩形 1"/>
            <p:cNvSpPr/>
            <p:nvPr/>
          </p:nvSpPr>
          <p:spPr>
            <a:xfrm>
              <a:off x="2437" y="2032"/>
              <a:ext cx="1245" cy="1245"/>
            </a:xfrm>
            <a:prstGeom prst="rect">
              <a:avLst/>
            </a:prstGeom>
            <a:noFill/>
            <a:ln w="19050" cap="flat" cmpd="sng">
              <a:solidFill>
                <a:srgbClr val="000000"/>
              </a:solidFill>
              <a:prstDash val="solid"/>
              <a:round/>
              <a:headEnd type="none" w="med" len="med"/>
              <a:tailEnd type="none" w="med" len="med"/>
            </a:ln>
          </p:spPr>
          <p:txBody>
            <a:bodyPr/>
            <a:lstStyle/>
            <a:p>
              <a:pPr eaLnBrk="1" hangingPunct="1"/>
              <a:endParaRPr lang="zh-CN" altLang="en-US" sz="2400" dirty="0">
                <a:solidFill>
                  <a:srgbClr val="FF0000"/>
                </a:solidFill>
                <a:latin typeface="Arial" panose="020B0604020202020204" pitchFamily="34" charset="0"/>
              </a:endParaRPr>
            </a:p>
          </p:txBody>
        </p:sp>
        <p:cxnSp>
          <p:nvCxnSpPr>
            <p:cNvPr id="90" name="直接连接符 4"/>
            <p:cNvCxnSpPr/>
            <p:nvPr/>
          </p:nvCxnSpPr>
          <p:spPr>
            <a:xfrm>
              <a:off x="2437" y="2645"/>
              <a:ext cx="1245" cy="0"/>
            </a:xfrm>
            <a:prstGeom prst="line">
              <a:avLst/>
            </a:prstGeom>
            <a:ln w="12700" cap="flat" cmpd="sng">
              <a:solidFill>
                <a:srgbClr val="000000"/>
              </a:solidFill>
              <a:prstDash val="dash"/>
              <a:headEnd type="none" w="med" len="med"/>
              <a:tailEnd type="none" w="med" len="med"/>
            </a:ln>
          </p:spPr>
        </p:cxnSp>
        <p:cxnSp>
          <p:nvCxnSpPr>
            <p:cNvPr id="91" name="直接连接符 6"/>
            <p:cNvCxnSpPr/>
            <p:nvPr/>
          </p:nvCxnSpPr>
          <p:spPr>
            <a:xfrm>
              <a:off x="3060" y="2052"/>
              <a:ext cx="0" cy="1245"/>
            </a:xfrm>
            <a:prstGeom prst="line">
              <a:avLst/>
            </a:prstGeom>
            <a:ln w="12700" cap="flat" cmpd="sng">
              <a:solidFill>
                <a:srgbClr val="000000"/>
              </a:solidFill>
              <a:prstDash val="dash"/>
              <a:headEnd type="none" w="med" len="med"/>
              <a:tailEnd type="none" w="med" len="med"/>
            </a:ln>
          </p:spPr>
        </p:cxnSp>
      </p:grpSp>
      <p:sp>
        <p:nvSpPr>
          <p:cNvPr id="92" name="文本框 64"/>
          <p:cNvSpPr txBox="1"/>
          <p:nvPr/>
        </p:nvSpPr>
        <p:spPr>
          <a:xfrm>
            <a:off x="5692621" y="3677664"/>
            <a:ext cx="811213" cy="1076325"/>
          </a:xfrm>
          <a:prstGeom prst="rect">
            <a:avLst/>
          </a:prstGeom>
          <a:noFill/>
          <a:ln w="9525">
            <a:noFill/>
          </a:ln>
        </p:spPr>
        <p:txBody>
          <a:bodyPr>
            <a:spAutoFit/>
          </a:bodyPr>
          <a:lstStyle/>
          <a:p>
            <a:pPr eaLnBrk="1" hangingPunct="1"/>
            <a:r>
              <a:rPr lang="zh-CN" altLang="en-US" sz="6400" b="1" dirty="0" smtClean="0">
                <a:solidFill>
                  <a:srgbClr val="FF0000"/>
                </a:solidFill>
                <a:latin typeface="楷体_GB2312" panose="02010609030101010101" charset="-122"/>
                <a:ea typeface="楷体_GB2312" panose="02010609030101010101" charset="-122"/>
              </a:rPr>
              <a:t>微</a:t>
            </a:r>
            <a:endParaRPr lang="zh-CN" altLang="en-US" sz="6400" b="1" dirty="0">
              <a:solidFill>
                <a:srgbClr val="FF0000"/>
              </a:solidFill>
              <a:latin typeface="楷体_GB2312" panose="02010609030101010101" charset="-122"/>
              <a:ea typeface="楷体_GB2312" panose="02010609030101010101" charset="-122"/>
            </a:endParaRPr>
          </a:p>
        </p:txBody>
      </p:sp>
      <p:pic>
        <p:nvPicPr>
          <p:cNvPr id="98" name="Picture 2" descr="G:\BaiduYunDownload\10000图标\PNG图标集08\png-0561.png"/>
          <p:cNvPicPr>
            <a:picLocks noChangeAspect="1" noChangeArrowheads="1"/>
          </p:cNvPicPr>
          <p:nvPr/>
        </p:nvPicPr>
        <p:blipFill>
          <a:blip r:embed="rId1" cstate="email"/>
          <a:srcRect/>
          <a:stretch>
            <a:fillRect/>
          </a:stretch>
        </p:blipFill>
        <p:spPr bwMode="auto">
          <a:xfrm>
            <a:off x="457556" y="701597"/>
            <a:ext cx="564456" cy="752608"/>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fade">
                                      <p:cBhvr>
                                        <p:cTn id="7" dur="1000"/>
                                        <p:tgtEl>
                                          <p:spTgt spid="256"/>
                                        </p:tgtEl>
                                      </p:cBhvr>
                                    </p:animEffect>
                                    <p:anim calcmode="lin" valueType="num">
                                      <p:cBhvr>
                                        <p:cTn id="8" dur="1000" fill="hold"/>
                                        <p:tgtEl>
                                          <p:spTgt spid="256"/>
                                        </p:tgtEl>
                                        <p:attrNameLst>
                                          <p:attrName>ppt_x</p:attrName>
                                        </p:attrNameLst>
                                      </p:cBhvr>
                                      <p:tavLst>
                                        <p:tav tm="0">
                                          <p:val>
                                            <p:strVal val="#ppt_x"/>
                                          </p:val>
                                        </p:tav>
                                        <p:tav tm="100000">
                                          <p:val>
                                            <p:strVal val="#ppt_x"/>
                                          </p:val>
                                        </p:tav>
                                      </p:tavLst>
                                    </p:anim>
                                    <p:anim calcmode="lin" valueType="num">
                                      <p:cBhvr>
                                        <p:cTn id="9" dur="1000" fill="hold"/>
                                        <p:tgtEl>
                                          <p:spTgt spid="25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61"/>
                                        </p:tgtEl>
                                        <p:attrNameLst>
                                          <p:attrName>style.visibility</p:attrName>
                                        </p:attrNameLst>
                                      </p:cBhvr>
                                      <p:to>
                                        <p:strVal val="visible"/>
                                      </p:to>
                                    </p:set>
                                    <p:animEffect transition="in" filter="fade">
                                      <p:cBhvr>
                                        <p:cTn id="14" dur="1000"/>
                                        <p:tgtEl>
                                          <p:spTgt spid="261"/>
                                        </p:tgtEl>
                                      </p:cBhvr>
                                    </p:animEffect>
                                    <p:anim calcmode="lin" valueType="num">
                                      <p:cBhvr>
                                        <p:cTn id="15" dur="1000" fill="hold"/>
                                        <p:tgtEl>
                                          <p:spTgt spid="261"/>
                                        </p:tgtEl>
                                        <p:attrNameLst>
                                          <p:attrName>ppt_x</p:attrName>
                                        </p:attrNameLst>
                                      </p:cBhvr>
                                      <p:tavLst>
                                        <p:tav tm="0">
                                          <p:val>
                                            <p:strVal val="#ppt_x"/>
                                          </p:val>
                                        </p:tav>
                                        <p:tav tm="100000">
                                          <p:val>
                                            <p:strVal val="#ppt_x"/>
                                          </p:val>
                                        </p:tav>
                                      </p:tavLst>
                                    </p:anim>
                                    <p:anim calcmode="lin" valueType="num">
                                      <p:cBhvr>
                                        <p:cTn id="16" dur="1000" fill="hold"/>
                                        <p:tgtEl>
                                          <p:spTgt spid="26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75"/>
                                        </p:tgtEl>
                                        <p:attrNameLst>
                                          <p:attrName>style.visibility</p:attrName>
                                        </p:attrNameLst>
                                      </p:cBhvr>
                                      <p:to>
                                        <p:strVal val="visible"/>
                                      </p:to>
                                    </p:set>
                                    <p:animEffect transition="in" filter="fade">
                                      <p:cBhvr>
                                        <p:cTn id="21" dur="1000"/>
                                        <p:tgtEl>
                                          <p:spTgt spid="275"/>
                                        </p:tgtEl>
                                      </p:cBhvr>
                                    </p:animEffect>
                                    <p:anim calcmode="lin" valueType="num">
                                      <p:cBhvr>
                                        <p:cTn id="22" dur="1000" fill="hold"/>
                                        <p:tgtEl>
                                          <p:spTgt spid="275"/>
                                        </p:tgtEl>
                                        <p:attrNameLst>
                                          <p:attrName>ppt_x</p:attrName>
                                        </p:attrNameLst>
                                      </p:cBhvr>
                                      <p:tavLst>
                                        <p:tav tm="0">
                                          <p:val>
                                            <p:strVal val="#ppt_x"/>
                                          </p:val>
                                        </p:tav>
                                        <p:tav tm="100000">
                                          <p:val>
                                            <p:strVal val="#ppt_x"/>
                                          </p:val>
                                        </p:tav>
                                      </p:tavLst>
                                    </p:anim>
                                    <p:anim calcmode="lin" valueType="num">
                                      <p:cBhvr>
                                        <p:cTn id="23" dur="1000" fill="hold"/>
                                        <p:tgtEl>
                                          <p:spTgt spid="27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1000"/>
                                        <p:tgtEl>
                                          <p:spTgt spid="62"/>
                                        </p:tgtEl>
                                      </p:cBhvr>
                                    </p:animEffect>
                                    <p:anim calcmode="lin" valueType="num">
                                      <p:cBhvr>
                                        <p:cTn id="29" dur="1000" fill="hold"/>
                                        <p:tgtEl>
                                          <p:spTgt spid="62"/>
                                        </p:tgtEl>
                                        <p:attrNameLst>
                                          <p:attrName>ppt_x</p:attrName>
                                        </p:attrNameLst>
                                      </p:cBhvr>
                                      <p:tavLst>
                                        <p:tav tm="0">
                                          <p:val>
                                            <p:strVal val="#ppt_x"/>
                                          </p:val>
                                        </p:tav>
                                        <p:tav tm="100000">
                                          <p:val>
                                            <p:strVal val="#ppt_x"/>
                                          </p:val>
                                        </p:tav>
                                      </p:tavLst>
                                    </p:anim>
                                    <p:anim calcmode="lin" valueType="num">
                                      <p:cBhvr>
                                        <p:cTn id="30"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87"/>
                                        </p:tgtEl>
                                        <p:attrNameLst>
                                          <p:attrName>style.visibility</p:attrName>
                                        </p:attrNameLst>
                                      </p:cBhvr>
                                      <p:to>
                                        <p:strVal val="visible"/>
                                      </p:to>
                                    </p:set>
                                    <p:animEffect transition="in" filter="fade">
                                      <p:cBhvr>
                                        <p:cTn id="42" dur="1000"/>
                                        <p:tgtEl>
                                          <p:spTgt spid="87"/>
                                        </p:tgtEl>
                                      </p:cBhvr>
                                    </p:animEffect>
                                    <p:anim calcmode="lin" valueType="num">
                                      <p:cBhvr>
                                        <p:cTn id="43" dur="1000" fill="hold"/>
                                        <p:tgtEl>
                                          <p:spTgt spid="87"/>
                                        </p:tgtEl>
                                        <p:attrNameLst>
                                          <p:attrName>ppt_x</p:attrName>
                                        </p:attrNameLst>
                                      </p:cBhvr>
                                      <p:tavLst>
                                        <p:tav tm="0">
                                          <p:val>
                                            <p:strVal val="#ppt_x"/>
                                          </p:val>
                                        </p:tav>
                                        <p:tav tm="100000">
                                          <p:val>
                                            <p:strVal val="#ppt_x"/>
                                          </p:val>
                                        </p:tav>
                                      </p:tavLst>
                                    </p:anim>
                                    <p:anim calcmode="lin" valueType="num">
                                      <p:cBhvr>
                                        <p:cTn id="44"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fade">
                                      <p:cBhvr>
                                        <p:cTn id="49" dur="1000"/>
                                        <p:tgtEl>
                                          <p:spTgt spid="86"/>
                                        </p:tgtEl>
                                      </p:cBhvr>
                                    </p:animEffect>
                                    <p:anim calcmode="lin" valueType="num">
                                      <p:cBhvr>
                                        <p:cTn id="50" dur="1000" fill="hold"/>
                                        <p:tgtEl>
                                          <p:spTgt spid="86"/>
                                        </p:tgtEl>
                                        <p:attrNameLst>
                                          <p:attrName>ppt_x</p:attrName>
                                        </p:attrNameLst>
                                      </p:cBhvr>
                                      <p:tavLst>
                                        <p:tav tm="0">
                                          <p:val>
                                            <p:strVal val="#ppt_x"/>
                                          </p:val>
                                        </p:tav>
                                        <p:tav tm="100000">
                                          <p:val>
                                            <p:strVal val="#ppt_x"/>
                                          </p:val>
                                        </p:tav>
                                      </p:tavLst>
                                    </p:anim>
                                    <p:anim calcmode="lin" valueType="num">
                                      <p:cBhvr>
                                        <p:cTn id="51"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p:bldP spid="261" grpId="0"/>
      <p:bldP spid="275" grpId="0"/>
      <p:bldP spid="62" grpId="0"/>
      <p:bldP spid="67" grpId="0"/>
      <p:bldP spid="86" grpId="0"/>
      <p:bldP spid="87" grpId="0"/>
      <p:bldP spid="9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a:xfrm>
            <a:off x="827584" y="644692"/>
            <a:ext cx="1697982" cy="637675"/>
          </a:xfrm>
          <a:prstGeom prst="rect">
            <a:avLst/>
          </a:prstGeom>
          <a:noFill/>
          <a:ln w="9525">
            <a:noFill/>
          </a:ln>
        </p:spPr>
        <p:txBody>
          <a:bodyPr wrap="square" lIns="91440" tIns="45720" rIns="91440" bIns="45720">
            <a:spAutoFit/>
          </a:bodyPr>
          <a:lstStyle/>
          <a:p>
            <a:pPr eaLnBrk="1" hangingPunct="1">
              <a:lnSpc>
                <a:spcPct val="150000"/>
              </a:lnSpc>
              <a:spcBef>
                <a:spcPts val="600"/>
              </a:spcBef>
            </a:pPr>
            <a:r>
              <a:rPr lang="zh-CN" altLang="en-US" sz="2800" b="1" dirty="0" smtClean="0">
                <a:solidFill>
                  <a:srgbClr val="FF0000"/>
                </a:solidFill>
                <a:latin typeface="楷体_GB2312" panose="02010609030101010101" charset="-122"/>
                <a:ea typeface="楷体_GB2312" panose="02010609030101010101" charset="-122"/>
              </a:rPr>
              <a:t>写法指导：</a:t>
            </a:r>
            <a:endParaRPr lang="zh-CN" altLang="en-US" sz="2800" b="1" dirty="0">
              <a:solidFill>
                <a:srgbClr val="FF0000"/>
              </a:solidFill>
              <a:latin typeface="楷体_GB2312" panose="02010609030101010101" charset="-122"/>
              <a:ea typeface="楷体_GB2312" panose="02010609030101010101" charset="-122"/>
            </a:endParaRPr>
          </a:p>
        </p:txBody>
      </p:sp>
      <p:sp>
        <p:nvSpPr>
          <p:cNvPr id="4" name="矩形 3"/>
          <p:cNvSpPr/>
          <p:nvPr/>
        </p:nvSpPr>
        <p:spPr>
          <a:xfrm>
            <a:off x="611560" y="1604797"/>
            <a:ext cx="7776864" cy="1323439"/>
          </a:xfrm>
          <a:prstGeom prst="rect">
            <a:avLst/>
          </a:prstGeom>
        </p:spPr>
        <p:txBody>
          <a:bodyPr wrap="square">
            <a:spAutoFit/>
          </a:bodyPr>
          <a:lstStyle/>
          <a:p>
            <a:r>
              <a:rPr lang="en-US" altLang="zh-CN" sz="2000" dirty="0" smtClean="0"/>
              <a:t>     《</a:t>
            </a:r>
            <a:r>
              <a:rPr lang="zh-CN" altLang="en-US" sz="2000" dirty="0" smtClean="0"/>
              <a:t>草原</a:t>
            </a:r>
            <a:r>
              <a:rPr lang="en-US" altLang="zh-CN" sz="2000" dirty="0" smtClean="0"/>
              <a:t>》</a:t>
            </a:r>
            <a:r>
              <a:rPr lang="zh-CN" altLang="en-US" sz="2000" dirty="0" smtClean="0"/>
              <a:t>第</a:t>
            </a:r>
            <a:r>
              <a:rPr lang="zh-CN" altLang="en-US" sz="2000" dirty="0"/>
              <a:t>一段描写了草原的大、美、绿的特点。主要抓住了草原的天空、空气、大地、小丘、羊群等景物，这些景物构成了一幅辽阔美丽的草原风光图。 表达了作者热爱草原赞美草原的思想感情。‍</a:t>
            </a:r>
            <a:endParaRPr lang="zh-CN" altLang="en-US" sz="2000" dirty="0"/>
          </a:p>
        </p:txBody>
      </p:sp>
      <p:sp>
        <p:nvSpPr>
          <p:cNvPr id="6" name="TextBox 5"/>
          <p:cNvSpPr txBox="1"/>
          <p:nvPr/>
        </p:nvSpPr>
        <p:spPr>
          <a:xfrm>
            <a:off x="3420270" y="4005065"/>
            <a:ext cx="1656184" cy="523220"/>
          </a:xfrm>
          <a:prstGeom prst="rect">
            <a:avLst/>
          </a:prstGeom>
          <a:noFill/>
          <a:ln w="9525">
            <a:noFill/>
          </a:ln>
        </p:spPr>
        <p:txBody>
          <a:bodyPr wrap="square" rtlCol="0">
            <a:spAutoFit/>
          </a:bodyPr>
          <a:lstStyle/>
          <a:p>
            <a:pPr eaLnBrk="1" hangingPunct="1"/>
            <a:r>
              <a:rPr lang="zh-CN" altLang="en-US" sz="2800" b="1" dirty="0" smtClean="0">
                <a:solidFill>
                  <a:schemeClr val="tx1"/>
                </a:solidFill>
                <a:latin typeface="黑体" panose="02010609060101010101" pitchFamily="2" charset="-122"/>
                <a:ea typeface="黑体" panose="02010609060101010101" pitchFamily="2" charset="-122"/>
              </a:rPr>
              <a:t>景物特点</a:t>
            </a:r>
            <a:endParaRPr lang="zh-CN" altLang="en-US" sz="2800" b="1" dirty="0" smtClean="0">
              <a:solidFill>
                <a:schemeClr val="tx1"/>
              </a:solidFill>
              <a:latin typeface="黑体" panose="02010609060101010101" pitchFamily="2" charset="-122"/>
              <a:ea typeface="黑体" panose="02010609060101010101" pitchFamily="2" charset="-122"/>
            </a:endParaRPr>
          </a:p>
        </p:txBody>
      </p:sp>
      <p:sp>
        <p:nvSpPr>
          <p:cNvPr id="8" name="TextBox 7"/>
          <p:cNvSpPr txBox="1"/>
          <p:nvPr/>
        </p:nvSpPr>
        <p:spPr>
          <a:xfrm>
            <a:off x="5868144" y="4043661"/>
            <a:ext cx="1656184" cy="523220"/>
          </a:xfrm>
          <a:prstGeom prst="rect">
            <a:avLst/>
          </a:prstGeom>
          <a:noFill/>
          <a:ln w="9525">
            <a:noFill/>
          </a:ln>
        </p:spPr>
        <p:txBody>
          <a:bodyPr wrap="square" rtlCol="0">
            <a:spAutoFit/>
          </a:bodyPr>
          <a:lstStyle/>
          <a:p>
            <a:pPr eaLnBrk="1" hangingPunct="1"/>
            <a:r>
              <a:rPr lang="zh-CN" altLang="en-US" sz="2800" b="1" dirty="0" smtClean="0">
                <a:solidFill>
                  <a:schemeClr val="tx1"/>
                </a:solidFill>
                <a:latin typeface="黑体" panose="02010609060101010101" pitchFamily="2" charset="-122"/>
                <a:ea typeface="黑体" panose="02010609060101010101" pitchFamily="2" charset="-122"/>
              </a:rPr>
              <a:t>写景顺序</a:t>
            </a:r>
            <a:endParaRPr lang="zh-CN" altLang="en-US" sz="2800" b="1" dirty="0" smtClean="0">
              <a:solidFill>
                <a:schemeClr val="tx1"/>
              </a:solidFill>
              <a:latin typeface="黑体" panose="02010609060101010101" pitchFamily="2" charset="-122"/>
              <a:ea typeface="黑体" panose="02010609060101010101" pitchFamily="2" charset="-122"/>
            </a:endParaRPr>
          </a:p>
        </p:txBody>
      </p:sp>
      <p:sp>
        <p:nvSpPr>
          <p:cNvPr id="9" name="TextBox 8"/>
          <p:cNvSpPr txBox="1"/>
          <p:nvPr/>
        </p:nvSpPr>
        <p:spPr>
          <a:xfrm>
            <a:off x="3203848" y="5138492"/>
            <a:ext cx="1656184" cy="523220"/>
          </a:xfrm>
          <a:prstGeom prst="rect">
            <a:avLst/>
          </a:prstGeom>
          <a:noFill/>
          <a:ln w="9525">
            <a:noFill/>
          </a:ln>
        </p:spPr>
        <p:txBody>
          <a:bodyPr wrap="square" rtlCol="0">
            <a:spAutoFit/>
          </a:bodyPr>
          <a:lstStyle/>
          <a:p>
            <a:pPr eaLnBrk="1" hangingPunct="1"/>
            <a:r>
              <a:rPr lang="zh-CN" altLang="en-US" sz="2800" b="1" dirty="0">
                <a:solidFill>
                  <a:schemeClr val="tx1"/>
                </a:solidFill>
                <a:latin typeface="黑体" panose="02010609060101010101" pitchFamily="2" charset="-122"/>
                <a:ea typeface="黑体" panose="02010609060101010101" pitchFamily="2" charset="-122"/>
              </a:rPr>
              <a:t>运用修辞</a:t>
            </a:r>
            <a:endParaRPr lang="zh-CN" altLang="en-US" sz="2800" b="1" dirty="0">
              <a:solidFill>
                <a:schemeClr val="tx1"/>
              </a:solidFill>
              <a:latin typeface="黑体" panose="02010609060101010101" pitchFamily="2" charset="-122"/>
              <a:ea typeface="黑体" panose="02010609060101010101" pitchFamily="2" charset="-122"/>
            </a:endParaRPr>
          </a:p>
        </p:txBody>
      </p:sp>
      <p:sp>
        <p:nvSpPr>
          <p:cNvPr id="10" name="TextBox 9"/>
          <p:cNvSpPr txBox="1"/>
          <p:nvPr/>
        </p:nvSpPr>
        <p:spPr>
          <a:xfrm>
            <a:off x="5796136" y="5203017"/>
            <a:ext cx="1656184" cy="523220"/>
          </a:xfrm>
          <a:prstGeom prst="rect">
            <a:avLst/>
          </a:prstGeom>
          <a:noFill/>
          <a:ln w="9525">
            <a:noFill/>
          </a:ln>
        </p:spPr>
        <p:txBody>
          <a:bodyPr wrap="square" rtlCol="0">
            <a:spAutoFit/>
          </a:bodyPr>
          <a:lstStyle/>
          <a:p>
            <a:pPr eaLnBrk="1" hangingPunct="1"/>
            <a:r>
              <a:rPr lang="zh-CN" altLang="en-US" sz="2800" b="1" dirty="0" smtClean="0">
                <a:solidFill>
                  <a:schemeClr val="tx1"/>
                </a:solidFill>
                <a:latin typeface="黑体" panose="02010609060101010101" pitchFamily="2" charset="-122"/>
                <a:ea typeface="黑体" panose="02010609060101010101" pitchFamily="2" charset="-122"/>
              </a:rPr>
              <a:t>情景交融</a:t>
            </a:r>
            <a:endParaRPr lang="zh-CN" altLang="en-US" sz="2800" b="1" dirty="0" smtClean="0">
              <a:solidFill>
                <a:schemeClr val="tx1"/>
              </a:solidFill>
              <a:latin typeface="黑体" panose="02010609060101010101" pitchFamily="2" charset="-122"/>
              <a:ea typeface="黑体" panose="02010609060101010101" pitchFamily="2" charset="-122"/>
            </a:endParaRPr>
          </a:p>
        </p:txBody>
      </p:sp>
      <p:sp>
        <p:nvSpPr>
          <p:cNvPr id="11" name="TextBox 10"/>
          <p:cNvSpPr txBox="1"/>
          <p:nvPr/>
        </p:nvSpPr>
        <p:spPr>
          <a:xfrm>
            <a:off x="971601" y="4005065"/>
            <a:ext cx="1656184" cy="523220"/>
          </a:xfrm>
          <a:prstGeom prst="rect">
            <a:avLst/>
          </a:prstGeom>
          <a:noFill/>
          <a:ln w="9525">
            <a:noFill/>
          </a:ln>
        </p:spPr>
        <p:txBody>
          <a:bodyPr wrap="square" rtlCol="0">
            <a:spAutoFit/>
          </a:bodyPr>
          <a:lstStyle/>
          <a:p>
            <a:pPr eaLnBrk="1" hangingPunct="1"/>
            <a:r>
              <a:rPr lang="zh-CN" altLang="en-US" sz="2800" b="1" dirty="0" smtClean="0">
                <a:solidFill>
                  <a:schemeClr val="tx1"/>
                </a:solidFill>
                <a:latin typeface="黑体" panose="02010609060101010101" pitchFamily="2" charset="-122"/>
                <a:ea typeface="黑体" panose="02010609060101010101" pitchFamily="2" charset="-122"/>
              </a:rPr>
              <a:t>选取景物</a:t>
            </a:r>
            <a:endParaRPr lang="zh-CN" altLang="en-US" sz="2800" b="1" dirty="0" smtClean="0">
              <a:solidFill>
                <a:schemeClr val="tx1"/>
              </a:solidFill>
              <a:latin typeface="黑体" panose="02010609060101010101" pitchFamily="2" charset="-122"/>
              <a:ea typeface="黑体" panose="02010609060101010101" pitchFamily="2" charset="-122"/>
            </a:endParaRPr>
          </a:p>
        </p:txBody>
      </p:sp>
      <p:sp>
        <p:nvSpPr>
          <p:cNvPr id="12" name="右箭头 11"/>
          <p:cNvSpPr/>
          <p:nvPr/>
        </p:nvSpPr>
        <p:spPr>
          <a:xfrm>
            <a:off x="2676205" y="4197085"/>
            <a:ext cx="720080" cy="5056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4" name="右箭头 13"/>
          <p:cNvSpPr/>
          <p:nvPr/>
        </p:nvSpPr>
        <p:spPr>
          <a:xfrm>
            <a:off x="5076057" y="4177068"/>
            <a:ext cx="720080" cy="5056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5" name="右箭头 14"/>
          <p:cNvSpPr/>
          <p:nvPr/>
        </p:nvSpPr>
        <p:spPr>
          <a:xfrm>
            <a:off x="2411761" y="5299026"/>
            <a:ext cx="720080" cy="5056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6" name="右箭头 15"/>
          <p:cNvSpPr/>
          <p:nvPr/>
        </p:nvSpPr>
        <p:spPr>
          <a:xfrm>
            <a:off x="4999908" y="5349213"/>
            <a:ext cx="720080" cy="5056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circle(in)">
                                      <p:cBhvr>
                                        <p:cTn id="41" dur="2000"/>
                                        <p:tgtEl>
                                          <p:spTgt spid="8"/>
                                        </p:tgtEl>
                                      </p:cBhvr>
                                    </p:animEffect>
                                  </p:childTnLst>
                                </p:cTn>
                              </p:par>
                            </p:childTnLst>
                          </p:cTn>
                        </p:par>
                        <p:par>
                          <p:cTn id="42" fill="hold">
                            <p:stCondLst>
                              <p:cond delay="2000"/>
                            </p:stCondLst>
                            <p:childTnLst>
                              <p:par>
                                <p:cTn id="43" presetID="22" presetClass="entr" presetSubtype="4"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circle(in)">
                                      <p:cBhvr>
                                        <p:cTn id="50" dur="2000"/>
                                        <p:tgtEl>
                                          <p:spTgt spid="9"/>
                                        </p:tgtEl>
                                      </p:cBhvr>
                                    </p:animEffect>
                                  </p:childTnLst>
                                </p:cTn>
                              </p:par>
                            </p:childTnLst>
                          </p:cTn>
                        </p:par>
                        <p:par>
                          <p:cTn id="51" fill="hold">
                            <p:stCondLst>
                              <p:cond delay="2000"/>
                            </p:stCondLst>
                            <p:childTnLst>
                              <p:par>
                                <p:cTn id="52" presetID="22" presetClass="entr" presetSubtype="4"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down)">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circle(in)">
                                      <p:cBhvr>
                                        <p:cTn id="5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8" grpId="0"/>
      <p:bldP spid="9" grpId="0"/>
      <p:bldP spid="10" grpId="0"/>
      <p:bldP spid="11" grpId="0"/>
      <p:bldP spid="12" grpId="0" bldLvl="0" animBg="1"/>
      <p:bldP spid="14" grpId="0" bldLvl="0" animBg="1"/>
      <p:bldP spid="15" grpId="0" bldLvl="0" animBg="1"/>
      <p:bldP spid="16"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11560" y="1384938"/>
            <a:ext cx="7920880" cy="3416320"/>
          </a:xfrm>
          <a:prstGeom prst="rect">
            <a:avLst/>
          </a:prstGeom>
        </p:spPr>
        <p:txBody>
          <a:bodyPr wrap="square">
            <a:spAutoFit/>
          </a:bodyPr>
          <a:lstStyle/>
          <a:p>
            <a:r>
              <a:rPr lang="zh-CN" altLang="en-US" sz="2400" dirty="0" smtClean="0">
                <a:latin typeface="楷体" panose="02010609060101010101" pitchFamily="49" charset="-122"/>
                <a:ea typeface="楷体" panose="02010609060101010101" pitchFamily="49" charset="-122"/>
              </a:rPr>
              <a:t>    </a:t>
            </a:r>
            <a:r>
              <a:rPr lang="zh-CN" altLang="en-US" sz="2400" b="1" dirty="0" smtClean="0">
                <a:latin typeface="楷体" panose="02010609060101010101" pitchFamily="49" charset="-122"/>
                <a:ea typeface="楷体" panose="02010609060101010101" pitchFamily="49" charset="-122"/>
              </a:rPr>
              <a:t>校门</a:t>
            </a:r>
            <a:r>
              <a:rPr lang="zh-CN" altLang="en-US" sz="2400" b="1" dirty="0">
                <a:latin typeface="楷体" panose="02010609060101010101" pitchFamily="49" charset="-122"/>
                <a:ea typeface="楷体" panose="02010609060101010101" pitchFamily="49" charset="-122"/>
              </a:rPr>
              <a:t>口的海棠树开花了</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无意从小路走过</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却看到了树上繁花似锦的景象</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洁白无瑕的海棠花一朵朵镶嵌在绿叶丛中</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是那么可爱</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我都像化作绿叶与它们一同</a:t>
            </a:r>
            <a:r>
              <a:rPr lang="zh-CN" altLang="en-US" sz="2400" b="1" dirty="0" smtClean="0">
                <a:latin typeface="楷体" panose="02010609060101010101" pitchFamily="49" charset="-122"/>
                <a:ea typeface="楷体" panose="02010609060101010101" pitchFamily="49" charset="-122"/>
              </a:rPr>
              <a:t>摇摆。一阵</a:t>
            </a:r>
            <a:r>
              <a:rPr lang="zh-CN" altLang="en-US" sz="2400" b="1" dirty="0">
                <a:latin typeface="楷体" panose="02010609060101010101" pitchFamily="49" charset="-122"/>
                <a:ea typeface="楷体" panose="02010609060101010101" pitchFamily="49" charset="-122"/>
              </a:rPr>
              <a:t>清风吹来</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几片花瓣落下</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好香</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醉人的甜味遍布整个</a:t>
            </a:r>
            <a:r>
              <a:rPr lang="zh-CN" altLang="en-US" sz="2400" b="1" dirty="0" smtClean="0">
                <a:latin typeface="楷体" panose="02010609060101010101" pitchFamily="49" charset="-122"/>
                <a:ea typeface="楷体" panose="02010609060101010101" pitchFamily="49" charset="-122"/>
              </a:rPr>
              <a:t>校园。旁边</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还有一棵矮小的玉兰</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它没有海棠的香味儿</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只能将海棠衬得更</a:t>
            </a:r>
            <a:r>
              <a:rPr lang="zh-CN" altLang="en-US" sz="2400" b="1" dirty="0" smtClean="0">
                <a:latin typeface="楷体" panose="02010609060101010101" pitchFamily="49" charset="-122"/>
                <a:ea typeface="楷体" panose="02010609060101010101" pitchFamily="49" charset="-122"/>
              </a:rPr>
              <a:t>高大。校外</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几根枝条探出头来</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一位母亲摘下一朵花儿</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别在了女儿头上</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虽是白色</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但到什么地方都那么可爱</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宛若一只欲飞的蝴蝶</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扇动</a:t>
            </a:r>
            <a:r>
              <a:rPr lang="zh-CN" altLang="en-US" sz="2400" b="1" dirty="0" smtClean="0">
                <a:latin typeface="楷体" panose="02010609060101010101" pitchFamily="49" charset="-122"/>
                <a:ea typeface="楷体" panose="02010609060101010101" pitchFamily="49" charset="-122"/>
              </a:rPr>
              <a:t>翅膀。这</a:t>
            </a:r>
            <a:r>
              <a:rPr lang="zh-CN" altLang="en-US" sz="2400" b="1" dirty="0">
                <a:latin typeface="楷体" panose="02010609060101010101" pitchFamily="49" charset="-122"/>
                <a:ea typeface="楷体" panose="02010609060101010101" pitchFamily="49" charset="-122"/>
              </a:rPr>
              <a:t>境界</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怎能不让每一个过往的行人驻足</a:t>
            </a:r>
            <a:r>
              <a:rPr lang="zh-CN" altLang="en-US" sz="2400" b="1" dirty="0" smtClean="0">
                <a:latin typeface="楷体" panose="02010609060101010101" pitchFamily="49" charset="-122"/>
                <a:ea typeface="楷体" panose="02010609060101010101" pitchFamily="49" charset="-122"/>
              </a:rPr>
              <a:t>流连</a:t>
            </a:r>
            <a:r>
              <a:rPr lang="zh-CN" altLang="en-US" sz="2400" b="1" dirty="0" smtClean="0">
                <a:latin typeface="楷体" panose="02010609060101010101" pitchFamily="49" charset="-122"/>
                <a:ea typeface="楷体" panose="02010609060101010101" pitchFamily="49" charset="-122"/>
              </a:rPr>
              <a:t>。 </a:t>
            </a:r>
            <a:endParaRPr lang="zh-CN" altLang="en-US" sz="2400" b="1" dirty="0">
              <a:latin typeface="楷体" panose="02010609060101010101" pitchFamily="49" charset="-122"/>
              <a:ea typeface="楷体" panose="02010609060101010101" pitchFamily="49" charset="-122"/>
            </a:endParaRPr>
          </a:p>
        </p:txBody>
      </p:sp>
      <p:sp>
        <p:nvSpPr>
          <p:cNvPr id="4" name="内容占位符 2"/>
          <p:cNvSpPr txBox="1"/>
          <p:nvPr/>
        </p:nvSpPr>
        <p:spPr>
          <a:xfrm>
            <a:off x="1187624" y="518784"/>
            <a:ext cx="1697982" cy="637675"/>
          </a:xfrm>
          <a:prstGeom prst="rect">
            <a:avLst/>
          </a:prstGeom>
          <a:noFill/>
          <a:ln w="9525">
            <a:noFill/>
          </a:ln>
        </p:spPr>
        <p:txBody>
          <a:bodyPr wrap="square" lIns="91440" tIns="45720" rIns="91440" bIns="45720">
            <a:spAutoFit/>
          </a:bodyPr>
          <a:lstStyle>
            <a:defPPr>
              <a:defRPr lang="zh-CN"/>
            </a:defPPr>
            <a:lvl1pPr>
              <a:lnSpc>
                <a:spcPct val="150000"/>
              </a:lnSpc>
              <a:spcBef>
                <a:spcPts val="600"/>
              </a:spcBef>
              <a:defRPr sz="2800" b="1">
                <a:latin typeface="楷体_GB2312" panose="02010609030101010101" charset="-122"/>
                <a:ea typeface="楷体_GB2312" panose="02010609030101010101" charset="-122"/>
              </a:defRPr>
            </a:lvl1pPr>
          </a:lstStyle>
          <a:p>
            <a:r>
              <a:rPr lang="zh-CN" altLang="en-US" dirty="0">
                <a:solidFill>
                  <a:srgbClr val="FF0000"/>
                </a:solidFill>
              </a:rPr>
              <a:t>示例：</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81306" y="565998"/>
            <a:ext cx="1574470" cy="646331"/>
          </a:xfrm>
          <a:prstGeom prst="rect">
            <a:avLst/>
          </a:prstGeom>
          <a:noFill/>
          <a:ln w="9525">
            <a:noFill/>
          </a:ln>
        </p:spPr>
        <p:txBody>
          <a:bodyPr wrap="none" anchor="t">
            <a:spAutoFit/>
          </a:bodyPr>
          <a:lstStyle/>
          <a:p>
            <a:r>
              <a:rPr lang="zh-CN" altLang="en-US" sz="3600" b="1" u="dbl" dirty="0" smtClean="0">
                <a:solidFill>
                  <a:srgbClr val="92D050"/>
                </a:solidFill>
                <a:latin typeface="黑体" panose="02010609060101010101" pitchFamily="2" charset="-122"/>
                <a:ea typeface="黑体" panose="02010609060101010101" pitchFamily="2" charset="-122"/>
                <a:sym typeface="+mn-ea"/>
              </a:rPr>
              <a:t>多音字</a:t>
            </a:r>
            <a:endParaRPr lang="zh-CN" altLang="en-US" sz="3600" b="1" u="dbl" dirty="0" smtClean="0">
              <a:solidFill>
                <a:srgbClr val="92D050"/>
              </a:solidFill>
              <a:latin typeface="黑体" panose="02010609060101010101" pitchFamily="2" charset="-122"/>
              <a:ea typeface="黑体" panose="02010609060101010101" pitchFamily="2" charset="-122"/>
              <a:sym typeface="+mn-ea"/>
            </a:endParaRPr>
          </a:p>
        </p:txBody>
      </p:sp>
      <p:sp>
        <p:nvSpPr>
          <p:cNvPr id="3" name="文本框 2"/>
          <p:cNvSpPr txBox="1"/>
          <p:nvPr/>
        </p:nvSpPr>
        <p:spPr>
          <a:xfrm>
            <a:off x="907977" y="3391391"/>
            <a:ext cx="7848872" cy="1082669"/>
          </a:xfrm>
          <a:prstGeom prst="rect">
            <a:avLst/>
          </a:prstGeom>
          <a:noFill/>
          <a:ln w="9525">
            <a:noFill/>
          </a:ln>
        </p:spPr>
        <p:txBody>
          <a:bodyPr wrap="square">
            <a:spAutoFit/>
          </a:bodyPr>
          <a:lstStyle/>
          <a:p>
            <a:pPr>
              <a:lnSpc>
                <a:spcPct val="120000"/>
              </a:lnSpc>
            </a:pPr>
            <a:r>
              <a:rPr lang="en-US" altLang="zh-CN" sz="2800" b="1" dirty="0">
                <a:latin typeface="+mj-ea"/>
                <a:ea typeface="+mj-ea"/>
                <a:cs typeface="楷体" panose="02010609060101010101" pitchFamily="49" charset="-122"/>
                <a:sym typeface="+mn-ea"/>
              </a:rPr>
              <a:t>1</a:t>
            </a:r>
            <a:r>
              <a:rPr lang="en-US" altLang="zh-CN" sz="2800" b="1" dirty="0" smtClean="0">
                <a:latin typeface="+mj-ea"/>
                <a:ea typeface="+mj-ea"/>
                <a:cs typeface="楷体" panose="02010609060101010101" pitchFamily="49" charset="-122"/>
                <a:sym typeface="+mn-ea"/>
              </a:rPr>
              <a:t>.</a:t>
            </a:r>
            <a:r>
              <a:rPr lang="zh-CN" altLang="en-US" sz="2800" b="1" dirty="0">
                <a:latin typeface="+mj-ea"/>
                <a:ea typeface="+mj-ea"/>
                <a:cs typeface="楷体" panose="02010609060101010101" pitchFamily="49" charset="-122"/>
                <a:sym typeface="+mn-ea"/>
              </a:rPr>
              <a:t>每个名人背后都有几个</a:t>
            </a:r>
            <a:r>
              <a:rPr lang="zh-CN" altLang="en-US" sz="2800" b="1" dirty="0">
                <a:solidFill>
                  <a:srgbClr val="FF0000"/>
                </a:solidFill>
                <a:latin typeface="+mj-ea"/>
                <a:ea typeface="+mj-ea"/>
                <a:cs typeface="楷体" panose="02010609060101010101" pitchFamily="49" charset="-122"/>
                <a:sym typeface="+mn-ea"/>
              </a:rPr>
              <a:t>鲜</a:t>
            </a:r>
            <a:r>
              <a:rPr lang="en-US" altLang="zh-CN" sz="2800" b="1" dirty="0">
                <a:latin typeface="+mj-ea"/>
                <a:ea typeface="+mj-ea"/>
                <a:cs typeface="楷体" panose="02010609060101010101" pitchFamily="49" charset="-122"/>
                <a:sym typeface="+mn-ea"/>
              </a:rPr>
              <a:t>(     )</a:t>
            </a:r>
            <a:r>
              <a:rPr lang="zh-CN" altLang="en-US" sz="2800" b="1" dirty="0">
                <a:latin typeface="+mj-ea"/>
                <a:ea typeface="+mj-ea"/>
                <a:cs typeface="楷体" panose="02010609060101010101" pitchFamily="49" charset="-122"/>
                <a:sym typeface="+mn-ea"/>
              </a:rPr>
              <a:t>为人知的故事。</a:t>
            </a:r>
            <a:endParaRPr lang="zh-CN" altLang="en-US" sz="2800" b="1" dirty="0">
              <a:latin typeface="+mj-ea"/>
              <a:ea typeface="+mj-ea"/>
              <a:cs typeface="楷体" panose="02010609060101010101" pitchFamily="49" charset="-122"/>
              <a:sym typeface="+mn-ea"/>
            </a:endParaRPr>
          </a:p>
          <a:p>
            <a:pPr>
              <a:lnSpc>
                <a:spcPct val="120000"/>
              </a:lnSpc>
            </a:pPr>
            <a:r>
              <a:rPr lang="en-US" altLang="zh-CN" sz="2800" b="1" dirty="0" smtClean="0">
                <a:latin typeface="+mj-ea"/>
                <a:ea typeface="+mj-ea"/>
                <a:cs typeface="楷体" panose="02010609060101010101" pitchFamily="49" charset="-122"/>
                <a:sym typeface="+mn-ea"/>
              </a:rPr>
              <a:t>2.</a:t>
            </a:r>
            <a:r>
              <a:rPr lang="zh-CN" altLang="en-US" sz="2800" b="1" dirty="0" smtClean="0">
                <a:latin typeface="+mj-ea"/>
                <a:ea typeface="+mj-ea"/>
                <a:cs typeface="楷体" panose="02010609060101010101" pitchFamily="49" charset="-122"/>
                <a:sym typeface="+mn-ea"/>
              </a:rPr>
              <a:t>空气里也带有一</a:t>
            </a:r>
            <a:r>
              <a:rPr lang="zh-CN" altLang="en-US" sz="2800" b="1" dirty="0">
                <a:latin typeface="+mj-ea"/>
                <a:ea typeface="+mj-ea"/>
                <a:cs typeface="楷体" panose="02010609060101010101" pitchFamily="49" charset="-122"/>
                <a:sym typeface="+mn-ea"/>
              </a:rPr>
              <a:t>股清</a:t>
            </a:r>
            <a:r>
              <a:rPr lang="zh-CN" altLang="en-US" sz="2800" b="1" dirty="0">
                <a:solidFill>
                  <a:srgbClr val="FF0000"/>
                </a:solidFill>
                <a:latin typeface="+mj-ea"/>
                <a:ea typeface="+mj-ea"/>
                <a:cs typeface="楷体" panose="02010609060101010101" pitchFamily="49" charset="-122"/>
                <a:sym typeface="+mn-ea"/>
              </a:rPr>
              <a:t>鲜</a:t>
            </a:r>
            <a:r>
              <a:rPr lang="zh-CN" altLang="en-US" sz="2800" b="1" dirty="0">
                <a:latin typeface="+mj-ea"/>
                <a:ea typeface="+mj-ea"/>
                <a:cs typeface="楷体" panose="02010609060101010101" pitchFamily="49" charset="-122"/>
                <a:sym typeface="+mn-ea"/>
              </a:rPr>
              <a:t>（     ）湿润</a:t>
            </a:r>
            <a:r>
              <a:rPr lang="zh-CN" altLang="en-US" sz="2800" b="1" dirty="0" smtClean="0">
                <a:latin typeface="+mj-ea"/>
                <a:ea typeface="+mj-ea"/>
                <a:cs typeface="楷体" panose="02010609060101010101" pitchFamily="49" charset="-122"/>
                <a:sym typeface="+mn-ea"/>
              </a:rPr>
              <a:t>的香味。</a:t>
            </a:r>
            <a:endParaRPr lang="zh-CN" altLang="en-US" sz="2800" b="1" dirty="0">
              <a:solidFill>
                <a:schemeClr val="tx1"/>
              </a:solidFill>
              <a:latin typeface="+mj-ea"/>
              <a:ea typeface="+mj-ea"/>
              <a:cs typeface="楷体" panose="02010609060101010101" pitchFamily="49" charset="-122"/>
              <a:sym typeface="+mn-ea"/>
            </a:endParaRPr>
          </a:p>
        </p:txBody>
      </p:sp>
      <p:sp>
        <p:nvSpPr>
          <p:cNvPr id="12" name="左大括号 11"/>
          <p:cNvSpPr/>
          <p:nvPr/>
        </p:nvSpPr>
        <p:spPr>
          <a:xfrm>
            <a:off x="2167237" y="1540497"/>
            <a:ext cx="288290" cy="108013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1600" b="1"/>
          </a:p>
        </p:txBody>
      </p:sp>
      <p:sp>
        <p:nvSpPr>
          <p:cNvPr id="7" name="文本框 6"/>
          <p:cNvSpPr txBox="1"/>
          <p:nvPr/>
        </p:nvSpPr>
        <p:spPr>
          <a:xfrm>
            <a:off x="1409049" y="1788781"/>
            <a:ext cx="591185" cy="584775"/>
          </a:xfrm>
          <a:prstGeom prst="rect">
            <a:avLst/>
          </a:prstGeom>
          <a:noFill/>
          <a:ln w="9525">
            <a:noFill/>
          </a:ln>
        </p:spPr>
        <p:txBody>
          <a:bodyPr wrap="square">
            <a:spAutoFit/>
          </a:bodyPr>
          <a:lstStyle/>
          <a:p>
            <a:r>
              <a:rPr lang="zh-CN" altLang="en-US" sz="3200" b="1" dirty="0">
                <a:solidFill>
                  <a:srgbClr val="FF0000"/>
                </a:solidFill>
                <a:latin typeface="黑体" panose="02010609060101010101" pitchFamily="2" charset="-122"/>
                <a:ea typeface="黑体" panose="02010609060101010101" pitchFamily="2" charset="-122"/>
              </a:rPr>
              <a:t>鲜</a:t>
            </a:r>
            <a:endParaRPr lang="zh-CN" altLang="en-US" sz="3200" b="1" dirty="0">
              <a:solidFill>
                <a:srgbClr val="FF0000"/>
              </a:solidFill>
              <a:latin typeface="黑体" panose="02010609060101010101" pitchFamily="2" charset="-122"/>
              <a:ea typeface="黑体" panose="02010609060101010101" pitchFamily="2" charset="-122"/>
            </a:endParaRPr>
          </a:p>
        </p:txBody>
      </p:sp>
      <p:sp>
        <p:nvSpPr>
          <p:cNvPr id="5" name="文本框 4"/>
          <p:cNvSpPr txBox="1"/>
          <p:nvPr/>
        </p:nvSpPr>
        <p:spPr>
          <a:xfrm>
            <a:off x="2000232" y="1428736"/>
            <a:ext cx="4785284" cy="1061124"/>
          </a:xfrm>
          <a:prstGeom prst="rect">
            <a:avLst/>
          </a:prstGeom>
          <a:noFill/>
          <a:ln w="9525">
            <a:noFill/>
          </a:ln>
        </p:spPr>
        <p:txBody>
          <a:bodyPr wrap="none">
            <a:spAutoFit/>
          </a:bodyPr>
          <a:lstStyle/>
          <a:p>
            <a:r>
              <a:rPr lang="en-US" altLang="zh-CN" sz="2800" b="1" dirty="0">
                <a:solidFill>
                  <a:srgbClr val="FF00FF"/>
                </a:solidFill>
                <a:latin typeface="+mn-ea"/>
                <a:cs typeface="+mn-ea"/>
              </a:rPr>
              <a:t> </a:t>
            </a:r>
            <a:r>
              <a:rPr lang="zh-CN" altLang="en-US" sz="2800" b="1" dirty="0">
                <a:solidFill>
                  <a:srgbClr val="FF00FF"/>
                </a:solidFill>
                <a:latin typeface="+mn-ea"/>
                <a:cs typeface="+mn-ea"/>
              </a:rPr>
              <a:t>  </a:t>
            </a:r>
            <a:r>
              <a:rPr lang="en-US" sz="2800" dirty="0" err="1">
                <a:solidFill>
                  <a:srgbClr val="FF0000"/>
                </a:solidFill>
                <a:latin typeface="+mn-ea"/>
                <a:cs typeface="+mn-ea"/>
                <a:sym typeface="+mn-ea"/>
              </a:rPr>
              <a:t>xiān</a:t>
            </a:r>
            <a:r>
              <a:rPr lang="en-US" sz="2800" dirty="0">
                <a:solidFill>
                  <a:srgbClr val="FF0000"/>
                </a:solidFill>
                <a:latin typeface="+mn-ea"/>
                <a:cs typeface="+mn-ea"/>
                <a:sym typeface="+mn-ea"/>
              </a:rPr>
              <a:t> </a:t>
            </a:r>
            <a:r>
              <a:rPr lang="zh-CN" altLang="en-US" sz="2800" b="1" dirty="0" smtClean="0">
                <a:solidFill>
                  <a:schemeClr val="tx1"/>
                </a:solidFill>
                <a:latin typeface="+mn-ea"/>
                <a:cs typeface="+mn-ea"/>
                <a:sym typeface="+mn-ea"/>
              </a:rPr>
              <a:t>（</a:t>
            </a:r>
            <a:r>
              <a:rPr lang="zh-CN" altLang="en-US" sz="2800" b="1" dirty="0">
                <a:latin typeface="+mn-ea"/>
                <a:cs typeface="+mn-ea"/>
                <a:sym typeface="+mn-ea"/>
              </a:rPr>
              <a:t>清鲜</a:t>
            </a:r>
            <a:r>
              <a:rPr lang="zh-CN" altLang="en-US" sz="2800" b="1" dirty="0" smtClean="0">
                <a:solidFill>
                  <a:schemeClr val="tx1"/>
                </a:solidFill>
                <a:latin typeface="+mn-ea"/>
                <a:cs typeface="+mn-ea"/>
              </a:rPr>
              <a:t>）（鲜艳）</a:t>
            </a:r>
            <a:endParaRPr lang="zh-CN" altLang="en-US" sz="2800" b="1" dirty="0">
              <a:solidFill>
                <a:schemeClr val="tx1"/>
              </a:solidFill>
              <a:latin typeface="+mn-ea"/>
              <a:cs typeface="+mn-ea"/>
            </a:endParaRPr>
          </a:p>
          <a:p>
            <a:pPr>
              <a:lnSpc>
                <a:spcPct val="140000"/>
              </a:lnSpc>
            </a:pPr>
            <a:r>
              <a:rPr lang="en-US" sz="2800" dirty="0">
                <a:solidFill>
                  <a:srgbClr val="FF0000"/>
                </a:solidFill>
                <a:latin typeface="+mn-ea"/>
                <a:cs typeface="+mn-ea"/>
                <a:sym typeface="+mn-ea"/>
              </a:rPr>
              <a:t>   </a:t>
            </a:r>
            <a:r>
              <a:rPr lang="en-US" sz="2800" dirty="0" err="1" smtClean="0">
                <a:solidFill>
                  <a:srgbClr val="FF0000"/>
                </a:solidFill>
                <a:latin typeface="+mn-ea"/>
                <a:cs typeface="+mn-ea"/>
                <a:sym typeface="+mn-ea"/>
              </a:rPr>
              <a:t>xiǎn</a:t>
            </a:r>
            <a:r>
              <a:rPr lang="en-US" sz="2800" dirty="0" smtClean="0">
                <a:solidFill>
                  <a:srgbClr val="FF0000"/>
                </a:solidFill>
                <a:latin typeface="+mn-ea"/>
                <a:cs typeface="+mn-ea"/>
                <a:sym typeface="+mn-ea"/>
              </a:rPr>
              <a:t> </a:t>
            </a:r>
            <a:r>
              <a:rPr lang="zh-CN" altLang="en-US" sz="2800" b="1" dirty="0" smtClean="0">
                <a:solidFill>
                  <a:schemeClr val="tx1"/>
                </a:solidFill>
                <a:latin typeface="+mj-ea"/>
                <a:ea typeface="+mj-ea"/>
                <a:cs typeface="+mn-ea"/>
                <a:sym typeface="+mn-ea"/>
              </a:rPr>
              <a:t>（鲜为人知） </a:t>
            </a:r>
            <a:r>
              <a:rPr lang="en-US" altLang="zh-CN" sz="2800" b="1" dirty="0" smtClean="0">
                <a:solidFill>
                  <a:schemeClr val="tx1"/>
                </a:solidFill>
                <a:latin typeface="+mj-ea"/>
                <a:ea typeface="+mj-ea"/>
                <a:cs typeface="+mn-ea"/>
                <a:sym typeface="+mn-ea"/>
              </a:rPr>
              <a:t>(</a:t>
            </a:r>
            <a:r>
              <a:rPr lang="zh-CN" altLang="en-US" sz="2800" b="1" dirty="0" smtClean="0">
                <a:solidFill>
                  <a:schemeClr val="tx1"/>
                </a:solidFill>
                <a:latin typeface="+mj-ea"/>
                <a:ea typeface="+mj-ea"/>
                <a:cs typeface="+mn-ea"/>
                <a:sym typeface="+mn-ea"/>
              </a:rPr>
              <a:t>鲜有）</a:t>
            </a:r>
            <a:endParaRPr lang="en-US" altLang="zh-CN" sz="2800" b="1" dirty="0">
              <a:solidFill>
                <a:schemeClr val="tx1"/>
              </a:solidFill>
              <a:latin typeface="+mj-ea"/>
              <a:ea typeface="+mj-ea"/>
              <a:cs typeface="+mn-ea"/>
              <a:sym typeface="+mn-ea"/>
            </a:endParaRPr>
          </a:p>
        </p:txBody>
      </p:sp>
      <p:sp>
        <p:nvSpPr>
          <p:cNvPr id="8" name="文本框 7"/>
          <p:cNvSpPr txBox="1"/>
          <p:nvPr/>
        </p:nvSpPr>
        <p:spPr>
          <a:xfrm>
            <a:off x="5148063" y="3932725"/>
            <a:ext cx="887095" cy="400110"/>
          </a:xfrm>
          <a:prstGeom prst="rect">
            <a:avLst/>
          </a:prstGeom>
          <a:noFill/>
          <a:ln w="9525">
            <a:noFill/>
          </a:ln>
        </p:spPr>
        <p:txBody>
          <a:bodyPr wrap="square">
            <a:spAutoFit/>
          </a:bodyPr>
          <a:lstStyle/>
          <a:p>
            <a:r>
              <a:rPr lang="en-US" altLang="zh-CN" sz="2000" b="1" dirty="0" err="1">
                <a:solidFill>
                  <a:srgbClr val="FF0000"/>
                </a:solidFill>
                <a:latin typeface="+mn-ea"/>
                <a:ea typeface="+mn-ea"/>
                <a:cs typeface="+mn-ea"/>
                <a:sym typeface="+mn-ea"/>
              </a:rPr>
              <a:t>xiān</a:t>
            </a:r>
            <a:endParaRPr lang="en-US" altLang="zh-CN" sz="2000" b="1" dirty="0">
              <a:solidFill>
                <a:srgbClr val="FF0000"/>
              </a:solidFill>
              <a:latin typeface="+mn-ea"/>
              <a:ea typeface="+mn-ea"/>
              <a:cs typeface="+mn-ea"/>
              <a:sym typeface="+mn-ea"/>
            </a:endParaRPr>
          </a:p>
        </p:txBody>
      </p:sp>
      <p:sp>
        <p:nvSpPr>
          <p:cNvPr id="9" name="文本框 8"/>
          <p:cNvSpPr txBox="1"/>
          <p:nvPr/>
        </p:nvSpPr>
        <p:spPr>
          <a:xfrm>
            <a:off x="5364088" y="3216508"/>
            <a:ext cx="887095" cy="400110"/>
          </a:xfrm>
          <a:prstGeom prst="rect">
            <a:avLst/>
          </a:prstGeom>
          <a:noFill/>
          <a:ln w="9525">
            <a:noFill/>
          </a:ln>
        </p:spPr>
        <p:txBody>
          <a:bodyPr wrap="square">
            <a:spAutoFit/>
          </a:bodyPr>
          <a:lstStyle/>
          <a:p>
            <a:r>
              <a:rPr lang="en-US" sz="2000" b="1" dirty="0" err="1">
                <a:solidFill>
                  <a:srgbClr val="FF0000"/>
                </a:solidFill>
                <a:latin typeface="+mn-ea"/>
                <a:ea typeface="+mn-ea"/>
                <a:cs typeface="+mn-ea"/>
                <a:sym typeface="+mn-ea"/>
              </a:rPr>
              <a:t>xiǎn</a:t>
            </a:r>
            <a:endParaRPr lang="en-US" sz="2000" b="1" dirty="0">
              <a:solidFill>
                <a:srgbClr val="FF0000"/>
              </a:solidFill>
              <a:latin typeface="+mn-ea"/>
              <a:ea typeface="+mn-ea"/>
              <a:cs typeface="+mn-ea"/>
              <a:sym typeface="+mn-ea"/>
            </a:endParaRPr>
          </a:p>
        </p:txBody>
      </p:sp>
      <p:pic>
        <p:nvPicPr>
          <p:cNvPr id="10" name="Picture 2" descr="G:\BaiduYunDownload\10000图标\PNG图标集08\png-0561.png"/>
          <p:cNvPicPr>
            <a:picLocks noChangeAspect="1" noChangeArrowheads="1"/>
          </p:cNvPicPr>
          <p:nvPr/>
        </p:nvPicPr>
        <p:blipFill>
          <a:blip r:embed="rId1" cstate="email"/>
          <a:srcRect/>
          <a:stretch>
            <a:fillRect/>
          </a:stretch>
        </p:blipFill>
        <p:spPr bwMode="auto">
          <a:xfrm>
            <a:off x="457556" y="701597"/>
            <a:ext cx="564456" cy="7526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bldLvl="0" animBg="1"/>
      <p:bldP spid="7" grpId="0"/>
      <p:bldP spid="5"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14811" y="2939976"/>
            <a:ext cx="7500990" cy="2677656"/>
          </a:xfrm>
          <a:prstGeom prst="rect">
            <a:avLst/>
          </a:prstGeom>
          <a:noFill/>
          <a:ln w="9525">
            <a:noFill/>
          </a:ln>
        </p:spPr>
        <p:txBody>
          <a:bodyPr wrap="square">
            <a:spAutoFit/>
          </a:bodyPr>
          <a:lstStyle/>
          <a:p>
            <a:pPr>
              <a:lnSpc>
                <a:spcPct val="150000"/>
              </a:lnSpc>
            </a:pPr>
            <a:r>
              <a:rPr lang="en-US" altLang="zh-CN" sz="2800" b="1" dirty="0">
                <a:latin typeface="+mn-ea"/>
                <a:ea typeface="+mn-ea"/>
                <a:cs typeface="楷体" panose="02010609060101010101" pitchFamily="49" charset="-122"/>
                <a:sym typeface="+mn-ea"/>
              </a:rPr>
              <a:t>1</a:t>
            </a:r>
            <a:r>
              <a:rPr lang="en-US" altLang="zh-CN" sz="2800" b="1" dirty="0" smtClean="0">
                <a:latin typeface="+mn-ea"/>
                <a:ea typeface="+mn-ea"/>
                <a:cs typeface="楷体" panose="02010609060101010101" pitchFamily="49" charset="-122"/>
                <a:sym typeface="+mn-ea"/>
              </a:rPr>
              <a:t>.《</a:t>
            </a:r>
            <a:r>
              <a:rPr lang="zh-CN" altLang="en-US" sz="2800" b="1" dirty="0">
                <a:latin typeface="+mn-ea"/>
                <a:ea typeface="+mn-ea"/>
                <a:cs typeface="楷体" panose="02010609060101010101" pitchFamily="49" charset="-122"/>
                <a:sym typeface="+mn-ea"/>
              </a:rPr>
              <a:t>少年报</a:t>
            </a:r>
            <a:r>
              <a:rPr lang="en-US" altLang="zh-CN" sz="2800" b="1" dirty="0">
                <a:latin typeface="+mn-ea"/>
                <a:ea typeface="+mn-ea"/>
                <a:cs typeface="楷体" panose="02010609060101010101" pitchFamily="49" charset="-122"/>
                <a:sym typeface="+mn-ea"/>
              </a:rPr>
              <a:t>》</a:t>
            </a:r>
            <a:r>
              <a:rPr lang="zh-CN" altLang="en-US" sz="2800" b="1" dirty="0">
                <a:latin typeface="+mn-ea"/>
                <a:ea typeface="+mn-ea"/>
                <a:cs typeface="楷体" panose="02010609060101010101" pitchFamily="49" charset="-122"/>
                <a:sym typeface="+mn-ea"/>
              </a:rPr>
              <a:t>是我的</a:t>
            </a:r>
            <a:r>
              <a:rPr lang="zh-CN" altLang="en-US" sz="2800" b="1" dirty="0" smtClean="0">
                <a:latin typeface="+mn-ea"/>
                <a:ea typeface="+mn-ea"/>
                <a:cs typeface="楷体" panose="02010609060101010101" pitchFamily="49" charset="-122"/>
                <a:sym typeface="+mn-ea"/>
              </a:rPr>
              <a:t>启</a:t>
            </a:r>
            <a:r>
              <a:rPr lang="zh-CN" altLang="en-US" sz="2800" b="1" dirty="0">
                <a:solidFill>
                  <a:srgbClr val="FF0000"/>
                </a:solidFill>
                <a:latin typeface="+mn-ea"/>
                <a:ea typeface="+mn-ea"/>
                <a:cs typeface="楷体" panose="02010609060101010101" pitchFamily="49" charset="-122"/>
                <a:sym typeface="+mn-ea"/>
              </a:rPr>
              <a:t>蒙</a:t>
            </a:r>
            <a:r>
              <a:rPr lang="zh-CN" altLang="en-US" sz="2800" b="1" dirty="0">
                <a:latin typeface="+mn-ea"/>
                <a:ea typeface="+mn-ea"/>
                <a:cs typeface="楷体" panose="02010609060101010101" pitchFamily="49" charset="-122"/>
                <a:sym typeface="+mn-ea"/>
              </a:rPr>
              <a:t>（     ）</a:t>
            </a:r>
            <a:r>
              <a:rPr lang="zh-CN" altLang="en-US" sz="2800" b="1" dirty="0" smtClean="0">
                <a:latin typeface="+mn-ea"/>
                <a:ea typeface="+mn-ea"/>
                <a:cs typeface="楷体" panose="02010609060101010101" pitchFamily="49" charset="-122"/>
                <a:sym typeface="+mn-ea"/>
              </a:rPr>
              <a:t>读物</a:t>
            </a:r>
            <a:r>
              <a:rPr lang="en-US" altLang="zh-CN" sz="2800" b="1" dirty="0">
                <a:latin typeface="+mn-ea"/>
                <a:ea typeface="+mn-ea"/>
                <a:cs typeface="楷体" panose="02010609060101010101" pitchFamily="49" charset="-122"/>
                <a:sym typeface="+mn-ea"/>
              </a:rPr>
              <a:t>,</a:t>
            </a:r>
            <a:r>
              <a:rPr lang="zh-CN" altLang="en-US" sz="2800" b="1" dirty="0">
                <a:latin typeface="+mn-ea"/>
                <a:ea typeface="+mn-ea"/>
                <a:cs typeface="楷体" panose="02010609060101010101" pitchFamily="49" charset="-122"/>
                <a:sym typeface="+mn-ea"/>
              </a:rPr>
              <a:t>它使我懂得了很多知识和道理。</a:t>
            </a:r>
            <a:endParaRPr lang="zh-CN" altLang="en-US" sz="2800" b="1" dirty="0">
              <a:latin typeface="+mn-ea"/>
              <a:ea typeface="+mn-ea"/>
              <a:cs typeface="楷体" panose="02010609060101010101" pitchFamily="49" charset="-122"/>
              <a:sym typeface="+mn-ea"/>
            </a:endParaRPr>
          </a:p>
          <a:p>
            <a:pPr>
              <a:lnSpc>
                <a:spcPct val="150000"/>
              </a:lnSpc>
            </a:pPr>
            <a:r>
              <a:rPr lang="en-US" altLang="zh-CN" sz="2800" b="1" dirty="0" smtClean="0">
                <a:latin typeface="+mn-ea"/>
                <a:ea typeface="+mn-ea"/>
                <a:cs typeface="楷体" panose="02010609060101010101" pitchFamily="49" charset="-122"/>
                <a:sym typeface="+mn-ea"/>
              </a:rPr>
              <a:t>2.</a:t>
            </a:r>
            <a:r>
              <a:rPr lang="zh-CN" altLang="en-US" sz="2800" b="1" dirty="0" smtClean="0">
                <a:latin typeface="+mn-ea"/>
                <a:ea typeface="+mn-ea"/>
                <a:cs typeface="楷体" panose="02010609060101010101" pitchFamily="49" charset="-122"/>
                <a:sym typeface="+mn-ea"/>
              </a:rPr>
              <a:t>我们平时要提高警惕，不要被骗子的花言巧语所</a:t>
            </a:r>
            <a:r>
              <a:rPr lang="zh-CN" altLang="en-US" sz="2800" b="1" dirty="0" smtClean="0">
                <a:solidFill>
                  <a:srgbClr val="FF0000"/>
                </a:solidFill>
                <a:latin typeface="+mn-ea"/>
                <a:ea typeface="+mn-ea"/>
                <a:cs typeface="楷体" panose="02010609060101010101" pitchFamily="49" charset="-122"/>
                <a:sym typeface="+mn-ea"/>
              </a:rPr>
              <a:t>蒙</a:t>
            </a:r>
            <a:r>
              <a:rPr lang="zh-CN" altLang="en-US" sz="2800" b="1" dirty="0">
                <a:latin typeface="+mn-ea"/>
                <a:ea typeface="+mn-ea"/>
                <a:cs typeface="楷体" panose="02010609060101010101" pitchFamily="49" charset="-122"/>
                <a:sym typeface="+mn-ea"/>
              </a:rPr>
              <a:t>（     ）</a:t>
            </a:r>
            <a:r>
              <a:rPr lang="zh-CN" altLang="en-US" sz="2800" b="1" dirty="0" smtClean="0">
                <a:latin typeface="+mn-ea"/>
                <a:ea typeface="+mn-ea"/>
                <a:cs typeface="楷体" panose="02010609060101010101" pitchFamily="49" charset="-122"/>
                <a:sym typeface="+mn-ea"/>
              </a:rPr>
              <a:t>骗。</a:t>
            </a:r>
            <a:endParaRPr lang="zh-CN" altLang="en-US" sz="2800" b="1" dirty="0">
              <a:solidFill>
                <a:schemeClr val="tx1"/>
              </a:solidFill>
              <a:latin typeface="+mn-ea"/>
              <a:ea typeface="+mn-ea"/>
              <a:cs typeface="楷体" panose="02010609060101010101" pitchFamily="49" charset="-122"/>
              <a:sym typeface="+mn-ea"/>
            </a:endParaRPr>
          </a:p>
        </p:txBody>
      </p:sp>
      <p:sp>
        <p:nvSpPr>
          <p:cNvPr id="12" name="左大括号 11"/>
          <p:cNvSpPr/>
          <p:nvPr/>
        </p:nvSpPr>
        <p:spPr>
          <a:xfrm>
            <a:off x="2047420" y="1136245"/>
            <a:ext cx="288290" cy="153617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1600" b="1"/>
          </a:p>
        </p:txBody>
      </p:sp>
      <p:sp>
        <p:nvSpPr>
          <p:cNvPr id="7" name="文本框 6"/>
          <p:cNvSpPr txBox="1"/>
          <p:nvPr/>
        </p:nvSpPr>
        <p:spPr>
          <a:xfrm>
            <a:off x="1266768" y="1512249"/>
            <a:ext cx="591185" cy="584775"/>
          </a:xfrm>
          <a:prstGeom prst="rect">
            <a:avLst/>
          </a:prstGeom>
          <a:noFill/>
          <a:ln w="9525">
            <a:noFill/>
          </a:ln>
        </p:spPr>
        <p:txBody>
          <a:bodyPr wrap="square">
            <a:spAutoFit/>
          </a:bodyPr>
          <a:lstStyle/>
          <a:p>
            <a:r>
              <a:rPr lang="zh-CN" altLang="en-US" sz="3200" b="1" dirty="0" smtClean="0">
                <a:solidFill>
                  <a:srgbClr val="FF0000"/>
                </a:solidFill>
                <a:latin typeface="黑体" panose="02010609060101010101" pitchFamily="2" charset="-122"/>
                <a:ea typeface="黑体" panose="02010609060101010101" pitchFamily="2" charset="-122"/>
              </a:rPr>
              <a:t>蒙</a:t>
            </a:r>
            <a:endParaRPr lang="zh-CN" altLang="en-US" sz="3200" b="1" dirty="0">
              <a:solidFill>
                <a:srgbClr val="FF0000"/>
              </a:solidFill>
              <a:latin typeface="黑体" panose="02010609060101010101" pitchFamily="2" charset="-122"/>
              <a:ea typeface="黑体" panose="02010609060101010101" pitchFamily="2" charset="-122"/>
            </a:endParaRPr>
          </a:p>
        </p:txBody>
      </p:sp>
      <p:sp>
        <p:nvSpPr>
          <p:cNvPr id="5" name="文本框 4"/>
          <p:cNvSpPr txBox="1"/>
          <p:nvPr/>
        </p:nvSpPr>
        <p:spPr>
          <a:xfrm>
            <a:off x="2191565" y="1211832"/>
            <a:ext cx="5089855" cy="1384995"/>
          </a:xfrm>
          <a:prstGeom prst="rect">
            <a:avLst/>
          </a:prstGeom>
          <a:noFill/>
          <a:ln w="9525">
            <a:noFill/>
          </a:ln>
        </p:spPr>
        <p:txBody>
          <a:bodyPr wrap="none">
            <a:spAutoFit/>
          </a:bodyPr>
          <a:lstStyle/>
          <a:p>
            <a:r>
              <a:rPr lang="en-US" altLang="zh-CN" sz="2800" b="1" dirty="0">
                <a:solidFill>
                  <a:srgbClr val="FF00FF"/>
                </a:solidFill>
                <a:latin typeface="+mn-ea"/>
                <a:cs typeface="+mn-ea"/>
              </a:rPr>
              <a:t> </a:t>
            </a:r>
            <a:r>
              <a:rPr lang="zh-CN" altLang="en-US" sz="2800" b="1" dirty="0">
                <a:solidFill>
                  <a:srgbClr val="FF00FF"/>
                </a:solidFill>
                <a:latin typeface="+mn-ea"/>
                <a:cs typeface="+mn-ea"/>
              </a:rPr>
              <a:t>  </a:t>
            </a:r>
            <a:r>
              <a:rPr lang="en-US" sz="2800" dirty="0" err="1">
                <a:solidFill>
                  <a:srgbClr val="FF0000"/>
                </a:solidFill>
                <a:latin typeface="+mn-ea"/>
                <a:cs typeface="+mn-ea"/>
                <a:sym typeface="+mn-ea"/>
              </a:rPr>
              <a:t>mēnɡ</a:t>
            </a:r>
            <a:r>
              <a:rPr lang="en-US" sz="2800" dirty="0">
                <a:solidFill>
                  <a:srgbClr val="FF0000"/>
                </a:solidFill>
                <a:latin typeface="+mn-ea"/>
                <a:cs typeface="+mn-ea"/>
                <a:sym typeface="+mn-ea"/>
              </a:rPr>
              <a:t> </a:t>
            </a:r>
            <a:r>
              <a:rPr lang="zh-CN" altLang="en-US" sz="2800" b="1" dirty="0" smtClean="0">
                <a:latin typeface="+mn-ea"/>
                <a:cs typeface="+mn-ea"/>
                <a:sym typeface="+mn-ea"/>
              </a:rPr>
              <a:t>（蒙人</a:t>
            </a:r>
            <a:r>
              <a:rPr lang="zh-CN" altLang="en-US" sz="2800" b="1" dirty="0">
                <a:latin typeface="+mn-ea"/>
                <a:cs typeface="+mn-ea"/>
                <a:sym typeface="+mn-ea"/>
              </a:rPr>
              <a:t>）（蒙骗）</a:t>
            </a:r>
            <a:endParaRPr lang="zh-CN" altLang="en-US" sz="2800" b="1" dirty="0">
              <a:latin typeface="+mn-ea"/>
              <a:cs typeface="+mn-ea"/>
              <a:sym typeface="+mn-ea"/>
            </a:endParaRPr>
          </a:p>
          <a:p>
            <a:r>
              <a:rPr lang="en-US" sz="2800" dirty="0">
                <a:solidFill>
                  <a:srgbClr val="FF0000"/>
                </a:solidFill>
                <a:latin typeface="+mn-ea"/>
                <a:cs typeface="+mn-ea"/>
                <a:sym typeface="+mn-ea"/>
              </a:rPr>
              <a:t>   </a:t>
            </a:r>
            <a:r>
              <a:rPr lang="en-US" sz="2800" dirty="0" err="1">
                <a:solidFill>
                  <a:srgbClr val="FF0000"/>
                </a:solidFill>
                <a:latin typeface="+mn-ea"/>
                <a:cs typeface="+mn-ea"/>
                <a:sym typeface="+mn-ea"/>
              </a:rPr>
              <a:t>méng</a:t>
            </a:r>
            <a:r>
              <a:rPr lang="en-US" sz="2800" dirty="0">
                <a:solidFill>
                  <a:srgbClr val="FF0000"/>
                </a:solidFill>
                <a:latin typeface="+mn-ea"/>
                <a:cs typeface="+mn-ea"/>
                <a:sym typeface="+mn-ea"/>
              </a:rPr>
              <a:t> </a:t>
            </a:r>
            <a:r>
              <a:rPr lang="zh-CN" altLang="en-US" sz="2800" b="1" dirty="0" smtClean="0">
                <a:latin typeface="+mn-ea"/>
                <a:cs typeface="+mn-ea"/>
                <a:sym typeface="+mn-ea"/>
              </a:rPr>
              <a:t>（启蒙） </a:t>
            </a:r>
            <a:r>
              <a:rPr lang="en-US" altLang="zh-CN" sz="2800" b="1" dirty="0" smtClean="0">
                <a:latin typeface="+mn-ea"/>
                <a:cs typeface="+mn-ea"/>
                <a:sym typeface="+mn-ea"/>
              </a:rPr>
              <a:t>(</a:t>
            </a:r>
            <a:r>
              <a:rPr lang="zh-CN" altLang="en-US" sz="2800" b="1" dirty="0" smtClean="0">
                <a:latin typeface="+mn-ea"/>
                <a:cs typeface="+mn-ea"/>
                <a:sym typeface="+mn-ea"/>
              </a:rPr>
              <a:t>迷蒙）</a:t>
            </a:r>
            <a:endParaRPr lang="en-US" altLang="zh-CN" sz="2800" b="1" dirty="0" smtClean="0">
              <a:latin typeface="+mn-ea"/>
              <a:cs typeface="+mn-ea"/>
              <a:sym typeface="+mn-ea"/>
            </a:endParaRPr>
          </a:p>
          <a:p>
            <a:r>
              <a:rPr lang="en-US" altLang="zh-CN" sz="2800" b="1" dirty="0">
                <a:latin typeface="楷体_GB2312" panose="02010609030101010101" charset="-122"/>
                <a:ea typeface="楷体_GB2312" panose="02010609030101010101" charset="-122"/>
                <a:cs typeface="+mn-ea"/>
                <a:sym typeface="+mn-ea"/>
              </a:rPr>
              <a:t>  </a:t>
            </a:r>
            <a:r>
              <a:rPr lang="en-US" altLang="zh-CN" sz="2800" dirty="0" err="1" smtClean="0">
                <a:solidFill>
                  <a:srgbClr val="FF0000"/>
                </a:solidFill>
                <a:latin typeface="+mn-ea"/>
                <a:cs typeface="+mn-ea"/>
                <a:sym typeface="+mn-ea"/>
              </a:rPr>
              <a:t>měnɡ</a:t>
            </a:r>
            <a:r>
              <a:rPr lang="en-US" altLang="zh-CN" sz="2800" b="1" dirty="0" smtClean="0">
                <a:latin typeface="楷体_GB2312" panose="02010609030101010101" charset="-122"/>
                <a:ea typeface="楷体_GB2312" panose="02010609030101010101" charset="-122"/>
                <a:cs typeface="+mn-ea"/>
                <a:sym typeface="+mn-ea"/>
              </a:rPr>
              <a:t> </a:t>
            </a:r>
            <a:r>
              <a:rPr lang="zh-CN" altLang="en-US" sz="2800" b="1" dirty="0">
                <a:latin typeface="+mn-ea"/>
                <a:cs typeface="+mn-ea"/>
                <a:sym typeface="+mn-ea"/>
              </a:rPr>
              <a:t>（蒙古族</a:t>
            </a:r>
            <a:r>
              <a:rPr lang="zh-CN" altLang="en-US" sz="2800" b="1" dirty="0" smtClean="0">
                <a:latin typeface="+mn-ea"/>
                <a:cs typeface="+mn-ea"/>
                <a:sym typeface="+mn-ea"/>
              </a:rPr>
              <a:t>）</a:t>
            </a:r>
            <a:r>
              <a:rPr lang="en-US" altLang="zh-CN" sz="2800" b="1" dirty="0" smtClean="0">
                <a:latin typeface="+mn-ea"/>
                <a:cs typeface="+mn-ea"/>
                <a:sym typeface="+mn-ea"/>
              </a:rPr>
              <a:t>(</a:t>
            </a:r>
            <a:r>
              <a:rPr lang="zh-CN" altLang="en-US" sz="2800" b="1" dirty="0" smtClean="0">
                <a:latin typeface="+mn-ea"/>
                <a:cs typeface="+mn-ea"/>
                <a:sym typeface="+mn-ea"/>
              </a:rPr>
              <a:t>蒙古包）</a:t>
            </a:r>
            <a:endParaRPr lang="en-US" altLang="zh-CN" sz="2800" b="1" dirty="0">
              <a:latin typeface="+mn-ea"/>
              <a:cs typeface="+mn-ea"/>
              <a:sym typeface="+mn-ea"/>
            </a:endParaRPr>
          </a:p>
        </p:txBody>
      </p:sp>
      <p:sp>
        <p:nvSpPr>
          <p:cNvPr id="8" name="文本框 7"/>
          <p:cNvSpPr txBox="1"/>
          <p:nvPr/>
        </p:nvSpPr>
        <p:spPr>
          <a:xfrm>
            <a:off x="2335710" y="4995924"/>
            <a:ext cx="1107161" cy="400110"/>
          </a:xfrm>
          <a:prstGeom prst="rect">
            <a:avLst/>
          </a:prstGeom>
          <a:noFill/>
          <a:ln w="9525">
            <a:noFill/>
          </a:ln>
        </p:spPr>
        <p:txBody>
          <a:bodyPr wrap="square">
            <a:spAutoFit/>
          </a:bodyPr>
          <a:lstStyle/>
          <a:p>
            <a:r>
              <a:rPr lang="en-US" altLang="zh-CN" sz="2000" b="1" dirty="0" err="1">
                <a:solidFill>
                  <a:srgbClr val="FF0000"/>
                </a:solidFill>
                <a:latin typeface="+mn-ea"/>
                <a:ea typeface="+mn-ea"/>
                <a:cs typeface="+mn-ea"/>
                <a:sym typeface="+mn-ea"/>
              </a:rPr>
              <a:t>mēnɡ</a:t>
            </a:r>
            <a:r>
              <a:rPr lang="en-US" altLang="zh-CN" sz="2000" b="1" dirty="0">
                <a:solidFill>
                  <a:srgbClr val="FF0000"/>
                </a:solidFill>
                <a:latin typeface="+mn-ea"/>
                <a:ea typeface="+mn-ea"/>
                <a:cs typeface="+mn-ea"/>
                <a:sym typeface="+mn-ea"/>
              </a:rPr>
              <a:t> </a:t>
            </a:r>
            <a:endParaRPr lang="en-US" altLang="zh-CN" sz="2000" b="1" dirty="0">
              <a:solidFill>
                <a:srgbClr val="FF0000"/>
              </a:solidFill>
              <a:latin typeface="+mn-ea"/>
              <a:ea typeface="+mn-ea"/>
              <a:cs typeface="+mn-ea"/>
              <a:sym typeface="+mn-ea"/>
            </a:endParaRPr>
          </a:p>
        </p:txBody>
      </p:sp>
      <p:sp>
        <p:nvSpPr>
          <p:cNvPr id="9" name="文本框 8"/>
          <p:cNvSpPr txBox="1"/>
          <p:nvPr/>
        </p:nvSpPr>
        <p:spPr>
          <a:xfrm>
            <a:off x="5095875" y="3108269"/>
            <a:ext cx="1089775" cy="400110"/>
          </a:xfrm>
          <a:prstGeom prst="rect">
            <a:avLst/>
          </a:prstGeom>
          <a:noFill/>
          <a:ln w="9525">
            <a:noFill/>
          </a:ln>
        </p:spPr>
        <p:txBody>
          <a:bodyPr wrap="square">
            <a:spAutoFit/>
          </a:bodyPr>
          <a:lstStyle/>
          <a:p>
            <a:r>
              <a:rPr lang="en-US" sz="2000" b="1" dirty="0" err="1">
                <a:solidFill>
                  <a:srgbClr val="FF0000"/>
                </a:solidFill>
                <a:latin typeface="+mn-ea"/>
                <a:ea typeface="+mn-ea"/>
                <a:cs typeface="+mn-ea"/>
                <a:sym typeface="+mn-ea"/>
              </a:rPr>
              <a:t>ménɡ</a:t>
            </a:r>
            <a:r>
              <a:rPr lang="en-US" sz="2000" b="1" dirty="0">
                <a:solidFill>
                  <a:srgbClr val="FF0000"/>
                </a:solidFill>
                <a:latin typeface="+mn-ea"/>
                <a:ea typeface="+mn-ea"/>
                <a:cs typeface="+mn-ea"/>
                <a:sym typeface="+mn-ea"/>
              </a:rPr>
              <a:t> </a:t>
            </a:r>
            <a:endParaRPr lang="en-US" sz="2000" b="1" dirty="0">
              <a:solidFill>
                <a:srgbClr val="FF0000"/>
              </a:solidFill>
              <a:latin typeface="+mn-ea"/>
              <a:ea typeface="+mn-ea"/>
              <a:cs typeface="+mn-ea"/>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bldLvl="0" animBg="1"/>
      <p:bldP spid="7" grpId="0"/>
      <p:bldP spid="5"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473" y="767000"/>
            <a:ext cx="184731" cy="369332"/>
          </a:xfrm>
          <a:prstGeom prst="rect">
            <a:avLst/>
          </a:prstGeom>
          <a:noFill/>
        </p:spPr>
        <p:txBody>
          <a:bodyPr wrap="none" rtlCol="0">
            <a:spAutoFit/>
          </a:bodyPr>
          <a:lstStyle/>
          <a:p>
            <a:endParaRPr lang="zh-CN" altLang="en-US"/>
          </a:p>
        </p:txBody>
      </p:sp>
      <p:sp>
        <p:nvSpPr>
          <p:cNvPr id="3" name="文本框 2"/>
          <p:cNvSpPr txBox="1"/>
          <p:nvPr/>
        </p:nvSpPr>
        <p:spPr>
          <a:xfrm>
            <a:off x="950087" y="644692"/>
            <a:ext cx="2242922" cy="707886"/>
          </a:xfrm>
          <a:prstGeom prst="rect">
            <a:avLst/>
          </a:prstGeom>
          <a:noFill/>
          <a:ln w="9525">
            <a:noFill/>
          </a:ln>
        </p:spPr>
        <p:txBody>
          <a:bodyPr wrap="none" anchor="t">
            <a:spAutoFit/>
          </a:bodyPr>
          <a:lstStyle/>
          <a:p>
            <a:pPr eaLnBrk="1" hangingPunct="1"/>
            <a:r>
              <a:rPr lang="zh-CN" altLang="en-US" sz="4000" b="1" u="dbl" dirty="0" smtClean="0">
                <a:solidFill>
                  <a:srgbClr val="92D050"/>
                </a:solidFill>
                <a:uFillTx/>
                <a:latin typeface="黑体" panose="02010609060101010101" pitchFamily="2" charset="-122"/>
                <a:ea typeface="黑体" panose="02010609060101010101" pitchFamily="2" charset="-122"/>
                <a:sym typeface="+mn-ea"/>
              </a:rPr>
              <a:t>词语解释</a:t>
            </a:r>
            <a:endParaRPr lang="zh-CN" altLang="en-US" sz="4000" b="1" u="dbl" dirty="0" smtClean="0">
              <a:solidFill>
                <a:srgbClr val="92D050"/>
              </a:solidFill>
              <a:uFillTx/>
              <a:latin typeface="黑体" panose="02010609060101010101" pitchFamily="2" charset="-122"/>
              <a:ea typeface="黑体" panose="02010609060101010101" pitchFamily="2" charset="-122"/>
              <a:sym typeface="+mn-ea"/>
            </a:endParaRPr>
          </a:p>
        </p:txBody>
      </p:sp>
      <p:sp>
        <p:nvSpPr>
          <p:cNvPr id="18" name="矩形 2"/>
          <p:cNvSpPr>
            <a:spLocks noChangeArrowheads="1"/>
          </p:cNvSpPr>
          <p:nvPr/>
        </p:nvSpPr>
        <p:spPr bwMode="auto">
          <a:xfrm>
            <a:off x="764511" y="1916589"/>
            <a:ext cx="1112804" cy="461665"/>
          </a:xfrm>
          <a:prstGeom prst="rect">
            <a:avLst/>
          </a:prstGeom>
          <a:noFill/>
          <a:ln w="9525">
            <a:noFill/>
            <a:miter lim="800000"/>
          </a:ln>
        </p:spPr>
        <p:txBody>
          <a:bodyPr wrap="none">
            <a:spAutoFit/>
          </a:bodyPr>
          <a:lstStyle/>
          <a:p>
            <a:pPr algn="ctr"/>
            <a:r>
              <a:rPr lang="zh-CN" altLang="en-US" sz="2400" b="1" dirty="0">
                <a:solidFill>
                  <a:srgbClr val="FF0000"/>
                </a:solidFill>
                <a:latin typeface="黑体" panose="02010609060101010101" pitchFamily="2" charset="-122"/>
                <a:ea typeface="黑体" panose="02010609060101010101" pitchFamily="2" charset="-122"/>
              </a:rPr>
              <a:t>清鲜</a:t>
            </a:r>
            <a:r>
              <a:rPr lang="zh-CN" altLang="en-US" sz="2400" b="1" dirty="0" smtClean="0">
                <a:solidFill>
                  <a:srgbClr val="FF0000"/>
                </a:solidFill>
                <a:latin typeface="黑体" panose="02010609060101010101" pitchFamily="2" charset="-122"/>
                <a:ea typeface="黑体" panose="02010609060101010101" pitchFamily="2" charset="-122"/>
              </a:rPr>
              <a:t>：</a:t>
            </a:r>
            <a:endParaRPr lang="zh-CN" altLang="en-US" sz="2400" b="1" dirty="0">
              <a:solidFill>
                <a:srgbClr val="FF0000"/>
              </a:solidFill>
              <a:latin typeface="黑体" panose="02010609060101010101" pitchFamily="2" charset="-122"/>
              <a:ea typeface="黑体" panose="02010609060101010101" pitchFamily="2" charset="-122"/>
            </a:endParaRPr>
          </a:p>
        </p:txBody>
      </p:sp>
      <p:sp>
        <p:nvSpPr>
          <p:cNvPr id="19" name="矩形 2"/>
          <p:cNvSpPr>
            <a:spLocks noChangeArrowheads="1"/>
          </p:cNvSpPr>
          <p:nvPr/>
        </p:nvSpPr>
        <p:spPr bwMode="auto">
          <a:xfrm>
            <a:off x="764511" y="2799832"/>
            <a:ext cx="1112804" cy="461665"/>
          </a:xfrm>
          <a:prstGeom prst="rect">
            <a:avLst/>
          </a:prstGeom>
          <a:noFill/>
          <a:ln w="9525">
            <a:noFill/>
            <a:miter lim="800000"/>
          </a:ln>
        </p:spPr>
        <p:txBody>
          <a:bodyPr wrap="none">
            <a:spAutoFit/>
          </a:bodyPr>
          <a:lstStyle/>
          <a:p>
            <a:pPr algn="ctr"/>
            <a:r>
              <a:rPr lang="zh-CN" altLang="en-US" sz="2400" b="1" dirty="0" smtClean="0">
                <a:solidFill>
                  <a:srgbClr val="FF0000"/>
                </a:solidFill>
                <a:latin typeface="黑体" panose="02010609060101010101" pitchFamily="2" charset="-122"/>
                <a:ea typeface="黑体" panose="02010609060101010101" pitchFamily="2" charset="-122"/>
              </a:rPr>
              <a:t>柔美：</a:t>
            </a:r>
            <a:endParaRPr lang="zh-CN" altLang="en-US" sz="2400" b="1" dirty="0">
              <a:solidFill>
                <a:srgbClr val="FF0000"/>
              </a:solidFill>
              <a:latin typeface="黑体" panose="02010609060101010101" pitchFamily="2" charset="-122"/>
              <a:ea typeface="黑体" panose="02010609060101010101" pitchFamily="2" charset="-122"/>
            </a:endParaRPr>
          </a:p>
        </p:txBody>
      </p:sp>
      <p:sp>
        <p:nvSpPr>
          <p:cNvPr id="20" name="矩形 2"/>
          <p:cNvSpPr>
            <a:spLocks noChangeArrowheads="1"/>
          </p:cNvSpPr>
          <p:nvPr/>
        </p:nvSpPr>
        <p:spPr bwMode="auto">
          <a:xfrm>
            <a:off x="764511" y="3723714"/>
            <a:ext cx="1112804" cy="461665"/>
          </a:xfrm>
          <a:prstGeom prst="rect">
            <a:avLst/>
          </a:prstGeom>
          <a:noFill/>
          <a:ln w="9525">
            <a:noFill/>
            <a:miter lim="800000"/>
          </a:ln>
        </p:spPr>
        <p:txBody>
          <a:bodyPr wrap="none">
            <a:spAutoFit/>
          </a:bodyPr>
          <a:lstStyle/>
          <a:p>
            <a:pPr algn="ctr"/>
            <a:r>
              <a:rPr lang="zh-CN" altLang="en-US" sz="2400" b="1" dirty="0" smtClean="0">
                <a:solidFill>
                  <a:srgbClr val="FF0000"/>
                </a:solidFill>
                <a:latin typeface="黑体" panose="02010609060101010101" pitchFamily="2" charset="-122"/>
                <a:ea typeface="黑体" panose="02010609060101010101" pitchFamily="2" charset="-122"/>
              </a:rPr>
              <a:t>奇丽：</a:t>
            </a:r>
            <a:endParaRPr lang="zh-CN" altLang="en-US" sz="2400" b="1" dirty="0">
              <a:solidFill>
                <a:srgbClr val="FF0000"/>
              </a:solidFill>
              <a:latin typeface="黑体" panose="02010609060101010101" pitchFamily="2" charset="-122"/>
              <a:ea typeface="黑体" panose="02010609060101010101" pitchFamily="2" charset="-122"/>
            </a:endParaRPr>
          </a:p>
        </p:txBody>
      </p:sp>
      <p:sp>
        <p:nvSpPr>
          <p:cNvPr id="21" name="矩形 20"/>
          <p:cNvSpPr>
            <a:spLocks noChangeArrowheads="1"/>
          </p:cNvSpPr>
          <p:nvPr/>
        </p:nvSpPr>
        <p:spPr bwMode="auto">
          <a:xfrm>
            <a:off x="1861333" y="2779825"/>
            <a:ext cx="5616575"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defRPr/>
            </a:pPr>
            <a:r>
              <a:rPr lang="zh-CN" altLang="en-US" sz="2400" b="1" dirty="0">
                <a:latin typeface="+mn-ea"/>
                <a:ea typeface="+mn-ea"/>
              </a:rPr>
              <a:t>柔和而优美。</a:t>
            </a:r>
            <a:endParaRPr lang="zh-CN" altLang="en-US" sz="2400" b="1" dirty="0">
              <a:latin typeface="+mn-ea"/>
              <a:ea typeface="+mn-ea"/>
            </a:endParaRPr>
          </a:p>
        </p:txBody>
      </p:sp>
      <p:sp>
        <p:nvSpPr>
          <p:cNvPr id="22" name="TextBox 21"/>
          <p:cNvSpPr txBox="1"/>
          <p:nvPr/>
        </p:nvSpPr>
        <p:spPr>
          <a:xfrm>
            <a:off x="1876002" y="1896268"/>
            <a:ext cx="1723549" cy="535531"/>
          </a:xfrm>
          <a:prstGeom prst="rect">
            <a:avLst/>
          </a:prstGeom>
          <a:noFill/>
          <a:ln w="9525">
            <a:noFill/>
          </a:ln>
        </p:spPr>
        <p:txBody>
          <a:bodyPr wrap="none" rtlCol="0">
            <a:spAutoFit/>
          </a:bodyPr>
          <a:lstStyle/>
          <a:p>
            <a:pPr>
              <a:lnSpc>
                <a:spcPct val="120000"/>
              </a:lnSpc>
              <a:defRPr/>
            </a:pPr>
            <a:r>
              <a:rPr lang="zh-CN" altLang="en-US" sz="2400" b="1" dirty="0">
                <a:latin typeface="+mn-ea"/>
              </a:rPr>
              <a:t>清爽</a:t>
            </a:r>
            <a:r>
              <a:rPr lang="zh-CN" altLang="en-US" sz="2400" b="1" dirty="0" smtClean="0">
                <a:latin typeface="+mn-ea"/>
              </a:rPr>
              <a:t>新鲜。</a:t>
            </a:r>
            <a:endParaRPr lang="en-US" altLang="zh-CN" sz="2400" b="1" dirty="0">
              <a:latin typeface="+mn-ea"/>
            </a:endParaRPr>
          </a:p>
        </p:txBody>
      </p:sp>
      <p:sp>
        <p:nvSpPr>
          <p:cNvPr id="23" name="TextBox 22"/>
          <p:cNvSpPr txBox="1"/>
          <p:nvPr/>
        </p:nvSpPr>
        <p:spPr>
          <a:xfrm>
            <a:off x="1877316" y="3703393"/>
            <a:ext cx="2031325" cy="535531"/>
          </a:xfrm>
          <a:prstGeom prst="rect">
            <a:avLst/>
          </a:prstGeom>
          <a:noFill/>
          <a:ln w="9525">
            <a:noFill/>
          </a:ln>
        </p:spPr>
        <p:txBody>
          <a:bodyPr wrap="none" rtlCol="0">
            <a:spAutoFit/>
          </a:bodyPr>
          <a:lstStyle/>
          <a:p>
            <a:pPr>
              <a:lnSpc>
                <a:spcPct val="120000"/>
              </a:lnSpc>
              <a:defRPr/>
            </a:pPr>
            <a:r>
              <a:rPr lang="zh-CN" altLang="en-US" sz="2400" b="1" dirty="0">
                <a:latin typeface="+mn-ea"/>
              </a:rPr>
              <a:t>奇特而美丽。</a:t>
            </a:r>
            <a:endParaRPr lang="zh-CN" altLang="en-US" sz="2400" b="1" dirty="0">
              <a:latin typeface="+mn-ea"/>
            </a:endParaRPr>
          </a:p>
        </p:txBody>
      </p:sp>
      <p:sp>
        <p:nvSpPr>
          <p:cNvPr id="24" name="矩形 2"/>
          <p:cNvSpPr>
            <a:spLocks noChangeArrowheads="1"/>
          </p:cNvSpPr>
          <p:nvPr/>
        </p:nvSpPr>
        <p:spPr bwMode="auto">
          <a:xfrm>
            <a:off x="764511" y="4606957"/>
            <a:ext cx="1112804" cy="461665"/>
          </a:xfrm>
          <a:prstGeom prst="rect">
            <a:avLst/>
          </a:prstGeom>
          <a:noFill/>
          <a:ln w="9525">
            <a:noFill/>
            <a:miter lim="800000"/>
          </a:ln>
        </p:spPr>
        <p:txBody>
          <a:bodyPr wrap="none">
            <a:spAutoFit/>
          </a:bodyPr>
          <a:lstStyle/>
          <a:p>
            <a:pPr algn="ctr"/>
            <a:r>
              <a:rPr lang="zh-CN" altLang="en-US" sz="2400" b="1" dirty="0" smtClean="0">
                <a:solidFill>
                  <a:srgbClr val="FF0000"/>
                </a:solidFill>
                <a:latin typeface="黑体" panose="02010609060101010101" pitchFamily="2" charset="-122"/>
                <a:ea typeface="黑体" panose="02010609060101010101" pitchFamily="2" charset="-122"/>
              </a:rPr>
              <a:t>勾勒：</a:t>
            </a:r>
            <a:endParaRPr lang="zh-CN" altLang="en-US" sz="2400" b="1" dirty="0">
              <a:solidFill>
                <a:srgbClr val="FF0000"/>
              </a:solidFill>
              <a:latin typeface="黑体" panose="02010609060101010101" pitchFamily="2" charset="-122"/>
              <a:ea typeface="黑体" panose="02010609060101010101" pitchFamily="2" charset="-122"/>
            </a:endParaRPr>
          </a:p>
        </p:txBody>
      </p:sp>
      <p:sp>
        <p:nvSpPr>
          <p:cNvPr id="11" name="矩形 10"/>
          <p:cNvSpPr/>
          <p:nvPr/>
        </p:nvSpPr>
        <p:spPr>
          <a:xfrm>
            <a:off x="1861333" y="4570023"/>
            <a:ext cx="6865288" cy="978729"/>
          </a:xfrm>
          <a:prstGeom prst="rect">
            <a:avLst/>
          </a:prstGeom>
          <a:noFill/>
          <a:ln w="9525">
            <a:noFill/>
          </a:ln>
        </p:spPr>
        <p:txBody>
          <a:bodyPr wrap="square" rtlCol="0">
            <a:spAutoFit/>
          </a:bodyPr>
          <a:lstStyle/>
          <a:p>
            <a:pPr>
              <a:lnSpc>
                <a:spcPct val="120000"/>
              </a:lnSpc>
            </a:pPr>
            <a:r>
              <a:rPr lang="zh-CN" altLang="zh-CN" sz="2400" b="1" dirty="0">
                <a:latin typeface="+mn-ea"/>
              </a:rPr>
              <a:t>①用线条画出轮廓；双钩。②用简单的笔墨描写事物的大致情况。本文的意思是第①种。</a:t>
            </a:r>
            <a:endParaRPr lang="zh-CN" altLang="zh-CN" sz="2400" b="1" dirty="0">
              <a:latin typeface="+mn-ea"/>
            </a:endParaRPr>
          </a:p>
        </p:txBody>
      </p:sp>
      <p:pic>
        <p:nvPicPr>
          <p:cNvPr id="12" name="Picture 2" descr="G:\BaiduYunDownload\10000图标\PNG图标集08\png-0561.png"/>
          <p:cNvPicPr>
            <a:picLocks noChangeAspect="1" noChangeArrowheads="1"/>
          </p:cNvPicPr>
          <p:nvPr/>
        </p:nvPicPr>
        <p:blipFill>
          <a:blip r:embed="rId1" cstate="email"/>
          <a:srcRect/>
          <a:stretch>
            <a:fillRect/>
          </a:stretch>
        </p:blipFill>
        <p:spPr bwMode="auto">
          <a:xfrm>
            <a:off x="457556" y="701597"/>
            <a:ext cx="564456" cy="7526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473" y="767000"/>
            <a:ext cx="184731" cy="461665"/>
          </a:xfrm>
          <a:prstGeom prst="rect">
            <a:avLst/>
          </a:prstGeom>
          <a:noFill/>
        </p:spPr>
        <p:txBody>
          <a:bodyPr wrap="none" rtlCol="0">
            <a:spAutoFit/>
          </a:bodyPr>
          <a:lstStyle/>
          <a:p>
            <a:endParaRPr lang="zh-CN" altLang="en-US" sz="2400"/>
          </a:p>
        </p:txBody>
      </p:sp>
      <p:sp>
        <p:nvSpPr>
          <p:cNvPr id="18" name="矩形 2"/>
          <p:cNvSpPr>
            <a:spLocks noChangeArrowheads="1"/>
          </p:cNvSpPr>
          <p:nvPr/>
        </p:nvSpPr>
        <p:spPr bwMode="auto">
          <a:xfrm>
            <a:off x="756204" y="1477169"/>
            <a:ext cx="1112804" cy="461665"/>
          </a:xfrm>
          <a:prstGeom prst="rect">
            <a:avLst/>
          </a:prstGeom>
          <a:noFill/>
          <a:ln w="9525">
            <a:noFill/>
            <a:miter lim="800000"/>
          </a:ln>
        </p:spPr>
        <p:txBody>
          <a:bodyPr wrap="none">
            <a:spAutoFit/>
          </a:bodyPr>
          <a:lstStyle/>
          <a:p>
            <a:pPr algn="ctr"/>
            <a:r>
              <a:rPr lang="zh-CN" altLang="en-US" sz="2400" b="1" dirty="0">
                <a:solidFill>
                  <a:srgbClr val="FF0000"/>
                </a:solidFill>
                <a:latin typeface="黑体" panose="02010609060101010101" pitchFamily="2" charset="-122"/>
                <a:ea typeface="黑体" panose="02010609060101010101" pitchFamily="2" charset="-122"/>
              </a:rPr>
              <a:t>渲染</a:t>
            </a:r>
            <a:r>
              <a:rPr lang="zh-CN" altLang="en-US" sz="2400" b="1" dirty="0" smtClean="0">
                <a:solidFill>
                  <a:srgbClr val="FF0000"/>
                </a:solidFill>
                <a:latin typeface="黑体" panose="02010609060101010101" pitchFamily="2" charset="-122"/>
                <a:ea typeface="黑体" panose="02010609060101010101" pitchFamily="2" charset="-122"/>
              </a:rPr>
              <a:t>：</a:t>
            </a:r>
            <a:endParaRPr lang="zh-CN" altLang="en-US" sz="2400" b="1" dirty="0">
              <a:solidFill>
                <a:srgbClr val="FF0000"/>
              </a:solidFill>
              <a:latin typeface="黑体" panose="02010609060101010101" pitchFamily="2" charset="-122"/>
              <a:ea typeface="黑体" panose="02010609060101010101" pitchFamily="2" charset="-122"/>
            </a:endParaRPr>
          </a:p>
        </p:txBody>
      </p:sp>
      <p:sp>
        <p:nvSpPr>
          <p:cNvPr id="20" name="矩形 2"/>
          <p:cNvSpPr>
            <a:spLocks noChangeArrowheads="1"/>
          </p:cNvSpPr>
          <p:nvPr/>
        </p:nvSpPr>
        <p:spPr bwMode="auto">
          <a:xfrm>
            <a:off x="760895" y="3449657"/>
            <a:ext cx="1112804" cy="461665"/>
          </a:xfrm>
          <a:prstGeom prst="rect">
            <a:avLst/>
          </a:prstGeom>
          <a:noFill/>
          <a:ln w="9525">
            <a:noFill/>
            <a:miter lim="800000"/>
          </a:ln>
        </p:spPr>
        <p:txBody>
          <a:bodyPr wrap="none">
            <a:spAutoFit/>
          </a:bodyPr>
          <a:lstStyle/>
          <a:p>
            <a:pPr algn="ctr"/>
            <a:r>
              <a:rPr lang="zh-CN" altLang="en-US" sz="2400" b="1" dirty="0">
                <a:solidFill>
                  <a:srgbClr val="FF0000"/>
                </a:solidFill>
                <a:latin typeface="黑体" panose="02010609060101010101" pitchFamily="2" charset="-122"/>
                <a:ea typeface="黑体" panose="02010609060101010101" pitchFamily="2" charset="-122"/>
              </a:rPr>
              <a:t>羞涩：</a:t>
            </a:r>
            <a:endParaRPr lang="zh-CN" altLang="en-US" sz="2400" b="1" dirty="0">
              <a:solidFill>
                <a:srgbClr val="FF0000"/>
              </a:solidFill>
              <a:latin typeface="黑体" panose="02010609060101010101" pitchFamily="2" charset="-122"/>
              <a:ea typeface="黑体" panose="02010609060101010101" pitchFamily="2" charset="-122"/>
            </a:endParaRPr>
          </a:p>
        </p:txBody>
      </p:sp>
      <p:sp>
        <p:nvSpPr>
          <p:cNvPr id="21" name="矩形 20"/>
          <p:cNvSpPr>
            <a:spLocks noChangeArrowheads="1"/>
          </p:cNvSpPr>
          <p:nvPr/>
        </p:nvSpPr>
        <p:spPr bwMode="auto">
          <a:xfrm>
            <a:off x="1827417" y="3449655"/>
            <a:ext cx="4042500" cy="49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defRPr/>
            </a:pPr>
            <a:r>
              <a:rPr lang="zh-CN" altLang="en-US" sz="2400" b="1" dirty="0">
                <a:latin typeface="+mn-ea"/>
                <a:ea typeface="+mn-ea"/>
              </a:rPr>
              <a:t>难为情；态度不自然。</a:t>
            </a:r>
            <a:endParaRPr lang="zh-CN" altLang="en-US" sz="2400" b="1" dirty="0">
              <a:latin typeface="+mn-ea"/>
              <a:ea typeface="+mn-ea"/>
            </a:endParaRPr>
          </a:p>
        </p:txBody>
      </p:sp>
      <p:sp>
        <p:nvSpPr>
          <p:cNvPr id="22" name="TextBox 21"/>
          <p:cNvSpPr txBox="1"/>
          <p:nvPr/>
        </p:nvSpPr>
        <p:spPr>
          <a:xfrm>
            <a:off x="1827417" y="1477168"/>
            <a:ext cx="6775257" cy="1384353"/>
          </a:xfrm>
          <a:prstGeom prst="rect">
            <a:avLst/>
          </a:prstGeom>
          <a:noFill/>
          <a:ln w="9525">
            <a:noFill/>
          </a:ln>
        </p:spPr>
        <p:txBody>
          <a:bodyPr wrap="square" rtlCol="0">
            <a:spAutoFit/>
          </a:bodyPr>
          <a:lstStyle/>
          <a:p>
            <a:pPr>
              <a:lnSpc>
                <a:spcPct val="120000"/>
              </a:lnSpc>
              <a:defRPr/>
            </a:pPr>
            <a:r>
              <a:rPr lang="zh-CN" altLang="en-US" sz="2400" b="1" dirty="0">
                <a:latin typeface="+mn-ea"/>
              </a:rPr>
              <a:t>①国画的一种画法，用水墨或淡的色彩涂抹画面，以加强艺术效果。②比喻夸大的形容。本文的意思是第①种。 </a:t>
            </a:r>
            <a:endParaRPr lang="en-US" altLang="zh-CN" sz="2400" b="1" dirty="0">
              <a:latin typeface="+mn-ea"/>
            </a:endParaRPr>
          </a:p>
        </p:txBody>
      </p:sp>
      <p:sp>
        <p:nvSpPr>
          <p:cNvPr id="23" name="TextBox 22"/>
          <p:cNvSpPr txBox="1"/>
          <p:nvPr/>
        </p:nvSpPr>
        <p:spPr>
          <a:xfrm>
            <a:off x="2049301" y="4375575"/>
            <a:ext cx="6202740" cy="941155"/>
          </a:xfrm>
          <a:prstGeom prst="rect">
            <a:avLst/>
          </a:prstGeom>
          <a:noFill/>
          <a:ln w="9525">
            <a:noFill/>
          </a:ln>
        </p:spPr>
        <p:txBody>
          <a:bodyPr wrap="square" rtlCol="0">
            <a:spAutoFit/>
          </a:bodyPr>
          <a:lstStyle/>
          <a:p>
            <a:pPr>
              <a:lnSpc>
                <a:spcPct val="120000"/>
              </a:lnSpc>
              <a:defRPr/>
            </a:pPr>
            <a:r>
              <a:rPr lang="zh-CN" altLang="en-US" sz="2400" b="1" dirty="0">
                <a:latin typeface="+mn-ea"/>
              </a:rPr>
              <a:t>一眼望去全部都是绿色，形容很大的范围内都是碧绿的颜色。</a:t>
            </a:r>
            <a:endParaRPr lang="zh-CN" altLang="en-US" sz="2400" b="1" dirty="0">
              <a:latin typeface="+mn-ea"/>
            </a:endParaRPr>
          </a:p>
        </p:txBody>
      </p:sp>
      <p:sp>
        <p:nvSpPr>
          <p:cNvPr id="24" name="矩形 2"/>
          <p:cNvSpPr>
            <a:spLocks noChangeArrowheads="1"/>
          </p:cNvSpPr>
          <p:nvPr/>
        </p:nvSpPr>
        <p:spPr bwMode="auto">
          <a:xfrm>
            <a:off x="382114" y="4328922"/>
            <a:ext cx="1731564" cy="461665"/>
          </a:xfrm>
          <a:prstGeom prst="rect">
            <a:avLst/>
          </a:prstGeom>
          <a:noFill/>
          <a:ln w="9525">
            <a:noFill/>
            <a:miter lim="800000"/>
          </a:ln>
        </p:spPr>
        <p:txBody>
          <a:bodyPr wrap="none">
            <a:spAutoFit/>
          </a:bodyPr>
          <a:lstStyle/>
          <a:p>
            <a:pPr algn="ctr"/>
            <a:r>
              <a:rPr lang="zh-CN" altLang="en-US" sz="2400" b="1" dirty="0">
                <a:solidFill>
                  <a:srgbClr val="FF0000"/>
                </a:solidFill>
                <a:latin typeface="黑体" panose="02010609060101010101" pitchFamily="2" charset="-122"/>
                <a:ea typeface="黑体" panose="02010609060101010101" pitchFamily="2" charset="-122"/>
              </a:rPr>
              <a:t>一碧千里：</a:t>
            </a:r>
            <a:endParaRPr lang="zh-CN" altLang="en-US" sz="2400" b="1" dirty="0">
              <a:solidFill>
                <a:srgbClr val="FF0000"/>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2" grpId="0"/>
      <p:bldP spid="23" grpId="0"/>
      <p:bldP spid="24"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5106</Words>
  <Application>WPS 演示</Application>
  <PresentationFormat>全屏显示(4:3)</PresentationFormat>
  <Paragraphs>458</Paragraphs>
  <Slides>51</Slides>
  <Notes>3</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51</vt:i4>
      </vt:variant>
    </vt:vector>
  </HeadingPairs>
  <TitlesOfParts>
    <vt:vector size="66" baseType="lpstr">
      <vt:lpstr>Arial</vt:lpstr>
      <vt:lpstr>宋体</vt:lpstr>
      <vt:lpstr>Wingdings</vt:lpstr>
      <vt:lpstr>Calibri</vt:lpstr>
      <vt:lpstr>微软雅黑</vt:lpstr>
      <vt:lpstr>楷体_GB2312</vt:lpstr>
      <vt:lpstr>新宋体</vt:lpstr>
      <vt:lpstr>黑体</vt:lpstr>
      <vt:lpstr>楷体</vt:lpstr>
      <vt:lpstr>汉仪旗黑-55</vt:lpstr>
      <vt:lpstr>Arial Unicode MS</vt:lpstr>
      <vt:lpstr>Segoe Print</vt:lpstr>
      <vt:lpstr>华文楷体</vt:lpstr>
      <vt:lpstr>Arial</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第一PPT模板网-WWW.1PPT.COM</dc:creator>
  <cp:keywords>第一PPT模板网-WWW.1PPT.COM</cp:keywords>
  <dc:subject>第一PPT模板网-WWW.1PPT.COM</dc:subject>
  <cp:lastModifiedBy>清菡</cp:lastModifiedBy>
  <cp:revision>28</cp:revision>
  <dcterms:created xsi:type="dcterms:W3CDTF">2019-06-19T02:08:00Z</dcterms:created>
  <dcterms:modified xsi:type="dcterms:W3CDTF">2019-10-24T09:25:44Z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2052-11.1.0.9058</vt:lpwstr>
  </property>
</Properties>
</file>