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3"/>
    <p:sldId id="329" r:id="rId4"/>
    <p:sldId id="270" r:id="rId5"/>
    <p:sldId id="310" r:id="rId6"/>
    <p:sldId id="320" r:id="rId7"/>
    <p:sldId id="321" r:id="rId8"/>
    <p:sldId id="322" r:id="rId9"/>
    <p:sldId id="288" r:id="rId10"/>
    <p:sldId id="289" r:id="rId11"/>
    <p:sldId id="323" r:id="rId12"/>
    <p:sldId id="330" r:id="rId13"/>
    <p:sldId id="324" r:id="rId14"/>
    <p:sldId id="325" r:id="rId15"/>
    <p:sldId id="282" r:id="rId16"/>
    <p:sldId id="328" r:id="rId17"/>
    <p:sldId id="268" r:id="rId18"/>
    <p:sldId id="292" r:id="rId19"/>
    <p:sldId id="278" r:id="rId20"/>
    <p:sldId id="331" r:id="rId21"/>
  </p:sldIdLst>
  <p:sldSz cx="9144000" cy="6858000" type="screen4x3"/>
  <p:notesSz cx="6858000" cy="9144000"/>
  <p:embeddedFontLst>
    <p:embeddedFont>
      <p:font typeface="Calibri" panose="020F0502020204030204"/>
      <p:regular r:id="rId26"/>
      <p:bold r:id="rId27"/>
      <p:italic r:id="rId28"/>
      <p:boldItalic r:id="rId29"/>
    </p:embeddedFont>
    <p:embeddedFont>
      <p:font typeface="微软雅黑" panose="020B0503020204020204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Pinyin Adjust" panose="02000500000000000000" pitchFamily="2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E0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4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7.xml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F44A1-0ADD-4FEC-BE98-37619F3B5B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9616-60C1-4520-AE05-D24A32228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956744" y="66012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.png"/><Relationship Id="rId25" Type="http://schemas.openxmlformats.org/officeDocument/2006/relationships/tags" Target="../tags/tag6.xml"/><Relationship Id="rId24" Type="http://schemas.openxmlformats.org/officeDocument/2006/relationships/tags" Target="../tags/tag5.xml"/><Relationship Id="rId23" Type="http://schemas.openxmlformats.org/officeDocument/2006/relationships/tags" Target="../tags/tag4.xml"/><Relationship Id="rId22" Type="http://schemas.openxmlformats.org/officeDocument/2006/relationships/tags" Target="../tags/tag3.xml"/><Relationship Id="rId21" Type="http://schemas.openxmlformats.org/officeDocument/2006/relationships/tags" Target="../tags/tag2.xml"/><Relationship Id="rId20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-953" y="2047558"/>
            <a:ext cx="9136856" cy="907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搭 石</a:t>
            </a:r>
            <a:endParaRPr lang="en-US" altLang="zh-CN" sz="7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-1430" y="3633993"/>
            <a:ext cx="9137333" cy="4610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85763" y="2091690"/>
            <a:ext cx="4954905" cy="3486784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经常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到山里的人，大概都见过这样的情景：如果有两个人面对面同时走到溪边，总会在第一块搭石前止步，招手示意，让对方先走，等对方过了河，俩人再说上几句家常话，才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相背而行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499009" y="817880"/>
            <a:ext cx="1704499" cy="748030"/>
          </a:xfrm>
          <a:prstGeom prst="roundRect">
            <a:avLst/>
          </a:prstGeom>
          <a:noFill/>
          <a:ln w="19050" cmpd="thickThin">
            <a:solidFill>
              <a:srgbClr val="A1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500" y="936625"/>
            <a:ext cx="187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第三道风景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53664" y="3517477"/>
            <a:ext cx="449036" cy="635847"/>
          </a:xfrm>
          <a:prstGeom prst="roundRect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圆角矩形 9"/>
          <p:cNvSpPr/>
          <p:nvPr/>
        </p:nvSpPr>
        <p:spPr>
          <a:xfrm>
            <a:off x="1553663" y="4207192"/>
            <a:ext cx="1600200" cy="635847"/>
          </a:xfrm>
          <a:prstGeom prst="roundRect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3490" name="Picture 2" descr="http://i2.w.yun.hjfile.cn/doc/201212/4_131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638800" y="1803400"/>
            <a:ext cx="3048000" cy="2032000"/>
          </a:xfrm>
          <a:prstGeom prst="rect">
            <a:avLst/>
          </a:prstGeom>
          <a:noFill/>
        </p:spPr>
      </p:pic>
      <p:sp>
        <p:nvSpPr>
          <p:cNvPr id="15" name="矩形标注 14"/>
          <p:cNvSpPr/>
          <p:nvPr/>
        </p:nvSpPr>
        <p:spPr>
          <a:xfrm>
            <a:off x="5562601" y="4343400"/>
            <a:ext cx="3324755" cy="651510"/>
          </a:xfrm>
          <a:prstGeom prst="wedgeRectCallout">
            <a:avLst>
              <a:gd name="adj1" fmla="val -39268"/>
              <a:gd name="adj2" fmla="val -94784"/>
            </a:avLst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5638800" y="4343401"/>
            <a:ext cx="3352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描写乡亲们谦让的优秀品质。</a:t>
            </a:r>
            <a:endParaRPr lang="zh-CN" altLang="en-US" sz="24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ldLvl="0" animBg="1"/>
      <p:bldP spid="18" grpId="0"/>
      <p:bldP spid="9" grpId="0" bldLvl="0" animBg="1"/>
      <p:bldP spid="10" grpId="0" bldLvl="0" animBg="1"/>
      <p:bldP spid="15" grpId="0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85763" y="2091690"/>
            <a:ext cx="4302103" cy="2503170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假如遇上老人来走搭石，年轻人总要伏下身子背老人过去，人们把这看成理所当然的事。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04412" y="3688831"/>
            <a:ext cx="1099822" cy="565150"/>
          </a:xfrm>
          <a:prstGeom prst="roundRect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圆角矩形标注 3"/>
          <p:cNvSpPr/>
          <p:nvPr/>
        </p:nvSpPr>
        <p:spPr>
          <a:xfrm>
            <a:off x="839629" y="4851082"/>
            <a:ext cx="3589496" cy="1298258"/>
          </a:xfrm>
          <a:prstGeom prst="wedgeRoundRectCallout">
            <a:avLst>
              <a:gd name="adj1" fmla="val -15364"/>
              <a:gd name="adj2" fmla="val -83757"/>
              <a:gd name="adj3" fmla="val 16667"/>
            </a:avLst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3919" y="4932362"/>
            <a:ext cx="355520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道理当然是这样的,意为情理之中发生的,合乎情理的,不容怀疑。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85874" y="3577590"/>
            <a:ext cx="3670935" cy="257175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5167313" y="1094263"/>
            <a:ext cx="3589496" cy="2037557"/>
          </a:xfrm>
          <a:prstGeom prst="wedgeRoundRectCallout">
            <a:avLst>
              <a:gd name="adj1" fmla="val -62412"/>
              <a:gd name="adj2" fmla="val 39554"/>
              <a:gd name="adj3" fmla="val 16667"/>
            </a:avLst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这里面藏着的不仅仅是一颗谦让的心、一颗敬老的心，更是藏着一种习惯，一种优秀的品质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ldLvl="0" animBg="1"/>
      <p:bldP spid="4" grpId="0" bldLvl="0" animBg="1"/>
      <p:bldP spid="5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2300287" y="988696"/>
            <a:ext cx="6253163" cy="293179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2376488" y="1090296"/>
            <a:ext cx="6033560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这一排排的搭石不再是普通的石块，而是一道道美丽的风景，透过搭石我们看到了一幕幕感人的场景，感受到乡亲们的美德。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作者在最后发出了怎样的感叹？</a:t>
            </a:r>
            <a:endParaRPr lang="en-US" altLang="zh-CN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90" name="Picture 2" descr="http://s1.sinaimg.cn/middle/53ad2088x9ec46b74d8b0&amp;69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21230" y="4453891"/>
            <a:ext cx="6572250" cy="1587501"/>
          </a:xfrm>
          <a:prstGeom prst="flowChartTermina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85763" y="2091690"/>
            <a:ext cx="4302103" cy="2503170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一排排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搭石，任人走，任人踏，它们联结着故乡的小路，也联结着乡亲们美好的情感。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03199" y="3710396"/>
            <a:ext cx="3285921" cy="15784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V="1">
            <a:off x="521970" y="4331971"/>
            <a:ext cx="3124573" cy="10795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s7.sinaimg.cn/mw690/002C2p6Ggy6Osy342pw06&amp;69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62600" y="1092200"/>
            <a:ext cx="3048000" cy="2540000"/>
          </a:xfrm>
          <a:prstGeom prst="rect">
            <a:avLst/>
          </a:prstGeom>
          <a:noFill/>
        </p:spPr>
      </p:pic>
      <p:grpSp>
        <p:nvGrpSpPr>
          <p:cNvPr id="21" name="组合 20"/>
          <p:cNvGrpSpPr/>
          <p:nvPr/>
        </p:nvGrpSpPr>
        <p:grpSpPr>
          <a:xfrm>
            <a:off x="5410199" y="4178936"/>
            <a:ext cx="3658845" cy="1878962"/>
            <a:chOff x="4850546" y="2948732"/>
            <a:chExt cx="3830487" cy="1026610"/>
          </a:xfrm>
        </p:grpSpPr>
        <p:sp>
          <p:nvSpPr>
            <p:cNvPr id="22" name="矩形标注 21"/>
            <p:cNvSpPr/>
            <p:nvPr/>
          </p:nvSpPr>
          <p:spPr>
            <a:xfrm>
              <a:off x="4850546" y="2976999"/>
              <a:ext cx="3669632" cy="998343"/>
            </a:xfrm>
            <a:prstGeom prst="wedgeRectCallout">
              <a:avLst>
                <a:gd name="adj1" fmla="val -50733"/>
                <a:gd name="adj2" fmla="val -74523"/>
              </a:avLst>
            </a:prstGeom>
            <a:solidFill>
              <a:srgbClr val="FFFFFF"/>
            </a:solidFill>
            <a:ln w="19050"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23" name="Text Box 6"/>
            <p:cNvSpPr txBox="1"/>
            <p:nvPr/>
          </p:nvSpPr>
          <p:spPr>
            <a:xfrm>
              <a:off x="4947771" y="2948732"/>
              <a:ext cx="3733262" cy="97782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E04236"/>
                  </a:solidFill>
                  <a:latin typeface="微软雅黑" panose="020B0503020204020204" charset="-122"/>
                  <a:ea typeface="微软雅黑" panose="020B0503020204020204" charset="-122"/>
                </a:rPr>
                <a:t>搭石，不仅构成了家乡的一道独特的风景，更表现了乡亲们的人性美。</a:t>
              </a:r>
              <a:endParaRPr lang="zh-CN" altLang="en-US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图片1555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13998" y="1404621"/>
            <a:ext cx="3215640" cy="423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圆角矩形 7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5763" y="2091690"/>
            <a:ext cx="4302103" cy="355282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一块块、一排排平凡而普通的搭石，静静地躺在溪水里，任人踩、任人踏，不计名利，无怨无悔，这正是乡亲们</a:t>
            </a:r>
            <a:r>
              <a:rPr lang="zh-CN" altLang="en-US" sz="2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乐于奉献、互相帮助、敬老爱老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的写照。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>
            <a:spLocks noChangeArrowheads="1"/>
          </p:cNvSpPr>
          <p:nvPr/>
        </p:nvSpPr>
        <p:spPr bwMode="auto">
          <a:xfrm flipH="1">
            <a:off x="1387793" y="3122999"/>
            <a:ext cx="61595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/>
          <a:lstStyle/>
          <a:p>
            <a:pPr algn="ctr"/>
            <a:r>
              <a:rPr lang="zh-CN" altLang="en-US" sz="44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搭石</a:t>
            </a:r>
            <a:endParaRPr lang="zh-CN" altLang="en-US" sz="44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AutoShape 40"/>
          <p:cNvSpPr/>
          <p:nvPr/>
        </p:nvSpPr>
        <p:spPr bwMode="auto">
          <a:xfrm>
            <a:off x="2005648" y="2263141"/>
            <a:ext cx="360045" cy="3902567"/>
          </a:xfrm>
          <a:prstGeom prst="leftBrace">
            <a:avLst>
              <a:gd name="adj1" fmla="val 69934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lIns="91438" tIns="45718" rIns="91438" bIns="45718" anchor="ctr"/>
          <a:lstStyle/>
          <a:p>
            <a:endParaRPr lang="zh-CN" altLang="en-US" sz="2400"/>
          </a:p>
        </p:txBody>
      </p:sp>
      <p:sp>
        <p:nvSpPr>
          <p:cNvPr id="5" name="Text Box 15"/>
          <p:cNvSpPr txBox="1"/>
          <p:nvPr/>
        </p:nvSpPr>
        <p:spPr>
          <a:xfrm>
            <a:off x="2383603" y="1845591"/>
            <a:ext cx="4235450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知搭石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2224375" y="3564323"/>
            <a:ext cx="738664" cy="1231900"/>
          </a:xfrm>
          <a:prstGeom prst="rect">
            <a:avLst/>
          </a:prstGeom>
          <a:noFill/>
          <a:ln w="19050">
            <a:noFill/>
          </a:ln>
        </p:spPr>
        <p:txBody>
          <a:bodyPr vert="eaVert">
            <a:spAutoFit/>
          </a:bodyPr>
          <a:lstStyle/>
          <a:p>
            <a:pPr algn="ctr" eaLnBrk="1" hangingPunct="1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风景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383603" y="5849433"/>
            <a:ext cx="5726112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赞搭石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3007808" y="3049976"/>
            <a:ext cx="273050" cy="2336799"/>
          </a:xfrm>
          <a:prstGeom prst="leftBrace">
            <a:avLst>
              <a:gd name="adj1" fmla="val 36714"/>
              <a:gd name="adj2" fmla="val 49329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sz="34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15"/>
          <p:cNvSpPr txBox="1"/>
          <p:nvPr/>
        </p:nvSpPr>
        <p:spPr>
          <a:xfrm>
            <a:off x="3558541" y="2755335"/>
            <a:ext cx="4235450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摆：为人着想</a:t>
            </a:r>
            <a:endParaRPr lang="zh-CN" altLang="en-US" sz="36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3558540" y="3872935"/>
            <a:ext cx="4746625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走：协调有序</a:t>
            </a:r>
            <a:endParaRPr lang="zh-CN" altLang="en-US" sz="36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15"/>
          <p:cNvSpPr txBox="1"/>
          <p:nvPr/>
        </p:nvSpPr>
        <p:spPr>
          <a:xfrm>
            <a:off x="3558540" y="4990535"/>
            <a:ext cx="4233862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让：谦让尊老</a:t>
            </a:r>
            <a:endParaRPr lang="zh-CN" altLang="en-US" sz="36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AutoShape 2"/>
          <p:cNvSpPr/>
          <p:nvPr/>
        </p:nvSpPr>
        <p:spPr>
          <a:xfrm flipH="1">
            <a:off x="6127432" y="2263140"/>
            <a:ext cx="295275" cy="3902568"/>
          </a:xfrm>
          <a:prstGeom prst="leftBrace">
            <a:avLst>
              <a:gd name="adj1" fmla="val 17201"/>
              <a:gd name="adj2" fmla="val 49329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sz="34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2"/>
          <p:cNvSpPr>
            <a:spLocks noChangeArrowheads="1"/>
          </p:cNvSpPr>
          <p:nvPr/>
        </p:nvSpPr>
        <p:spPr bwMode="auto">
          <a:xfrm flipH="1">
            <a:off x="6589394" y="2970599"/>
            <a:ext cx="615950" cy="233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/>
          <a:lstStyle/>
          <a:p>
            <a:pPr algn="ctr"/>
            <a:r>
              <a:rPr lang="zh-CN" altLang="en-US" sz="44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美</a:t>
            </a:r>
            <a:endParaRPr lang="zh-CN" altLang="en-US" sz="44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472908" y="1074729"/>
            <a:ext cx="1862230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板书设计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  <p:bldP spid="4" grpId="0" bldLvl="0" animBg="1"/>
      <p:bldP spid="5" grpId="0"/>
      <p:bldP spid="7" grpId="0"/>
      <p:bldP spid="10" grpId="0"/>
      <p:bldP spid="11" grpId="0" bldLvl="0" animBg="1"/>
      <p:bldP spid="12" grpId="0"/>
      <p:bldP spid="13" grpId="0"/>
      <p:bldP spid="14" grpId="0"/>
      <p:bldP spid="8" grpId="0" bldLvl="0" animBg="1"/>
      <p:bldP spid="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1932" y="3399374"/>
            <a:ext cx="7803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扌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＋免＝     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门＋日＝ 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30555">
              <a:lnSpc>
                <a:spcPct val="150000"/>
              </a:lnSpc>
              <a:defRPr/>
            </a:pP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30555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十＋办＝     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亻＋犬＝     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28888" y="3575051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63529" y="3549651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挽手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80046" y="3575051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lang="zh-CN" altLang="en-US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05638" y="3575050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间隔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28888" y="5033964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419475" y="5033964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协助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40041" y="5027614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</a:t>
            </a:r>
            <a:endParaRPr lang="zh-CN" altLang="en-US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79444" y="5078414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埋伏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761774" y="1165225"/>
            <a:ext cx="3906203" cy="6718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加一加变成本课新字再组词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4963" y="1987479"/>
            <a:ext cx="8225272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630555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：声音像音乐。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260475" indent="-63055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嗒嗒的声音，像轻快的音乐。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5475" indent="-625475"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森林像大汉。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41325"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</a:t>
            </a:r>
            <a:endParaRPr lang="en-US" altLang="zh-CN" sz="2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41325"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白云像羊群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5475" indent="-18415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_____________________________________________</a:t>
            </a:r>
            <a:endParaRPr lang="en-US" altLang="zh-CN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43476" y="3623817"/>
            <a:ext cx="69403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/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茂盛的原始森林就像一个性格粗犷剽悍的山野大汉。</a:t>
            </a:r>
            <a:endParaRPr lang="zh-CN" altLang="en-US" sz="2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43476" y="4778628"/>
            <a:ext cx="63465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/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天上的朵朵白云像羊群一样东游西荡。</a:t>
            </a:r>
            <a:endParaRPr lang="zh-CN" altLang="en-US" sz="2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54730" y="1141095"/>
            <a:ext cx="2320290" cy="6718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照样子写句子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90989" y="825259"/>
            <a:ext cx="8562023" cy="443775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没过多久，被埋的人又一次闭上眼睛，那个年轻男子又一次喊道：“不要闭上眼睛！睁开你的眼睛！”可被埋的人似乎没有听到，一点反应也没有。喊话的年轻人找来了医生，被埋者输入了氧气后眼睛再一次睁开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救援人员终于赶到了，被埋的男子被送往医院抢救。有人问喊话的年轻男子和被埋者是什么关系，喊话的年轻男子说道：“我不认识他，我开出租车路过这里。”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-----《</a:t>
            </a:r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不要闭上眼睛</a:t>
            </a:r>
            <a:r>
              <a:rPr lang="en-US" altLang="zh-CN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35983" y="992313"/>
            <a:ext cx="8672036" cy="397031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美是蜿蜒在山涧的一道泉流，美是横跨在天穹的一道雨后彩虹，美是荡漾在少女脸上的一缕羞涩的红晕。美是芬芳的花朵，让人陶醉;美是甜蜜的蜜糖，让人回味;美是绚丽的彩虹，让人追求。美是游荡在蓝天上的几缕白云，美是依偎在山岗上的几点残雪，美是浩瀚沙漠上的几点绿洲，美是无瑕大海边的几片贝壳。美是在河边嬉戏的孩子们脸上的纯真，幸福的笑脸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2799" y="1174950"/>
            <a:ext cx="8321893" cy="13849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通过上节课的学习，我们知道了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E0423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搭石构成了家乡的一道风景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，那么到底什么是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E0423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搭石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呢？</a:t>
            </a:r>
            <a:endParaRPr kumimoji="0" lang="zh-CN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10725" y="2721783"/>
            <a:ext cx="5148587" cy="337566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553402" y="1449071"/>
            <a:ext cx="5649278" cy="4205605"/>
          </a:xfrm>
          <a:prstGeom prst="roundRect">
            <a:avLst/>
          </a:prstGeom>
          <a:noFill/>
          <a:ln w="19050" cmpd="thickThin">
            <a:solidFill>
              <a:srgbClr val="A1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2942" y="1621155"/>
            <a:ext cx="5390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进入秋天，天气变凉，家乡的人们会根据水的深浅，从河的两岸找来一些平整方正的石头，按照二尺左右的间隔，在小溪里横着摆上一排，让人们从上面踏过，这就是搭石。</a:t>
            </a:r>
            <a:endParaRPr lang="zh-CN" altLang="en-US" sz="240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82943" y="3232150"/>
            <a:ext cx="2182722" cy="708660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圆角矩形 3"/>
          <p:cNvSpPr/>
          <p:nvPr/>
        </p:nvSpPr>
        <p:spPr>
          <a:xfrm>
            <a:off x="3197542" y="3232150"/>
            <a:ext cx="2770550" cy="708660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圆角矩形 13"/>
          <p:cNvSpPr/>
          <p:nvPr/>
        </p:nvSpPr>
        <p:spPr>
          <a:xfrm>
            <a:off x="1978343" y="3976823"/>
            <a:ext cx="1863566" cy="708660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612708" y="5255261"/>
            <a:ext cx="215900" cy="287337"/>
          </a:xfrm>
          <a:prstGeom prst="triangle">
            <a:avLst>
              <a:gd name="adj" fmla="val 50000"/>
            </a:avLst>
          </a:prstGeom>
          <a:solidFill>
            <a:srgbClr val="A1C45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056" y="5255261"/>
            <a:ext cx="215900" cy="287337"/>
          </a:xfrm>
          <a:prstGeom prst="triangle">
            <a:avLst>
              <a:gd name="adj" fmla="val 50000"/>
            </a:avLst>
          </a:prstGeom>
          <a:solidFill>
            <a:srgbClr val="A1C45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pic>
        <p:nvPicPr>
          <p:cNvPr id="20" name="Picture 2" descr="图片1555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501289" y="1748790"/>
            <a:ext cx="2441734" cy="36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/>
      <p:bldP spid="3" grpId="0" bldLvl="0" animBg="1"/>
      <p:bldP spid="4" grpId="0" bldLvl="0" animBg="1"/>
      <p:bldP spid="14" grpId="0" bldLvl="0" animBg="1"/>
      <p:bldP spid="22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838200" y="1295400"/>
            <a:ext cx="7543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想一想：如果小溪里没有搭石，会是怎样的情景呢？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1850" y="2900187"/>
            <a:ext cx="8260456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果小溪里没有搭石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们出工就必须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）；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们收工就必须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                ）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们赶集就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必须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（                ）；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人们访友就必须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一句话，人们来来往往，都必须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一次又一次地脱鞋挽裤，你体会到什么？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64885" y="3040380"/>
            <a:ext cx="21304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脱鞋挽裤</a:t>
            </a:r>
            <a:endParaRPr lang="zh-CN" altLang="en-US" sz="28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07068" y="3657859"/>
            <a:ext cx="21304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脱鞋挽裤</a:t>
            </a:r>
            <a:endParaRPr lang="zh-CN" altLang="en-US" sz="28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71001" y="3691890"/>
            <a:ext cx="21304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脱鞋挽裤</a:t>
            </a:r>
            <a:endParaRPr lang="zh-CN" altLang="en-US" sz="2800" dirty="0">
              <a:solidFill>
                <a:srgbClr val="A1C4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68666" y="4337322"/>
            <a:ext cx="21304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脱鞋挽裤</a:t>
            </a:r>
            <a:endParaRPr lang="zh-CN" altLang="en-US" sz="2800" dirty="0">
              <a:solidFill>
                <a:srgbClr val="A1C4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1" y="4985455"/>
            <a:ext cx="21304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脱鞋挽裤</a:t>
            </a:r>
            <a:endParaRPr lang="zh-CN" altLang="en-US" sz="2800" dirty="0">
              <a:solidFill>
                <a:srgbClr val="A1C4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207521" y="5608982"/>
            <a:ext cx="232695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很麻烦，很辛苦                       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/>
      <p:bldP spid="9" grpId="0" bldLvl="0"/>
      <p:bldP spid="3" grpId="0" bldLvl="0"/>
      <p:bldP spid="5" grpId="0" bldLvl="0"/>
      <p:bldP spid="6" grpId="0" bldLvl="0"/>
      <p:bldP spid="10" grpId="0" bldLvl="0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/>
          <p:nvPr/>
        </p:nvSpPr>
        <p:spPr>
          <a:xfrm>
            <a:off x="1409700" y="1071245"/>
            <a:ext cx="63246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默读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2-4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自然段，找出家乡的人们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调整搭石走搭石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的相关语句。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54274" name="Picture 2" descr="http://s11.sinaimg.cn/bmiddle/004kRMc4gy6MQeMp6pxb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3315970"/>
            <a:ext cx="6858000" cy="2540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85762" y="2091690"/>
            <a:ext cx="4877753" cy="3486784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了点年岁的人，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怎样急着赶路，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发现哪块搭石不平稳，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会放下带的东西，找来合适的石头搭上，再在上边踏（</a:t>
            </a:r>
            <a:r>
              <a:rPr lang="en-US" altLang="zh-CN" sz="2400" b="1" dirty="0" err="1">
                <a:latin typeface="Pinyin Adjust" panose="02000500000000000000" pitchFamily="2" charset="0"/>
                <a:ea typeface="楷体" panose="02010609060101010101" pitchFamily="49" charset="-122"/>
                <a:cs typeface="楷体" panose="02010609060101010101" pitchFamily="49" charset="-122"/>
              </a:rPr>
              <a:t>t</a:t>
            </a:r>
            <a:r>
              <a:rPr lang="en-US" altLang="en-US" sz="2400" b="1" dirty="0" err="1">
                <a:latin typeface="Pinyin Adjust" panose="02000500000000000000" pitchFamily="2" charset="0"/>
                <a:ea typeface="楷体" panose="02010609060101010101" pitchFamily="49" charset="-122"/>
                <a:cs typeface="楷体" panose="02010609060101010101" pitchFamily="49" charset="-122"/>
              </a:rPr>
              <a:t>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上几个来回。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满意了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肯离去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404235" y="787400"/>
            <a:ext cx="1859280" cy="789940"/>
          </a:xfrm>
          <a:prstGeom prst="roundRect">
            <a:avLst/>
          </a:prstGeom>
          <a:noFill/>
          <a:ln w="19050" cmpd="thickThin">
            <a:solidFill>
              <a:srgbClr val="A1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7329" y="920760"/>
            <a:ext cx="224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第一道风景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58" name="Picture 2" descr="http://cdnimg103.lizhi.fm/audio_cover/2016/11/14/2568171874363836935_320x32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62600" y="1701484"/>
            <a:ext cx="3048000" cy="2133599"/>
          </a:xfrm>
          <a:prstGeom prst="flowChartAlternateProcess">
            <a:avLst/>
          </a:prstGeom>
          <a:noFill/>
        </p:spPr>
      </p:pic>
      <p:sp>
        <p:nvSpPr>
          <p:cNvPr id="15" name="矩形标注 14"/>
          <p:cNvSpPr/>
          <p:nvPr/>
        </p:nvSpPr>
        <p:spPr>
          <a:xfrm>
            <a:off x="5562601" y="4343400"/>
            <a:ext cx="3324755" cy="1350008"/>
          </a:xfrm>
          <a:prstGeom prst="wedgeRectCallout">
            <a:avLst>
              <a:gd name="adj1" fmla="val -40557"/>
              <a:gd name="adj2" fmla="val -70223"/>
            </a:avLst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5554028" y="4447359"/>
            <a:ext cx="341376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描写老人调整搭石时的情景，表现老人们助人为乐的优秀品质。</a:t>
            </a:r>
            <a:endParaRPr lang="zh-CN" altLang="en-US" sz="24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ldLvl="0" animBg="1"/>
      <p:bldP spid="18" grpId="0"/>
      <p:bldP spid="15" grpId="0" bldLvl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385762" y="2091690"/>
            <a:ext cx="4877753" cy="3486784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上工，下工，一行人走搭石的时候，动作是那么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协调有序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！前面的抬起脚来，后面的紧跟上来，踏踏的声音，像轻快的音乐；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清波漾漾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人影绰绰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，给人画一般的美感。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464958" y="794386"/>
            <a:ext cx="1693069" cy="748665"/>
          </a:xfrm>
          <a:prstGeom prst="roundRect">
            <a:avLst/>
          </a:prstGeom>
          <a:noFill/>
          <a:ln w="19050" cmpd="thickThin">
            <a:solidFill>
              <a:srgbClr val="A1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4494" y="905739"/>
            <a:ext cx="147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第二道风景</a:t>
            </a:r>
            <a:endParaRPr lang="zh-CN" altLang="en-US" sz="24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286488" y="3520440"/>
            <a:ext cx="762000" cy="0"/>
          </a:xfrm>
          <a:prstGeom prst="line">
            <a:avLst/>
          </a:prstGeom>
          <a:noFill/>
          <a:ln w="28575">
            <a:solidFill>
              <a:srgbClr val="E04236"/>
            </a:solidFill>
            <a:round/>
          </a:ln>
          <a:effectLst/>
        </p:spPr>
        <p:txBody>
          <a:bodyPr/>
          <a:lstStyle/>
          <a:p>
            <a:endParaRPr lang="zh-CN" altLang="en-US" sz="200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467678" y="4206241"/>
            <a:ext cx="4580810" cy="8709"/>
          </a:xfrm>
          <a:prstGeom prst="line">
            <a:avLst/>
          </a:prstGeom>
          <a:noFill/>
          <a:ln w="28575">
            <a:solidFill>
              <a:srgbClr val="E04236"/>
            </a:solidFill>
            <a:round/>
          </a:ln>
          <a:effectLst/>
        </p:spPr>
        <p:txBody>
          <a:bodyPr/>
          <a:lstStyle/>
          <a:p>
            <a:endParaRPr lang="zh-CN" altLang="en-US" sz="200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467678" y="4763590"/>
            <a:ext cx="4580810" cy="63681"/>
          </a:xfrm>
          <a:prstGeom prst="line">
            <a:avLst/>
          </a:prstGeom>
          <a:noFill/>
          <a:ln w="28575">
            <a:solidFill>
              <a:srgbClr val="E04236"/>
            </a:solidFill>
            <a:round/>
          </a:ln>
          <a:effectLst/>
        </p:spPr>
        <p:txBody>
          <a:bodyPr/>
          <a:lstStyle/>
          <a:p>
            <a:endParaRPr lang="zh-CN" altLang="en-US" sz="2000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555410" y="5375910"/>
            <a:ext cx="3576536" cy="55606"/>
          </a:xfrm>
          <a:prstGeom prst="line">
            <a:avLst/>
          </a:prstGeom>
          <a:noFill/>
          <a:ln w="28575">
            <a:solidFill>
              <a:srgbClr val="E04236"/>
            </a:solidFill>
            <a:round/>
          </a:ln>
          <a:effectLst/>
        </p:spPr>
        <p:txBody>
          <a:bodyPr/>
          <a:lstStyle/>
          <a:p>
            <a:endParaRPr lang="zh-CN" altLang="en-US" sz="2000"/>
          </a:p>
        </p:txBody>
      </p:sp>
      <p:pic>
        <p:nvPicPr>
          <p:cNvPr id="62470" name="Picture 6" descr="http://txt39-1.book118.com/2018/0301/book155231/15523035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10477" y="1718945"/>
            <a:ext cx="3429000" cy="2235200"/>
          </a:xfrm>
          <a:prstGeom prst="rect">
            <a:avLst/>
          </a:prstGeom>
          <a:noFill/>
        </p:spPr>
      </p:pic>
      <p:sp>
        <p:nvSpPr>
          <p:cNvPr id="15" name="矩形标注 14"/>
          <p:cNvSpPr/>
          <p:nvPr/>
        </p:nvSpPr>
        <p:spPr>
          <a:xfrm>
            <a:off x="5562601" y="4343400"/>
            <a:ext cx="3324755" cy="1794510"/>
          </a:xfrm>
          <a:prstGeom prst="wedgeRectCallout">
            <a:avLst>
              <a:gd name="adj1" fmla="val -40557"/>
              <a:gd name="adj2" fmla="val -70223"/>
            </a:avLst>
          </a:prstGeom>
          <a:solidFill>
            <a:srgbClr val="FFFFFF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5638800" y="4343400"/>
            <a:ext cx="3165158" cy="14229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运用比喻句，生动形象地展现了搭石所赋予人们的音乐美和画面美。</a:t>
            </a:r>
            <a:endParaRPr lang="zh-CN" altLang="en-US" sz="20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bldLvl="0" animBg="1"/>
      <p:bldP spid="18" grpId="0"/>
      <p:bldP spid="14" grpId="0" bldLvl="0" animBg="1"/>
      <p:bldP spid="17" grpId="0" bldLvl="0" animBg="1"/>
      <p:bldP spid="19" grpId="0" bldLvl="0" animBg="1"/>
      <p:bldP spid="20" grpId="0" bldLvl="0" animBg="1"/>
      <p:bldP spid="15" grpId="0" bldLvl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75" y="1805285"/>
            <a:ext cx="7258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树上的苹果像灯笼似的又大又红。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大象的耳朵就好像两把大大的蒲扇。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767716" y="3295650"/>
            <a:ext cx="3555206" cy="2628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4697" y="3295651"/>
            <a:ext cx="3590449" cy="268541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72907" y="1074729"/>
            <a:ext cx="257927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我也会说比喻句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0346" y="2725738"/>
            <a:ext cx="449353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清波漾漾    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人影绰绰</a:t>
            </a:r>
            <a:endParaRPr lang="en-US" altLang="zh-CN" sz="2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生机勃勃        得意洋洋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波光粼粼        想入非非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67523" y="1022308"/>
            <a:ext cx="3830863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词语积累（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ABCC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式词语）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DOC_GUID" val="{301e5762-26ff-4857-8010-a5e0f7e9410d}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全屏显示(4:3)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楷体</vt:lpstr>
      <vt:lpstr>Pinyin Adjust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57</cp:revision>
  <dcterms:created xsi:type="dcterms:W3CDTF">2019-01-28T06:44:00Z</dcterms:created>
  <dcterms:modified xsi:type="dcterms:W3CDTF">2019-10-23T08:32:02Z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