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30" r:id="rId3"/>
    <p:sldId id="298" r:id="rId4"/>
    <p:sldId id="518" r:id="rId6"/>
    <p:sldId id="520" r:id="rId7"/>
    <p:sldId id="538" r:id="rId8"/>
    <p:sldId id="542" r:id="rId9"/>
    <p:sldId id="543" r:id="rId10"/>
    <p:sldId id="544" r:id="rId11"/>
    <p:sldId id="521" r:id="rId12"/>
    <p:sldId id="545" r:id="rId13"/>
    <p:sldId id="546" r:id="rId14"/>
    <p:sldId id="548" r:id="rId15"/>
    <p:sldId id="527" r:id="rId16"/>
    <p:sldId id="549" r:id="rId17"/>
    <p:sldId id="552" r:id="rId18"/>
    <p:sldId id="550" r:id="rId19"/>
    <p:sldId id="555" r:id="rId20"/>
    <p:sldId id="557" r:id="rId21"/>
    <p:sldId id="554" r:id="rId22"/>
    <p:sldId id="553" r:id="rId23"/>
    <p:sldId id="556" r:id="rId24"/>
    <p:sldId id="516" r:id="rId25"/>
  </p:sldIdLst>
  <p:sldSz cx="9144000" cy="6858000" type="screen4x3"/>
  <p:notesSz cx="6858000" cy="9144000"/>
  <p:embeddedFontLst>
    <p:embeddedFont>
      <p:font typeface="Calibri" panose="020F0502020204030204"/>
      <p:regular r:id="rId29"/>
      <p:bold r:id="rId30"/>
      <p:italic r:id="rId31"/>
      <p:boldItalic r:id="rId32"/>
    </p:embeddedFont>
    <p:embeddedFont>
      <p:font typeface="微软雅黑" panose="020B0503020204020204" pitchFamily="34" charset="-122"/>
      <p:regular r:id="rId33"/>
    </p:embeddedFont>
    <p:embeddedFont>
      <p:font typeface="楷体" panose="02010609060101010101" pitchFamily="49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DF1"/>
    <a:srgbClr val="EDAE11"/>
    <a:srgbClr val="FF33CC"/>
    <a:srgbClr val="D60093"/>
    <a:srgbClr val="EA6C16"/>
    <a:srgbClr val="4DE3DC"/>
    <a:srgbClr val="9F9B9B"/>
    <a:srgbClr val="F0771C"/>
    <a:srgbClr val="8080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223"/>
        <p:guide pos="29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2CB87-F10C-4328-9CC3-60BB9E3280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EF1A5-6E22-4DCF-AC8F-0F8FA39B2B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842444" y="641079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image" Target="../media/image1.png"/><Relationship Id="rId28" Type="http://schemas.openxmlformats.org/officeDocument/2006/relationships/tags" Target="../tags/tag6.xml"/><Relationship Id="rId27" Type="http://schemas.openxmlformats.org/officeDocument/2006/relationships/tags" Target="../tags/tag5.xml"/><Relationship Id="rId26" Type="http://schemas.openxmlformats.org/officeDocument/2006/relationships/tags" Target="../tags/tag4.xml"/><Relationship Id="rId25" Type="http://schemas.openxmlformats.org/officeDocument/2006/relationships/tags" Target="../tags/tag3.xml"/><Relationship Id="rId24" Type="http://schemas.openxmlformats.org/officeDocument/2006/relationships/tags" Target="../tags/tag2.xml"/><Relationship Id="rId23" Type="http://schemas.openxmlformats.org/officeDocument/2006/relationships/tags" Target="../tags/tag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/>
          <p:nvPr/>
        </p:nvSpPr>
        <p:spPr>
          <a:xfrm>
            <a:off x="-2" y="1786099"/>
            <a:ext cx="9143999" cy="922020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10.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牛郎织女（一）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2" y="342346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43671" y="1581064"/>
            <a:ext cx="62075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从牛郎被哥嫂虐待的情节中，你体会到什么？ 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671" y="3364466"/>
            <a:ext cx="67480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从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牛郎被哥嫂虐待的情节中，我体会到：世态的丑恶和人情的淡薄；牛郎的孤苦伶仃。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19425" y="1262958"/>
            <a:ext cx="3908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朗读句子：研讨理解</a:t>
            </a: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9426" y="2590815"/>
            <a:ext cx="56103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请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仔细阅读课文第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自然段～第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自然段。牛郎和织女是怎么认识的？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39753" y="376233"/>
            <a:ext cx="4587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朗读句子：研讨理解</a:t>
            </a: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5624" y="1562140"/>
            <a:ext cx="722413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老牛说：明天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黄昏时候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，你翻过右边那座山，山那边是一片树林，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树林前边是一个湖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，那时候会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有些仙女在湖里洗澡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。她们的衣裳放在草地上，你要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捡起那件粉红色的纱衣，跑到树林里等着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，跟你要衣裳的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那个仙女就是你的妻子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。这个好机会你可别错过了。”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5624" y="5985106"/>
            <a:ext cx="772519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红色字体的词语你体会到什么？同座交流一下。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7323" y="3558400"/>
            <a:ext cx="72017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从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上一小节红色字体的词语体会到：老牛向牛郎透露了织女下凡的消息，引导牛郎找到织女。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7323" y="1988740"/>
            <a:ext cx="72017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你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从上一小节红色字体的词语体会到什么？师生共同探究。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33447" y="627245"/>
            <a:ext cx="2908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朗读句子：研讨理解</a:t>
            </a: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49536" y="2250040"/>
            <a:ext cx="54982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第二天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黄昏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，牛郎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翻过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右边的那座山，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来到湖边的树林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里。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49536" y="3635035"/>
            <a:ext cx="56784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有感情朗诵句段，注意红色字体的词语。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49536" y="4759826"/>
            <a:ext cx="56784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我从红色字体体会到：牛郎的忠厚老实。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33447" y="627245"/>
            <a:ext cx="2908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朗读句子：研讨理解</a:t>
            </a: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7684" y="1896874"/>
            <a:ext cx="6879692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姑娘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穿上衣裳，一边梳她长长的黑发，一边跟牛郎谈话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。牛郎把自己的情形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一五一十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地说了。姑娘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听得出了神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，又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同情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他，又爱惜他，就把自己的情形也告诉了他。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8827" y="4478901"/>
            <a:ext cx="6116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你从红色字体的词语体会到什么？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7683" y="5484081"/>
            <a:ext cx="738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我体会到：牛郎织女结为夫妻的原因。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220144" y="803874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指导领悟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1324" y="1442522"/>
            <a:ext cx="7469994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原来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她是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王母娘娘的外孙女，织得一手好彩锦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，名字叫织女。每天早晨和傍晚，王母娘娘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拿她织的彩锦装饰天空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，那就是灿烂的云霞。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43727" y="3507013"/>
            <a:ext cx="7501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有感情朗诵句段，注意红色字体的词语。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3601" y="627245"/>
            <a:ext cx="4688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朗读句子：研讨理解</a:t>
            </a: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1323" y="5087093"/>
            <a:ext cx="7281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我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从上一小节句子中体会到：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织女的心灵手巧。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1609" y="4340242"/>
            <a:ext cx="2624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指导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领悟：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0020" y="2163545"/>
            <a:ext cx="603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从此，牛郎在地里耕种，织女在家里纺织。</a:t>
            </a:r>
            <a:endParaRPr kumimoji="1"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0020" y="3430333"/>
            <a:ext cx="2455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体会到了什么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946205" y="2163545"/>
            <a:ext cx="1863719" cy="2396639"/>
          </a:xfrm>
          <a:prstGeom prst="round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350021" y="4773798"/>
            <a:ext cx="6203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我体会到：牛郎织女男耕女织其乐融融。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762943" y="803874"/>
            <a:ext cx="3478831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指导领悟故事结果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8397" y="3469593"/>
            <a:ext cx="66764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《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牛郎织女（一）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通过写牛郎织女的故事，反映了劳动人民对美好生活的追求，赞美了牛郎织女的善良、诚实、勤劳的品格和敢于斗争的精神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8397" y="2364424"/>
            <a:ext cx="53707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说说本文主要讲了一个什么中心主题？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762943" y="803874"/>
            <a:ext cx="3478831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归纳本文的主题思想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93611" y="2323106"/>
            <a:ext cx="7119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织女为什么愿意留在人间做牛郎的妻子呢？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3611" y="3180608"/>
            <a:ext cx="73512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王母娘娘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需要的彩锦多，就叫织女成天成夜地织，一会儿也不许休息。织女身子老在机房里，手老在梭子上，劳累不用说，自由也没有了，等于关在监狱里，实在难受。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762943" y="803874"/>
            <a:ext cx="3478831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讨论指导领悟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78923" y="1378569"/>
            <a:ext cx="6136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节课我们初读课文，理清了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牛郎织女</a:t>
            </a: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的层次，初步感知了课文内容，这节课继续研读讨论，深层次理解课文！</a:t>
            </a:r>
            <a:endParaRPr lang="zh-CN" altLang="en-US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4885" y="2239283"/>
            <a:ext cx="5682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织女来到人间的原因是什么？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4885" y="3252383"/>
            <a:ext cx="69288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织女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下凡的那天下午，王母娘娘多喝了几杯美酒，靠在宝座上睡着了。织女和众仙女见机会难得，便一起飞到了人间。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762943" y="803874"/>
            <a:ext cx="3478831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讨论指导领悟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0757" y="1928678"/>
            <a:ext cx="7338782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课文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中有些情节写得很简单，发挥想象把下面的情节说得更具体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0940" y="3680024"/>
            <a:ext cx="80244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牛郎常常把看见的、听见的事告诉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老牛（                      ）。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0940" y="4736826"/>
            <a:ext cx="80244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仙女们商量瞒着王母娘娘去人间看看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           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492188" y="803874"/>
            <a:ext cx="4375751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发挥想象，补充说话内容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2467" y="2027950"/>
            <a:ext cx="7475391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800" dirty="0">
                <a:sym typeface="+mn-ea"/>
              </a:rPr>
              <a:t>1.</a:t>
            </a:r>
            <a:r>
              <a:rPr lang="zh-CN" altLang="en-US" sz="2800" dirty="0">
                <a:sym typeface="+mn-ea"/>
              </a:rPr>
              <a:t>抄写词语课文中学习批划的词语不少于</a:t>
            </a:r>
            <a:r>
              <a:rPr lang="en-US" altLang="zh-CN" sz="2800" dirty="0">
                <a:sym typeface="+mn-ea"/>
              </a:rPr>
              <a:t>20</a:t>
            </a:r>
            <a:r>
              <a:rPr lang="zh-CN" altLang="en-US" sz="2800" dirty="0">
                <a:sym typeface="+mn-ea"/>
              </a:rPr>
              <a:t>个。</a:t>
            </a:r>
            <a:endParaRPr lang="zh-CN" altLang="en-US" sz="2800" dirty="0">
              <a:sym typeface="+mn-ea"/>
            </a:endParaRPr>
          </a:p>
          <a:p>
            <a:r>
              <a:rPr lang="en-US" altLang="zh-CN" sz="2800" dirty="0">
                <a:sym typeface="+mn-ea"/>
              </a:rPr>
              <a:t>2.</a:t>
            </a:r>
            <a:r>
              <a:rPr lang="zh-CN" altLang="en-US" sz="2800" dirty="0">
                <a:sym typeface="+mn-ea"/>
              </a:rPr>
              <a:t>课文中有很多不可思议的地方。如，老牛突然会说话了，它知道织女何时下凡</a:t>
            </a:r>
            <a:r>
              <a:rPr lang="en-US" altLang="zh-CN" sz="2800" dirty="0">
                <a:sym typeface="+mn-ea"/>
              </a:rPr>
              <a:t>……</a:t>
            </a:r>
            <a:r>
              <a:rPr lang="zh-CN" altLang="en-US" sz="2800" dirty="0">
                <a:sym typeface="+mn-ea"/>
              </a:rPr>
              <a:t>老牛说了一些什么话？请你展开想象写出来</a:t>
            </a:r>
            <a:r>
              <a:rPr lang="zh-CN" altLang="en-US" sz="2800" dirty="0" smtClean="0">
                <a:sym typeface="+mn-ea"/>
              </a:rPr>
              <a:t>。 </a:t>
            </a:r>
            <a:endParaRPr lang="en-US" altLang="zh-CN" sz="2800" dirty="0">
              <a:sym typeface="+mn-ea"/>
            </a:endParaRPr>
          </a:p>
          <a:p>
            <a:r>
              <a:rPr lang="en-US" altLang="zh-CN" sz="2800" dirty="0">
                <a:sym typeface="+mn-ea"/>
              </a:rPr>
              <a:t>3.</a:t>
            </a:r>
            <a:r>
              <a:rPr lang="zh-CN" altLang="en-US" sz="2800" dirty="0">
                <a:sym typeface="+mn-ea"/>
              </a:rPr>
              <a:t>搜集其它民间故事读一读，然后和同学交流。</a:t>
            </a:r>
            <a:endParaRPr lang="zh-CN" altLang="en-US" sz="2800" dirty="0"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220144" y="803874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作业指导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05105" y="2187558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再读课文：互动讨论理解重点句段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05105" y="3562084"/>
            <a:ext cx="57247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默读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课文，说说牛郎是怎么照顾老牛的？从中你感受到牛郎是一个怎样的人？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65257" y="693333"/>
            <a:ext cx="5370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再读课文：牛郎照看牛的句子，谈体会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0866" y="1801453"/>
            <a:ext cx="72986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牛郎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照看那头牛挺周到。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来是牛跟他亲密；二来呢，他想，牛那么勤勤恳恳地干活，不好好照看它，怎么对得起它呢？他总是挑很好的草地，让牛吃嫩嫩的青草；家里吃的干草，筛得一点儿土也没有。牛渴了，他就牵着它到小溪的上游，让它喝干净的水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0866" y="5517916"/>
            <a:ext cx="5972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从红色字体你体会到什么？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0668" y="2843032"/>
            <a:ext cx="77011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，这句话是总起句，后面分说牛郎怎么细心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照看牛。       </a:t>
            </a:r>
            <a:endParaRPr lang="en-US" altLang="zh-CN" sz="32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，这句话可以看出牛郎“心眼好，善良”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0668" y="1133495"/>
            <a:ext cx="7618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我从红色字体“牛郎照看那头牛挺周到” 体会到：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07394" y="2193253"/>
            <a:ext cx="6233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从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课文哪一些地方看出牛郎和老牛的亲密关系、相互依靠以及老牛的善解人意？读书批划。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46093" y="776468"/>
            <a:ext cx="6672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互动课堂：牛郎和老牛亲密无间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7176" y="1890003"/>
            <a:ext cx="78889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牛郎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照看那头老牛很周到。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每天放牛，他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挑最好的草地，让它吃又肥又嫩的青草；老牛渴了，他就牵着它到小溪的上游，去喝最干净的溪水。那头老牛跟他也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很亲密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，常常用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温和的眼光看着他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，有时候还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伸出舌头舔舔他的手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0393" y="5270002"/>
            <a:ext cx="4988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你从红色字体体会到什么？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65528" y="771954"/>
            <a:ext cx="4730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互动课堂：理解句子含义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81112" y="1926495"/>
            <a:ext cx="6748049" cy="324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你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从“照看周到、总是、很亲密、温和的眼光看着他、伸出舌头舔舔他的手” 体会到什么？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81111" y="3650878"/>
            <a:ext cx="67480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我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从这些词语体会到：牛郎和牛的关系亲密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，侧面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看出牛郎细心照料牛，牛郎心地善良、勤劳肯干，牛也通人性！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08528" y="3456563"/>
            <a:ext cx="655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牛郎的哥嫂是怎样虐待牛郎的？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8528" y="778907"/>
            <a:ext cx="69753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很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久很久以前，有个孤儿跟着哥哥嫂子过日子。哥哥嫂子待他很不好，叫他吃剩饭，穿破衣裳，每天天不亮，就赶他上山放牛。他没有名字，大家都叫他牛郎。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37125" y="4519770"/>
            <a:ext cx="69467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牛郎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的哥嫂是这样虐待牛郎的：吃剩饭，穿破衣裳，每天天不亮，就赶他上山放牛，他还没有名字，人们叫他牛郎。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2004</Words>
  <Application>WPS 演示</Application>
  <PresentationFormat>全屏显示(4:3)</PresentationFormat>
  <Paragraphs>131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楷体</vt:lpstr>
      <vt:lpstr>Arial Unicode MS</vt:lpstr>
      <vt:lpstr>Franklin Gothic Medium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234</cp:revision>
  <dcterms:created xsi:type="dcterms:W3CDTF">2019-01-28T06:44:00Z</dcterms:created>
  <dcterms:modified xsi:type="dcterms:W3CDTF">2019-10-23T09:23:56Z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