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115EB-E1AD-4A28-98D9-C3A50920C4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4FABA-4B72-454F-A9CE-4DE0E6FAF60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om/jianli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ln>
            <a:miter lim="800000"/>
          </a:ln>
        </p:spPr>
      </p:sp>
      <p:sp>
        <p:nvSpPr>
          <p:cNvPr id="512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1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25FCA2D-A2E6-46FE-98F6-A0E2D554F6FF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FABA-4B72-454F-A9CE-4DE0E6FAF6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3BDA2EB-BA49-4CF2-9297-5EA681302B4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47EBABD-BEAC-471C-AC67-05F61DED4E6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EF2FCBC-E744-4D52-9C5F-930041866C1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82053FA-7104-4B1C-8542-86F83366F90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5042FF3-19D4-409C-A8F1-DB5882E1E3F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2F63FB-7B5D-4118-BB5A-C068E062CA3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EE6E77B-4A07-4955-9790-5C53E676908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8585524-2644-4792-BDF0-5482C13F20E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3778D61-250D-469C-990C-19FF5EE2F33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1BC6E59-8BB0-455D-9D5C-B13B2D3DF1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67CCE3A-B7A6-4FAF-8D96-81779BC0A84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80E5AE8-30BF-476F-8698-2A54F6B82FD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E2F6EBA-860B-464C-9BFB-0EDBE45FC7B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EF0B802-BD53-4D89-8A4B-F30F9C6E45B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55A47CD-2855-459E-BB32-EDED19ABE18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E91A7E9-44A7-448B-AF48-871A6919BF0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5D0C78D-D701-4CFC-910A-C3872D931F3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F7E86B8-1FAC-4FED-B5CD-7C1ED51733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0599A67-4C5B-4093-A438-3835020080F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0D73CF2-0BCC-49F8-BC56-94FFADA879E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5CA691A-0901-4715-8A45-E20DF8ACDA3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7B9E413-8780-4B54-A499-D58B0E8E36D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43C0845-4033-4485-A3B9-7B31B182062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07EB287-27A5-4525-B5EC-B61385AB28C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E0B774B-7949-424E-A2D0-AF0AA842E6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88493FD-6D77-4A54-ACEF-B432005BD0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4CC3B10-73CD-4771-994A-D367FBA1792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03C0067-32E2-48C2-A6A9-1F0EB30F2C4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9BA9225-F8AD-45F1-84C2-D9D913472C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851920" y="620688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F3DA105-E248-4D4B-8B40-7B5F6643A26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33BB05E-4BC3-493F-BCF1-46240DB40CF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C0F36A7-165A-4FCC-B524-D8F21A2871E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9" Type="http://schemas.openxmlformats.org/officeDocument/2006/relationships/image" Target="../media/image1.png"/><Relationship Id="rId38" Type="http://schemas.openxmlformats.org/officeDocument/2006/relationships/tags" Target="../tags/tag102.xml"/><Relationship Id="rId37" Type="http://schemas.openxmlformats.org/officeDocument/2006/relationships/tags" Target="../tags/tag101.xml"/><Relationship Id="rId36" Type="http://schemas.openxmlformats.org/officeDocument/2006/relationships/tags" Target="../tags/tag100.xml"/><Relationship Id="rId35" Type="http://schemas.openxmlformats.org/officeDocument/2006/relationships/tags" Target="../tags/tag99.xml"/><Relationship Id="rId34" Type="http://schemas.openxmlformats.org/officeDocument/2006/relationships/tags" Target="../tags/tag98.xml"/><Relationship Id="rId33" Type="http://schemas.openxmlformats.org/officeDocument/2006/relationships/tags" Target="../tags/tag97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33"/>
            </p:custDataLst>
          </p:nvPr>
        </p:nvSpPr>
        <p:spPr bwMode="auto">
          <a:xfrm>
            <a:off x="502444" y="431800"/>
            <a:ext cx="8139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34"/>
            </p:custDataLst>
          </p:nvPr>
        </p:nvSpPr>
        <p:spPr bwMode="auto">
          <a:xfrm>
            <a:off x="502444" y="1295401"/>
            <a:ext cx="81391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5"/>
            </p:custDataLst>
          </p:nvPr>
        </p:nvSpPr>
        <p:spPr>
          <a:xfrm>
            <a:off x="659606" y="6350001"/>
            <a:ext cx="2025254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  <a:latin typeface="Calibri" panose="020F050202020403020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6"/>
            </p:custDataLst>
          </p:nvPr>
        </p:nvSpPr>
        <p:spPr>
          <a:xfrm>
            <a:off x="3087291" y="6350001"/>
            <a:ext cx="296941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7"/>
            </p:custDataLst>
          </p:nvPr>
        </p:nvSpPr>
        <p:spPr>
          <a:xfrm>
            <a:off x="6457950" y="6350001"/>
            <a:ext cx="2025254" cy="315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F68C66-4532-43F6-A0E7-5704F75AC016}" type="slidenum">
              <a:rPr lang="zh-CN" altLang="en-US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7" name="KSO_TEMPLATE" hidden="1"/>
          <p:cNvSpPr/>
          <p:nvPr userDrawn="1">
            <p:custDataLst>
              <p:tags r:id="rId3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prstClr val="white"/>
              </a:solidFill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 kern="1200" spc="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0" y="2146743"/>
            <a:ext cx="91358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 noProof="1">
                <a:solidFill>
                  <a:srgbClr val="70AD47">
                    <a:lumMod val="50000"/>
                  </a:srgbClr>
                </a:solidFill>
                <a:latin typeface="微软雅黑" panose="020B0503020204020204" pitchFamily="34" charset="-122"/>
              </a:rPr>
              <a:t>14  </a:t>
            </a:r>
            <a:r>
              <a:rPr lang="zh-CN" altLang="zh-CN" sz="6000" b="1" noProof="1">
                <a:solidFill>
                  <a:srgbClr val="70AD47">
                    <a:lumMod val="50000"/>
                  </a:srgbClr>
                </a:solidFill>
                <a:latin typeface="微软雅黑" panose="020B0503020204020204" pitchFamily="34" charset="-122"/>
              </a:rPr>
              <a:t>在柏林</a:t>
            </a:r>
            <a:r>
              <a:rPr lang="en-US" altLang="zh-CN" sz="6000" b="1" noProof="1">
                <a:solidFill>
                  <a:srgbClr val="70AD47">
                    <a:lumMod val="50000"/>
                  </a:srgbClr>
                </a:solidFill>
                <a:latin typeface="微软雅黑" panose="020B0503020204020204" pitchFamily="34" charset="-122"/>
              </a:rPr>
              <a:t>   </a:t>
            </a:r>
            <a:endParaRPr lang="zh-CN" altLang="en-US" sz="6000" b="1" noProof="1">
              <a:solidFill>
                <a:srgbClr val="70AD47">
                  <a:lumMod val="50000"/>
                </a:srgbClr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-300181" y="5756068"/>
            <a:ext cx="9444181" cy="1101932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1" name="文本框 70"/>
          <p:cNvSpPr txBox="1"/>
          <p:nvPr/>
        </p:nvSpPr>
        <p:spPr>
          <a:xfrm>
            <a:off x="677217" y="638681"/>
            <a:ext cx="42883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noProof="1">
                <a:solidFill>
                  <a:srgbClr val="70AD47">
                    <a:lumMod val="50000"/>
                  </a:srgbClr>
                </a:solidFill>
                <a:latin typeface="微软雅黑" panose="020B0503020204020204" pitchFamily="34" charset="-122"/>
              </a:rPr>
              <a:t>部</a:t>
            </a:r>
            <a:r>
              <a:rPr lang="zh-CN" altLang="en-US" sz="3200" b="1" noProof="1">
                <a:solidFill>
                  <a:srgbClr val="70AD47">
                    <a:lumMod val="50000"/>
                  </a:srgbClr>
                </a:solidFill>
                <a:latin typeface="微软雅黑" panose="020B0503020204020204" pitchFamily="34" charset="-122"/>
              </a:rPr>
              <a:t>编版小学</a:t>
            </a:r>
            <a:r>
              <a:rPr lang="zh-CN" altLang="en-US" sz="3200" b="1" noProof="1">
                <a:solidFill>
                  <a:srgbClr val="70AD47">
                    <a:lumMod val="50000"/>
                  </a:srgbClr>
                </a:solidFill>
                <a:latin typeface="微软雅黑" panose="020B0503020204020204" pitchFamily="34" charset="-122"/>
              </a:rPr>
              <a:t>语文六年级</a:t>
            </a:r>
            <a:endParaRPr lang="zh-CN" altLang="en-US" sz="3200" b="1" noProof="1">
              <a:solidFill>
                <a:srgbClr val="70AD47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  <p:pic>
        <p:nvPicPr>
          <p:cNvPr id="4151" name="图片 3" descr="宇恒PPT版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81938" y="436563"/>
            <a:ext cx="7429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5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677716" y="3870325"/>
            <a:ext cx="5824538" cy="1422954"/>
          </a:xfrm>
          <a:prstGeom prst="rect">
            <a:avLst/>
          </a:prstGeom>
          <a:noFill/>
          <a:ln w="12700">
            <a:solidFill>
              <a:srgbClr val="00B0F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</a:rPr>
              <a:t>悲喜对照</a:t>
            </a:r>
            <a:r>
              <a:rPr lang="zh-CN" altLang="en-US" sz="2000">
                <a:solidFill>
                  <a:prstClr val="black"/>
                </a:solidFill>
                <a:latin typeface="微软雅黑" panose="020B0503020204020204" pitchFamily="34" charset="-122"/>
              </a:rPr>
              <a:t>，两个天真的孩子根本不懂这个老妇人在干什么所以才笑。突出老妇人一家的悲惨，突出战争的残酷以及给人民带来深重的灾难。</a:t>
            </a:r>
            <a:endParaRPr lang="en-US" altLang="zh-CN" sz="20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14939" y="3340051"/>
            <a:ext cx="1962908" cy="2746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98847" y="1355725"/>
            <a:ext cx="4614863" cy="1124219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indent="57658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prstClr val="black"/>
                </a:solidFill>
                <a:latin typeface="微软雅黑" panose="020B0503020204020204" pitchFamily="34" charset="-122"/>
              </a:rPr>
              <a:t>两个小姑娘看到这种奇特的举动，指手画脚，不假思索地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嗤笑</a:t>
            </a:r>
            <a:r>
              <a:rPr lang="zh-CN" altLang="en-US" sz="2000">
                <a:solidFill>
                  <a:prstClr val="black"/>
                </a:solidFill>
                <a:latin typeface="微软雅黑" panose="020B0503020204020204" pitchFamily="34" charset="-122"/>
              </a:rPr>
              <a:t>起来。</a:t>
            </a:r>
            <a:endParaRPr lang="zh-CN" altLang="en-US" sz="20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090048" y="1239839"/>
            <a:ext cx="2772965" cy="1124219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prstClr val="black"/>
                </a:solidFill>
                <a:latin typeface="微软雅黑" panose="020B0503020204020204" pitchFamily="34" charset="-122"/>
              </a:rPr>
              <a:t>两个小姑娘再次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傻笑</a:t>
            </a:r>
            <a:r>
              <a:rPr lang="zh-CN" altLang="en-US" sz="2000">
                <a:solidFill>
                  <a:prstClr val="black"/>
                </a:solidFill>
                <a:latin typeface="微软雅黑" panose="020B0503020204020204" pitchFamily="34" charset="-122"/>
              </a:rPr>
              <a:t>起来。</a:t>
            </a:r>
            <a:endParaRPr lang="zh-CN" altLang="en-US" sz="20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5056585" y="1941513"/>
            <a:ext cx="890588" cy="620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zh-CN" altLang="en-US" sz="1400" noProof="1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41785" y="2019300"/>
            <a:ext cx="7681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例  句：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</a:rPr>
              <a:t>一个老头狠狠</a:t>
            </a: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</a:rPr>
              <a:t>扫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</a:rPr>
              <a:t>了她们一眼，随即车厢里平静了。</a:t>
            </a:r>
            <a:endParaRPr lang="zh-CN" altLang="en-US" sz="14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67954" y="1128713"/>
            <a:ext cx="31730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</a:rPr>
              <a:t>总结规律，仿写句子。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41785" y="3654425"/>
            <a:ext cx="7922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解  析：准确地运用动词，能很好地体现人物的品质。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941785" y="4946650"/>
            <a:ext cx="6796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仿  写：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030016" y="4791075"/>
            <a:ext cx="6596063" cy="113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</a:rPr>
              <a:t>男孩子常常是</a:t>
            </a: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</a:rPr>
              <a:t>爬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</a:rPr>
              <a:t>到树上，</a:t>
            </a: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</a:rPr>
              <a:t>用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</a:rPr>
              <a:t>长长地钩刀一下又一下地</a:t>
            </a: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</a:rPr>
              <a:t>钩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</a:rPr>
              <a:t>着槐米。一簇簇槐米落下来了。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868091" y="1066800"/>
            <a:ext cx="5694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</a:rPr>
              <a:t>3.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</a:rPr>
              <a:t>如果你是车厢中的一个，你会怎么样？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164681" y="2703513"/>
            <a:ext cx="5392341" cy="1884618"/>
          </a:xfrm>
          <a:prstGeom prst="rect">
            <a:avLst/>
          </a:prstGeom>
          <a:noFill/>
          <a:ln w="12700">
            <a:solidFill>
              <a:srgbClr val="00B0F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如果我是车厢中的一个，开始我看到老妇人在重复数数，我会不理解，也会发笑，当我听了老兵的话后，我深深震撼了：战争是残酷的，珍爱和平吧！</a:t>
            </a:r>
            <a:endParaRPr lang="en-US" altLang="zh-CN" sz="20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21905" y="2539336"/>
            <a:ext cx="1583514" cy="3181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0953" y="1501323"/>
            <a:ext cx="222048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noProof="1">
                <a:solidFill>
                  <a:srgbClr val="0000FF"/>
                </a:solidFill>
                <a:latin typeface="微软雅黑" panose="020B0503020204020204" pitchFamily="34" charset="-122"/>
              </a:rPr>
              <a:t>默读</a:t>
            </a:r>
            <a:r>
              <a:rPr lang="zh-CN" altLang="en-US" sz="2400" b="1" noProof="1">
                <a:solidFill>
                  <a:srgbClr val="0000FF"/>
                </a:solidFill>
                <a:latin typeface="微软雅黑" panose="020B0503020204020204" pitchFamily="34" charset="-122"/>
              </a:rPr>
              <a:t>第</a:t>
            </a:r>
            <a:r>
              <a:rPr lang="en-US" altLang="zh-CN" sz="2400" b="1" noProof="1">
                <a:solidFill>
                  <a:srgbClr val="0000FF"/>
                </a:solidFill>
                <a:latin typeface="微软雅黑" panose="020B0503020204020204" pitchFamily="34" charset="-122"/>
              </a:rPr>
              <a:t>4</a:t>
            </a:r>
            <a:r>
              <a:rPr lang="zh-CN" altLang="en-US" sz="2400" b="1" noProof="1">
                <a:solidFill>
                  <a:srgbClr val="0000FF"/>
                </a:solidFill>
                <a:latin typeface="微软雅黑" panose="020B0503020204020204" pitchFamily="34" charset="-122"/>
              </a:rPr>
              <a:t>自然段</a:t>
            </a:r>
            <a:endParaRPr lang="zh-CN" altLang="en-US" sz="2400" b="1" noProof="1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177529" y="2316163"/>
            <a:ext cx="6673453" cy="1884618"/>
          </a:xfrm>
          <a:prstGeom prst="rect">
            <a:avLst/>
          </a:prstGeom>
          <a:noFill/>
          <a:ln w="12700">
            <a:solidFill>
              <a:srgbClr val="00B0F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要求：小组合作，读准字音，读通句子，找出相关词语。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思考：</a:t>
            </a:r>
            <a:endParaRPr lang="en-US" altLang="zh-CN" sz="200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</a:rPr>
              <a:t>1.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哪一句是环境描写？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</a:rPr>
              <a:t>2.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你怎样理解“车厢里一片寂静，静得可怕”？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7411" name="图片 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278291" y="4365625"/>
            <a:ext cx="140374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577704" y="2527300"/>
            <a:ext cx="4811924" cy="581057"/>
          </a:xfrm>
          <a:prstGeom prst="rect">
            <a:avLst/>
          </a:prstGeom>
          <a:noFill/>
          <a:ln w="12700">
            <a:solidFill>
              <a:srgbClr val="0000F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车厢里一片寂静，静得可怕！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69194" y="1341439"/>
            <a:ext cx="5078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FF"/>
                </a:solidFill>
                <a:latin typeface="微软雅黑" panose="020B0503020204020204" pitchFamily="34" charset="-122"/>
              </a:rPr>
              <a:t>1.</a:t>
            </a: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</a:rPr>
              <a:t>哪一句是环境描写，有什么作用？</a:t>
            </a:r>
            <a:endParaRPr lang="zh-CN" altLang="en-US" sz="2400" b="1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577703" y="3789363"/>
            <a:ext cx="5585222" cy="1422954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indent="647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</a:rPr>
              <a:t>环境描写。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</a:rPr>
              <a:t>人们听了老兵的话语之后，心灵产生的震撼，渲染了人们极其沉重的心情与车厢内悲哀的气氛，也激发读者去思考。</a:t>
            </a:r>
            <a:endParaRPr lang="zh-CN" altLang="en-US" sz="20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42059" y="2788901"/>
            <a:ext cx="1944010" cy="2840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837446" y="2035175"/>
            <a:ext cx="2749471" cy="400110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prstClr val="black"/>
                </a:solidFill>
                <a:latin typeface="微软雅黑" panose="020B0503020204020204" pitchFamily="34" charset="-122"/>
              </a:rPr>
              <a:t>老头狠狠扫了她们一眼</a:t>
            </a:r>
            <a:endParaRPr lang="zh-CN" altLang="en-US" sz="20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598806" y="1960564"/>
            <a:ext cx="2082621" cy="584775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prstClr val="black"/>
                </a:solidFill>
                <a:latin typeface="微软雅黑" panose="020B0503020204020204" pitchFamily="34" charset="-122"/>
              </a:rPr>
              <a:t>车厢里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</a:rPr>
              <a:t>平静</a:t>
            </a:r>
            <a:r>
              <a:rPr lang="zh-CN" altLang="en-US" sz="2000">
                <a:solidFill>
                  <a:prstClr val="black"/>
                </a:solidFill>
                <a:latin typeface="微软雅黑" panose="020B0503020204020204" pitchFamily="34" charset="-122"/>
              </a:rPr>
              <a:t>了</a:t>
            </a:r>
            <a:endParaRPr lang="zh-CN" altLang="en-US" sz="20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4281487" y="1925639"/>
            <a:ext cx="1177529" cy="777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zh-CN" altLang="en-US" sz="1400" noProof="1">
              <a:solidFill>
                <a:prstClr val="white"/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96529" y="5141914"/>
            <a:ext cx="3005951" cy="400110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prstClr val="black"/>
                </a:solidFill>
                <a:latin typeface="微软雅黑" panose="020B0503020204020204" pitchFamily="34" charset="-122"/>
              </a:rPr>
              <a:t>把他们的母亲送进疯人院</a:t>
            </a:r>
            <a:endParaRPr lang="zh-CN" altLang="en-US" sz="20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96528" y="3516314"/>
            <a:ext cx="1980029" cy="400110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prstClr val="black"/>
                </a:solidFill>
                <a:latin typeface="微软雅黑" panose="020B0503020204020204" pitchFamily="34" charset="-122"/>
              </a:rPr>
              <a:t>失去了三个儿子</a:t>
            </a:r>
            <a:endParaRPr lang="zh-CN" altLang="en-US" sz="20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96529" y="4329114"/>
            <a:ext cx="1723549" cy="400110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prstClr val="black"/>
                </a:solidFill>
                <a:latin typeface="微软雅黑" panose="020B0503020204020204" pitchFamily="34" charset="-122"/>
              </a:rPr>
              <a:t>我自己上前线</a:t>
            </a:r>
            <a:endParaRPr lang="zh-CN" altLang="en-US" sz="20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4301728" y="4073526"/>
            <a:ext cx="1176338" cy="777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zh-CN" altLang="en-US" sz="1400" noProof="1">
              <a:solidFill>
                <a:prstClr val="white"/>
              </a:solidFill>
            </a:endParaRPr>
          </a:p>
        </p:txBody>
      </p:sp>
      <p:sp>
        <p:nvSpPr>
          <p:cNvPr id="9" name="右大括号 8"/>
          <p:cNvSpPr/>
          <p:nvPr/>
        </p:nvSpPr>
        <p:spPr>
          <a:xfrm>
            <a:off x="3992166" y="3516313"/>
            <a:ext cx="214313" cy="188595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zh-CN" altLang="en-US" sz="1400" noProof="1">
              <a:solidFill>
                <a:prstClr val="black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611257" y="4237039"/>
            <a:ext cx="1518364" cy="584775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prstClr val="black"/>
                </a:solidFill>
                <a:latin typeface="微软雅黑" panose="020B0503020204020204" pitchFamily="34" charset="-122"/>
              </a:rPr>
              <a:t>一片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</a:rPr>
              <a:t>寂静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88341" y="1280186"/>
            <a:ext cx="564286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noProof="1">
                <a:solidFill>
                  <a:srgbClr val="0000FF"/>
                </a:solidFill>
                <a:latin typeface="微软雅黑" panose="020B0503020204020204" pitchFamily="34" charset="-122"/>
              </a:rPr>
              <a:t>2</a:t>
            </a:r>
            <a:r>
              <a:rPr lang="en-US" altLang="zh-CN" sz="2400" b="1" noProof="1">
                <a:solidFill>
                  <a:srgbClr val="0000FF"/>
                </a:solidFill>
                <a:latin typeface="微软雅黑" panose="020B0503020204020204" pitchFamily="34" charset="-122"/>
              </a:rPr>
              <a:t>.</a:t>
            </a:r>
            <a:r>
              <a:rPr lang="zh-CN" altLang="en-US" sz="2400" b="1" noProof="1">
                <a:solidFill>
                  <a:srgbClr val="0000FF"/>
                </a:solidFill>
                <a:latin typeface="微软雅黑" panose="020B0503020204020204" pitchFamily="34" charset="-122"/>
              </a:rPr>
              <a:t>大家</a:t>
            </a:r>
            <a:r>
              <a:rPr lang="zh-CN" altLang="en-US" sz="2400" b="1" noProof="1">
                <a:solidFill>
                  <a:srgbClr val="0000FF"/>
                </a:solidFill>
                <a:latin typeface="微软雅黑" panose="020B0503020204020204" pitchFamily="34" charset="-122"/>
              </a:rPr>
              <a:t>为什么不说话？都在想什么？</a:t>
            </a:r>
            <a:endParaRPr lang="zh-CN" altLang="en-US" sz="2400" b="1" noProof="1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665935" y="2978150"/>
            <a:ext cx="3618309" cy="961289"/>
          </a:xfrm>
          <a:prstGeom prst="rect">
            <a:avLst/>
          </a:prstGeom>
          <a:noFill/>
          <a:ln w="12700">
            <a:solidFill>
              <a:srgbClr val="00B0F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indent="647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大家都在思考，思考战争的可怕，思考战争的罪恶。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61435" y="2408055"/>
            <a:ext cx="2214246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4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88644">
            <a:off x="7287817" y="3635376"/>
            <a:ext cx="1173956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236119" y="2540001"/>
            <a:ext cx="1813317" cy="499624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2000">
                <a:solidFill>
                  <a:prstClr val="black"/>
                </a:solidFill>
                <a:latin typeface="微软雅黑" panose="020B0503020204020204" pitchFamily="34" charset="-122"/>
              </a:rPr>
              <a:t>都是小小说</a:t>
            </a:r>
            <a:endParaRPr lang="zh-CN" altLang="en-US" sz="20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67978" y="1179513"/>
            <a:ext cx="6232922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</a:rPr>
              <a:t>对比</a:t>
            </a:r>
            <a:r>
              <a:rPr lang="en-US" altLang="zh-CN" sz="2400" b="1">
                <a:solidFill>
                  <a:srgbClr val="0000FF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</a:rPr>
              <a:t>桥</a:t>
            </a:r>
            <a:r>
              <a:rPr lang="en-US" altLang="zh-CN" sz="2400" b="1">
                <a:solidFill>
                  <a:srgbClr val="0000FF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</a:rPr>
              <a:t>和</a:t>
            </a:r>
            <a:r>
              <a:rPr lang="en-US" altLang="zh-CN" sz="2400" b="1">
                <a:solidFill>
                  <a:srgbClr val="0000FF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</a:rPr>
              <a:t>在柏林</a:t>
            </a:r>
            <a:r>
              <a:rPr lang="en-US" altLang="zh-CN" sz="2400" b="1">
                <a:solidFill>
                  <a:srgbClr val="0000FF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</a:rPr>
              <a:t>，有哪些相同点？</a:t>
            </a:r>
            <a:endParaRPr lang="zh-CN" altLang="en-US" sz="2400" b="1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236119" y="3509964"/>
            <a:ext cx="2582758" cy="499624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2000">
                <a:solidFill>
                  <a:prstClr val="black"/>
                </a:solidFill>
                <a:latin typeface="微软雅黑" panose="020B0503020204020204" pitchFamily="34" charset="-122"/>
              </a:rPr>
              <a:t>都是最亲的人死去</a:t>
            </a:r>
            <a:endParaRPr lang="zh-CN" altLang="en-US" sz="20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227785" y="4479925"/>
            <a:ext cx="4634602" cy="499624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2000">
                <a:solidFill>
                  <a:prstClr val="black"/>
                </a:solidFill>
                <a:latin typeface="微软雅黑" panose="020B0503020204020204" pitchFamily="34" charset="-122"/>
              </a:rPr>
              <a:t>都注意设计悬念，结局都是出人意料</a:t>
            </a:r>
            <a:endParaRPr lang="zh-CN" altLang="en-US" sz="20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65585" y="2217739"/>
            <a:ext cx="1713309" cy="324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2" grpId="0"/>
      <p:bldP spid="6" grpId="0" bldLvl="0" animBg="1"/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854994" y="2732089"/>
            <a:ext cx="5778104" cy="21616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647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noProof="1">
                <a:solidFill>
                  <a:prstClr val="black"/>
                </a:solidFill>
                <a:latin typeface="微软雅黑" panose="020B0503020204020204" pitchFamily="34" charset="-122"/>
              </a:rPr>
              <a:t>文章</a:t>
            </a:r>
            <a:r>
              <a:rPr lang="zh-CN" altLang="en-US" sz="3200" noProof="1">
                <a:solidFill>
                  <a:srgbClr val="FF0000"/>
                </a:solidFill>
                <a:latin typeface="微软雅黑" panose="020B0503020204020204" pitchFamily="34" charset="-122"/>
              </a:rPr>
              <a:t>以小见大</a:t>
            </a:r>
            <a:r>
              <a:rPr lang="zh-CN" altLang="en-US" sz="2000" noProof="1">
                <a:solidFill>
                  <a:prstClr val="black"/>
                </a:solidFill>
                <a:latin typeface="微软雅黑" panose="020B0503020204020204" pitchFamily="34" charset="-122"/>
              </a:rPr>
              <a:t>。截取战争中一列火车的一个小画面。叙述老兵在痛失三个儿子以后，把老妇人送进病院，再上战场，体现了战争给人们带来的灾难，以及人们对战争的痛恨。</a:t>
            </a:r>
            <a:endParaRPr lang="en-US" altLang="zh-CN" sz="2000" noProof="1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628775" y="1390650"/>
            <a:ext cx="5886450" cy="581057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</a:rPr>
              <a:t>这篇小说是怎样表现战争灾难这一主题的？</a:t>
            </a:r>
            <a:endParaRPr lang="en-US" altLang="zh-CN" sz="2400" b="1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07294" y="1946275"/>
            <a:ext cx="6449616" cy="3976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6"/>
          <p:cNvSpPr txBox="1">
            <a:spLocks noChangeArrowheads="1"/>
          </p:cNvSpPr>
          <p:nvPr/>
        </p:nvSpPr>
        <p:spPr bwMode="auto">
          <a:xfrm>
            <a:off x="1665685" y="2662238"/>
            <a:ext cx="5532834" cy="217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家破人亡    妻离子散    战火硝烟</a:t>
            </a:r>
            <a:endParaRPr lang="en-US" altLang="zh-CN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尸横遍野    血流成河    颠沛流离</a:t>
            </a:r>
            <a:endParaRPr lang="en-US" altLang="zh-CN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破釜沉舟    草木皆兵    如火如荼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11"/>
          <p:cNvSpPr txBox="1">
            <a:spLocks noChangeArrowheads="1"/>
          </p:cNvSpPr>
          <p:nvPr/>
        </p:nvSpPr>
        <p:spPr bwMode="auto">
          <a:xfrm>
            <a:off x="783432" y="1198563"/>
            <a:ext cx="39135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</a:rPr>
              <a:t>词语积累（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写战争的词语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</a:rPr>
              <a:t>）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651522" y="1630363"/>
            <a:ext cx="49089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</a:rPr>
              <a:t>）这篇微型小说主要写什么？</a:t>
            </a:r>
            <a:endParaRPr lang="zh-CN" altLang="en-US" sz="24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51760" y="796528"/>
            <a:ext cx="1598622" cy="400110"/>
          </a:xfrm>
          <a:prstGeom prst="rect">
            <a:avLst/>
          </a:prstGeom>
          <a:solidFill>
            <a:srgbClr val="5A8E2A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noProof="1">
                <a:ln>
                  <a:solidFill>
                    <a:srgbClr val="0000FF"/>
                  </a:solidFill>
                </a:ln>
                <a:solidFill>
                  <a:prstClr val="black"/>
                </a:solidFill>
              </a:rPr>
              <a:t>整体感知</a:t>
            </a:r>
            <a:endParaRPr lang="zh-CN" altLang="en-US" sz="2000" noProof="1">
              <a:ln>
                <a:solidFill>
                  <a:srgbClr val="0000FF"/>
                </a:solidFill>
              </a:ln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44889" y="2641832"/>
            <a:ext cx="2201021" cy="2766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框 6"/>
          <p:cNvSpPr txBox="1">
            <a:spLocks noChangeArrowheads="1"/>
          </p:cNvSpPr>
          <p:nvPr/>
        </p:nvSpPr>
        <p:spPr bwMode="auto">
          <a:xfrm>
            <a:off x="2876550" y="2439989"/>
            <a:ext cx="5364956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6477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一个在战争中（                    ）的老兵，在重返战场之前，将他神志不清的妻子送往（              ）。在车厢里，老妇人奇怪的举动，引起了姑娘的嘲笑。老兵说出原因后，车厢里一片（       ）。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07794" y="2593976"/>
            <a:ext cx="18204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失去三个儿子</a:t>
            </a:r>
            <a:endParaRPr lang="zh-CN" altLang="en-US" sz="2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190875" y="3840164"/>
            <a:ext cx="121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精神病院</a:t>
            </a:r>
            <a:endParaRPr lang="zh-CN" altLang="en-US" sz="2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549549" y="5143500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寂静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5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777854" y="1582738"/>
            <a:ext cx="1840706" cy="961289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prstClr val="black"/>
                </a:solidFill>
                <a:latin typeface="微软雅黑" panose="020B0503020204020204" pitchFamily="34" charset="-122"/>
              </a:rPr>
              <a:t>老妇人数数</a:t>
            </a:r>
            <a:endParaRPr lang="zh-CN" altLang="en-US" sz="200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prstClr val="black"/>
                </a:solidFill>
                <a:latin typeface="微软雅黑" panose="020B0503020204020204" pitchFamily="34" charset="-122"/>
              </a:rPr>
              <a:t>小姑娘嗤笑</a:t>
            </a:r>
            <a:endParaRPr lang="zh-CN" altLang="en-US" sz="20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843338" y="3559175"/>
            <a:ext cx="1807369" cy="499624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prstClr val="black"/>
                </a:solidFill>
                <a:latin typeface="微软雅黑" panose="020B0503020204020204" pitchFamily="34" charset="-122"/>
              </a:rPr>
              <a:t>老兵说出原因</a:t>
            </a:r>
            <a:endParaRPr lang="zh-CN" altLang="en-US" sz="20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823097" y="4927601"/>
            <a:ext cx="1827609" cy="400110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prstClr val="black"/>
                </a:solidFill>
                <a:latin typeface="微软雅黑" panose="020B0503020204020204" pitchFamily="34" charset="-122"/>
              </a:rPr>
              <a:t>车厢一片寂静</a:t>
            </a:r>
            <a:endParaRPr lang="zh-CN" altLang="en-US" sz="20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下箭头 13"/>
          <p:cNvSpPr/>
          <p:nvPr/>
        </p:nvSpPr>
        <p:spPr>
          <a:xfrm>
            <a:off x="4630341" y="4418013"/>
            <a:ext cx="377428" cy="482600"/>
          </a:xfrm>
          <a:prstGeom prst="downArrow">
            <a:avLst>
              <a:gd name="adj1" fmla="val 50000"/>
              <a:gd name="adj2" fmla="val 46693"/>
            </a:avLst>
          </a:prstGeom>
          <a:grpFill/>
          <a:ln>
            <a:solidFill>
              <a:srgbClr val="00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zh-CN" altLang="en-US" sz="1400" noProof="1">
              <a:solidFill>
                <a:prstClr val="white"/>
              </a:solidFill>
            </a:endParaRPr>
          </a:p>
        </p:txBody>
      </p:sp>
      <p:sp>
        <p:nvSpPr>
          <p:cNvPr id="15" name="下箭头 14"/>
          <p:cNvSpPr/>
          <p:nvPr/>
        </p:nvSpPr>
        <p:spPr>
          <a:xfrm>
            <a:off x="4639866" y="3065464"/>
            <a:ext cx="377428" cy="466725"/>
          </a:xfrm>
          <a:prstGeom prst="downArrow">
            <a:avLst>
              <a:gd name="adj1" fmla="val 50000"/>
              <a:gd name="adj2" fmla="val 46693"/>
            </a:avLst>
          </a:prstGeom>
          <a:grpFill/>
          <a:ln>
            <a:solidFill>
              <a:srgbClr val="00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zh-CN" altLang="en-US" sz="1400" noProof="1">
              <a:solidFill>
                <a:prstClr val="white"/>
              </a:solidFill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708548" y="3146425"/>
            <a:ext cx="578644" cy="1200329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在柏林</a:t>
            </a:r>
            <a:endParaRPr lang="zh-CN" altLang="en-US" sz="24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2328863" y="2662239"/>
            <a:ext cx="1284685" cy="12477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2328863" y="3932239"/>
            <a:ext cx="1238250" cy="1587"/>
          </a:xfrm>
          <a:prstGeom prst="straightConnector1">
            <a:avLst/>
          </a:prstGeom>
          <a:ln w="38100">
            <a:solidFill>
              <a:srgbClr val="730003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2361010" y="4035426"/>
            <a:ext cx="1238250" cy="1108075"/>
          </a:xfrm>
          <a:prstGeom prst="straightConnector1">
            <a:avLst/>
          </a:prstGeom>
          <a:ln w="38100">
            <a:solidFill>
              <a:srgbClr val="730003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右大括号 27"/>
          <p:cNvSpPr/>
          <p:nvPr/>
        </p:nvSpPr>
        <p:spPr>
          <a:xfrm>
            <a:off x="5797154" y="2501900"/>
            <a:ext cx="323850" cy="2540000"/>
          </a:xfrm>
          <a:prstGeom prst="rightBrace">
            <a:avLst/>
          </a:prstGeom>
          <a:ln w="31750">
            <a:solidFill>
              <a:srgbClr val="730003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zh-CN" altLang="en-US" sz="1400" noProof="1">
              <a:solidFill>
                <a:prstClr val="black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268641" y="2541589"/>
            <a:ext cx="809625" cy="2338387"/>
          </a:xfrm>
          <a:prstGeom prst="ellipse">
            <a:avLst/>
          </a:prstGeom>
          <a:ln w="41275">
            <a:solidFill>
              <a:srgbClr val="73000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noProof="1">
                <a:solidFill>
                  <a:srgbClr val="FF0000"/>
                </a:solidFill>
              </a:rPr>
              <a:t>珍爱和平</a:t>
            </a:r>
            <a:endParaRPr lang="zh-CN" altLang="en-US" sz="2400" b="1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8" grpId="0" bldLvl="0" animBg="1"/>
      <p:bldP spid="28" grpId="0" bldLvl="0" animBg="1"/>
      <p:bldP spid="32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586038" y="2122488"/>
            <a:ext cx="6032897" cy="2531462"/>
          </a:xfrm>
          <a:prstGeom prst="rect">
            <a:avLst/>
          </a:prstGeom>
          <a:solidFill>
            <a:schemeClr val="accent6">
              <a:lumMod val="40000"/>
              <a:lumOff val="60000"/>
              <a:alpha val="61000"/>
            </a:schemeClr>
          </a:solidFill>
        </p:spPr>
        <p:txBody>
          <a:bodyPr lIns="68580" tIns="34290" rIns="68580" bIns="34290">
            <a:spAutoFit/>
          </a:bodyPr>
          <a:lstStyle/>
          <a:p>
            <a:pPr indent="64770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noProof="1">
                <a:solidFill>
                  <a:prstClr val="black"/>
                </a:solidFill>
                <a:latin typeface="微软雅黑" panose="020B0503020204020204" pitchFamily="34" charset="-122"/>
              </a:rPr>
              <a:t>这篇（             ）叙述了在一列火车上，两个小姑娘嗤笑一位重复数数的（          ），后来老兵说出原因，人们深思了。反映</a:t>
            </a:r>
            <a:r>
              <a:rPr lang="zh-CN" altLang="en-US" sz="2000" noProof="1">
                <a:solidFill>
                  <a:prstClr val="black"/>
                </a:solidFill>
                <a:latin typeface="微软雅黑" panose="020B0503020204020204" pitchFamily="34" charset="-122"/>
              </a:rPr>
              <a:t>了战争对人民带来的伤害以及作者对战争</a:t>
            </a:r>
            <a:r>
              <a:rPr lang="zh-CN" altLang="en-US" sz="2000" noProof="1">
                <a:solidFill>
                  <a:prstClr val="black"/>
                </a:solidFill>
                <a:latin typeface="微软雅黑" panose="020B0503020204020204" pitchFamily="34" charset="-122"/>
              </a:rPr>
              <a:t>的（         ）和（              ）的</a:t>
            </a:r>
            <a:r>
              <a:rPr lang="zh-CN" altLang="en-US" sz="2000" noProof="1">
                <a:solidFill>
                  <a:prstClr val="black"/>
                </a:solidFill>
                <a:latin typeface="微软雅黑" panose="020B0503020204020204" pitchFamily="34" charset="-122"/>
              </a:rPr>
              <a:t>愿望。</a:t>
            </a:r>
            <a:endParaRPr lang="zh-CN" altLang="en-US" sz="2000" noProof="1">
              <a:solidFill>
                <a:prstClr val="black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835004" y="2254250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CC3300"/>
                </a:solidFill>
                <a:latin typeface="微软雅黑" panose="020B0503020204020204" pitchFamily="34" charset="-122"/>
              </a:rPr>
              <a:t>微型小说</a:t>
            </a:r>
            <a:endParaRPr lang="zh-CN" altLang="en-US" sz="16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079332" y="2863850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CC3300"/>
                </a:solidFill>
                <a:latin typeface="微软雅黑" panose="020B0503020204020204" pitchFamily="34" charset="-122"/>
              </a:rPr>
              <a:t>老妇人</a:t>
            </a:r>
            <a:endParaRPr lang="zh-CN" altLang="en-US" sz="2400">
              <a:solidFill>
                <a:srgbClr val="CC33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850666" y="4155152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CC3300"/>
                </a:solidFill>
                <a:latin typeface="微软雅黑" panose="020B0503020204020204" pitchFamily="34" charset="-122"/>
              </a:rPr>
              <a:t>厌恶</a:t>
            </a:r>
            <a:endParaRPr lang="zh-CN" altLang="en-US" sz="2400" dirty="0">
              <a:solidFill>
                <a:srgbClr val="CC33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46857" y="4145036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CC3300"/>
                </a:solidFill>
                <a:latin typeface="微软雅黑" panose="020B0503020204020204" pitchFamily="34" charset="-122"/>
              </a:rPr>
              <a:t>渴望和平</a:t>
            </a:r>
            <a:endParaRPr lang="zh-CN" altLang="en-US" sz="2400" dirty="0">
              <a:solidFill>
                <a:srgbClr val="CC33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68986" y="2379264"/>
            <a:ext cx="1801006" cy="2401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/>
      <p:bldP spid="6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864035" y="1753781"/>
            <a:ext cx="5945981" cy="443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12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她总随身带着那盆仙人掌，据说是父亲去年送她的生日礼物。她把仙人掌晒在阳台上，摆在办公桌旁，放在火车窗边，还经常和它聊天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或许父亲去世的噩耗对她打击太大，这些天，她手指上的创口贴越来越多，好友们都担心她：“别拿仙人掌来自残啊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!”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她没回应，只是低头对仙人掌说：“爸，你的胡渣好扎人。”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448051" y="722314"/>
            <a:ext cx="3877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prstClr val="black"/>
                </a:solidFill>
                <a:latin typeface="Calibri" panose="020F0502020204030204" charset="0"/>
                <a:ea typeface="宋体" panose="02010600030101010101" pitchFamily="2" charset="-122"/>
              </a:rPr>
              <a:t>爸，你的胡渣好扎人</a:t>
            </a:r>
            <a:endParaRPr lang="zh-CN" altLang="en-US" sz="3200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13135" y="3032126"/>
            <a:ext cx="1969294" cy="262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849958" y="715204"/>
            <a:ext cx="755809" cy="563231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noProof="1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远离战争 </a:t>
            </a:r>
            <a:endParaRPr lang="en-US" altLang="zh-CN" sz="4000" b="1" noProof="1">
              <a:ln>
                <a:solidFill>
                  <a:srgbClr val="0000FF"/>
                </a:solidFill>
              </a:ln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altLang="zh-CN" sz="4000" b="1" noProof="1">
              <a:ln>
                <a:solidFill>
                  <a:srgbClr val="0000FF"/>
                </a:solidFill>
              </a:ln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noProof="1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珍爱和平</a:t>
            </a:r>
            <a:endParaRPr lang="zh-CN" altLang="en-US" sz="4000" b="1" noProof="1">
              <a:ln>
                <a:solidFill>
                  <a:srgbClr val="0000FF"/>
                </a:solidFill>
              </a:ln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936119" y="1091822"/>
            <a:ext cx="2539078" cy="237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2514" y="3853035"/>
            <a:ext cx="2597325" cy="21178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80385" y="1092200"/>
            <a:ext cx="3320653" cy="4878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15"/>
          <p:cNvSpPr>
            <a:spLocks noChangeArrowheads="1"/>
          </p:cNvSpPr>
          <p:nvPr/>
        </p:nvSpPr>
        <p:spPr bwMode="auto">
          <a:xfrm>
            <a:off x="698442" y="288925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385723"/>
                </a:solidFill>
                <a:latin typeface="微软雅黑" panose="020B0503020204020204" pitchFamily="34" charset="-122"/>
              </a:rPr>
              <a:t>课后作业</a:t>
            </a:r>
            <a:endParaRPr lang="zh-CN" altLang="en-US" sz="3200" b="1" dirty="0">
              <a:solidFill>
                <a:srgbClr val="385723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188368" y="2740025"/>
            <a:ext cx="3186113" cy="221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</a:rPr>
              <a:t>A.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</a:rPr>
              <a:t>神态、语言、动作</a:t>
            </a:r>
            <a:endParaRPr lang="zh-CN" altLang="zh-CN" sz="24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</a:rPr>
              <a:t>B.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</a:rPr>
              <a:t>总写、分写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</a:rPr>
              <a:t>C.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</a:rPr>
              <a:t>概括、具体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</a:rPr>
              <a:t>D.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</a:rPr>
              <a:t>颜色、外貌</a:t>
            </a:r>
            <a:endParaRPr lang="zh-CN" altLang="zh-CN" sz="24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048941" y="1444625"/>
            <a:ext cx="7340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</a:rPr>
              <a:t>一、本文是从（        ）方面对老妇人进行描写的？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271977" y="1444626"/>
            <a:ext cx="5941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A</a:t>
            </a:r>
            <a:endParaRPr lang="zh-CN" altLang="en-US" sz="2400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15"/>
          <p:cNvSpPr>
            <a:spLocks noChangeArrowheads="1"/>
          </p:cNvSpPr>
          <p:nvPr/>
        </p:nvSpPr>
        <p:spPr bwMode="auto">
          <a:xfrm>
            <a:off x="698442" y="288925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385723"/>
                </a:solidFill>
                <a:latin typeface="微软雅黑" panose="020B0503020204020204" pitchFamily="34" charset="-122"/>
              </a:rPr>
              <a:t>课后作业</a:t>
            </a:r>
            <a:endParaRPr lang="zh-CN" altLang="en-US" sz="3200" b="1">
              <a:solidFill>
                <a:srgbClr val="385723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47725" y="1504951"/>
            <a:ext cx="7658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</a:rPr>
              <a:t>二、作者写小姑娘“笑”，下面分析不当得一项是（    ）。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27535" y="2598739"/>
            <a:ext cx="6378178" cy="188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</a:rPr>
              <a:t>A.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</a:rPr>
              <a:t>写出小姑娘的天真幼稚，对老人举动的不理解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</a:rPr>
              <a:t>B.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</a:rPr>
              <a:t>悲喜对照，指责小姑娘年幼无知，缺乏同情心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</a:rPr>
              <a:t>C.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</a:rPr>
              <a:t>以喜衬悲，渲染了老妇人一家的悲剧遭遇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</a:rPr>
              <a:t>D.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</a:rPr>
              <a:t>以小姑娘的笑，反衬出老妇人病态的严重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972300" y="1555750"/>
            <a:ext cx="3449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B</a:t>
            </a:r>
            <a:endParaRPr lang="zh-CN" altLang="en-US" sz="140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9701" name="图片 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131844" y="3887788"/>
            <a:ext cx="1663304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矩形 15"/>
          <p:cNvSpPr>
            <a:spLocks noChangeArrowheads="1"/>
          </p:cNvSpPr>
          <p:nvPr/>
        </p:nvSpPr>
        <p:spPr bwMode="auto">
          <a:xfrm>
            <a:off x="698442" y="288925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385723"/>
                </a:solidFill>
                <a:latin typeface="微软雅黑" panose="020B0503020204020204" pitchFamily="34" charset="-122"/>
              </a:rPr>
              <a:t>课后作业</a:t>
            </a:r>
            <a:endParaRPr lang="zh-CN" altLang="en-US" sz="3200" b="1">
              <a:solidFill>
                <a:srgbClr val="385723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578769" y="2505075"/>
            <a:ext cx="5762625" cy="186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</a:rPr>
              <a:t>A.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</a:rPr>
              <a:t>歌颂老兵一家为国献身的爱国主义精神。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indent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</a:rPr>
              <a:t>B.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</a:rPr>
              <a:t>反映战争在人们心灵深处造成的巨大灾难。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indent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</a:rPr>
              <a:t>C.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</a:rPr>
              <a:t>揭露战争的残酷，控诉侵略战争的罪恶。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indent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</a:rPr>
              <a:t>D.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</a:rPr>
              <a:t>暗示对青年－代进行教育是非常必要的。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116806" y="1700214"/>
            <a:ext cx="59781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</a:rPr>
              <a:t>三、对小说主题概括最恰当的一项（     ）。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556648" y="1700213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C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矩形 15"/>
          <p:cNvSpPr>
            <a:spLocks noChangeArrowheads="1"/>
          </p:cNvSpPr>
          <p:nvPr/>
        </p:nvSpPr>
        <p:spPr bwMode="auto">
          <a:xfrm>
            <a:off x="698442" y="288925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385723"/>
                </a:solidFill>
                <a:latin typeface="微软雅黑" panose="020B0503020204020204" pitchFamily="34" charset="-122"/>
              </a:rPr>
              <a:t>课后作业</a:t>
            </a:r>
            <a:endParaRPr lang="zh-CN" altLang="en-US" sz="3200" b="1">
              <a:solidFill>
                <a:srgbClr val="385723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803797" y="3325814"/>
            <a:ext cx="2565797" cy="188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A.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对比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B.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以小见大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C.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以物喻人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D.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欲扬先抑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028701" y="1295401"/>
            <a:ext cx="7441406" cy="96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</a:rPr>
              <a:t>四、从全文看，本文采用了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（       ）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</a:rPr>
              <a:t>的表现手法，通过一个家庭在战争中的遭遇反映了战争的残酷，表达了作者对战争的控</a:t>
            </a:r>
            <a:r>
              <a:rPr lang="zh-CN" altLang="en-US" sz="2000">
                <a:solidFill>
                  <a:prstClr val="black"/>
                </a:solidFill>
                <a:latin typeface="微软雅黑" panose="020B0503020204020204" pitchFamily="34" charset="-122"/>
              </a:rPr>
              <a:t>诉。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587479" y="984250"/>
            <a:ext cx="3238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B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169819" y="3748089"/>
            <a:ext cx="1993106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73931" y="1327150"/>
            <a:ext cx="481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</a:rPr>
              <a:t>）微型小说的特点是什么？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63191" y="2212976"/>
            <a:ext cx="7553325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651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微型小说的特点是：以小见大。</a:t>
            </a:r>
            <a:endParaRPr lang="zh-CN" altLang="en-US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13172" y="3351213"/>
            <a:ext cx="8433197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651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）根据故事发生、发展、高潮、结局给课文列小标题？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107281" y="4686300"/>
            <a:ext cx="1524000" cy="707886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老妇人数数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小姑娘嗤笑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352800" y="4686300"/>
            <a:ext cx="1265635" cy="707886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老兵说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出原因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793582" y="4624389"/>
            <a:ext cx="1269206" cy="707886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车厢一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片寂静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2777728" y="4911726"/>
            <a:ext cx="575072" cy="377825"/>
          </a:xfrm>
          <a:prstGeom prst="rightArrow">
            <a:avLst/>
          </a:prstGeom>
          <a:grpFill/>
          <a:ln w="25400" cap="flat" cmpd="sng" algn="ctr">
            <a:solidFill>
              <a:srgbClr val="0000FF"/>
            </a:soli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 algn="ctr" defTabSz="685800">
              <a:defRPr/>
            </a:pPr>
            <a:endParaRPr lang="zh-CN" altLang="en-US" sz="1100" kern="0">
              <a:solidFill>
                <a:prstClr val="white"/>
              </a:solidFill>
              <a:latin typeface="Times New Roman" panose="02020603050405020304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4762500" y="4911726"/>
            <a:ext cx="747713" cy="379413"/>
          </a:xfrm>
          <a:prstGeom prst="rightArrow">
            <a:avLst/>
          </a:prstGeom>
          <a:grpFill/>
          <a:ln w="25400" cap="flat" cmpd="sng" algn="ctr">
            <a:solidFill>
              <a:srgbClr val="0000FF"/>
            </a:soli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 algn="ctr" defTabSz="685800">
              <a:defRPr/>
            </a:pPr>
            <a:endParaRPr lang="zh-CN" altLang="en-US" sz="1100" kern="0">
              <a:solidFill>
                <a:prstClr val="white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15077" y="1289402"/>
            <a:ext cx="2220480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noProof="1">
                <a:solidFill>
                  <a:srgbClr val="0000FF"/>
                </a:solidFill>
                <a:latin typeface="微软雅黑" panose="020B0503020204020204" pitchFamily="34" charset="-122"/>
              </a:rPr>
              <a:t>默读第</a:t>
            </a:r>
            <a:r>
              <a:rPr lang="en-US" altLang="zh-CN" sz="2400" b="1" noProof="1">
                <a:solidFill>
                  <a:srgbClr val="0000FF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2400" b="1" noProof="1">
                <a:solidFill>
                  <a:srgbClr val="0000FF"/>
                </a:solidFill>
                <a:latin typeface="微软雅黑" panose="020B0503020204020204" pitchFamily="34" charset="-122"/>
              </a:rPr>
              <a:t>自然段</a:t>
            </a:r>
            <a:endParaRPr lang="zh-CN" altLang="en-US" sz="2400" b="1" noProof="1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252663" y="2622012"/>
            <a:ext cx="6388894" cy="2346283"/>
          </a:xfrm>
          <a:prstGeom prst="rect">
            <a:avLst/>
          </a:prstGeom>
          <a:noFill/>
          <a:ln w="12700">
            <a:solidFill>
              <a:srgbClr val="00B0F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要求：读准字音，读通句子。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思考：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1.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车厢里“几乎看不到一个健壮的男子”说明了什么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?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2.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老妇人和老头的外貌是什么样的？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3.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老头为什么要和这两个小姑娘计较呢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?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40845" y="3138980"/>
            <a:ext cx="1912407" cy="1805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图片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46181" y="4667251"/>
            <a:ext cx="14001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1152525" y="1122364"/>
            <a:ext cx="64269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</a:rPr>
              <a:t>车厢里“几乎看不到一个健壮的男子”说明了什么</a:t>
            </a: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</a:rPr>
              <a:t>?</a:t>
            </a:r>
            <a:endParaRPr lang="en-US" altLang="zh-CN" sz="2000" b="1" dirty="0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514725" y="2354263"/>
            <a:ext cx="4887516" cy="234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47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</a:rPr>
              <a:t>战争使健壮的年轻人都失去了生命，现在连年老的都要上战场了，这是为“现在轮到我自己上前线了”作铺垫。这让人感到辛酸：战争给人带来的是痛苦和无奈，战争是残酷的。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68246" y="2353908"/>
            <a:ext cx="2652564" cy="2711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1547813" y="1108075"/>
            <a:ext cx="5699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</a:rPr>
              <a:t>老妇人和老头的外貌是什么样的？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70327" y="2106109"/>
            <a:ext cx="2351070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圆角矩形 13"/>
          <p:cNvSpPr/>
          <p:nvPr/>
        </p:nvSpPr>
        <p:spPr>
          <a:xfrm>
            <a:off x="3914775" y="2243138"/>
            <a:ext cx="3598069" cy="18145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noProof="1">
                <a:solidFill>
                  <a:prstClr val="black"/>
                </a:solidFill>
                <a:latin typeface="微软雅黑" panose="020B0503020204020204" pitchFamily="34" charset="-122"/>
              </a:rPr>
              <a:t>老   头：头发灰白 </a:t>
            </a:r>
            <a:endParaRPr lang="en-US" altLang="zh-CN" sz="2000" kern="0" noProof="1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noProof="1">
                <a:solidFill>
                  <a:prstClr val="black"/>
                </a:solidFill>
                <a:latin typeface="微软雅黑" panose="020B0503020204020204" pitchFamily="34" charset="-122"/>
              </a:rPr>
              <a:t>老妇人：身体虚弱而多病</a:t>
            </a:r>
            <a:endParaRPr lang="zh-CN" altLang="en-US" sz="2000" kern="0" noProof="1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388269" y="4930775"/>
            <a:ext cx="6860381" cy="499624"/>
          </a:xfrm>
          <a:prstGeom prst="rect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揭示了残酷的战争对无辜百姓身体、心灵的巨大伤害。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348978" y="1250951"/>
            <a:ext cx="537070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</a:rPr>
              <a:t>句中“几乎”一词能去掉吗，为什么？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992982" y="2127251"/>
            <a:ext cx="7779544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</a:rPr>
              <a:t>例句：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在车厢里尽是妇女和孩子，</a:t>
            </a:r>
            <a:r>
              <a:rPr lang="zh-CN" altLang="en-US" sz="3600">
                <a:solidFill>
                  <a:srgbClr val="FF0000"/>
                </a:solidFill>
                <a:latin typeface="微软雅黑" panose="020B0503020204020204" pitchFamily="34" charset="-122"/>
              </a:rPr>
              <a:t>几乎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看不见一个健壮的男子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。</a:t>
            </a:r>
            <a:endParaRPr lang="en-US" altLang="zh-CN" sz="2000">
              <a:solidFill>
                <a:srgbClr val="00000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839392" y="3440113"/>
            <a:ext cx="7487840" cy="96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9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不能去掉，“几乎”一词意思是“差不多”，车厢里的健壮的男子极少极少，去掉就变成“一个也没有”，与原文情况不符。</a:t>
            </a:r>
            <a:endParaRPr lang="zh-CN" altLang="en-US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9497" y="1267105"/>
            <a:ext cx="302518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noProof="1">
                <a:solidFill>
                  <a:srgbClr val="0000FF"/>
                </a:solidFill>
                <a:latin typeface="微软雅黑" panose="020B0503020204020204" pitchFamily="34" charset="-122"/>
              </a:rPr>
              <a:t>表演读第</a:t>
            </a:r>
            <a:r>
              <a:rPr lang="en-US" altLang="zh-CN" sz="2400" b="1" noProof="1">
                <a:solidFill>
                  <a:srgbClr val="0000FF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2400" b="1" noProof="1">
                <a:solidFill>
                  <a:srgbClr val="0000FF"/>
                </a:solidFill>
                <a:latin typeface="微软雅黑" panose="020B0503020204020204" pitchFamily="34" charset="-122"/>
              </a:rPr>
              <a:t>、</a:t>
            </a:r>
            <a:r>
              <a:rPr lang="en-US" altLang="zh-CN" sz="2400" b="1" noProof="1">
                <a:solidFill>
                  <a:srgbClr val="0000FF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sz="2400" b="1" noProof="1">
                <a:solidFill>
                  <a:srgbClr val="0000FF"/>
                </a:solidFill>
                <a:latin typeface="微软雅黑" panose="020B0503020204020204" pitchFamily="34" charset="-122"/>
              </a:rPr>
              <a:t>自然段</a:t>
            </a:r>
            <a:endParaRPr lang="zh-CN" altLang="en-US" sz="2400" b="1" noProof="1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003697" y="1982789"/>
            <a:ext cx="7481888" cy="2807948"/>
          </a:xfrm>
          <a:prstGeom prst="rect">
            <a:avLst/>
          </a:prstGeom>
          <a:noFill/>
          <a:ln w="12700">
            <a:solidFill>
              <a:srgbClr val="00B0F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要求：读准字音，读通句子，标出序号，找出相关词语。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思考：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1.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联系上下文，想想老妇人多次重复“一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二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三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……”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的原因是什么？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2.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两位小姑娘为什么会笑？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3.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如果你是车厢中的一个，你会怎么样？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2291" name="图片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536656" y="4568826"/>
            <a:ext cx="14001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95313" y="1090614"/>
            <a:ext cx="8117681" cy="131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</a:rPr>
              <a:t>联系上下文，想想老妇人多次重复“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一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,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二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,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三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……”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</a:rPr>
              <a:t>的原因是什么？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184922" y="3236914"/>
            <a:ext cx="5528072" cy="961289"/>
          </a:xfrm>
          <a:prstGeom prst="rect">
            <a:avLst/>
          </a:prstGeom>
          <a:noFill/>
          <a:ln w="12700">
            <a:solidFill>
              <a:srgbClr val="00B0F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indent="612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三个儿子在战争中牺牲了，老人家受到了极大的刺激，精神失常了。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184923" y="5013326"/>
            <a:ext cx="4544834" cy="40011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</a:rPr>
              <a:t>表现了作者对战争的罪恶的强烈控诉</a:t>
            </a:r>
            <a:r>
              <a:rPr lang="zh-CN" altLang="en-US" sz="200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。</a:t>
            </a:r>
            <a:endParaRPr lang="zh-CN" altLang="en-US" sz="200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95716" y="3548418"/>
            <a:ext cx="2430283" cy="1871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 build="p"/>
      <p:bldP spid="4" grpId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2222</Words>
  <Application>WPS 演示</Application>
  <PresentationFormat>全屏显示(4:3)</PresentationFormat>
  <Paragraphs>210</Paragraphs>
  <Slides>27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微软雅黑</vt:lpstr>
      <vt:lpstr>Calibri</vt:lpstr>
      <vt:lpstr>楷体</vt:lpstr>
      <vt:lpstr>Times New Roman</vt:lpstr>
      <vt:lpstr>Arial Unicode MS</vt:lpstr>
      <vt:lpstr>Arial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2</cp:revision>
  <dcterms:created xsi:type="dcterms:W3CDTF">2019-08-18T06:58:00Z</dcterms:created>
  <dcterms:modified xsi:type="dcterms:W3CDTF">2019-10-25T09:27:33Z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