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7BC8F-6E6C-49E3-A15C-4AA082A3AF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B60F-649E-4CED-AA5C-F2294F4F43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A44F5B-E625-42B0-B732-70AB14889544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9F34E6-34D7-4482-A02B-3D95E55F7614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B60F-649E-4CED-AA5C-F2294F4F43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013E8C3-1B92-491D-9374-4329D94136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4941135-BFE2-4574-A3A2-699176CAFF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391750-20B2-4301-BCE4-60B0C0C1F8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99A7101-4107-4716-8F7D-50DE6B7AD1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91B355A-95C1-44C0-99AE-B4BBF514D3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A7759A4-0C00-4DA1-987A-71BA0B4FA6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BE45AC-86DC-4862-99EA-6E1D383173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17A301-3600-4F16-8A76-56639698C5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C79814F-6E84-479E-90FA-D50743066D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B60DA6-0783-4D8F-B185-E4357394E7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7B28281-DA25-45F4-8D3B-42C6ADB39D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19E9344-D6B2-4FD1-88D5-3EB6A164EA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FAB11B7-6B0D-46AB-B3D5-0F766521C7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F3B959C-6463-4D4E-A1FA-7D73647626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6677BB1-88A1-4ABF-9A30-AAB70EBF61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255372C-6062-4768-B97D-C01C457141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5A9D5B4-24B0-4DE8-B6A0-17154BDA0B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6602410-A7D7-462A-9A72-AE6946BFC3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1.png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502444" y="431800"/>
            <a:ext cx="8139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502444" y="1295401"/>
            <a:ext cx="81391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606" y="6350001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FBDFE-C587-4B4C-A407-44438C67B59E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291" y="6350001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50001"/>
            <a:ext cx="2025254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4669F4-6952-416C-99CD-83AC2745535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160" y="2227495"/>
            <a:ext cx="9135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54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牛郎织女（二</a:t>
            </a:r>
            <a:r>
              <a:rPr lang="zh-CN" altLang="en-US" sz="54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）</a:t>
            </a:r>
            <a:endParaRPr lang="zh-CN" altLang="en-US" sz="5400" b="1" noProof="1">
              <a:solidFill>
                <a:srgbClr val="70AD47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183166" y="6607175"/>
            <a:ext cx="825103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961710" y="3792539"/>
            <a:ext cx="95369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 bwMode="auto">
          <a:xfrm>
            <a:off x="6794897" y="4741864"/>
            <a:ext cx="633413" cy="1539875"/>
            <a:chOff x="162845" y="5707378"/>
            <a:chExt cx="325664" cy="968472"/>
          </a:xfrm>
        </p:grpSpPr>
        <p:grpSp>
          <p:nvGrpSpPr>
            <p:cNvPr id="4102" name="组合 20"/>
            <p:cNvGrpSpPr/>
            <p:nvPr/>
          </p:nvGrpSpPr>
          <p:grpSpPr bwMode="auto"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24" name="矩形 88"/>
              <p:cNvSpPr/>
              <p:nvPr/>
            </p:nvSpPr>
            <p:spPr>
              <a:xfrm>
                <a:off x="832225" y="4903066"/>
                <a:ext cx="222823" cy="698897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>
                <a:off x="780804" y="4633491"/>
                <a:ext cx="325664" cy="391382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弦形 25"/>
              <p:cNvSpPr/>
              <p:nvPr/>
            </p:nvSpPr>
            <p:spPr>
              <a:xfrm rot="5400000">
                <a:off x="823825" y="5129753"/>
                <a:ext cx="239622" cy="107738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3"/>
              <p:cNvSpPr/>
              <p:nvPr/>
            </p:nvSpPr>
            <p:spPr>
              <a:xfrm>
                <a:off x="851813" y="5180628"/>
                <a:ext cx="165281" cy="45928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弦形 27"/>
              <p:cNvSpPr/>
              <p:nvPr/>
            </p:nvSpPr>
            <p:spPr>
              <a:xfrm rot="5400000">
                <a:off x="813225" y="5318649"/>
                <a:ext cx="240620" cy="108351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2" name="直接连接符 21"/>
            <p:cNvCxnSpPr>
              <a:stCxn id="25" idx="1"/>
              <a:endCxn id="25" idx="5"/>
            </p:cNvCxnSpPr>
            <p:nvPr/>
          </p:nvCxnSpPr>
          <p:spPr>
            <a:xfrm>
              <a:off x="244261" y="5903069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5" idx="1"/>
              <a:endCxn id="25" idx="5"/>
            </p:cNvCxnSpPr>
            <p:nvPr/>
          </p:nvCxnSpPr>
          <p:spPr>
            <a:xfrm flipV="1">
              <a:off x="206920" y="5988934"/>
              <a:ext cx="216089" cy="12979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3095" y="4849193"/>
            <a:ext cx="2220053" cy="1958846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48342" y="5756069"/>
            <a:ext cx="9484182" cy="1101931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1" name="文本框 70"/>
          <p:cNvSpPr txBox="1"/>
          <p:nvPr/>
        </p:nvSpPr>
        <p:spPr>
          <a:xfrm>
            <a:off x="634433" y="835722"/>
            <a:ext cx="38779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部编版</a:t>
            </a:r>
            <a:r>
              <a:rPr lang="zh-CN" altLang="en-US" sz="2400" b="1" noProof="1">
                <a:solidFill>
                  <a:srgbClr val="70AD47">
                    <a:lumMod val="50000"/>
                  </a:srgbClr>
                </a:solidFill>
                <a:latin typeface="微软雅黑" panose="020B0503020204020204" pitchFamily="34" charset="-122"/>
              </a:rPr>
              <a:t>小学语文五年级上册</a:t>
            </a:r>
            <a:endParaRPr lang="zh-CN" altLang="en-US" sz="2400" b="1" noProof="1">
              <a:solidFill>
                <a:srgbClr val="70AD47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58507" y="5554293"/>
            <a:ext cx="2736105" cy="1303707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49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014413" y="1090614"/>
            <a:ext cx="7171135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black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牛郎赶回家知道织女被抓走，他忽然想起老牛临死前说的话。那么，老牛在临死前说了什么呢？我快不行了，不能帮你们下地干活了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</a:rPr>
              <a:t>……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我死以后，你把我的皮留着，碰见什么紧急事，你就披上我的皮</a:t>
            </a:r>
            <a:r>
              <a:rPr lang="en-US" altLang="zh-CN" sz="2800">
                <a:solidFill>
                  <a:prstClr val="black"/>
                </a:solidFill>
                <a:latin typeface="微软雅黑" panose="020B0503020204020204" pitchFamily="34" charset="-122"/>
              </a:rPr>
              <a:t>……</a:t>
            </a:r>
            <a:endParaRPr lang="zh-CN" altLang="en-US" sz="28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6A4825"/>
              </a:clrFrom>
              <a:clrTo>
                <a:srgbClr val="6A482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916" y="3398839"/>
            <a:ext cx="521612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56073" y="3067050"/>
            <a:ext cx="1869281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3723085" y="1919289"/>
            <a:ext cx="4146947" cy="2293937"/>
          </a:xfrm>
          <a:prstGeom prst="wedgeRoundRectCallout">
            <a:avLst>
              <a:gd name="adj1" fmla="val -68339"/>
              <a:gd name="adj2" fmla="val 409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</a:rPr>
              <a:t>           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于是牛郎赶紧做了什么事呢？请同学们有感情的朗读课文的第五自然段，边读边思考。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423863" y="1220789"/>
            <a:ext cx="4441031" cy="445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 他赶紧披上牛皮，找出两个筐，一个筐里放一个孩子，挑起来就往外跑。一出屋门，他就飞起来了，耳边的风呼呼直响。飞了一会儿，望见妻子和老太婆了，他就喊“我来了”， 两个孩子也连声叫“妈妈” 。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41082" y="1220788"/>
            <a:ext cx="399454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1381125" y="1147763"/>
            <a:ext cx="65329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       越飞越近，眼看要赶上了，王母娘娘拔下头上的玉簪往背后一划，遭了，牛郎的前边忽然出现一条天河。天河很宽，波浪很大，牛郎飞不过去了。</a:t>
            </a:r>
            <a:endParaRPr lang="zh-CN" altLang="en-US" sz="28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56547" y="4360864"/>
            <a:ext cx="28753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冷酷无情     心狠手辣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8435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62038" y="3179763"/>
            <a:ext cx="31908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1175147" y="4583113"/>
            <a:ext cx="6929438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       织女受了很厉害的惩罚，可是不肯死心，一定要跟牛郎一块儿过日子。日久天长，王母娘娘也拗不过她，就允许她每年农历七月七日跟牛郎会一次面。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4737" y="2655889"/>
            <a:ext cx="45958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75147" y="1055688"/>
            <a:ext cx="6847284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       从此以后，牛郎在天河的这边，织女在天河的那边，只能远远地望着，不能住在一块儿了。他们就成了天河两边的牵牛星和织女星。</a:t>
            </a:r>
            <a:endParaRPr lang="en-US" altLang="zh-CN" sz="28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885826" y="1055689"/>
            <a:ext cx="7299722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每年的这一天，成群的喜鹊在天河上边搭起一座桥，让牛郎、织女在桥上会面。就因为这件事，每逢那一天，人们很少看见喜鹊，它们都往天河那儿搭桥去了。还有人说，那一天夜里，要是在葡萄架下边静静地听着，还可以听见牛郎、织女在桥上亲亲密密地说话呢。</a:t>
            </a:r>
            <a:endParaRPr lang="zh-CN" altLang="en-US" sz="28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399110" y="4516437"/>
            <a:ext cx="4643438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1161144" y="1071563"/>
            <a:ext cx="4608626" cy="341632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迢迢牵牛星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》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迢迢牵牛星，皎皎河汉女。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纤纤擢素手，扎扎弄机杼。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终日不成章，泣涕零如雨。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河汉清且浅，相去复几许？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盈盈一水间，脉脉不得语。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042987" y="4610100"/>
            <a:ext cx="73390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这是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古诗十九首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之一，取材于牛郎织女的传说故事，描述了织女一边织布一边思念牛郎的情景，借以抒发世间女子离别相思之情。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28148" y="1301750"/>
            <a:ext cx="225385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393031" y="1336676"/>
            <a:ext cx="63293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抄写词语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偎 在      节俭      衰  老      发 誓      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泰 山      玉 簪      珊 瑚 礁      两 个 筐         拗 不 过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复述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牛郎织女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的故事。 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181100" y="1065213"/>
            <a:ext cx="7121071" cy="399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牛郎织女是中国民间传说中的人物。牛郎和织女是从牛郎星和织女星的星名衍化而来的。汉魏间，民间即有此故事。故事中牛郎是人间的看牛郎，织女则是天帝之女。织女与牛郎婚配，并生一男一女，最后王母将其捉回，在两人之间划出一道天河，二人只能靠鹊桥每年七夕相会。它与孟姜女传说、白蛇传说、梁祝传说被称为中国四大传说。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907256" y="1477964"/>
            <a:ext cx="6104335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1.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认真读课文，要读准字音，长句子多读几遍。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2.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想想课文的主要内容，用几句话概括课文内容。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1381" y="3001964"/>
            <a:ext cx="177165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971550" y="1352550"/>
            <a:ext cx="6643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想想课文的主要内容，用几句话概括课文内容。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2309" y="2589440"/>
            <a:ext cx="296108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生活美满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老牛留言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织女被抓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牛郎追赶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隔河相望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57738" y="2427288"/>
            <a:ext cx="350401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316831" y="1292226"/>
            <a:ext cx="6434138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 </a:t>
            </a:r>
            <a:r>
              <a:rPr lang="zh-CN" altLang="en-US" sz="3600" dirty="0">
                <a:solidFill>
                  <a:prstClr val="black"/>
                </a:solidFill>
                <a:latin typeface="微软雅黑" panose="020B0503020204020204" pitchFamily="34" charset="-122"/>
              </a:rPr>
              <a:t>请同学们认真地朗读课文的第一自然段。从此以后，牛郎和织女过起了怎样的幸福生活？</a:t>
            </a:r>
            <a:endParaRPr lang="zh-CN" altLang="en-US" sz="36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354" y="3378200"/>
            <a:ext cx="6193631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028701" y="1319213"/>
            <a:ext cx="715684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跟牛郎一块儿干活，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</a:rPr>
              <a:t>她喜欢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；逗着兄弟俩玩，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</a:rPr>
              <a:t>她喜欢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；看门前小溪的水活泼地流过去，她喜欢；听晓风晚风轻轻地吹过树林，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</a:rPr>
              <a:t>她喜欢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。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429" y="3149601"/>
            <a:ext cx="6846094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340644" y="1128713"/>
            <a:ext cx="693301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王母娘娘知道他们的事后会怎么做呢？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(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自由朗读第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～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自然段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</a:rPr>
              <a:t>)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90738" y="2932113"/>
            <a:ext cx="5131594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914400" y="856357"/>
            <a:ext cx="7329488" cy="45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       再说天上，仙女们溜到人间洗澡的事到底让王母娘娘知道了。王母娘娘罚她们，把她们关在黑屋子里。她尤其恨织女，竟敢留在人间不回来，简直是有意败坏她的门风，损害她的尊严。她发誓要把织女捉回来，哪怕织女藏在泰山底下的石缝里，大海中心的珊瑚礁上，也一定要抓回来，给她顶厉害的惩罚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857250" y="1049339"/>
            <a:ext cx="780811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王母娘娘派了好些天兵天将到人间察访。察访了好久，才知道织女在牛郎家里，跟牛郎做了夫妻。一天，她亲自到牛郎家里，可巧牛郎在地里干活，她就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一把抓住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织女往外走。织女的男孩见那老太婆怒气冲冲地拉着妈妈走，就跑过来拉住妈妈的衣裳，王母娘娘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狠狠一推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</a:rPr>
              <a:t>，孩子倒在地上，她就带着织女，一齐飞起来。</a:t>
            </a:r>
            <a:endParaRPr lang="zh-CN" altLang="en-US" sz="280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761310" y="4672014"/>
            <a:ext cx="2900363" cy="954107"/>
          </a:xfrm>
          <a:prstGeom prst="rect">
            <a:avLst/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</a:rPr>
              <a:t>粗暴野蛮    凶狠歹毒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393032" y="3938589"/>
            <a:ext cx="284202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1557</Words>
  <Application>WPS 演示</Application>
  <PresentationFormat>全屏显示(4:3)</PresentationFormat>
  <Paragraphs>59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楷体_GB2312</vt:lpstr>
      <vt:lpstr>新宋体</vt:lpstr>
      <vt:lpstr>Arial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</cp:revision>
  <dcterms:created xsi:type="dcterms:W3CDTF">2019-08-14T02:35:00Z</dcterms:created>
  <dcterms:modified xsi:type="dcterms:W3CDTF">2019-10-23T09:25:03Z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