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79F97-D7C5-4F8C-9720-F5DA05F0A79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EA09C-2DE6-4C03-9F25-8430DA9548D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ChangeArrowheads="1" noTextEdit="1"/>
          </p:cNvSpPr>
          <p:nvPr>
            <p:ph type="sldImg" idx="4294967295"/>
          </p:nvPr>
        </p:nvSpPr>
        <p:spPr>
          <a:xfrm>
            <a:off x="1371600" y="1143000"/>
            <a:ext cx="4114800" cy="3086100"/>
          </a:xfrm>
          <a:ln>
            <a:miter lim="800000"/>
          </a:ln>
        </p:spPr>
      </p:sp>
      <p:sp>
        <p:nvSpPr>
          <p:cNvPr id="5122" name="备注占位符 2"/>
          <p:cNvSpPr>
            <a:spLocks noGrp="1" noChangeArrowheads="1"/>
          </p:cNvSpPr>
          <p:nvPr>
            <p:ph type="body" idx="4294967295"/>
          </p:nvPr>
        </p:nvSpPr>
        <p:spPr/>
        <p:txBody>
          <a:bodyPr/>
          <a:lstStyle/>
          <a:p>
            <a:pPr eaLnBrk="1" hangingPunct="1"/>
            <a:endParaRPr lang="zh-CN" altLang="en-US" smtClean="0"/>
          </a:p>
        </p:txBody>
      </p:sp>
      <p:sp>
        <p:nvSpPr>
          <p:cNvPr id="51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C89B4E3-7F3B-4FEA-9050-9FA5FA780668}"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a:xfrm>
            <a:off x="1371600" y="1143000"/>
            <a:ext cx="4114800" cy="3086100"/>
          </a:xfrm>
          <a:ln>
            <a:miter lim="800000"/>
          </a:ln>
        </p:spPr>
      </p:sp>
      <p:sp>
        <p:nvSpPr>
          <p:cNvPr id="7170" name="备注占位符 2"/>
          <p:cNvSpPr>
            <a:spLocks noGrp="1" noChangeArrowheads="1"/>
          </p:cNvSpPr>
          <p:nvPr>
            <p:ph type="body" idx="4294967295"/>
          </p:nvPr>
        </p:nvSpPr>
        <p:spPr/>
        <p:txBody>
          <a:bodyPr/>
          <a:lstStyle/>
          <a:p>
            <a:pPr eaLnBrk="1" hangingPunct="1"/>
            <a:endParaRPr lang="zh-CN" altLang="en-US" smtClean="0"/>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B0BC8B9-1CA5-4CD6-A37E-D5EC1D9E6C17}"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C20D7DBA-29DF-4F23-982C-9575AAA3EB9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D20EA09C-2DE6-4C03-9F25-8430DA9548D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CECD5C3E-F83A-4636-A75F-039F4095A45B}"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2869A5CB-3606-4381-93D0-71029AAC3B1A}"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B1AF77D7-A13C-470F-B67F-1A0A257407D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80D4EC86-B155-4475-904E-B135FE55661C}"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3414822D-D0EF-4043-AF81-242083522AE3}"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1E3DE04E-54F2-45F9-879E-3EEB4D2D3A87}"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D87C340D-E98D-4327-AF4F-9FEF5AA9E82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3348ACD0-6C8E-4223-99D5-12A45B3F6D53}"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BC50CC3A-EDBF-49D1-AE3E-7ED6688E7E4E}"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DD8620F3-BC53-41BF-95B2-CFA66F4501A6}"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A5AD2486-CD7F-4633-A51C-3CB28AED63E4}"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909B6D37-C992-445B-B09E-7656BAF538B4}"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D897FF9A-12FC-42D6-AF66-4615A5A85C43}"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BD13E1E4-8BA7-40B3-94C9-2AAFB41052DC}"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991F2286-F073-490C-80D4-17B1BBC64D07}"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E0439BBC-54D1-4DC3-9A54-4EDFB51874B5}"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FA239849-4BE1-40DB-BD3F-3C0219FFECCF}"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EE538538-4375-406F-B4B7-702B22295F81}"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BA716BE1-8DB6-458B-B35A-3D4C3B65F361}"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80C45628-ED2D-4DF4-B791-E3F1A7F706F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B0FD5013-F806-472A-A9F3-BD02BDA5BE2A}"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DF9D6F2E-C034-483E-8B0C-8DECC94B072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solidFill>
                <a:prstClr val="black">
                  <a:tint val="75000"/>
                </a:prstClr>
              </a:solidFill>
            </a:endParaRPr>
          </a:p>
        </p:txBody>
      </p:sp>
      <p:sp>
        <p:nvSpPr>
          <p:cNvPr id="5" name="灯片编号占位符 5"/>
          <p:cNvSpPr>
            <a:spLocks noGrp="1"/>
          </p:cNvSpPr>
          <p:nvPr>
            <p:ph type="sldNum" sz="quarter" idx="12"/>
            <p:custDataLst>
              <p:tags r:id="rId4"/>
            </p:custDataLst>
          </p:nvPr>
        </p:nvSpPr>
        <p:spPr/>
        <p:txBody>
          <a:bodyPr/>
          <a:lstStyle>
            <a:lvl1pPr>
              <a:defRPr/>
            </a:lvl1pPr>
          </a:lstStyle>
          <a:p>
            <a:fld id="{7EE613B1-0E50-4487-AA06-A95895834B43}"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image" Target="../media/image1.png"/><Relationship Id="rId3" Type="http://schemas.openxmlformats.org/officeDocument/2006/relationships/slideLayout" Target="../slideLayouts/slideLayout3.xml"/><Relationship Id="rId29" Type="http://schemas.openxmlformats.org/officeDocument/2006/relationships/tags" Target="../tags/tag75.xml"/><Relationship Id="rId28" Type="http://schemas.openxmlformats.org/officeDocument/2006/relationships/tags" Target="../tags/tag74.xml"/><Relationship Id="rId27" Type="http://schemas.openxmlformats.org/officeDocument/2006/relationships/tags" Target="../tags/tag73.xml"/><Relationship Id="rId26" Type="http://schemas.openxmlformats.org/officeDocument/2006/relationships/tags" Target="../tags/tag72.xml"/><Relationship Id="rId25" Type="http://schemas.openxmlformats.org/officeDocument/2006/relationships/tags" Target="../tags/tag71.xml"/><Relationship Id="rId24" Type="http://schemas.openxmlformats.org/officeDocument/2006/relationships/tags" Target="../tags/tag70.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gradFill rotWithShape="0">
          <a:gsLst>
            <a:gs pos="0">
              <a:srgbClr val="FFFFFF"/>
            </a:gs>
            <a:gs pos="100000">
              <a:srgbClr val="DCDCDC"/>
            </a:gs>
          </a:gsLst>
          <a:lin ang="5400000"/>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24"/>
            </p:custDataLst>
          </p:nvPr>
        </p:nvSpPr>
        <p:spPr bwMode="auto">
          <a:xfrm>
            <a:off x="502444" y="431800"/>
            <a:ext cx="8139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25"/>
            </p:custDataLst>
          </p:nvPr>
        </p:nvSpPr>
        <p:spPr bwMode="auto">
          <a:xfrm>
            <a:off x="502444" y="1295401"/>
            <a:ext cx="813911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custDataLst>
              <p:tags r:id="rId26"/>
            </p:custDataLst>
          </p:nvPr>
        </p:nvSpPr>
        <p:spPr>
          <a:xfrm>
            <a:off x="659606" y="6350001"/>
            <a:ext cx="2025254" cy="315913"/>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fontAlgn="base">
              <a:spcBef>
                <a:spcPct val="0"/>
              </a:spcBef>
              <a:spcAft>
                <a:spcPct val="0"/>
              </a:spcAft>
            </a:pPr>
            <a:fld id="{760FBDFE-C587-4B4C-A407-44438C67B59E}" type="datetimeFigureOut">
              <a:rPr lang="zh-CN" altLang="en-US">
                <a:solidFill>
                  <a:prstClr val="black">
                    <a:tint val="75000"/>
                  </a:prstClr>
                </a:solidFill>
                <a:latin typeface="Calibri" panose="020F0502020204030204" pitchFamily="34" charset="0"/>
                <a:ea typeface="宋体" panose="02010600030101010101" pitchFamily="2" charset="-122"/>
              </a:rPr>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页脚占位符 4"/>
          <p:cNvSpPr>
            <a:spLocks noGrp="1"/>
          </p:cNvSpPr>
          <p:nvPr>
            <p:ph type="ftr" sz="quarter" idx="3"/>
            <p:custDataLst>
              <p:tags r:id="rId27"/>
            </p:custDataLst>
          </p:nvPr>
        </p:nvSpPr>
        <p:spPr>
          <a:xfrm>
            <a:off x="3087291" y="6350001"/>
            <a:ext cx="2969419" cy="315913"/>
          </a:xfrm>
          <a:prstGeom prst="rect">
            <a:avLst/>
          </a:prstGeom>
        </p:spPr>
        <p:txBody>
          <a:bodyPr vert="horz" lIns="91440" tIns="45720" rIns="91440" bIns="45720" rtlCol="0" anchor="ctr">
            <a:normAutofit/>
          </a:bodyPr>
          <a:lstStyle>
            <a:lvl1pPr algn="ctr">
              <a:defRPr sz="1200" noProof="1" dirty="0">
                <a:solidFill>
                  <a:schemeClr val="tx1">
                    <a:tint val="75000"/>
                  </a:schemeClr>
                </a:solidFill>
              </a:defRPr>
            </a:lvl1pPr>
          </a:lstStyle>
          <a:p>
            <a:pPr fontAlgn="base">
              <a:spcBef>
                <a:spcPct val="0"/>
              </a:spcBef>
              <a:spcAft>
                <a:spcPct val="0"/>
              </a:spcAft>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6" name="灯片编号占位符 5"/>
          <p:cNvSpPr>
            <a:spLocks noGrp="1"/>
          </p:cNvSpPr>
          <p:nvPr>
            <p:ph type="sldNum" sz="quarter" idx="4"/>
            <p:custDataLst>
              <p:tags r:id="rId28"/>
            </p:custDataLst>
          </p:nvPr>
        </p:nvSpPr>
        <p:spPr>
          <a:xfrm>
            <a:off x="6457950" y="6350001"/>
            <a:ext cx="2025254" cy="315913"/>
          </a:xfrm>
          <a:prstGeom prst="rect">
            <a:avLst/>
          </a:prstGeom>
        </p:spPr>
        <p:txBody>
          <a:bodyPr vert="horz" wrap="square" lIns="91440" tIns="45720" rIns="91440" bIns="45720" numCol="1" anchor="ctr" anchorCtr="0" compatLnSpc="1">
            <a:normAutofit/>
          </a:bodyPr>
          <a:lstStyle>
            <a:lvl1pPr algn="r">
              <a:defRPr sz="1200">
                <a:solidFill>
                  <a:srgbClr val="898989"/>
                </a:solidFill>
              </a:defRPr>
            </a:lvl1pPr>
          </a:lstStyle>
          <a:p>
            <a:pPr fontAlgn="base">
              <a:spcBef>
                <a:spcPct val="0"/>
              </a:spcBef>
              <a:spcAft>
                <a:spcPct val="0"/>
              </a:spcAft>
            </a:pPr>
            <a:fld id="{86A7DB16-324C-4067-A2F1-7E53684865A6}"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
        <p:nvSpPr>
          <p:cNvPr id="7" name="KSO_TEMPLATE" hidden="1"/>
          <p:cNvSpPr/>
          <p:nvPr userDrawn="1">
            <p:custDataLst>
              <p:tags r:id="rId2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noProof="1">
              <a:solidFill>
                <a:prstClr val="white"/>
              </a:solidFill>
            </a:endParaRPr>
          </a:p>
        </p:txBody>
      </p:sp>
      <p:pic>
        <p:nvPicPr>
          <p:cNvPr id="2" name="图片 1" descr="图层1"/>
          <p:cNvPicPr>
            <a:picLocks noChangeAspect="1"/>
          </p:cNvPicPr>
          <p:nvPr userDrawn="1"/>
        </p:nvPicPr>
        <p:blipFill>
          <a:blip r:embed="rId30"/>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rtl="0" fontAlgn="base">
        <a:spcBef>
          <a:spcPct val="0"/>
        </a:spcBef>
        <a:spcAft>
          <a:spcPct val="0"/>
        </a:spcAft>
        <a:defRPr sz="2800" b="1" kern="1200" spc="200">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2pPr>
      <a:lvl3pPr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3pPr>
      <a:lvl4pPr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4pPr>
      <a:lvl5pPr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fontAlgn="base">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fontAlgn="base">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fontAlgn="base">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fontAlgn="base">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0.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hyperlink" Target="&#23398;&#28023;&#20048;&#22253;-&#20154;&#25945;-&#20116;&#19978;-8&#29454;&#20154;&#28023;&#21147;&#24067;.pptx"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2.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5.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0.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2070326"/>
            <a:ext cx="9144000" cy="923330"/>
          </a:xfrm>
          <a:prstGeom prst="rect">
            <a:avLst/>
          </a:prstGeom>
          <a:noFill/>
        </p:spPr>
        <p:txBody>
          <a:bodyPr wrap="square">
            <a:spAutoFit/>
          </a:bodyPr>
          <a:lstStyle/>
          <a:p>
            <a:pPr algn="ctr">
              <a:spcBef>
                <a:spcPct val="0"/>
              </a:spcBef>
              <a:spcAft>
                <a:spcPct val="0"/>
              </a:spcAft>
              <a:defRPr/>
            </a:pPr>
            <a:r>
              <a:rPr lang="zh-CN" altLang="en-US" sz="5400" b="1" noProof="1">
                <a:solidFill>
                  <a:srgbClr val="70AD47">
                    <a:lumMod val="50000"/>
                  </a:srgbClr>
                </a:solidFill>
                <a:latin typeface="微软雅黑" panose="020B0503020204020204" pitchFamily="34" charset="-122"/>
              </a:rPr>
              <a:t>猎</a:t>
            </a:r>
            <a:r>
              <a:rPr lang="zh-CN" altLang="en-US" sz="5400" b="1" noProof="1">
                <a:solidFill>
                  <a:srgbClr val="70AD47">
                    <a:lumMod val="50000"/>
                  </a:srgbClr>
                </a:solidFill>
                <a:latin typeface="微软雅黑" panose="020B0503020204020204" pitchFamily="34" charset="-122"/>
              </a:rPr>
              <a:t>人海力布</a:t>
            </a:r>
            <a:endParaRPr lang="zh-CN" altLang="en-US" sz="5400" b="1" noProof="1">
              <a:solidFill>
                <a:srgbClr val="70AD47">
                  <a:lumMod val="50000"/>
                </a:srgbClr>
              </a:solidFill>
              <a:latin typeface="微软雅黑" panose="020B0503020204020204" pitchFamily="34" charset="-122"/>
            </a:endParaRPr>
          </a:p>
        </p:txBody>
      </p:sp>
      <p:cxnSp>
        <p:nvCxnSpPr>
          <p:cNvPr id="18" name="直接连接符 17"/>
          <p:cNvCxnSpPr/>
          <p:nvPr/>
        </p:nvCxnSpPr>
        <p:spPr>
          <a:xfrm>
            <a:off x="8183166" y="6607175"/>
            <a:ext cx="825103" cy="0"/>
          </a:xfrm>
          <a:prstGeom prst="line">
            <a:avLst/>
          </a:prstGeom>
          <a:ln>
            <a:solidFill>
              <a:srgbClr val="865B3E"/>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noChangeArrowheads="1"/>
          </p:cNvPicPr>
          <p:nvPr/>
        </p:nvPicPr>
        <p:blipFill>
          <a:blip r:embed="rId1" cstate="email"/>
          <a:srcRect/>
          <a:stretch>
            <a:fillRect/>
          </a:stretch>
        </p:blipFill>
        <p:spPr bwMode="auto">
          <a:xfrm>
            <a:off x="7961710" y="3792539"/>
            <a:ext cx="95369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p:cNvGrpSpPr/>
          <p:nvPr/>
        </p:nvGrpSpPr>
        <p:grpSpPr bwMode="auto">
          <a:xfrm>
            <a:off x="6794897" y="4741864"/>
            <a:ext cx="633413" cy="1539875"/>
            <a:chOff x="162845" y="5707378"/>
            <a:chExt cx="325664" cy="968472"/>
          </a:xfrm>
        </p:grpSpPr>
        <p:grpSp>
          <p:nvGrpSpPr>
            <p:cNvPr id="4102" name="组合 20"/>
            <p:cNvGrpSpPr/>
            <p:nvPr/>
          </p:nvGrpSpPr>
          <p:grpSpPr bwMode="auto">
            <a:xfrm>
              <a:off x="162845" y="5707378"/>
              <a:ext cx="325664" cy="968472"/>
              <a:chOff x="780804" y="4633491"/>
              <a:chExt cx="325664" cy="968472"/>
            </a:xfrm>
          </p:grpSpPr>
          <p:sp>
            <p:nvSpPr>
              <p:cNvPr id="24" name="矩形 88"/>
              <p:cNvSpPr/>
              <p:nvPr/>
            </p:nvSpPr>
            <p:spPr>
              <a:xfrm>
                <a:off x="832225" y="4903066"/>
                <a:ext cx="222823" cy="698897"/>
              </a:xfrm>
              <a:custGeom>
                <a:avLst/>
                <a:gdLst>
                  <a:gd name="connsiteX0" fmla="*/ 0 w 157649"/>
                  <a:gd name="connsiteY0" fmla="*/ 0 h 398534"/>
                  <a:gd name="connsiteX1" fmla="*/ 157649 w 157649"/>
                  <a:gd name="connsiteY1" fmla="*/ 0 h 398534"/>
                  <a:gd name="connsiteX2" fmla="*/ 157649 w 157649"/>
                  <a:gd name="connsiteY2" fmla="*/ 398534 h 398534"/>
                  <a:gd name="connsiteX3" fmla="*/ 0 w 157649"/>
                  <a:gd name="connsiteY3" fmla="*/ 398534 h 398534"/>
                  <a:gd name="connsiteX4" fmla="*/ 0 w 157649"/>
                  <a:gd name="connsiteY4" fmla="*/ 0 h 398534"/>
                  <a:gd name="connsiteX0-1" fmla="*/ 0 w 222964"/>
                  <a:gd name="connsiteY0-2" fmla="*/ 209005 h 607539"/>
                  <a:gd name="connsiteX1-3" fmla="*/ 222964 w 222964"/>
                  <a:gd name="connsiteY1-4" fmla="*/ 0 h 607539"/>
                  <a:gd name="connsiteX2-5" fmla="*/ 157649 w 222964"/>
                  <a:gd name="connsiteY2-6" fmla="*/ 607539 h 607539"/>
                  <a:gd name="connsiteX3-7" fmla="*/ 0 w 222964"/>
                  <a:gd name="connsiteY3-8" fmla="*/ 607539 h 607539"/>
                  <a:gd name="connsiteX4-9" fmla="*/ 0 w 222964"/>
                  <a:gd name="connsiteY4-10" fmla="*/ 209005 h 607539"/>
                  <a:gd name="connsiteX0-11" fmla="*/ 26125 w 222964"/>
                  <a:gd name="connsiteY0-12" fmla="*/ 0 h 698979"/>
                  <a:gd name="connsiteX1-13" fmla="*/ 222964 w 222964"/>
                  <a:gd name="connsiteY1-14" fmla="*/ 91440 h 698979"/>
                  <a:gd name="connsiteX2-15" fmla="*/ 157649 w 222964"/>
                  <a:gd name="connsiteY2-16" fmla="*/ 698979 h 698979"/>
                  <a:gd name="connsiteX3-17" fmla="*/ 0 w 222964"/>
                  <a:gd name="connsiteY3-18" fmla="*/ 698979 h 698979"/>
                  <a:gd name="connsiteX4-19" fmla="*/ 26125 w 222964"/>
                  <a:gd name="connsiteY4-20" fmla="*/ 0 h 6989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964" h="698979">
                    <a:moveTo>
                      <a:pt x="26125" y="0"/>
                    </a:moveTo>
                    <a:lnTo>
                      <a:pt x="222964" y="91440"/>
                    </a:lnTo>
                    <a:lnTo>
                      <a:pt x="157649" y="698979"/>
                    </a:lnTo>
                    <a:lnTo>
                      <a:pt x="0" y="698979"/>
                    </a:lnTo>
                    <a:lnTo>
                      <a:pt x="26125" y="0"/>
                    </a:lnTo>
                    <a:close/>
                  </a:path>
                </a:pathLst>
              </a:custGeom>
              <a:solidFill>
                <a:srgbClr val="2CA03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noProof="1">
                  <a:solidFill>
                    <a:prstClr val="white"/>
                  </a:solidFill>
                </a:endParaRPr>
              </a:p>
            </p:txBody>
          </p:sp>
          <p:sp>
            <p:nvSpPr>
              <p:cNvPr id="25" name="等腰三角形 24"/>
              <p:cNvSpPr/>
              <p:nvPr/>
            </p:nvSpPr>
            <p:spPr>
              <a:xfrm>
                <a:off x="780804" y="4633491"/>
                <a:ext cx="325664" cy="391382"/>
              </a:xfrm>
              <a:prstGeom prst="triangle">
                <a:avLst/>
              </a:prstGeom>
              <a:solidFill>
                <a:srgbClr val="EE7A24"/>
              </a:solidFill>
              <a:ln>
                <a:solidFill>
                  <a:srgbClr val="EE7A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noProof="1">
                  <a:solidFill>
                    <a:prstClr val="white"/>
                  </a:solidFill>
                </a:endParaRPr>
              </a:p>
            </p:txBody>
          </p:sp>
          <p:sp>
            <p:nvSpPr>
              <p:cNvPr id="26" name="弦形 25"/>
              <p:cNvSpPr/>
              <p:nvPr/>
            </p:nvSpPr>
            <p:spPr>
              <a:xfrm rot="5400000">
                <a:off x="823825" y="5129753"/>
                <a:ext cx="239622" cy="107738"/>
              </a:xfrm>
              <a:prstGeom prst="chord">
                <a:avLst>
                  <a:gd name="adj1" fmla="val 8945213"/>
                  <a:gd name="adj2" fmla="val 13213291"/>
                </a:avLst>
              </a:prstGeom>
              <a:solidFill>
                <a:srgbClr val="69482C"/>
              </a:solidFill>
              <a:ln>
                <a:solidFill>
                  <a:srgbClr val="6948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noProof="1">
                  <a:solidFill>
                    <a:prstClr val="white"/>
                  </a:solidFill>
                </a:endParaRPr>
              </a:p>
            </p:txBody>
          </p:sp>
          <p:sp>
            <p:nvSpPr>
              <p:cNvPr id="27" name="矩形 3"/>
              <p:cNvSpPr/>
              <p:nvPr/>
            </p:nvSpPr>
            <p:spPr>
              <a:xfrm>
                <a:off x="851813" y="5180628"/>
                <a:ext cx="165281" cy="45928"/>
              </a:xfrm>
              <a:custGeom>
                <a:avLst/>
                <a:gdLst>
                  <a:gd name="connsiteX0" fmla="*/ 0 w 156633"/>
                  <a:gd name="connsiteY0" fmla="*/ 0 h 46567"/>
                  <a:gd name="connsiteX1" fmla="*/ 156633 w 156633"/>
                  <a:gd name="connsiteY1" fmla="*/ 0 h 46567"/>
                  <a:gd name="connsiteX2" fmla="*/ 156633 w 156633"/>
                  <a:gd name="connsiteY2" fmla="*/ 46567 h 46567"/>
                  <a:gd name="connsiteX3" fmla="*/ 0 w 156633"/>
                  <a:gd name="connsiteY3" fmla="*/ 46567 h 46567"/>
                  <a:gd name="connsiteX4" fmla="*/ 0 w 156633"/>
                  <a:gd name="connsiteY4" fmla="*/ 0 h 46567"/>
                  <a:gd name="connsiteX0-1" fmla="*/ 8466 w 165099"/>
                  <a:gd name="connsiteY0-2" fmla="*/ 0 h 46567"/>
                  <a:gd name="connsiteX1-3" fmla="*/ 165099 w 165099"/>
                  <a:gd name="connsiteY1-4" fmla="*/ 0 h 46567"/>
                  <a:gd name="connsiteX2-5" fmla="*/ 165099 w 165099"/>
                  <a:gd name="connsiteY2-6" fmla="*/ 46567 h 46567"/>
                  <a:gd name="connsiteX3-7" fmla="*/ 0 w 165099"/>
                  <a:gd name="connsiteY3-8" fmla="*/ 25400 h 46567"/>
                  <a:gd name="connsiteX4-9" fmla="*/ 8466 w 165099"/>
                  <a:gd name="connsiteY4-10" fmla="*/ 0 h 465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5099" h="46567">
                    <a:moveTo>
                      <a:pt x="8466" y="0"/>
                    </a:moveTo>
                    <a:lnTo>
                      <a:pt x="165099" y="0"/>
                    </a:lnTo>
                    <a:lnTo>
                      <a:pt x="165099" y="46567"/>
                    </a:lnTo>
                    <a:lnTo>
                      <a:pt x="0" y="25400"/>
                    </a:lnTo>
                    <a:lnTo>
                      <a:pt x="8466" y="0"/>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noProof="1">
                  <a:solidFill>
                    <a:prstClr val="white"/>
                  </a:solidFill>
                </a:endParaRPr>
              </a:p>
            </p:txBody>
          </p:sp>
          <p:sp>
            <p:nvSpPr>
              <p:cNvPr id="28" name="弦形 27"/>
              <p:cNvSpPr/>
              <p:nvPr/>
            </p:nvSpPr>
            <p:spPr>
              <a:xfrm rot="5400000">
                <a:off x="813225" y="5318649"/>
                <a:ext cx="240620" cy="108351"/>
              </a:xfrm>
              <a:prstGeom prst="chord">
                <a:avLst>
                  <a:gd name="adj1" fmla="val 8945213"/>
                  <a:gd name="adj2" fmla="val 13213291"/>
                </a:avLst>
              </a:prstGeom>
              <a:solidFill>
                <a:srgbClr val="69482C"/>
              </a:solidFill>
              <a:ln>
                <a:solidFill>
                  <a:srgbClr val="6948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noProof="1">
                  <a:solidFill>
                    <a:prstClr val="white"/>
                  </a:solidFill>
                </a:endParaRPr>
              </a:p>
            </p:txBody>
          </p:sp>
        </p:grpSp>
        <p:cxnSp>
          <p:nvCxnSpPr>
            <p:cNvPr id="22" name="直接连接符 21"/>
            <p:cNvCxnSpPr>
              <a:stCxn id="25" idx="1"/>
              <a:endCxn id="25" idx="5"/>
            </p:cNvCxnSpPr>
            <p:nvPr/>
          </p:nvCxnSpPr>
          <p:spPr>
            <a:xfrm>
              <a:off x="244261" y="5903069"/>
              <a:ext cx="162832" cy="0"/>
            </a:xfrm>
            <a:prstGeom prst="line">
              <a:avLst/>
            </a:prstGeom>
            <a:ln w="38100">
              <a:solidFill>
                <a:srgbClr val="D9A27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5" idx="1"/>
              <a:endCxn id="25" idx="5"/>
            </p:cNvCxnSpPr>
            <p:nvPr/>
          </p:nvCxnSpPr>
          <p:spPr>
            <a:xfrm flipV="1">
              <a:off x="206920" y="5988934"/>
              <a:ext cx="216089" cy="12979"/>
            </a:xfrm>
            <a:prstGeom prst="line">
              <a:avLst/>
            </a:prstGeom>
            <a:ln w="38100">
              <a:solidFill>
                <a:srgbClr val="D9A275"/>
              </a:solidFill>
            </a:ln>
          </p:spPr>
          <p:style>
            <a:lnRef idx="1">
              <a:schemeClr val="accent1"/>
            </a:lnRef>
            <a:fillRef idx="0">
              <a:schemeClr val="accent1"/>
            </a:fillRef>
            <a:effectRef idx="0">
              <a:schemeClr val="accent1"/>
            </a:effectRef>
            <a:fontRef idx="minor">
              <a:schemeClr val="tx1"/>
            </a:fontRef>
          </p:style>
        </p:cxnSp>
      </p:grpSp>
      <p:pic>
        <p:nvPicPr>
          <p:cNvPr id="29" name="图片 28"/>
          <p:cNvPicPr>
            <a:picLocks noChangeAspect="1"/>
          </p:cNvPicPr>
          <p:nvPr/>
        </p:nvPicPr>
        <p:blipFill>
          <a:blip r:embed="rId2" cstate="email"/>
          <a:srcRect/>
          <a:stretch>
            <a:fillRect/>
          </a:stretch>
        </p:blipFill>
        <p:spPr>
          <a:xfrm>
            <a:off x="6923095" y="4849193"/>
            <a:ext cx="2220053" cy="1958846"/>
          </a:xfrm>
          <a:custGeom>
            <a:avLst/>
            <a:gdLst>
              <a:gd name="connsiteX0" fmla="*/ 0 w 2229950"/>
              <a:gd name="connsiteY0" fmla="*/ 0 h 1102244"/>
              <a:gd name="connsiteX1" fmla="*/ 2229950 w 2229950"/>
              <a:gd name="connsiteY1" fmla="*/ 0 h 1102244"/>
              <a:gd name="connsiteX2" fmla="*/ 2229950 w 2229950"/>
              <a:gd name="connsiteY2" fmla="*/ 1102244 h 1102244"/>
              <a:gd name="connsiteX3" fmla="*/ 0 w 2229950"/>
              <a:gd name="connsiteY3" fmla="*/ 1102244 h 1102244"/>
              <a:gd name="connsiteX4" fmla="*/ 0 w 2229950"/>
              <a:gd name="connsiteY4" fmla="*/ 0 h 110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950" h="1102244">
                <a:moveTo>
                  <a:pt x="0" y="0"/>
                </a:moveTo>
                <a:lnTo>
                  <a:pt x="2229950" y="0"/>
                </a:lnTo>
                <a:lnTo>
                  <a:pt x="2229950" y="1102244"/>
                </a:lnTo>
                <a:lnTo>
                  <a:pt x="0" y="1102244"/>
                </a:lnTo>
                <a:lnTo>
                  <a:pt x="0" y="0"/>
                </a:lnTo>
                <a:close/>
              </a:path>
            </a:pathLst>
          </a:custGeom>
        </p:spPr>
      </p:pic>
      <p:pic>
        <p:nvPicPr>
          <p:cNvPr id="30" name="图片 29"/>
          <p:cNvPicPr>
            <a:picLocks noChangeAspect="1"/>
          </p:cNvPicPr>
          <p:nvPr/>
        </p:nvPicPr>
        <p:blipFill>
          <a:blip r:embed="rId3" cstate="email"/>
          <a:srcRect/>
          <a:stretch>
            <a:fillRect/>
          </a:stretch>
        </p:blipFill>
        <p:spPr>
          <a:xfrm>
            <a:off x="-333829" y="5756069"/>
            <a:ext cx="9469668" cy="1101931"/>
          </a:xfrm>
          <a:custGeom>
            <a:avLst/>
            <a:gdLst>
              <a:gd name="connsiteX0" fmla="*/ 0 w 11473666"/>
              <a:gd name="connsiteY0" fmla="*/ 0 h 845729"/>
              <a:gd name="connsiteX1" fmla="*/ 11473666 w 11473666"/>
              <a:gd name="connsiteY1" fmla="*/ 0 h 845729"/>
              <a:gd name="connsiteX2" fmla="*/ 11473666 w 11473666"/>
              <a:gd name="connsiteY2" fmla="*/ 845729 h 845729"/>
              <a:gd name="connsiteX3" fmla="*/ 401196 w 11473666"/>
              <a:gd name="connsiteY3" fmla="*/ 845729 h 845729"/>
              <a:gd name="connsiteX4" fmla="*/ 401196 w 11473666"/>
              <a:gd name="connsiteY4" fmla="*/ 440575 h 845729"/>
              <a:gd name="connsiteX5" fmla="*/ 0 w 11473666"/>
              <a:gd name="connsiteY5" fmla="*/ 440575 h 845729"/>
              <a:gd name="connsiteX6" fmla="*/ 0 w 11473666"/>
              <a:gd name="connsiteY6" fmla="*/ 0 h 84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3666" h="845729">
                <a:moveTo>
                  <a:pt x="0" y="0"/>
                </a:moveTo>
                <a:lnTo>
                  <a:pt x="11473666" y="0"/>
                </a:lnTo>
                <a:lnTo>
                  <a:pt x="11473666" y="845729"/>
                </a:lnTo>
                <a:lnTo>
                  <a:pt x="401196" y="845729"/>
                </a:lnTo>
                <a:lnTo>
                  <a:pt x="401196" y="440575"/>
                </a:lnTo>
                <a:lnTo>
                  <a:pt x="0" y="440575"/>
                </a:lnTo>
                <a:lnTo>
                  <a:pt x="0" y="0"/>
                </a:lnTo>
                <a:close/>
              </a:path>
            </a:pathLst>
          </a:custGeom>
        </p:spPr>
      </p:pic>
      <p:sp>
        <p:nvSpPr>
          <p:cNvPr id="71" name="文本框 70"/>
          <p:cNvSpPr txBox="1"/>
          <p:nvPr/>
        </p:nvSpPr>
        <p:spPr>
          <a:xfrm>
            <a:off x="434862" y="838775"/>
            <a:ext cx="3262432" cy="400110"/>
          </a:xfrm>
          <a:prstGeom prst="rect">
            <a:avLst/>
          </a:prstGeom>
          <a:noFill/>
        </p:spPr>
        <p:txBody>
          <a:bodyPr wrap="none">
            <a:spAutoFit/>
          </a:bodyPr>
          <a:lstStyle/>
          <a:p>
            <a:pPr>
              <a:spcBef>
                <a:spcPct val="0"/>
              </a:spcBef>
              <a:spcAft>
                <a:spcPct val="0"/>
              </a:spcAft>
              <a:defRPr/>
            </a:pPr>
            <a:r>
              <a:rPr lang="zh-CN" altLang="en-US" sz="2000" b="1" noProof="1">
                <a:solidFill>
                  <a:srgbClr val="70AD47">
                    <a:lumMod val="50000"/>
                  </a:srgbClr>
                </a:solidFill>
                <a:latin typeface="微软雅黑" panose="020B0503020204020204" pitchFamily="34" charset="-122"/>
              </a:rPr>
              <a:t>部编</a:t>
            </a:r>
            <a:r>
              <a:rPr lang="zh-CN" altLang="en-US" sz="2000" b="1" noProof="1">
                <a:solidFill>
                  <a:srgbClr val="70AD47">
                    <a:lumMod val="50000"/>
                  </a:srgbClr>
                </a:solidFill>
                <a:latin typeface="微软雅黑" panose="020B0503020204020204" pitchFamily="34" charset="-122"/>
              </a:rPr>
              <a:t>版</a:t>
            </a:r>
            <a:r>
              <a:rPr lang="zh-CN" altLang="en-US" sz="2000" b="1" noProof="1">
                <a:solidFill>
                  <a:srgbClr val="70AD47">
                    <a:lumMod val="50000"/>
                  </a:srgbClr>
                </a:solidFill>
                <a:latin typeface="微软雅黑" panose="020B0503020204020204" pitchFamily="34" charset="-122"/>
              </a:rPr>
              <a:t>小学语文五年级上册</a:t>
            </a:r>
            <a:endParaRPr lang="zh-CN" altLang="en-US" sz="2000" b="1" noProof="1">
              <a:solidFill>
                <a:srgbClr val="70AD47">
                  <a:lumMod val="50000"/>
                </a:srgbClr>
              </a:solidFill>
              <a:latin typeface="微软雅黑" panose="020B0503020204020204" pitchFamily="34" charset="-122"/>
            </a:endParaRPr>
          </a:p>
        </p:txBody>
      </p:sp>
      <p:pic>
        <p:nvPicPr>
          <p:cNvPr id="31" name="图片 30"/>
          <p:cNvPicPr>
            <a:picLocks noChangeAspect="1"/>
          </p:cNvPicPr>
          <p:nvPr/>
        </p:nvPicPr>
        <p:blipFill>
          <a:blip r:embed="rId4" cstate="email"/>
          <a:srcRect/>
          <a:stretch>
            <a:fillRect/>
          </a:stretch>
        </p:blipFill>
        <p:spPr>
          <a:xfrm>
            <a:off x="6458507" y="5554293"/>
            <a:ext cx="2736105" cy="1303707"/>
          </a:xfrm>
          <a:custGeom>
            <a:avLst/>
            <a:gdLst>
              <a:gd name="connsiteX0" fmla="*/ 0 w 2468880"/>
              <a:gd name="connsiteY0" fmla="*/ 0 h 514039"/>
              <a:gd name="connsiteX1" fmla="*/ 2468880 w 2468880"/>
              <a:gd name="connsiteY1" fmla="*/ 0 h 514039"/>
              <a:gd name="connsiteX2" fmla="*/ 2468880 w 2468880"/>
              <a:gd name="connsiteY2" fmla="*/ 514039 h 514039"/>
              <a:gd name="connsiteX3" fmla="*/ 0 w 2468880"/>
              <a:gd name="connsiteY3" fmla="*/ 514039 h 514039"/>
              <a:gd name="connsiteX4" fmla="*/ 0 w 2468880"/>
              <a:gd name="connsiteY4" fmla="*/ 0 h 51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0" h="514039">
                <a:moveTo>
                  <a:pt x="0" y="0"/>
                </a:moveTo>
                <a:lnTo>
                  <a:pt x="2468880" y="0"/>
                </a:lnTo>
                <a:lnTo>
                  <a:pt x="2468880" y="514039"/>
                </a:lnTo>
                <a:lnTo>
                  <a:pt x="0" y="514039"/>
                </a:lnTo>
                <a:lnTo>
                  <a:pt x="0" y="0"/>
                </a:lnTo>
                <a:close/>
              </a:path>
            </a:pathLst>
          </a:custGeom>
        </p:spPr>
      </p:pic>
      <p:pic>
        <p:nvPicPr>
          <p:cNvPr id="2" name="图片 1" descr="图层1"/>
          <p:cNvPicPr>
            <a:picLocks noChangeAspect="1"/>
          </p:cNvPicPr>
          <p:nvPr/>
        </p:nvPicPr>
        <p:blipFill>
          <a:blip r:embed="rId5"/>
          <a:stretch>
            <a:fillRect/>
          </a:stretch>
        </p:blipFill>
        <p:spPr>
          <a:xfrm>
            <a:off x="100965" y="6461125"/>
            <a:ext cx="1343660" cy="35052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ppt_x</p:attrName>
                                        </p:attrNameLst>
                                      </p:cBhvr>
                                      <p:tavLst>
                                        <p:tav tm="0">
                                          <p:val>
                                            <p:strVal val="1+#ppt_w/2"/>
                                          </p:val>
                                        </p:tav>
                                        <p:tav tm="100000">
                                          <p:val>
                                            <p:strVal val="#ppt_x"/>
                                          </p:val>
                                        </p:tav>
                                      </p:tavLst>
                                    </p:anim>
                                    <p:anim calcmode="lin" valueType="num">
                                      <p:cBhvr>
                                        <p:cTn id="14" dur="500" fill="hold"/>
                                        <p:tgtEl>
                                          <p:spTgt spid="2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ppt_x</p:attrName>
                                        </p:attrNameLst>
                                      </p:cBhvr>
                                      <p:tavLst>
                                        <p:tav tm="0">
                                          <p:val>
                                            <p:strVal val="0-#ppt_w/2"/>
                                          </p:val>
                                        </p:tav>
                                        <p:tav tm="100000">
                                          <p:val>
                                            <p:strVal val="#ppt_x"/>
                                          </p:val>
                                        </p:tav>
                                      </p:tavLst>
                                    </p:anim>
                                    <p:anim calcmode="lin" valueType="num">
                                      <p:cBhvr>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3" presetClass="entr" presetSubtype="16" fill="hold" grpId="0" nodeType="afterEffect">
                                  <p:stCondLst>
                                    <p:cond delay="0"/>
                                  </p:stCondLst>
                                  <p:iterate type="lt">
                                    <p:tmPct val="10000"/>
                                  </p:iterate>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childTnLst>
                                </p:cTn>
                              </p:par>
                            </p:childTnLst>
                          </p:cTn>
                        </p:par>
                        <p:par>
                          <p:cTn id="41" fill="hold">
                            <p:stCondLst>
                              <p:cond delay="3549"/>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1" action="ppaction://hlinkpres?slideindex=1&amp;slidetitle="/>
          </p:cNvPr>
          <p:cNvSpPr txBox="1">
            <a:spLocks noChangeArrowheads="1"/>
          </p:cNvSpPr>
          <p:nvPr/>
        </p:nvSpPr>
        <p:spPr bwMode="auto">
          <a:xfrm>
            <a:off x="998935" y="1385889"/>
            <a:ext cx="6773465" cy="222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800" dirty="0">
                <a:solidFill>
                  <a:prstClr val="black"/>
                </a:solidFill>
                <a:latin typeface="微软雅黑" panose="020B0503020204020204" pitchFamily="34" charset="-122"/>
              </a:rPr>
              <a:t>      </a:t>
            </a:r>
            <a:r>
              <a:rPr lang="zh-CN" altLang="en-US" sz="3200" dirty="0">
                <a:solidFill>
                  <a:prstClr val="black"/>
                </a:solidFill>
                <a:latin typeface="微软雅黑" panose="020B0503020204020204" pitchFamily="34" charset="-122"/>
              </a:rPr>
              <a:t>他热心帮助别人，每次打猎回来，总是把猎物分给大家，自己只留下很少的一份。大家都非常敬爱他。</a:t>
            </a:r>
            <a:endParaRPr lang="zh-CN" altLang="en-US" sz="3200" dirty="0">
              <a:solidFill>
                <a:prstClr val="black"/>
              </a:solidFill>
              <a:latin typeface="微软雅黑" panose="020B0503020204020204" pitchFamily="34" charset="-122"/>
            </a:endParaRPr>
          </a:p>
        </p:txBody>
      </p:sp>
      <p:pic>
        <p:nvPicPr>
          <p:cNvPr id="3" name="图片 2"/>
          <p:cNvPicPr>
            <a:picLocks noChangeAspect="1" noChangeArrowheads="1"/>
          </p:cNvPicPr>
          <p:nvPr/>
        </p:nvPicPr>
        <p:blipFill>
          <a:blip r:embed="rId2" cstate="email"/>
          <a:srcRect/>
          <a:stretch>
            <a:fillRect/>
          </a:stretch>
        </p:blipFill>
        <p:spPr bwMode="auto">
          <a:xfrm>
            <a:off x="8036719" y="4351339"/>
            <a:ext cx="95369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noChangeArrowheads="1"/>
          </p:cNvPicPr>
          <p:nvPr/>
        </p:nvPicPr>
        <p:blipFill>
          <a:blip r:embed="rId3" cstate="email"/>
          <a:srcRect/>
          <a:stretch>
            <a:fillRect/>
          </a:stretch>
        </p:blipFill>
        <p:spPr bwMode="auto">
          <a:xfrm>
            <a:off x="2490788" y="4178300"/>
            <a:ext cx="416123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44166" y="1057275"/>
            <a:ext cx="6856809" cy="324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000" dirty="0">
                <a:solidFill>
                  <a:prstClr val="black"/>
                </a:solidFill>
                <a:latin typeface="微软雅黑" panose="020B0503020204020204" pitchFamily="34" charset="-122"/>
              </a:rPr>
              <a:t>        </a:t>
            </a:r>
            <a:r>
              <a:rPr lang="zh-CN" altLang="en-US" sz="2800" dirty="0">
                <a:solidFill>
                  <a:prstClr val="black"/>
                </a:solidFill>
                <a:latin typeface="微软雅黑" panose="020B0503020204020204" pitchFamily="34" charset="-122"/>
              </a:rPr>
              <a:t>海力布有了这颗宝石，打猎方便极了。他把宝石含在嘴里，能听懂飞禽走兽的语言，能知道哪座山上有哪些动物。从此以后，他每次打猎回来，分给大家的猎物更多了。</a:t>
            </a:r>
            <a:endParaRPr lang="zh-CN" altLang="en-US" sz="2800" dirty="0">
              <a:solidFill>
                <a:prstClr val="black"/>
              </a:solidFill>
              <a:latin typeface="微软雅黑" panose="020B0503020204020204" pitchFamily="34" charset="-122"/>
            </a:endParaRPr>
          </a:p>
        </p:txBody>
      </p:sp>
      <p:pic>
        <p:nvPicPr>
          <p:cNvPr id="3" name="图片 2"/>
          <p:cNvPicPr>
            <a:picLocks noChangeAspect="1" noChangeArrowheads="1"/>
          </p:cNvPicPr>
          <p:nvPr/>
        </p:nvPicPr>
        <p:blipFill>
          <a:blip r:embed="rId1" cstate="email"/>
          <a:srcRect/>
          <a:stretch>
            <a:fillRect/>
          </a:stretch>
        </p:blipFill>
        <p:spPr bwMode="auto">
          <a:xfrm>
            <a:off x="8036719" y="4351339"/>
            <a:ext cx="95369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p:cNvPicPr>
            <a:picLocks noChangeAspect="1" noChangeArrowheads="1"/>
          </p:cNvPicPr>
          <p:nvPr/>
        </p:nvPicPr>
        <p:blipFill>
          <a:blip r:embed="rId2" cstate="email"/>
          <a:srcRect/>
          <a:stretch>
            <a:fillRect/>
          </a:stretch>
        </p:blipFill>
        <p:spPr bwMode="auto">
          <a:xfrm>
            <a:off x="2291952" y="4305152"/>
            <a:ext cx="4161235" cy="232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91729" y="1084263"/>
            <a:ext cx="7752159" cy="389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000" dirty="0">
                <a:solidFill>
                  <a:prstClr val="black"/>
                </a:solidFill>
                <a:latin typeface="微软雅黑" panose="020B0503020204020204" pitchFamily="34" charset="-122"/>
              </a:rPr>
              <a:t>          </a:t>
            </a:r>
            <a:r>
              <a:rPr lang="zh-CN" altLang="en-US" sz="2800" dirty="0">
                <a:solidFill>
                  <a:prstClr val="black"/>
                </a:solidFill>
                <a:latin typeface="微软雅黑" panose="020B0503020204020204" pitchFamily="34" charset="-122"/>
              </a:rPr>
              <a:t>海力布听到这个消息，大吃一惊。他急忙跑回来对大家说：“咱们赶快到别处去吧！这个地方不能住了！”尽管海力布焦急地催促大家，可是谁也不相信。海力布急得掉下眼泪，说：“我可以发誓，我说的话千真万确。相信我的话吧，赶快搬走！再晚就来不及了！”</a:t>
            </a:r>
            <a:endParaRPr lang="en-US" altLang="zh-CN" sz="2800" dirty="0">
              <a:solidFill>
                <a:prstClr val="black"/>
              </a:solidFill>
              <a:latin typeface="微软雅黑" panose="020B0503020204020204" pitchFamily="34" charset="-122"/>
            </a:endParaRPr>
          </a:p>
        </p:txBody>
      </p:sp>
      <p:pic>
        <p:nvPicPr>
          <p:cNvPr id="3" name="图片 2"/>
          <p:cNvPicPr>
            <a:picLocks noChangeAspect="1" noChangeArrowheads="1"/>
          </p:cNvPicPr>
          <p:nvPr/>
        </p:nvPicPr>
        <p:blipFill>
          <a:blip r:embed="rId1" cstate="email"/>
          <a:srcRect/>
          <a:stretch>
            <a:fillRect/>
          </a:stretch>
        </p:blipFill>
        <p:spPr bwMode="auto">
          <a:xfrm>
            <a:off x="8036719" y="5175251"/>
            <a:ext cx="953691"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16769" y="1027113"/>
            <a:ext cx="6924675" cy="295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800" dirty="0">
                <a:solidFill>
                  <a:prstClr val="black"/>
                </a:solidFill>
                <a:latin typeface="微软雅黑" panose="020B0503020204020204" pitchFamily="34" charset="-122"/>
              </a:rPr>
              <a:t>      </a:t>
            </a:r>
            <a:r>
              <a:rPr lang="zh-CN" altLang="en-US" sz="3200" dirty="0">
                <a:solidFill>
                  <a:prstClr val="black"/>
                </a:solidFill>
                <a:latin typeface="微软雅黑" panose="020B0503020204020204" pitchFamily="34" charset="-122"/>
              </a:rPr>
              <a:t>海力布知道着急也没有用，不把为什么要搬家说清楚，大家是不会相信的。再一迟延，灾难就要夺去乡亲们的生命。要救乡亲们，只有牺牲自己。</a:t>
            </a:r>
            <a:endParaRPr lang="zh-CN" altLang="en-US" sz="3200" dirty="0">
              <a:solidFill>
                <a:prstClr val="black"/>
              </a:solidFill>
              <a:latin typeface="微软雅黑" panose="020B0503020204020204" pitchFamily="34" charset="-122"/>
            </a:endParaRPr>
          </a:p>
        </p:txBody>
      </p:sp>
      <p:pic>
        <p:nvPicPr>
          <p:cNvPr id="3" name="图片 2"/>
          <p:cNvPicPr>
            <a:picLocks noChangeAspect="1" noChangeArrowheads="1"/>
          </p:cNvPicPr>
          <p:nvPr/>
        </p:nvPicPr>
        <p:blipFill>
          <a:blip r:embed="rId1" cstate="email"/>
          <a:srcRect/>
          <a:stretch>
            <a:fillRect/>
          </a:stretch>
        </p:blipFill>
        <p:spPr bwMode="auto">
          <a:xfrm>
            <a:off x="8036719" y="4351339"/>
            <a:ext cx="95369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noChangeArrowheads="1"/>
          </p:cNvPicPr>
          <p:nvPr/>
        </p:nvPicPr>
        <p:blipFill>
          <a:blip r:embed="rId2" cstate="email"/>
          <a:srcRect/>
          <a:stretch>
            <a:fillRect/>
          </a:stretch>
        </p:blipFill>
        <p:spPr bwMode="auto">
          <a:xfrm>
            <a:off x="2774157" y="4267201"/>
            <a:ext cx="4412456"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84089" y="948646"/>
            <a:ext cx="70761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2800" dirty="0">
                <a:solidFill>
                  <a:prstClr val="black"/>
                </a:solidFill>
                <a:latin typeface="微软雅黑" panose="020B0503020204020204" pitchFamily="34" charset="-122"/>
              </a:rPr>
              <a:t>      </a:t>
            </a:r>
            <a:r>
              <a:rPr lang="zh-CN" altLang="en-US" sz="3600" dirty="0">
                <a:solidFill>
                  <a:prstClr val="black"/>
                </a:solidFill>
                <a:latin typeface="微软雅黑" panose="020B0503020204020204" pitchFamily="34" charset="-122"/>
              </a:rPr>
              <a:t>从这些让你感动的地方中可以看出海力布是一个什么样的人？ </a:t>
            </a:r>
            <a:endParaRPr lang="zh-CN" altLang="en-US" sz="3600" dirty="0">
              <a:solidFill>
                <a:prstClr val="black"/>
              </a:solidFill>
              <a:latin typeface="微软雅黑" panose="020B0503020204020204" pitchFamily="34" charset="-122"/>
            </a:endParaRPr>
          </a:p>
        </p:txBody>
      </p:sp>
      <p:sp>
        <p:nvSpPr>
          <p:cNvPr id="3" name="TextBox 2"/>
          <p:cNvSpPr txBox="1">
            <a:spLocks noChangeArrowheads="1"/>
          </p:cNvSpPr>
          <p:nvPr/>
        </p:nvSpPr>
        <p:spPr bwMode="auto">
          <a:xfrm>
            <a:off x="1625601" y="3867151"/>
            <a:ext cx="2089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3600" dirty="0">
                <a:solidFill>
                  <a:srgbClr val="FF0000"/>
                </a:solidFill>
                <a:latin typeface="微软雅黑" panose="020B0503020204020204" pitchFamily="34" charset="-122"/>
              </a:rPr>
              <a:t>热心助人</a:t>
            </a:r>
            <a:endParaRPr lang="zh-CN" altLang="en-US" sz="3600" dirty="0">
              <a:solidFill>
                <a:srgbClr val="FF0000"/>
              </a:solidFill>
              <a:latin typeface="微软雅黑" panose="020B0503020204020204" pitchFamily="34" charset="-122"/>
            </a:endParaRPr>
          </a:p>
        </p:txBody>
      </p:sp>
      <p:sp>
        <p:nvSpPr>
          <p:cNvPr id="4" name="TextBox 3"/>
          <p:cNvSpPr txBox="1">
            <a:spLocks noChangeArrowheads="1"/>
          </p:cNvSpPr>
          <p:nvPr/>
        </p:nvSpPr>
        <p:spPr bwMode="auto">
          <a:xfrm>
            <a:off x="4200524" y="3867151"/>
            <a:ext cx="2287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3600" dirty="0">
                <a:solidFill>
                  <a:srgbClr val="FF0000"/>
                </a:solidFill>
                <a:latin typeface="微软雅黑" panose="020B0503020204020204" pitchFamily="34" charset="-122"/>
              </a:rPr>
              <a:t>舍己为人</a:t>
            </a:r>
            <a:endParaRPr lang="zh-CN" altLang="en-US" sz="3600" dirty="0">
              <a:solidFill>
                <a:srgbClr val="FF0000"/>
              </a:solidFill>
              <a:latin typeface="微软雅黑" panose="020B0503020204020204" pitchFamily="34" charset="-122"/>
            </a:endParaRPr>
          </a:p>
        </p:txBody>
      </p:sp>
      <p:pic>
        <p:nvPicPr>
          <p:cNvPr id="5" name="图片 4"/>
          <p:cNvPicPr>
            <a:picLocks noChangeAspect="1" noChangeArrowheads="1"/>
          </p:cNvPicPr>
          <p:nvPr/>
        </p:nvPicPr>
        <p:blipFill>
          <a:blip r:embed="rId1" cstate="email"/>
          <a:srcRect/>
          <a:stretch>
            <a:fillRect/>
          </a:stretch>
        </p:blipFill>
        <p:spPr bwMode="auto">
          <a:xfrm>
            <a:off x="8036719" y="4351339"/>
            <a:ext cx="95369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2" cstate="email"/>
          <a:srcRect/>
          <a:stretch>
            <a:fillRect/>
          </a:stretch>
        </p:blipFill>
        <p:spPr bwMode="auto">
          <a:xfrm>
            <a:off x="2477691" y="5175251"/>
            <a:ext cx="360640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75146" y="733653"/>
            <a:ext cx="58352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en-US" altLang="zh-CN" sz="2800" b="1" dirty="0">
                <a:solidFill>
                  <a:prstClr val="black"/>
                </a:solidFill>
                <a:latin typeface="微软雅黑" panose="020B0503020204020204" pitchFamily="34" charset="-122"/>
              </a:rPr>
              <a:t>      </a:t>
            </a:r>
            <a:r>
              <a:rPr lang="zh-CN" altLang="en-US" sz="2800" b="1" dirty="0">
                <a:solidFill>
                  <a:prstClr val="black"/>
                </a:solidFill>
                <a:latin typeface="微软雅黑" panose="020B0503020204020204" pitchFamily="34" charset="-122"/>
              </a:rPr>
              <a:t>海力布平时是怎么做的？当他得到龙王的宝石后又是怎么做的？</a:t>
            </a:r>
            <a:endParaRPr lang="zh-CN" altLang="en-US" sz="2800" b="1" dirty="0">
              <a:solidFill>
                <a:prstClr val="black"/>
              </a:solidFill>
              <a:latin typeface="微软雅黑" panose="020B0503020204020204" pitchFamily="34" charset="-122"/>
            </a:endParaRPr>
          </a:p>
        </p:txBody>
      </p:sp>
      <p:sp>
        <p:nvSpPr>
          <p:cNvPr id="3" name="TextBox 2"/>
          <p:cNvSpPr txBox="1">
            <a:spLocks noChangeArrowheads="1"/>
          </p:cNvSpPr>
          <p:nvPr/>
        </p:nvSpPr>
        <p:spPr bwMode="auto">
          <a:xfrm>
            <a:off x="1147762" y="2924175"/>
            <a:ext cx="57029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dirty="0">
                <a:solidFill>
                  <a:prstClr val="black"/>
                </a:solidFill>
                <a:latin typeface="微软雅黑" panose="020B0503020204020204" pitchFamily="34" charset="-122"/>
              </a:rPr>
              <a:t>      他热心帮助别人每次打猎回来，总是把猎物分给大家，自己只留下很少的一份。大家都非常敬爱他。</a:t>
            </a:r>
            <a:endParaRPr lang="zh-CN" altLang="en-US" sz="2800" dirty="0">
              <a:solidFill>
                <a:prstClr val="black"/>
              </a:solidFill>
              <a:latin typeface="微软雅黑" panose="020B0503020204020204" pitchFamily="34" charset="-122"/>
            </a:endParaRPr>
          </a:p>
        </p:txBody>
      </p:sp>
      <p:sp>
        <p:nvSpPr>
          <p:cNvPr id="4" name="TextBox 3"/>
          <p:cNvSpPr txBox="1">
            <a:spLocks noChangeArrowheads="1"/>
          </p:cNvSpPr>
          <p:nvPr/>
        </p:nvSpPr>
        <p:spPr bwMode="auto">
          <a:xfrm>
            <a:off x="3529012" y="2924176"/>
            <a:ext cx="98702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800" b="1">
                <a:solidFill>
                  <a:srgbClr val="FF0000"/>
                </a:solidFill>
                <a:latin typeface="微软雅黑" panose="020B0503020204020204" pitchFamily="34" charset="-122"/>
              </a:rPr>
              <a:t>每次</a:t>
            </a:r>
            <a:endParaRPr lang="zh-CN" altLang="en-US" sz="2800" b="1">
              <a:solidFill>
                <a:srgbClr val="FF0000"/>
              </a:solidFill>
              <a:latin typeface="微软雅黑" panose="020B0503020204020204" pitchFamily="34" charset="-122"/>
            </a:endParaRPr>
          </a:p>
        </p:txBody>
      </p:sp>
      <p:sp>
        <p:nvSpPr>
          <p:cNvPr id="5" name="TextBox 4"/>
          <p:cNvSpPr txBox="1">
            <a:spLocks noChangeArrowheads="1"/>
          </p:cNvSpPr>
          <p:nvPr/>
        </p:nvSpPr>
        <p:spPr bwMode="auto">
          <a:xfrm>
            <a:off x="5394722" y="2924175"/>
            <a:ext cx="9191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800" b="1">
                <a:solidFill>
                  <a:srgbClr val="FF0000"/>
                </a:solidFill>
                <a:latin typeface="微软雅黑" panose="020B0503020204020204" pitchFamily="34" charset="-122"/>
              </a:rPr>
              <a:t>总是</a:t>
            </a:r>
            <a:endParaRPr lang="zh-CN" altLang="en-US" sz="2800" b="1">
              <a:solidFill>
                <a:srgbClr val="FF0000"/>
              </a:solidFill>
              <a:latin typeface="微软雅黑" panose="020B0503020204020204" pitchFamily="34" charset="-122"/>
            </a:endParaRPr>
          </a:p>
        </p:txBody>
      </p:sp>
      <p:sp>
        <p:nvSpPr>
          <p:cNvPr id="6" name="TextBox 5"/>
          <p:cNvSpPr txBox="1">
            <a:spLocks noChangeArrowheads="1"/>
          </p:cNvSpPr>
          <p:nvPr/>
        </p:nvSpPr>
        <p:spPr bwMode="auto">
          <a:xfrm>
            <a:off x="1216224" y="3785950"/>
            <a:ext cx="1032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dirty="0">
                <a:solidFill>
                  <a:srgbClr val="FF0000"/>
                </a:solidFill>
                <a:latin typeface="微软雅黑" panose="020B0503020204020204" pitchFamily="34" charset="-122"/>
              </a:rPr>
              <a:t>很少</a:t>
            </a:r>
            <a:endParaRPr lang="zh-CN" altLang="en-US" sz="2800" b="1" dirty="0">
              <a:solidFill>
                <a:srgbClr val="FF0000"/>
              </a:solidFill>
              <a:latin typeface="微软雅黑" panose="020B0503020204020204" pitchFamily="34" charset="-122"/>
            </a:endParaRPr>
          </a:p>
        </p:txBody>
      </p:sp>
      <p:sp>
        <p:nvSpPr>
          <p:cNvPr id="7" name="TextBox 6"/>
          <p:cNvSpPr txBox="1">
            <a:spLocks noChangeArrowheads="1"/>
          </p:cNvSpPr>
          <p:nvPr/>
        </p:nvSpPr>
        <p:spPr bwMode="auto">
          <a:xfrm>
            <a:off x="1120379" y="4581525"/>
            <a:ext cx="5293519"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800" dirty="0">
                <a:solidFill>
                  <a:prstClr val="black"/>
                </a:solidFill>
                <a:latin typeface="微软雅黑" panose="020B0503020204020204" pitchFamily="34" charset="-122"/>
              </a:rPr>
              <a:t>      从此以后，他每次打猎回来，分给大家的猎物更多了。</a:t>
            </a:r>
            <a:endParaRPr lang="zh-CN" altLang="en-US" sz="2800" dirty="0">
              <a:solidFill>
                <a:prstClr val="black"/>
              </a:solidFill>
              <a:latin typeface="微软雅黑" panose="020B0503020204020204" pitchFamily="34" charset="-122"/>
            </a:endParaRPr>
          </a:p>
        </p:txBody>
      </p:sp>
      <p:sp>
        <p:nvSpPr>
          <p:cNvPr id="8" name="TextBox 7"/>
          <p:cNvSpPr txBox="1">
            <a:spLocks noChangeArrowheads="1"/>
          </p:cNvSpPr>
          <p:nvPr/>
        </p:nvSpPr>
        <p:spPr bwMode="auto">
          <a:xfrm>
            <a:off x="3874465" y="4583691"/>
            <a:ext cx="914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dirty="0">
                <a:solidFill>
                  <a:srgbClr val="FF0000"/>
                </a:solidFill>
                <a:latin typeface="微软雅黑" panose="020B0503020204020204" pitchFamily="34" charset="-122"/>
              </a:rPr>
              <a:t>每次</a:t>
            </a:r>
            <a:endParaRPr lang="zh-CN" altLang="en-US" sz="2800" dirty="0">
              <a:solidFill>
                <a:prstClr val="black"/>
              </a:solidFill>
              <a:latin typeface="Calibri" panose="020F0502020204030204" pitchFamily="34" charset="0"/>
              <a:ea typeface="宋体" panose="02010600030101010101" pitchFamily="2" charset="-122"/>
            </a:endParaRPr>
          </a:p>
        </p:txBody>
      </p:sp>
      <p:sp>
        <p:nvSpPr>
          <p:cNvPr id="9" name="TextBox 8"/>
          <p:cNvSpPr txBox="1">
            <a:spLocks noChangeArrowheads="1"/>
          </p:cNvSpPr>
          <p:nvPr/>
        </p:nvSpPr>
        <p:spPr bwMode="auto">
          <a:xfrm>
            <a:off x="1147762" y="5056451"/>
            <a:ext cx="1015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dirty="0">
                <a:solidFill>
                  <a:srgbClr val="FF0000"/>
                </a:solidFill>
                <a:latin typeface="微软雅黑" panose="020B0503020204020204" pitchFamily="34" charset="-122"/>
              </a:rPr>
              <a:t>分给</a:t>
            </a:r>
            <a:endParaRPr lang="zh-CN" altLang="en-US" sz="2800" dirty="0">
              <a:solidFill>
                <a:prstClr val="black"/>
              </a:solidFill>
              <a:latin typeface="Calibri" panose="020F0502020204030204" pitchFamily="34" charset="0"/>
              <a:ea typeface="宋体" panose="02010600030101010101" pitchFamily="2" charset="-122"/>
            </a:endParaRPr>
          </a:p>
        </p:txBody>
      </p:sp>
      <p:sp>
        <p:nvSpPr>
          <p:cNvPr id="10" name="TextBox 9"/>
          <p:cNvSpPr txBox="1">
            <a:spLocks noChangeArrowheads="1"/>
          </p:cNvSpPr>
          <p:nvPr/>
        </p:nvSpPr>
        <p:spPr bwMode="auto">
          <a:xfrm>
            <a:off x="3767138" y="5012393"/>
            <a:ext cx="919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dirty="0">
                <a:solidFill>
                  <a:srgbClr val="FF0000"/>
                </a:solidFill>
                <a:latin typeface="微软雅黑" panose="020B0503020204020204" pitchFamily="34" charset="-122"/>
              </a:rPr>
              <a:t>更多</a:t>
            </a:r>
            <a:endParaRPr lang="zh-CN" altLang="en-US" sz="2800" dirty="0">
              <a:solidFill>
                <a:prstClr val="black"/>
              </a:solidFill>
              <a:latin typeface="Calibri" panose="020F0502020204030204" pitchFamily="34" charset="0"/>
              <a:ea typeface="宋体" panose="02010600030101010101" pitchFamily="2" charset="-122"/>
            </a:endParaRPr>
          </a:p>
        </p:txBody>
      </p:sp>
      <p:pic>
        <p:nvPicPr>
          <p:cNvPr id="20490" name="Picture 2"/>
          <p:cNvPicPr>
            <a:picLocks noChangeAspect="1" noChangeArrowheads="1"/>
          </p:cNvPicPr>
          <p:nvPr/>
        </p:nvPicPr>
        <p:blipFill>
          <a:blip r:embed="rId1" cstate="email"/>
          <a:srcRect/>
          <a:stretch>
            <a:fillRect/>
          </a:stretch>
        </p:blipFill>
        <p:spPr bwMode="auto">
          <a:xfrm>
            <a:off x="7323535" y="2382839"/>
            <a:ext cx="1394222"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Vertic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43927" y="712335"/>
            <a:ext cx="76628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en-US" altLang="zh-CN" sz="2800" dirty="0">
                <a:solidFill>
                  <a:prstClr val="black"/>
                </a:solidFill>
                <a:latin typeface="微软雅黑" panose="020B0503020204020204" pitchFamily="34" charset="-122"/>
              </a:rPr>
              <a:t>      </a:t>
            </a:r>
            <a:r>
              <a:rPr lang="zh-CN" altLang="en-US" sz="2800" b="1" dirty="0">
                <a:solidFill>
                  <a:prstClr val="black"/>
                </a:solidFill>
                <a:latin typeface="微软雅黑" panose="020B0503020204020204" pitchFamily="34" charset="-122"/>
              </a:rPr>
              <a:t>海力布听说龙王嘴里有神奇的宝石时，他是怎么想的？当乡亲们不肯搬家时，他又是怎么想的？体会他舍已为人的品质。</a:t>
            </a:r>
            <a:endParaRPr lang="zh-CN" altLang="en-US" sz="2800" b="1" dirty="0">
              <a:solidFill>
                <a:prstClr val="black"/>
              </a:solidFill>
              <a:latin typeface="微软雅黑" panose="020B0503020204020204" pitchFamily="34" charset="-122"/>
            </a:endParaRPr>
          </a:p>
        </p:txBody>
      </p:sp>
      <p:sp>
        <p:nvSpPr>
          <p:cNvPr id="3" name="TextBox 2"/>
          <p:cNvSpPr txBox="1">
            <a:spLocks noChangeArrowheads="1"/>
          </p:cNvSpPr>
          <p:nvPr/>
        </p:nvSpPr>
        <p:spPr bwMode="auto">
          <a:xfrm>
            <a:off x="871538" y="2794912"/>
            <a:ext cx="6972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dirty="0">
                <a:solidFill>
                  <a:prstClr val="black"/>
                </a:solidFill>
                <a:latin typeface="Calibri" panose="020F0502020204030204" pitchFamily="34" charset="0"/>
                <a:ea typeface="宋体" panose="02010600030101010101" pitchFamily="2" charset="-122"/>
              </a:rPr>
              <a:t>           </a:t>
            </a:r>
            <a:r>
              <a:rPr lang="zh-CN" altLang="en-US" sz="2800" dirty="0">
                <a:solidFill>
                  <a:prstClr val="black"/>
                </a:solidFill>
                <a:latin typeface="微软雅黑" panose="020B0503020204020204" pitchFamily="34" charset="-122"/>
              </a:rPr>
              <a:t>海力布想，珍宝倒不在乎，能听懂动物的话，对一个猎人来说，那太好了。</a:t>
            </a:r>
            <a:endParaRPr lang="zh-CN" altLang="en-US" sz="2800" dirty="0">
              <a:solidFill>
                <a:prstClr val="black"/>
              </a:solidFill>
              <a:latin typeface="微软雅黑" panose="020B0503020204020204" pitchFamily="34" charset="-122"/>
            </a:endParaRPr>
          </a:p>
        </p:txBody>
      </p:sp>
      <p:sp>
        <p:nvSpPr>
          <p:cNvPr id="4" name="TextBox 3"/>
          <p:cNvSpPr txBox="1">
            <a:spLocks noChangeArrowheads="1"/>
          </p:cNvSpPr>
          <p:nvPr/>
        </p:nvSpPr>
        <p:spPr bwMode="auto">
          <a:xfrm>
            <a:off x="4317547" y="2923501"/>
            <a:ext cx="1290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dirty="0">
                <a:solidFill>
                  <a:srgbClr val="FF0000"/>
                </a:solidFill>
                <a:latin typeface="微软雅黑" panose="020B0503020204020204" pitchFamily="34" charset="-122"/>
              </a:rPr>
              <a:t>不在乎</a:t>
            </a:r>
            <a:endParaRPr lang="zh-CN" altLang="en-US" sz="2800" dirty="0">
              <a:solidFill>
                <a:prstClr val="black"/>
              </a:solidFill>
              <a:latin typeface="Calibri" panose="020F0502020204030204" pitchFamily="34" charset="0"/>
              <a:ea typeface="宋体" panose="02010600030101010101" pitchFamily="2" charset="-122"/>
            </a:endParaRPr>
          </a:p>
        </p:txBody>
      </p:sp>
      <p:sp>
        <p:nvSpPr>
          <p:cNvPr id="5" name="TextBox 4"/>
          <p:cNvSpPr txBox="1">
            <a:spLocks noChangeArrowheads="1"/>
          </p:cNvSpPr>
          <p:nvPr/>
        </p:nvSpPr>
        <p:spPr bwMode="auto">
          <a:xfrm>
            <a:off x="871538" y="4022050"/>
            <a:ext cx="6972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800">
                <a:solidFill>
                  <a:prstClr val="black"/>
                </a:solidFill>
                <a:latin typeface="微软雅黑" panose="020B0503020204020204" pitchFamily="34" charset="-122"/>
              </a:rPr>
              <a:t>      海力布知道着急也没有用，不把为什么要搬家说清楚，大家是会相信的。现一迟延，灾难就要夺去乡亲们的生命。要救乡亲们，只有牺牲自己。</a:t>
            </a:r>
            <a:endParaRPr lang="zh-CN" altLang="en-US" sz="2800">
              <a:solidFill>
                <a:prstClr val="black"/>
              </a:solidFill>
              <a:latin typeface="微软雅黑" panose="020B0503020204020204" pitchFamily="34" charset="-122"/>
            </a:endParaRPr>
          </a:p>
        </p:txBody>
      </p:sp>
      <p:sp>
        <p:nvSpPr>
          <p:cNvPr id="6" name="TextBox 5"/>
          <p:cNvSpPr txBox="1">
            <a:spLocks noChangeArrowheads="1"/>
          </p:cNvSpPr>
          <p:nvPr/>
        </p:nvSpPr>
        <p:spPr bwMode="auto">
          <a:xfrm>
            <a:off x="1699589" y="6088042"/>
            <a:ext cx="956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dirty="0">
                <a:solidFill>
                  <a:srgbClr val="FF0000"/>
                </a:solidFill>
                <a:latin typeface="微软雅黑" panose="020B0503020204020204" pitchFamily="34" charset="-122"/>
              </a:rPr>
              <a:t>牺牲</a:t>
            </a:r>
            <a:endParaRPr lang="zh-CN" altLang="en-US" sz="2800" dirty="0">
              <a:solidFill>
                <a:prstClr val="black"/>
              </a:solidFill>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644127" y="797118"/>
            <a:ext cx="7832215" cy="74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2800" b="1" dirty="0">
                <a:solidFill>
                  <a:prstClr val="black"/>
                </a:solidFill>
                <a:latin typeface="微软雅黑" panose="020B0503020204020204" pitchFamily="34" charset="-122"/>
              </a:rPr>
              <a:t>      </a:t>
            </a:r>
            <a:r>
              <a:rPr lang="zh-CN" altLang="en-US" sz="3200" b="1" dirty="0">
                <a:solidFill>
                  <a:prstClr val="black"/>
                </a:solidFill>
                <a:latin typeface="微软雅黑" panose="020B0503020204020204" pitchFamily="34" charset="-122"/>
              </a:rPr>
              <a:t>海力布在你的心目中留下了怎样的印象？ </a:t>
            </a:r>
            <a:endParaRPr lang="zh-CN" altLang="en-US" sz="3200" b="1" dirty="0">
              <a:solidFill>
                <a:prstClr val="black"/>
              </a:solidFill>
              <a:latin typeface="微软雅黑" panose="020B0503020204020204" pitchFamily="34" charset="-122"/>
            </a:endParaRPr>
          </a:p>
        </p:txBody>
      </p:sp>
      <p:sp>
        <p:nvSpPr>
          <p:cNvPr id="3" name="TextBox 2"/>
          <p:cNvSpPr txBox="1">
            <a:spLocks noChangeArrowheads="1"/>
          </p:cNvSpPr>
          <p:nvPr/>
        </p:nvSpPr>
        <p:spPr bwMode="auto">
          <a:xfrm>
            <a:off x="1241822" y="1885951"/>
            <a:ext cx="723452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50000"/>
              </a:spcBef>
              <a:spcAft>
                <a:spcPct val="0"/>
              </a:spcAft>
            </a:pPr>
            <a:r>
              <a:rPr lang="zh-CN" altLang="en-US" sz="2400" b="1" dirty="0">
                <a:solidFill>
                  <a:prstClr val="black"/>
                </a:solidFill>
                <a:latin typeface="楷体_GB2312" pitchFamily="49" charset="-122"/>
                <a:ea typeface="楷体_GB2312" pitchFamily="49" charset="-122"/>
              </a:rPr>
              <a:t>    </a:t>
            </a:r>
            <a:r>
              <a:rPr lang="zh-CN" altLang="en-US" sz="3200" b="1" dirty="0">
                <a:solidFill>
                  <a:prstClr val="black"/>
                </a:solidFill>
                <a:latin typeface="楷体_GB2312" pitchFamily="49" charset="-122"/>
                <a:ea typeface="楷体_GB2312" pitchFamily="49" charset="-122"/>
              </a:rPr>
              <a:t> </a:t>
            </a:r>
            <a:r>
              <a:rPr lang="zh-CN" altLang="en-US" sz="2800" dirty="0">
                <a:solidFill>
                  <a:prstClr val="black"/>
                </a:solidFill>
                <a:latin typeface="微软雅黑" panose="020B0503020204020204" pitchFamily="34" charset="-122"/>
              </a:rPr>
              <a:t>海力布救了龙王的女儿小白蛇后，龙王要酬谢他，面对珍宝，海力布</a:t>
            </a:r>
            <a:r>
              <a:rPr lang="zh-CN" altLang="en-US" sz="2800" b="1" dirty="0">
                <a:solidFill>
                  <a:srgbClr val="FF0000"/>
                </a:solidFill>
                <a:latin typeface="微软雅黑" panose="020B0503020204020204" pitchFamily="34" charset="-122"/>
              </a:rPr>
              <a:t>不贪心</a:t>
            </a:r>
            <a:r>
              <a:rPr lang="zh-CN" altLang="en-US" sz="2800" dirty="0">
                <a:solidFill>
                  <a:prstClr val="black"/>
                </a:solidFill>
                <a:latin typeface="微软雅黑" panose="020B0503020204020204" pitchFamily="34" charset="-122"/>
              </a:rPr>
              <a:t>，只是接受了对自己打猎有所帮助的一颗宝石。</a:t>
            </a:r>
            <a:endParaRPr lang="zh-CN" altLang="en-US" sz="2800" dirty="0">
              <a:solidFill>
                <a:prstClr val="black"/>
              </a:solidFill>
              <a:latin typeface="微软雅黑" panose="020B0503020204020204" pitchFamily="34" charset="-122"/>
            </a:endParaRPr>
          </a:p>
        </p:txBody>
      </p:sp>
      <p:sp>
        <p:nvSpPr>
          <p:cNvPr id="4" name="TextBox 3"/>
          <p:cNvSpPr txBox="1">
            <a:spLocks noChangeArrowheads="1"/>
          </p:cNvSpPr>
          <p:nvPr/>
        </p:nvSpPr>
        <p:spPr bwMode="auto">
          <a:xfrm>
            <a:off x="1241822" y="4196671"/>
            <a:ext cx="7234520" cy="195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2400" dirty="0">
                <a:solidFill>
                  <a:prstClr val="black"/>
                </a:solidFill>
                <a:latin typeface="微软雅黑" panose="020B0503020204020204" pitchFamily="34" charset="-122"/>
              </a:rPr>
              <a:t>     </a:t>
            </a:r>
            <a:r>
              <a:rPr lang="zh-CN" altLang="en-US" sz="2800" dirty="0">
                <a:solidFill>
                  <a:prstClr val="black"/>
                </a:solidFill>
                <a:latin typeface="微软雅黑" panose="020B0503020204020204" pitchFamily="34" charset="-122"/>
              </a:rPr>
              <a:t>海力布是个心中有他人的人。他在危急时刻，为了挽救乡亲们的生命，早已做好了</a:t>
            </a:r>
            <a:r>
              <a:rPr lang="zh-CN" altLang="en-US" sz="2800" b="1" dirty="0">
                <a:solidFill>
                  <a:srgbClr val="FF0000"/>
                </a:solidFill>
                <a:latin typeface="微软雅黑" panose="020B0503020204020204" pitchFamily="34" charset="-122"/>
              </a:rPr>
              <a:t>牺牲</a:t>
            </a:r>
            <a:r>
              <a:rPr lang="zh-CN" altLang="en-US" sz="2800" dirty="0">
                <a:solidFill>
                  <a:prstClr val="black"/>
                </a:solidFill>
                <a:latin typeface="微软雅黑" panose="020B0503020204020204" pitchFamily="34" charset="-122"/>
              </a:rPr>
              <a:t>的准</a:t>
            </a:r>
            <a:r>
              <a:rPr lang="zh-CN" altLang="en-US" sz="2800" dirty="0">
                <a:solidFill>
                  <a:prstClr val="black"/>
                </a:solidFill>
                <a:latin typeface="微软雅黑" panose="020B0503020204020204" pitchFamily="34" charset="-122"/>
              </a:rPr>
              <a:t>备</a:t>
            </a:r>
            <a:endParaRPr lang="zh-CN" altLang="en-US" sz="2800" dirty="0">
              <a:solidFill>
                <a:prstClr val="black"/>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784622" y="1163639"/>
            <a:ext cx="140374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3200" dirty="0">
                <a:solidFill>
                  <a:prstClr val="black"/>
                </a:solidFill>
                <a:latin typeface="微软雅黑" panose="020B0503020204020204" pitchFamily="34" charset="-122"/>
              </a:rPr>
              <a:t>讲故事</a:t>
            </a:r>
            <a:r>
              <a:rPr lang="en-US" altLang="zh-CN" sz="3200" dirty="0">
                <a:solidFill>
                  <a:prstClr val="black"/>
                </a:solidFill>
                <a:latin typeface="微软雅黑" panose="020B0503020204020204" pitchFamily="34" charset="-122"/>
              </a:rPr>
              <a:t> </a:t>
            </a:r>
            <a:endParaRPr lang="en-US" altLang="zh-CN" sz="3200" dirty="0">
              <a:solidFill>
                <a:prstClr val="black"/>
              </a:solidFill>
              <a:latin typeface="微软雅黑" panose="020B0503020204020204" pitchFamily="34" charset="-122"/>
            </a:endParaRPr>
          </a:p>
        </p:txBody>
      </p:sp>
      <p:sp>
        <p:nvSpPr>
          <p:cNvPr id="3" name="TextBox 2"/>
          <p:cNvSpPr txBox="1">
            <a:spLocks noChangeArrowheads="1"/>
          </p:cNvSpPr>
          <p:nvPr/>
        </p:nvSpPr>
        <p:spPr bwMode="auto">
          <a:xfrm>
            <a:off x="784622" y="2298474"/>
            <a:ext cx="763366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en-US" altLang="zh-CN" sz="2800" dirty="0">
                <a:solidFill>
                  <a:prstClr val="black"/>
                </a:solidFill>
                <a:latin typeface="微软雅黑" panose="020B0503020204020204" pitchFamily="34" charset="-122"/>
              </a:rPr>
              <a:t>1</a:t>
            </a:r>
            <a:r>
              <a:rPr lang="en-US" altLang="zh-CN" sz="2800" dirty="0">
                <a:solidFill>
                  <a:prstClr val="black"/>
                </a:solidFill>
                <a:latin typeface="微软雅黑" panose="020B0503020204020204" pitchFamily="34" charset="-122"/>
              </a:rPr>
              <a:t>.</a:t>
            </a:r>
            <a:r>
              <a:rPr lang="zh-CN" altLang="en-US" sz="2800" dirty="0">
                <a:solidFill>
                  <a:prstClr val="black"/>
                </a:solidFill>
                <a:latin typeface="微软雅黑" panose="020B0503020204020204" pitchFamily="34" charset="-122"/>
              </a:rPr>
              <a:t>叙事要清楚，交待清楚故事的起因、经过、结果。 </a:t>
            </a:r>
            <a:endParaRPr lang="zh-CN" altLang="en-US" sz="2800" dirty="0">
              <a:solidFill>
                <a:prstClr val="black"/>
              </a:solidFill>
              <a:latin typeface="微软雅黑" panose="020B0503020204020204" pitchFamily="34" charset="-122"/>
            </a:endParaRPr>
          </a:p>
          <a:p>
            <a:pPr fontAlgn="base">
              <a:lnSpc>
                <a:spcPct val="150000"/>
              </a:lnSpc>
              <a:spcBef>
                <a:spcPct val="0"/>
              </a:spcBef>
              <a:spcAft>
                <a:spcPct val="0"/>
              </a:spcAft>
            </a:pPr>
            <a:r>
              <a:rPr lang="en-US" altLang="zh-CN" sz="2800" dirty="0">
                <a:solidFill>
                  <a:prstClr val="black"/>
                </a:solidFill>
                <a:latin typeface="微软雅黑" panose="020B0503020204020204" pitchFamily="34" charset="-122"/>
              </a:rPr>
              <a:t>2</a:t>
            </a:r>
            <a:r>
              <a:rPr lang="en-US" altLang="zh-CN" sz="2800" dirty="0">
                <a:solidFill>
                  <a:prstClr val="black"/>
                </a:solidFill>
                <a:latin typeface="微软雅黑" panose="020B0503020204020204" pitchFamily="34" charset="-122"/>
              </a:rPr>
              <a:t>.</a:t>
            </a:r>
            <a:r>
              <a:rPr lang="zh-CN" altLang="en-US" sz="2800" dirty="0">
                <a:solidFill>
                  <a:prstClr val="black"/>
                </a:solidFill>
                <a:latin typeface="微软雅黑" panose="020B0503020204020204" pitchFamily="34" charset="-122"/>
              </a:rPr>
              <a:t>可以自己组织语言。文中的重点部分可以用上书上的词句。 </a:t>
            </a:r>
            <a:endParaRPr lang="zh-CN" altLang="en-US" sz="2800" dirty="0">
              <a:solidFill>
                <a:prstClr val="black"/>
              </a:solidFill>
              <a:latin typeface="微软雅黑" panose="020B0503020204020204" pitchFamily="34" charset="-122"/>
            </a:endParaRPr>
          </a:p>
          <a:p>
            <a:pPr fontAlgn="base">
              <a:lnSpc>
                <a:spcPct val="150000"/>
              </a:lnSpc>
              <a:spcBef>
                <a:spcPct val="0"/>
              </a:spcBef>
              <a:spcAft>
                <a:spcPct val="0"/>
              </a:spcAft>
            </a:pPr>
            <a:r>
              <a:rPr lang="en-US" altLang="zh-CN" sz="2800" dirty="0">
                <a:solidFill>
                  <a:prstClr val="black"/>
                </a:solidFill>
                <a:latin typeface="微软雅黑" panose="020B0503020204020204" pitchFamily="34" charset="-122"/>
              </a:rPr>
              <a:t>3</a:t>
            </a:r>
            <a:r>
              <a:rPr lang="en-US" altLang="zh-CN" sz="2800" dirty="0">
                <a:solidFill>
                  <a:prstClr val="black"/>
                </a:solidFill>
                <a:latin typeface="微软雅黑" panose="020B0503020204020204" pitchFamily="34" charset="-122"/>
              </a:rPr>
              <a:t>.</a:t>
            </a:r>
            <a:r>
              <a:rPr lang="zh-CN" altLang="en-US" sz="2800" dirty="0">
                <a:solidFill>
                  <a:prstClr val="black"/>
                </a:solidFill>
                <a:latin typeface="微软雅黑" panose="020B0503020204020204" pitchFamily="34" charset="-122"/>
              </a:rPr>
              <a:t>讲故事要有表情、有感情。</a:t>
            </a:r>
            <a:endParaRPr lang="zh-CN" altLang="en-US" sz="2800" dirty="0">
              <a:solidFill>
                <a:prstClr val="black"/>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8713" y="1076553"/>
            <a:ext cx="6828235" cy="260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800" dirty="0">
                <a:solidFill>
                  <a:prstClr val="black"/>
                </a:solidFill>
                <a:latin typeface="微软雅黑" panose="020B0503020204020204" pitchFamily="34" charset="-122"/>
              </a:rPr>
              <a:t>       这个民间故事，讲的是海力布为了挽救乡亲们的生命，不惜牺牲自己，变成一块石头的故事。赞扬了他热心助人、舍己为人的高贵品质。</a:t>
            </a:r>
            <a:endParaRPr lang="zh-CN" altLang="en-US" sz="2800" dirty="0">
              <a:solidFill>
                <a:prstClr val="black"/>
              </a:solidFill>
              <a:latin typeface="微软雅黑" panose="020B0503020204020204" pitchFamily="34" charset="-122"/>
            </a:endParaRPr>
          </a:p>
        </p:txBody>
      </p:sp>
      <p:pic>
        <p:nvPicPr>
          <p:cNvPr id="24578" name="Picture 2"/>
          <p:cNvPicPr>
            <a:picLocks noChangeAspect="1" noChangeArrowheads="1"/>
          </p:cNvPicPr>
          <p:nvPr/>
        </p:nvPicPr>
        <p:blipFill>
          <a:blip r:embed="rId1" cstate="email"/>
          <a:srcRect/>
          <a:stretch>
            <a:fillRect/>
          </a:stretch>
        </p:blipFill>
        <p:spPr bwMode="auto">
          <a:xfrm>
            <a:off x="2556273" y="4222977"/>
            <a:ext cx="4412456"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58995" y="1376818"/>
            <a:ext cx="7802165" cy="37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2000" dirty="0">
                <a:solidFill>
                  <a:prstClr val="black"/>
                </a:solidFill>
                <a:latin typeface="微软雅黑" panose="020B0503020204020204" pitchFamily="34" charset="-122"/>
              </a:rPr>
              <a:t>       民间故事是民间文学中的重要门类之一。从广义上讲，民间故事就是劳动人民创作并传播的、具有虚构内容的散文形式的口头文学作品，是所有民间散文作品的通称，有的地方叫“瞎话”、“古话”、“古经”等等。民间故事是从远古时代起就在人们口头流传的一种以奇异的语言和象征的形式讲述人与人之间的种种关系，题材广泛而又充满幻想的叙事体故事。民间故事从生活本身出发，但又并不局限于实际情况以及人们认为真实的和合理范围之内。它们往往包含着自然的、异想天开的成分。</a:t>
            </a:r>
            <a:endParaRPr lang="zh-CN" altLang="en-US" sz="2000" dirty="0">
              <a:solidFill>
                <a:prstClr val="black"/>
              </a:solidFill>
              <a:latin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894160" y="1341438"/>
            <a:ext cx="15732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3200" dirty="0">
                <a:solidFill>
                  <a:prstClr val="black"/>
                </a:solidFill>
                <a:latin typeface="微软雅黑" panose="020B0503020204020204" pitchFamily="34" charset="-122"/>
              </a:rPr>
              <a:t>小练笔</a:t>
            </a:r>
            <a:endParaRPr lang="zh-CN" altLang="en-US" sz="3200" dirty="0">
              <a:solidFill>
                <a:prstClr val="black"/>
              </a:solidFill>
              <a:latin typeface="微软雅黑" panose="020B0503020204020204" pitchFamily="34" charset="-122"/>
            </a:endParaRPr>
          </a:p>
        </p:txBody>
      </p:sp>
      <p:sp>
        <p:nvSpPr>
          <p:cNvPr id="35843" name="TextBox 2"/>
          <p:cNvSpPr txBox="1">
            <a:spLocks noChangeArrowheads="1"/>
          </p:cNvSpPr>
          <p:nvPr/>
        </p:nvSpPr>
        <p:spPr bwMode="auto">
          <a:xfrm>
            <a:off x="1069182" y="2667000"/>
            <a:ext cx="691872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3600" dirty="0">
                <a:solidFill>
                  <a:prstClr val="black"/>
                </a:solidFill>
                <a:latin typeface="微软雅黑" panose="020B0503020204020204" pitchFamily="34" charset="-122"/>
              </a:rPr>
              <a:t>       根据课文内容，给那块叫“海力布”的石头写一段话，简要介绍它的来历。</a:t>
            </a:r>
            <a:endParaRPr lang="zh-CN" altLang="en-US" sz="3600" dirty="0">
              <a:solidFill>
                <a:prstClr val="black"/>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wipe(up)">
                                      <p:cBhvr>
                                        <p:cTn id="1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170385" y="2060121"/>
            <a:ext cx="69723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3600" dirty="0">
                <a:solidFill>
                  <a:prstClr val="black"/>
                </a:solidFill>
                <a:latin typeface="微软雅黑" panose="020B0503020204020204" pitchFamily="34" charset="-122"/>
              </a:rPr>
              <a:t>       仔细读读海力布劝说乡亲们赶快搬家的部分，课后小组内分角色和同学演一演。</a:t>
            </a:r>
            <a:r>
              <a:rPr lang="zh-CN" altLang="en-US" sz="3600" b="1" dirty="0">
                <a:solidFill>
                  <a:prstClr val="black"/>
                </a:solidFill>
                <a:latin typeface="微软雅黑" panose="020B0503020204020204" pitchFamily="34" charset="-122"/>
              </a:rPr>
              <a:t> </a:t>
            </a:r>
            <a:endParaRPr lang="zh-CN" altLang="en-US" sz="3600" dirty="0">
              <a:solidFill>
                <a:prstClr val="black"/>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981979" y="1302656"/>
            <a:ext cx="7450819" cy="324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en-US" altLang="zh-CN" sz="2800" dirty="0">
                <a:solidFill>
                  <a:prstClr val="black"/>
                </a:solidFill>
                <a:latin typeface="微软雅黑" panose="020B0503020204020204" pitchFamily="34" charset="-122"/>
              </a:rPr>
              <a:t>1.</a:t>
            </a:r>
            <a:r>
              <a:rPr lang="zh-CN" altLang="en-US" sz="2800" dirty="0">
                <a:solidFill>
                  <a:prstClr val="black"/>
                </a:solidFill>
                <a:latin typeface="微软雅黑" panose="020B0503020204020204" pitchFamily="34" charset="-122"/>
              </a:rPr>
              <a:t>抄写词语：</a:t>
            </a:r>
            <a:endParaRPr lang="zh-CN" altLang="en-US" sz="28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800" dirty="0">
                <a:solidFill>
                  <a:prstClr val="black"/>
                </a:solidFill>
                <a:latin typeface="微软雅黑" panose="020B0503020204020204" pitchFamily="34" charset="-122"/>
              </a:rPr>
              <a:t>酬谢     宝库     珍宝     僵硬       叮嘱       崩塌     发誓     扶着     狂风怒号  震天动地  世世代代  </a:t>
            </a:r>
            <a:endParaRPr lang="en-US" altLang="zh-CN" sz="2800" dirty="0">
              <a:solidFill>
                <a:prstClr val="black"/>
              </a:solidFill>
              <a:latin typeface="微软雅黑" panose="020B0503020204020204" pitchFamily="34" charset="-122"/>
            </a:endParaRPr>
          </a:p>
          <a:p>
            <a:pPr fontAlgn="base">
              <a:lnSpc>
                <a:spcPct val="150000"/>
              </a:lnSpc>
              <a:spcBef>
                <a:spcPct val="0"/>
              </a:spcBef>
              <a:spcAft>
                <a:spcPct val="0"/>
              </a:spcAft>
            </a:pPr>
            <a:r>
              <a:rPr lang="en-US" altLang="zh-CN" sz="2800" dirty="0">
                <a:solidFill>
                  <a:prstClr val="black"/>
                </a:solidFill>
                <a:latin typeface="微软雅黑" panose="020B0503020204020204" pitchFamily="34" charset="-122"/>
              </a:rPr>
              <a:t>2.</a:t>
            </a:r>
            <a:r>
              <a:rPr lang="zh-CN" altLang="en-US" sz="2800" dirty="0">
                <a:solidFill>
                  <a:prstClr val="black"/>
                </a:solidFill>
                <a:latin typeface="微软雅黑" panose="020B0503020204020204" pitchFamily="34" charset="-122"/>
              </a:rPr>
              <a:t>课后阅读</a:t>
            </a:r>
            <a:r>
              <a:rPr lang="en-US" altLang="zh-CN" sz="2800" dirty="0">
                <a:solidFill>
                  <a:prstClr val="black"/>
                </a:solidFill>
                <a:latin typeface="微软雅黑" panose="020B0503020204020204" pitchFamily="34" charset="-122"/>
              </a:rPr>
              <a:t>《</a:t>
            </a:r>
            <a:r>
              <a:rPr lang="zh-CN" altLang="en-US" sz="2800" dirty="0">
                <a:solidFill>
                  <a:prstClr val="black"/>
                </a:solidFill>
                <a:latin typeface="微软雅黑" panose="020B0503020204020204" pitchFamily="34" charset="-122"/>
              </a:rPr>
              <a:t>白蛇传</a:t>
            </a:r>
            <a:r>
              <a:rPr lang="en-US" altLang="zh-CN" sz="2800" dirty="0">
                <a:solidFill>
                  <a:prstClr val="black"/>
                </a:solidFill>
                <a:latin typeface="微软雅黑" panose="020B0503020204020204" pitchFamily="34" charset="-122"/>
              </a:rPr>
              <a:t>》</a:t>
            </a:r>
            <a:r>
              <a:rPr lang="zh-CN" altLang="en-US" sz="2800" dirty="0">
                <a:solidFill>
                  <a:prstClr val="black"/>
                </a:solidFill>
                <a:latin typeface="微软雅黑" panose="020B0503020204020204" pitchFamily="34" charset="-122"/>
              </a:rPr>
              <a:t>、</a:t>
            </a:r>
            <a:r>
              <a:rPr lang="en-US" altLang="zh-CN" sz="2800" dirty="0">
                <a:solidFill>
                  <a:prstClr val="black"/>
                </a:solidFill>
                <a:latin typeface="微软雅黑" panose="020B0503020204020204" pitchFamily="34" charset="-122"/>
              </a:rPr>
              <a:t>《</a:t>
            </a:r>
            <a:r>
              <a:rPr lang="zh-CN" altLang="en-US" sz="2800" dirty="0">
                <a:solidFill>
                  <a:prstClr val="black"/>
                </a:solidFill>
                <a:latin typeface="微软雅黑" panose="020B0503020204020204" pitchFamily="34" charset="-122"/>
              </a:rPr>
              <a:t>鲁班造伞的传说</a:t>
            </a:r>
            <a:r>
              <a:rPr lang="en-US" altLang="zh-CN" sz="2800" dirty="0">
                <a:solidFill>
                  <a:prstClr val="black"/>
                </a:solidFill>
                <a:latin typeface="微软雅黑" panose="020B0503020204020204" pitchFamily="34" charset="-122"/>
              </a:rPr>
              <a:t>》</a:t>
            </a:r>
            <a:r>
              <a:rPr lang="zh-CN" altLang="en-US" sz="2800" dirty="0">
                <a:solidFill>
                  <a:prstClr val="black"/>
                </a:solidFill>
                <a:latin typeface="微软雅黑" panose="020B0503020204020204" pitchFamily="34" charset="-122"/>
              </a:rPr>
              <a:t>。 </a:t>
            </a:r>
            <a:endParaRPr lang="zh-CN" altLang="en-US" sz="2800" dirty="0">
              <a:solidFill>
                <a:prstClr val="black"/>
              </a:solidFill>
              <a:latin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36"/>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7554516" y="3211514"/>
            <a:ext cx="1589484"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文本框 64"/>
          <p:cNvSpPr txBox="1">
            <a:spLocks noChangeArrowheads="1"/>
          </p:cNvSpPr>
          <p:nvPr/>
        </p:nvSpPr>
        <p:spPr bwMode="auto">
          <a:xfrm>
            <a:off x="1325166" y="1779588"/>
            <a:ext cx="4572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酬</a:t>
            </a:r>
            <a:endParaRPr lang="en-US" altLang="zh-CN" sz="5400" b="1">
              <a:solidFill>
                <a:srgbClr val="FF0000"/>
              </a:solidFill>
              <a:latin typeface="华文楷体" pitchFamily="2" charset="-122"/>
              <a:ea typeface="华文楷体" pitchFamily="2" charset="-122"/>
            </a:endParaRPr>
          </a:p>
        </p:txBody>
      </p:sp>
      <p:sp>
        <p:nvSpPr>
          <p:cNvPr id="46" name="文本框 64"/>
          <p:cNvSpPr txBox="1">
            <a:spLocks noChangeArrowheads="1"/>
          </p:cNvSpPr>
          <p:nvPr/>
        </p:nvSpPr>
        <p:spPr bwMode="auto">
          <a:xfrm>
            <a:off x="2502694" y="1779588"/>
            <a:ext cx="74890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珍</a:t>
            </a:r>
            <a:endParaRPr lang="zh-CN" altLang="en-US" sz="5400" b="1">
              <a:solidFill>
                <a:srgbClr val="FF0000"/>
              </a:solidFill>
              <a:latin typeface="华文楷体" pitchFamily="2" charset="-122"/>
              <a:ea typeface="华文楷体" pitchFamily="2" charset="-122"/>
            </a:endParaRPr>
          </a:p>
        </p:txBody>
      </p:sp>
      <p:sp>
        <p:nvSpPr>
          <p:cNvPr id="47" name="文本框 64"/>
          <p:cNvSpPr txBox="1">
            <a:spLocks noChangeArrowheads="1"/>
          </p:cNvSpPr>
          <p:nvPr/>
        </p:nvSpPr>
        <p:spPr bwMode="auto">
          <a:xfrm>
            <a:off x="3732610" y="1782763"/>
            <a:ext cx="70842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叮</a:t>
            </a:r>
            <a:endParaRPr lang="zh-CN" altLang="en-US" sz="5400" b="1">
              <a:solidFill>
                <a:srgbClr val="FF0000"/>
              </a:solidFill>
              <a:latin typeface="华文楷体" pitchFamily="2" charset="-122"/>
              <a:ea typeface="华文楷体" pitchFamily="2" charset="-122"/>
            </a:endParaRPr>
          </a:p>
        </p:txBody>
      </p:sp>
      <p:sp>
        <p:nvSpPr>
          <p:cNvPr id="48" name="文本框 64"/>
          <p:cNvSpPr txBox="1">
            <a:spLocks noChangeArrowheads="1"/>
          </p:cNvSpPr>
          <p:nvPr/>
        </p:nvSpPr>
        <p:spPr bwMode="auto">
          <a:xfrm>
            <a:off x="4891088" y="1771650"/>
            <a:ext cx="70842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嘱</a:t>
            </a:r>
            <a:endParaRPr lang="zh-CN" altLang="en-US" sz="5400" b="1">
              <a:solidFill>
                <a:srgbClr val="FF0000"/>
              </a:solidFill>
              <a:latin typeface="华文楷体" pitchFamily="2" charset="-122"/>
              <a:ea typeface="华文楷体" pitchFamily="2" charset="-122"/>
            </a:endParaRPr>
          </a:p>
        </p:txBody>
      </p:sp>
      <p:sp>
        <p:nvSpPr>
          <p:cNvPr id="49" name="文本框 64"/>
          <p:cNvSpPr txBox="1">
            <a:spLocks noChangeArrowheads="1"/>
          </p:cNvSpPr>
          <p:nvPr/>
        </p:nvSpPr>
        <p:spPr bwMode="auto">
          <a:xfrm>
            <a:off x="6038850" y="1758951"/>
            <a:ext cx="70127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塌</a:t>
            </a:r>
            <a:endParaRPr lang="zh-CN" altLang="en-US" sz="5400" b="1">
              <a:solidFill>
                <a:srgbClr val="FF0000"/>
              </a:solidFill>
              <a:latin typeface="华文楷体" pitchFamily="2" charset="-122"/>
              <a:ea typeface="华文楷体" pitchFamily="2" charset="-122"/>
            </a:endParaRPr>
          </a:p>
        </p:txBody>
      </p:sp>
      <p:sp>
        <p:nvSpPr>
          <p:cNvPr id="50" name="文本框 64"/>
          <p:cNvSpPr txBox="1">
            <a:spLocks noChangeArrowheads="1"/>
          </p:cNvSpPr>
          <p:nvPr/>
        </p:nvSpPr>
        <p:spPr bwMode="auto">
          <a:xfrm>
            <a:off x="1352550" y="4195763"/>
            <a:ext cx="6262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誓</a:t>
            </a:r>
            <a:endParaRPr lang="zh-CN" altLang="en-US" sz="5400" b="1">
              <a:solidFill>
                <a:srgbClr val="FF0000"/>
              </a:solidFill>
              <a:latin typeface="华文楷体" pitchFamily="2" charset="-122"/>
              <a:ea typeface="华文楷体" pitchFamily="2" charset="-122"/>
            </a:endParaRPr>
          </a:p>
        </p:txBody>
      </p:sp>
      <p:grpSp>
        <p:nvGrpSpPr>
          <p:cNvPr id="51" name="组合 7"/>
          <p:cNvGrpSpPr/>
          <p:nvPr/>
        </p:nvGrpSpPr>
        <p:grpSpPr bwMode="auto">
          <a:xfrm>
            <a:off x="1352550" y="4195763"/>
            <a:ext cx="772716" cy="1085850"/>
            <a:chOff x="2437" y="2032"/>
            <a:chExt cx="1244" cy="1264"/>
          </a:xfrm>
        </p:grpSpPr>
        <p:sp>
          <p:nvSpPr>
            <p:cNvPr id="8201"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02"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03"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55" name="组合 54"/>
          <p:cNvGrpSpPr/>
          <p:nvPr/>
        </p:nvGrpSpPr>
        <p:grpSpPr bwMode="auto">
          <a:xfrm>
            <a:off x="6038850" y="1758950"/>
            <a:ext cx="771525" cy="1085850"/>
            <a:chOff x="2437" y="2032"/>
            <a:chExt cx="1244" cy="1264"/>
          </a:xfrm>
        </p:grpSpPr>
        <p:sp>
          <p:nvSpPr>
            <p:cNvPr id="8205"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06"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07"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59" name="组合 7"/>
          <p:cNvGrpSpPr/>
          <p:nvPr/>
        </p:nvGrpSpPr>
        <p:grpSpPr bwMode="auto">
          <a:xfrm>
            <a:off x="4889897" y="1765301"/>
            <a:ext cx="771525" cy="1084263"/>
            <a:chOff x="2437" y="2032"/>
            <a:chExt cx="1244" cy="1264"/>
          </a:xfrm>
        </p:grpSpPr>
        <p:sp>
          <p:nvSpPr>
            <p:cNvPr id="8209"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10"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11"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63" name="组合 7"/>
          <p:cNvGrpSpPr/>
          <p:nvPr/>
        </p:nvGrpSpPr>
        <p:grpSpPr bwMode="auto">
          <a:xfrm>
            <a:off x="3709988" y="1766888"/>
            <a:ext cx="771525" cy="1085850"/>
            <a:chOff x="2437" y="2032"/>
            <a:chExt cx="1244" cy="1264"/>
          </a:xfrm>
        </p:grpSpPr>
        <p:sp>
          <p:nvSpPr>
            <p:cNvPr id="8213"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14"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15"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67" name="组合 7"/>
          <p:cNvGrpSpPr/>
          <p:nvPr/>
        </p:nvGrpSpPr>
        <p:grpSpPr bwMode="auto">
          <a:xfrm>
            <a:off x="2525316" y="1787526"/>
            <a:ext cx="771525" cy="1084263"/>
            <a:chOff x="2437" y="2032"/>
            <a:chExt cx="1244" cy="1264"/>
          </a:xfrm>
        </p:grpSpPr>
        <p:sp>
          <p:nvSpPr>
            <p:cNvPr id="8217"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18"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19"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grpSp>
        <p:nvGrpSpPr>
          <p:cNvPr id="71" name="组合 7"/>
          <p:cNvGrpSpPr/>
          <p:nvPr/>
        </p:nvGrpSpPr>
        <p:grpSpPr bwMode="auto">
          <a:xfrm>
            <a:off x="1346598" y="1771650"/>
            <a:ext cx="772715" cy="1087438"/>
            <a:chOff x="2437" y="2032"/>
            <a:chExt cx="1245" cy="1265"/>
          </a:xfrm>
        </p:grpSpPr>
        <p:sp>
          <p:nvSpPr>
            <p:cNvPr id="8221"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22" name="直接连接符 4"/>
            <p:cNvCxnSpPr>
              <a:cxnSpLocks noChangeShapeType="1"/>
            </p:cNvCxnSpPr>
            <p:nvPr/>
          </p:nvCxnSpPr>
          <p:spPr bwMode="auto">
            <a:xfrm>
              <a:off x="2437" y="2697"/>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23"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81" name="TextBox 80"/>
          <p:cNvSpPr txBox="1">
            <a:spLocks noChangeArrowheads="1"/>
          </p:cNvSpPr>
          <p:nvPr/>
        </p:nvSpPr>
        <p:spPr bwMode="auto">
          <a:xfrm>
            <a:off x="1404937" y="2901951"/>
            <a:ext cx="7965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酬谢</a:t>
            </a:r>
            <a:endParaRPr lang="zh-CN" altLang="en-US" sz="2000">
              <a:solidFill>
                <a:srgbClr val="0070C0"/>
              </a:solidFill>
              <a:latin typeface="微软雅黑" panose="020B0503020204020204" pitchFamily="34" charset="-122"/>
            </a:endParaRPr>
          </a:p>
        </p:txBody>
      </p:sp>
      <p:sp>
        <p:nvSpPr>
          <p:cNvPr id="82" name="TextBox 81"/>
          <p:cNvSpPr txBox="1">
            <a:spLocks noChangeArrowheads="1"/>
          </p:cNvSpPr>
          <p:nvPr/>
        </p:nvSpPr>
        <p:spPr bwMode="auto">
          <a:xfrm>
            <a:off x="2594372" y="2887664"/>
            <a:ext cx="723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珍宝</a:t>
            </a:r>
            <a:endParaRPr lang="zh-CN" altLang="en-US" sz="2000">
              <a:solidFill>
                <a:srgbClr val="0070C0"/>
              </a:solidFill>
              <a:latin typeface="微软雅黑" panose="020B0503020204020204" pitchFamily="34" charset="-122"/>
            </a:endParaRPr>
          </a:p>
        </p:txBody>
      </p:sp>
      <p:sp>
        <p:nvSpPr>
          <p:cNvPr id="83" name="TextBox 82"/>
          <p:cNvSpPr txBox="1">
            <a:spLocks noChangeArrowheads="1"/>
          </p:cNvSpPr>
          <p:nvPr/>
        </p:nvSpPr>
        <p:spPr bwMode="auto">
          <a:xfrm>
            <a:off x="3793331" y="2873376"/>
            <a:ext cx="785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叮嘱</a:t>
            </a:r>
            <a:endParaRPr lang="zh-CN" altLang="en-US" sz="2000">
              <a:solidFill>
                <a:srgbClr val="0070C0"/>
              </a:solidFill>
              <a:latin typeface="微软雅黑" panose="020B0503020204020204" pitchFamily="34" charset="-122"/>
            </a:endParaRPr>
          </a:p>
        </p:txBody>
      </p:sp>
      <p:sp>
        <p:nvSpPr>
          <p:cNvPr id="84" name="TextBox 83"/>
          <p:cNvSpPr txBox="1">
            <a:spLocks noChangeArrowheads="1"/>
          </p:cNvSpPr>
          <p:nvPr/>
        </p:nvSpPr>
        <p:spPr bwMode="auto">
          <a:xfrm>
            <a:off x="4960144" y="2873376"/>
            <a:ext cx="829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嘱咐</a:t>
            </a:r>
            <a:endParaRPr lang="zh-CN" altLang="en-US" sz="2000">
              <a:solidFill>
                <a:srgbClr val="0070C0"/>
              </a:solidFill>
              <a:latin typeface="微软雅黑" panose="020B0503020204020204" pitchFamily="34" charset="-122"/>
            </a:endParaRPr>
          </a:p>
        </p:txBody>
      </p:sp>
      <p:sp>
        <p:nvSpPr>
          <p:cNvPr id="85" name="TextBox 84"/>
          <p:cNvSpPr txBox="1">
            <a:spLocks noChangeArrowheads="1"/>
          </p:cNvSpPr>
          <p:nvPr/>
        </p:nvSpPr>
        <p:spPr bwMode="auto">
          <a:xfrm>
            <a:off x="6136481" y="2873376"/>
            <a:ext cx="819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崩塌</a:t>
            </a:r>
            <a:endParaRPr lang="zh-CN" altLang="en-US" sz="2000">
              <a:solidFill>
                <a:srgbClr val="0070C0"/>
              </a:solidFill>
              <a:latin typeface="微软雅黑" panose="020B0503020204020204" pitchFamily="34" charset="-122"/>
            </a:endParaRPr>
          </a:p>
        </p:txBody>
      </p:sp>
      <p:sp>
        <p:nvSpPr>
          <p:cNvPr id="86" name="TextBox 85"/>
          <p:cNvSpPr txBox="1">
            <a:spLocks noChangeArrowheads="1"/>
          </p:cNvSpPr>
          <p:nvPr/>
        </p:nvSpPr>
        <p:spPr bwMode="auto">
          <a:xfrm>
            <a:off x="1423988" y="5314951"/>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发誓</a:t>
            </a:r>
            <a:endParaRPr lang="zh-CN" altLang="en-US" sz="2000">
              <a:solidFill>
                <a:srgbClr val="0070C0"/>
              </a:solidFill>
              <a:latin typeface="微软雅黑" panose="020B0503020204020204" pitchFamily="34" charset="-122"/>
            </a:endParaRPr>
          </a:p>
        </p:txBody>
      </p:sp>
      <p:sp>
        <p:nvSpPr>
          <p:cNvPr id="87" name="文本框 64"/>
          <p:cNvSpPr txBox="1">
            <a:spLocks noChangeArrowheads="1"/>
          </p:cNvSpPr>
          <p:nvPr/>
        </p:nvSpPr>
        <p:spPr bwMode="auto">
          <a:xfrm>
            <a:off x="2530079" y="4175125"/>
            <a:ext cx="6262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谎</a:t>
            </a:r>
            <a:endParaRPr lang="zh-CN" altLang="en-US" sz="5400" b="1">
              <a:solidFill>
                <a:srgbClr val="FF0000"/>
              </a:solidFill>
              <a:latin typeface="华文楷体" pitchFamily="2" charset="-122"/>
              <a:ea typeface="华文楷体" pitchFamily="2" charset="-122"/>
            </a:endParaRPr>
          </a:p>
        </p:txBody>
      </p:sp>
      <p:grpSp>
        <p:nvGrpSpPr>
          <p:cNvPr id="88" name="组合 7"/>
          <p:cNvGrpSpPr/>
          <p:nvPr/>
        </p:nvGrpSpPr>
        <p:grpSpPr bwMode="auto">
          <a:xfrm>
            <a:off x="2530079" y="4175125"/>
            <a:ext cx="772715" cy="1085850"/>
            <a:chOff x="2437" y="2032"/>
            <a:chExt cx="1244" cy="1264"/>
          </a:xfrm>
        </p:grpSpPr>
        <p:sp>
          <p:nvSpPr>
            <p:cNvPr id="8232"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33"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34"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93" name="TextBox 92"/>
          <p:cNvSpPr txBox="1">
            <a:spLocks noChangeArrowheads="1"/>
          </p:cNvSpPr>
          <p:nvPr/>
        </p:nvSpPr>
        <p:spPr bwMode="auto">
          <a:xfrm>
            <a:off x="2596754" y="5300664"/>
            <a:ext cx="913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谎话</a:t>
            </a:r>
            <a:endParaRPr lang="zh-CN" altLang="en-US" sz="2000">
              <a:solidFill>
                <a:srgbClr val="0070C0"/>
              </a:solidFill>
              <a:latin typeface="微软雅黑" panose="020B0503020204020204" pitchFamily="34" charset="-122"/>
            </a:endParaRPr>
          </a:p>
        </p:txBody>
      </p:sp>
      <p:sp>
        <p:nvSpPr>
          <p:cNvPr id="94" name="文本框 64"/>
          <p:cNvSpPr txBox="1">
            <a:spLocks noChangeArrowheads="1"/>
          </p:cNvSpPr>
          <p:nvPr/>
        </p:nvSpPr>
        <p:spPr bwMode="auto">
          <a:xfrm>
            <a:off x="3690938" y="4175125"/>
            <a:ext cx="6262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延</a:t>
            </a:r>
            <a:endParaRPr lang="zh-CN" altLang="en-US" sz="5400" b="1">
              <a:solidFill>
                <a:srgbClr val="FF0000"/>
              </a:solidFill>
              <a:latin typeface="华文楷体" pitchFamily="2" charset="-122"/>
              <a:ea typeface="华文楷体" pitchFamily="2" charset="-122"/>
            </a:endParaRPr>
          </a:p>
        </p:txBody>
      </p:sp>
      <p:grpSp>
        <p:nvGrpSpPr>
          <p:cNvPr id="95" name="组合 7"/>
          <p:cNvGrpSpPr/>
          <p:nvPr/>
        </p:nvGrpSpPr>
        <p:grpSpPr bwMode="auto">
          <a:xfrm>
            <a:off x="3690938" y="4175125"/>
            <a:ext cx="771525" cy="1085850"/>
            <a:chOff x="2437" y="2032"/>
            <a:chExt cx="1244" cy="1264"/>
          </a:xfrm>
        </p:grpSpPr>
        <p:sp>
          <p:nvSpPr>
            <p:cNvPr id="8238"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39"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40"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100" name="TextBox 99"/>
          <p:cNvSpPr txBox="1">
            <a:spLocks noChangeArrowheads="1"/>
          </p:cNvSpPr>
          <p:nvPr/>
        </p:nvSpPr>
        <p:spPr bwMode="auto">
          <a:xfrm>
            <a:off x="3746897" y="5303839"/>
            <a:ext cx="913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迟延</a:t>
            </a:r>
            <a:endParaRPr lang="zh-CN" altLang="en-US" sz="2000">
              <a:solidFill>
                <a:srgbClr val="0070C0"/>
              </a:solidFill>
              <a:latin typeface="微软雅黑" panose="020B0503020204020204" pitchFamily="34" charset="-122"/>
            </a:endParaRPr>
          </a:p>
        </p:txBody>
      </p:sp>
      <p:sp>
        <p:nvSpPr>
          <p:cNvPr id="101" name="文本框 64"/>
          <p:cNvSpPr txBox="1">
            <a:spLocks noChangeArrowheads="1"/>
          </p:cNvSpPr>
          <p:nvPr/>
        </p:nvSpPr>
        <p:spPr bwMode="auto">
          <a:xfrm>
            <a:off x="4880373" y="4170363"/>
            <a:ext cx="6262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悔</a:t>
            </a:r>
            <a:endParaRPr lang="zh-CN" altLang="en-US" sz="5400" b="1">
              <a:solidFill>
                <a:srgbClr val="FF0000"/>
              </a:solidFill>
              <a:latin typeface="华文楷体" pitchFamily="2" charset="-122"/>
              <a:ea typeface="华文楷体" pitchFamily="2" charset="-122"/>
            </a:endParaRPr>
          </a:p>
        </p:txBody>
      </p:sp>
      <p:grpSp>
        <p:nvGrpSpPr>
          <p:cNvPr id="102" name="组合 7"/>
          <p:cNvGrpSpPr/>
          <p:nvPr/>
        </p:nvGrpSpPr>
        <p:grpSpPr bwMode="auto">
          <a:xfrm>
            <a:off x="4880373" y="4170363"/>
            <a:ext cx="772715" cy="1085850"/>
            <a:chOff x="2437" y="2032"/>
            <a:chExt cx="1244" cy="1264"/>
          </a:xfrm>
        </p:grpSpPr>
        <p:sp>
          <p:nvSpPr>
            <p:cNvPr id="8244"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45"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46"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107" name="TextBox 106"/>
          <p:cNvSpPr txBox="1">
            <a:spLocks noChangeArrowheads="1"/>
          </p:cNvSpPr>
          <p:nvPr/>
        </p:nvSpPr>
        <p:spPr bwMode="auto">
          <a:xfrm>
            <a:off x="4930379" y="5281614"/>
            <a:ext cx="913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后悔</a:t>
            </a:r>
            <a:endParaRPr lang="zh-CN" altLang="en-US" sz="2000">
              <a:solidFill>
                <a:srgbClr val="0070C0"/>
              </a:solidFill>
              <a:latin typeface="微软雅黑" panose="020B0503020204020204" pitchFamily="34" charset="-122"/>
            </a:endParaRPr>
          </a:p>
        </p:txBody>
      </p:sp>
      <p:sp>
        <p:nvSpPr>
          <p:cNvPr id="108" name="文本框 64"/>
          <p:cNvSpPr txBox="1">
            <a:spLocks noChangeArrowheads="1"/>
          </p:cNvSpPr>
          <p:nvPr/>
        </p:nvSpPr>
        <p:spPr bwMode="auto">
          <a:xfrm>
            <a:off x="6034088" y="4162426"/>
            <a:ext cx="6262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zh-CN" altLang="en-US" sz="5400" b="1">
                <a:solidFill>
                  <a:srgbClr val="FF0000"/>
                </a:solidFill>
                <a:latin typeface="华文楷体" pitchFamily="2" charset="-122"/>
                <a:ea typeface="华文楷体" pitchFamily="2" charset="-122"/>
              </a:rPr>
              <a:t>扶</a:t>
            </a:r>
            <a:endParaRPr lang="zh-CN" altLang="en-US" sz="5400" b="1">
              <a:solidFill>
                <a:srgbClr val="FF0000"/>
              </a:solidFill>
              <a:latin typeface="华文楷体" pitchFamily="2" charset="-122"/>
              <a:ea typeface="华文楷体" pitchFamily="2" charset="-122"/>
            </a:endParaRPr>
          </a:p>
        </p:txBody>
      </p:sp>
      <p:grpSp>
        <p:nvGrpSpPr>
          <p:cNvPr id="109" name="组合 7"/>
          <p:cNvGrpSpPr/>
          <p:nvPr/>
        </p:nvGrpSpPr>
        <p:grpSpPr bwMode="auto">
          <a:xfrm>
            <a:off x="6034087" y="4162425"/>
            <a:ext cx="771525" cy="1085850"/>
            <a:chOff x="2437" y="2032"/>
            <a:chExt cx="1244" cy="1264"/>
          </a:xfrm>
        </p:grpSpPr>
        <p:sp>
          <p:nvSpPr>
            <p:cNvPr id="8250" name="矩形 1"/>
            <p:cNvSpPr>
              <a:spLocks noChangeArrowheads="1"/>
            </p:cNvSpPr>
            <p:nvPr/>
          </p:nvSpPr>
          <p:spPr bwMode="auto">
            <a:xfrm>
              <a:off x="2437" y="2032"/>
              <a:ext cx="1245" cy="1245"/>
            </a:xfrm>
            <a:prstGeom prst="rect">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z="5400">
                <a:solidFill>
                  <a:srgbClr val="0000FF"/>
                </a:solidFill>
                <a:latin typeface="华文楷体" pitchFamily="2" charset="-122"/>
                <a:ea typeface="华文楷体" pitchFamily="2" charset="-122"/>
              </a:endParaRPr>
            </a:p>
          </p:txBody>
        </p:sp>
        <p:cxnSp>
          <p:nvCxnSpPr>
            <p:cNvPr id="8251" name="直接连接符 4"/>
            <p:cNvCxnSpPr>
              <a:cxnSpLocks noChangeShapeType="1"/>
            </p:cNvCxnSpPr>
            <p:nvPr/>
          </p:nvCxnSpPr>
          <p:spPr bwMode="auto">
            <a:xfrm>
              <a:off x="2437" y="2645"/>
              <a:ext cx="1245"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cxnSp>
          <p:nvCxnSpPr>
            <p:cNvPr id="8252" name="直接连接符 6"/>
            <p:cNvCxnSpPr>
              <a:cxnSpLocks noChangeShapeType="1"/>
            </p:cNvCxnSpPr>
            <p:nvPr/>
          </p:nvCxnSpPr>
          <p:spPr bwMode="auto">
            <a:xfrm>
              <a:off x="3060" y="2052"/>
              <a:ext cx="0" cy="1245"/>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cxnSp>
      </p:grpSp>
      <p:sp>
        <p:nvSpPr>
          <p:cNvPr id="114" name="TextBox 113"/>
          <p:cNvSpPr txBox="1">
            <a:spLocks noChangeArrowheads="1"/>
          </p:cNvSpPr>
          <p:nvPr/>
        </p:nvSpPr>
        <p:spPr bwMode="auto">
          <a:xfrm>
            <a:off x="6088856" y="5281614"/>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a:solidFill>
                  <a:srgbClr val="0070C0"/>
                </a:solidFill>
                <a:latin typeface="微软雅黑" panose="020B0503020204020204" pitchFamily="34" charset="-122"/>
              </a:rPr>
              <a:t>扶着</a:t>
            </a:r>
            <a:endParaRPr lang="zh-CN" altLang="en-US" sz="2000">
              <a:solidFill>
                <a:srgbClr val="0070C0"/>
              </a:solidFill>
              <a:latin typeface="微软雅黑" panose="020B0503020204020204" pitchFamily="34" charset="-122"/>
            </a:endParaRPr>
          </a:p>
        </p:txBody>
      </p:sp>
      <p:sp>
        <p:nvSpPr>
          <p:cNvPr id="115" name="矩形 114"/>
          <p:cNvSpPr>
            <a:spLocks noChangeArrowheads="1"/>
          </p:cNvSpPr>
          <p:nvPr/>
        </p:nvSpPr>
        <p:spPr bwMode="auto">
          <a:xfrm>
            <a:off x="1450180" y="1327151"/>
            <a:ext cx="75128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fontAlgn="base">
              <a:spcBef>
                <a:spcPct val="0"/>
              </a:spcBef>
              <a:spcAft>
                <a:spcPct val="0"/>
              </a:spcAft>
            </a:pPr>
            <a:r>
              <a:rPr lang="en-US" altLang="zh-CN" sz="1600" b="1">
                <a:solidFill>
                  <a:prstClr val="black"/>
                </a:solidFill>
                <a:latin typeface="汉语拼音" pitchFamily="34" charset="0"/>
                <a:ea typeface="楷体_GB2312" pitchFamily="49" charset="-122"/>
              </a:rPr>
              <a:t>chóu</a:t>
            </a:r>
            <a:endParaRPr lang="zh-CN" altLang="en-US" sz="1600" b="1">
              <a:solidFill>
                <a:prstClr val="black"/>
              </a:solidFill>
              <a:latin typeface="汉语拼音" pitchFamily="34" charset="0"/>
              <a:ea typeface="楷体_GB2312" pitchFamily="49" charset="-122"/>
            </a:endParaRPr>
          </a:p>
        </p:txBody>
      </p:sp>
      <p:sp>
        <p:nvSpPr>
          <p:cNvPr id="116" name="矩形 115"/>
          <p:cNvSpPr>
            <a:spLocks noChangeArrowheads="1"/>
          </p:cNvSpPr>
          <p:nvPr/>
        </p:nvSpPr>
        <p:spPr bwMode="auto">
          <a:xfrm>
            <a:off x="3868342" y="1350964"/>
            <a:ext cx="613791"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fontAlgn="base">
              <a:spcBef>
                <a:spcPct val="0"/>
              </a:spcBef>
              <a:spcAft>
                <a:spcPct val="0"/>
              </a:spcAft>
            </a:pPr>
            <a:r>
              <a:rPr lang="en-US" altLang="zh-CN" sz="1600" b="1" dirty="0" err="1">
                <a:solidFill>
                  <a:prstClr val="black"/>
                </a:solidFill>
                <a:latin typeface="汉语拼音" pitchFamily="34" charset="0"/>
                <a:ea typeface="楷体_GB2312" pitchFamily="49" charset="-122"/>
              </a:rPr>
              <a:t>dīng</a:t>
            </a:r>
            <a:endParaRPr lang="zh-CN" altLang="en-US" sz="1600" b="1" dirty="0">
              <a:solidFill>
                <a:prstClr val="black"/>
              </a:solidFill>
              <a:latin typeface="汉语拼音" pitchFamily="34" charset="0"/>
              <a:ea typeface="楷体_GB2312" pitchFamily="49" charset="-122"/>
            </a:endParaRPr>
          </a:p>
        </p:txBody>
      </p:sp>
      <p:sp>
        <p:nvSpPr>
          <p:cNvPr id="117" name="矩形 116"/>
          <p:cNvSpPr>
            <a:spLocks noChangeArrowheads="1"/>
          </p:cNvSpPr>
          <p:nvPr/>
        </p:nvSpPr>
        <p:spPr bwMode="auto">
          <a:xfrm>
            <a:off x="6232922" y="1331914"/>
            <a:ext cx="722709"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en-US" altLang="zh-CN" sz="1600" b="1">
                <a:solidFill>
                  <a:prstClr val="black"/>
                </a:solidFill>
                <a:latin typeface="汉语拼音" pitchFamily="34" charset="0"/>
                <a:ea typeface="楷体_GB2312" pitchFamily="49" charset="-122"/>
              </a:rPr>
              <a:t> tā</a:t>
            </a:r>
            <a:endParaRPr lang="zh-CN" altLang="en-US" sz="1600" b="1">
              <a:solidFill>
                <a:prstClr val="black"/>
              </a:solidFill>
              <a:latin typeface="汉语拼音" pitchFamily="34" charset="0"/>
              <a:ea typeface="楷体_GB2312" pitchFamily="49" charset="-122"/>
            </a:endParaRPr>
          </a:p>
        </p:txBody>
      </p:sp>
      <p:sp>
        <p:nvSpPr>
          <p:cNvPr id="118" name="TextBox 117"/>
          <p:cNvSpPr txBox="1">
            <a:spLocks noChangeArrowheads="1"/>
          </p:cNvSpPr>
          <p:nvPr/>
        </p:nvSpPr>
        <p:spPr bwMode="auto">
          <a:xfrm>
            <a:off x="2586037" y="1327150"/>
            <a:ext cx="71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zh-CN" sz="1600" b="1" dirty="0" err="1">
                <a:solidFill>
                  <a:prstClr val="black"/>
                </a:solidFill>
                <a:latin typeface="汉语拼音" pitchFamily="34" charset="0"/>
                <a:ea typeface="楷体_GB2312" pitchFamily="49" charset="-122"/>
              </a:rPr>
              <a:t>zhēn</a:t>
            </a:r>
            <a:endParaRPr lang="zh-CN" altLang="en-US" sz="1600" b="1" dirty="0">
              <a:solidFill>
                <a:prstClr val="black"/>
              </a:solidFill>
              <a:latin typeface="汉语拼音" pitchFamily="34" charset="0"/>
              <a:ea typeface="楷体_GB2312" pitchFamily="49" charset="-122"/>
            </a:endParaRPr>
          </a:p>
        </p:txBody>
      </p:sp>
      <p:sp>
        <p:nvSpPr>
          <p:cNvPr id="119" name="矩形 118"/>
          <p:cNvSpPr>
            <a:spLocks noChangeArrowheads="1"/>
          </p:cNvSpPr>
          <p:nvPr/>
        </p:nvSpPr>
        <p:spPr bwMode="auto">
          <a:xfrm>
            <a:off x="5012532" y="1350964"/>
            <a:ext cx="497681"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en-US" altLang="zh-CN" sz="1600" b="1">
                <a:solidFill>
                  <a:prstClr val="black"/>
                </a:solidFill>
                <a:latin typeface="汉语拼音" pitchFamily="34" charset="0"/>
                <a:ea typeface="楷体_GB2312" pitchFamily="49" charset="-122"/>
              </a:rPr>
              <a:t>zhú</a:t>
            </a:r>
            <a:endParaRPr lang="zh-CN" altLang="en-US" sz="1600" b="1">
              <a:solidFill>
                <a:prstClr val="black"/>
              </a:solidFill>
              <a:latin typeface="汉语拼音" pitchFamily="34" charset="0"/>
              <a:ea typeface="楷体_GB2312" pitchFamily="49" charset="-122"/>
            </a:endParaRPr>
          </a:p>
        </p:txBody>
      </p:sp>
      <p:sp>
        <p:nvSpPr>
          <p:cNvPr id="120" name="矩形 119"/>
          <p:cNvSpPr>
            <a:spLocks noChangeArrowheads="1"/>
          </p:cNvSpPr>
          <p:nvPr/>
        </p:nvSpPr>
        <p:spPr bwMode="auto">
          <a:xfrm>
            <a:off x="1513285" y="3692525"/>
            <a:ext cx="64293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fontAlgn="base">
              <a:spcBef>
                <a:spcPct val="0"/>
              </a:spcBef>
              <a:spcAft>
                <a:spcPct val="0"/>
              </a:spcAft>
            </a:pPr>
            <a:r>
              <a:rPr lang="en-US" altLang="zh-CN" sz="1600" b="1">
                <a:solidFill>
                  <a:prstClr val="black"/>
                </a:solidFill>
                <a:latin typeface="汉语拼音" pitchFamily="34" charset="0"/>
                <a:ea typeface="楷体_GB2312" pitchFamily="49" charset="-122"/>
              </a:rPr>
              <a:t>shì</a:t>
            </a:r>
            <a:endParaRPr lang="zh-CN" altLang="en-US" sz="1600" b="1">
              <a:solidFill>
                <a:prstClr val="black"/>
              </a:solidFill>
              <a:latin typeface="汉语拼音" pitchFamily="34" charset="0"/>
              <a:ea typeface="楷体_GB2312" pitchFamily="49" charset="-122"/>
            </a:endParaRPr>
          </a:p>
        </p:txBody>
      </p:sp>
      <p:sp>
        <p:nvSpPr>
          <p:cNvPr id="121" name="TextBox 120"/>
          <p:cNvSpPr txBox="1">
            <a:spLocks noChangeArrowheads="1"/>
          </p:cNvSpPr>
          <p:nvPr/>
        </p:nvSpPr>
        <p:spPr bwMode="auto">
          <a:xfrm>
            <a:off x="2563416" y="3659188"/>
            <a:ext cx="8751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1600" b="1">
                <a:solidFill>
                  <a:prstClr val="black"/>
                </a:solidFill>
                <a:latin typeface="汉语拼音" pitchFamily="34" charset="0"/>
                <a:ea typeface="楷体_GB2312" pitchFamily="49" charset="-122"/>
              </a:rPr>
              <a:t>huǎng</a:t>
            </a:r>
            <a:endParaRPr lang="zh-CN" altLang="en-US" sz="1600" b="1">
              <a:solidFill>
                <a:prstClr val="black"/>
              </a:solidFill>
              <a:latin typeface="汉语拼音" pitchFamily="34" charset="0"/>
              <a:ea typeface="楷体_GB2312" pitchFamily="49" charset="-122"/>
            </a:endParaRPr>
          </a:p>
        </p:txBody>
      </p:sp>
      <p:sp>
        <p:nvSpPr>
          <p:cNvPr id="122" name="TextBox 121"/>
          <p:cNvSpPr txBox="1">
            <a:spLocks noChangeArrowheads="1"/>
          </p:cNvSpPr>
          <p:nvPr/>
        </p:nvSpPr>
        <p:spPr bwMode="auto">
          <a:xfrm>
            <a:off x="3781426" y="3671888"/>
            <a:ext cx="535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1600" b="1">
                <a:solidFill>
                  <a:prstClr val="black"/>
                </a:solidFill>
                <a:latin typeface="汉语拼音" pitchFamily="34" charset="0"/>
                <a:ea typeface="楷体_GB2312" pitchFamily="49" charset="-122"/>
              </a:rPr>
              <a:t>yán</a:t>
            </a:r>
            <a:endParaRPr lang="zh-CN" altLang="en-US" sz="1600" b="1">
              <a:solidFill>
                <a:prstClr val="black"/>
              </a:solidFill>
              <a:latin typeface="汉语拼音" pitchFamily="34" charset="0"/>
              <a:ea typeface="楷体_GB2312" pitchFamily="49" charset="-122"/>
            </a:endParaRPr>
          </a:p>
        </p:txBody>
      </p:sp>
      <p:sp>
        <p:nvSpPr>
          <p:cNvPr id="123" name="TextBox 122"/>
          <p:cNvSpPr txBox="1">
            <a:spLocks noChangeArrowheads="1"/>
          </p:cNvSpPr>
          <p:nvPr/>
        </p:nvSpPr>
        <p:spPr bwMode="auto">
          <a:xfrm>
            <a:off x="5012532" y="3668713"/>
            <a:ext cx="535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1600" b="1">
                <a:solidFill>
                  <a:prstClr val="black"/>
                </a:solidFill>
                <a:latin typeface="汉语拼音" pitchFamily="34" charset="0"/>
                <a:ea typeface="楷体_GB2312" pitchFamily="49" charset="-122"/>
              </a:rPr>
              <a:t>huĭ</a:t>
            </a:r>
            <a:endParaRPr lang="zh-CN" altLang="en-US" sz="1600" b="1">
              <a:solidFill>
                <a:prstClr val="black"/>
              </a:solidFill>
              <a:latin typeface="汉语拼音" pitchFamily="34" charset="0"/>
              <a:ea typeface="楷体_GB2312" pitchFamily="49" charset="-122"/>
            </a:endParaRPr>
          </a:p>
        </p:txBody>
      </p:sp>
      <p:sp>
        <p:nvSpPr>
          <p:cNvPr id="124" name="TextBox 123"/>
          <p:cNvSpPr txBox="1">
            <a:spLocks noChangeArrowheads="1"/>
          </p:cNvSpPr>
          <p:nvPr/>
        </p:nvSpPr>
        <p:spPr bwMode="auto">
          <a:xfrm>
            <a:off x="6193632" y="3671888"/>
            <a:ext cx="535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1600" b="1">
                <a:solidFill>
                  <a:prstClr val="black"/>
                </a:solidFill>
                <a:latin typeface="汉语拼音" pitchFamily="34" charset="0"/>
                <a:ea typeface="楷体_GB2312" pitchFamily="49" charset="-122"/>
              </a:rPr>
              <a:t>fú</a:t>
            </a:r>
            <a:endParaRPr lang="zh-CN" altLang="en-US" sz="1600" b="1">
              <a:solidFill>
                <a:prstClr val="black"/>
              </a:solidFill>
              <a:latin typeface="汉语拼音" pitchFamily="34" charset="0"/>
              <a:ea typeface="楷体_GB2312"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500"/>
                                        <p:tgtEl>
                                          <p:spTgt spid="9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10" presetClass="entr" presetSubtype="0" fill="hold"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500"/>
                                        <p:tgtEl>
                                          <p:spTgt spid="108"/>
                                        </p:tgtEl>
                                      </p:cBhvr>
                                    </p:animEffect>
                                  </p:childTnLst>
                                </p:cTn>
                              </p:par>
                              <p:par>
                                <p:cTn id="56" presetID="10" presetClass="entr" presetSubtype="0" fill="hold"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5"/>
                                        </p:tgtEl>
                                        <p:attrNameLst>
                                          <p:attrName>style.visibility</p:attrName>
                                        </p:attrNameLst>
                                      </p:cBhvr>
                                      <p:to>
                                        <p:strVal val="visible"/>
                                      </p:to>
                                    </p:set>
                                    <p:animEffect transition="in" filter="wipe(down)">
                                      <p:cBhvr>
                                        <p:cTn id="69" dur="500"/>
                                        <p:tgtEl>
                                          <p:spTgt spid="115"/>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fade">
                                      <p:cBhvr>
                                        <p:cTn id="74" dur="1000"/>
                                        <p:tgtEl>
                                          <p:spTgt spid="81"/>
                                        </p:tgtEl>
                                      </p:cBhvr>
                                    </p:animEffect>
                                    <p:anim calcmode="lin" valueType="num">
                                      <p:cBhvr>
                                        <p:cTn id="75" dur="1000" fill="hold"/>
                                        <p:tgtEl>
                                          <p:spTgt spid="81"/>
                                        </p:tgtEl>
                                        <p:attrNameLst>
                                          <p:attrName>ppt_x</p:attrName>
                                        </p:attrNameLst>
                                      </p:cBhvr>
                                      <p:tavLst>
                                        <p:tav tm="0">
                                          <p:val>
                                            <p:strVal val="#ppt_x"/>
                                          </p:val>
                                        </p:tav>
                                        <p:tav tm="100000">
                                          <p:val>
                                            <p:strVal val="#ppt_x"/>
                                          </p:val>
                                        </p:tav>
                                      </p:tavLst>
                                    </p:anim>
                                    <p:anim calcmode="lin" valueType="num">
                                      <p:cBhvr>
                                        <p:cTn id="7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wipe(down)">
                                      <p:cBhvr>
                                        <p:cTn id="81" dur="500"/>
                                        <p:tgtEl>
                                          <p:spTgt spid="118"/>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1000"/>
                                        <p:tgtEl>
                                          <p:spTgt spid="82"/>
                                        </p:tgtEl>
                                      </p:cBhvr>
                                    </p:animEffect>
                                    <p:anim calcmode="lin" valueType="num">
                                      <p:cBhvr>
                                        <p:cTn id="87" dur="1000" fill="hold"/>
                                        <p:tgtEl>
                                          <p:spTgt spid="82"/>
                                        </p:tgtEl>
                                        <p:attrNameLst>
                                          <p:attrName>ppt_x</p:attrName>
                                        </p:attrNameLst>
                                      </p:cBhvr>
                                      <p:tavLst>
                                        <p:tav tm="0">
                                          <p:val>
                                            <p:strVal val="#ppt_x"/>
                                          </p:val>
                                        </p:tav>
                                        <p:tav tm="100000">
                                          <p:val>
                                            <p:strVal val="#ppt_x"/>
                                          </p:val>
                                        </p:tav>
                                      </p:tavLst>
                                    </p:anim>
                                    <p:anim calcmode="lin" valueType="num">
                                      <p:cBhvr>
                                        <p:cTn id="8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wipe(down)">
                                      <p:cBhvr>
                                        <p:cTn id="93" dur="500"/>
                                        <p:tgtEl>
                                          <p:spTgt spid="116"/>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fade">
                                      <p:cBhvr>
                                        <p:cTn id="98" dur="1000"/>
                                        <p:tgtEl>
                                          <p:spTgt spid="83"/>
                                        </p:tgtEl>
                                      </p:cBhvr>
                                    </p:animEffect>
                                    <p:anim calcmode="lin" valueType="num">
                                      <p:cBhvr>
                                        <p:cTn id="99" dur="1000" fill="hold"/>
                                        <p:tgtEl>
                                          <p:spTgt spid="83"/>
                                        </p:tgtEl>
                                        <p:attrNameLst>
                                          <p:attrName>ppt_x</p:attrName>
                                        </p:attrNameLst>
                                      </p:cBhvr>
                                      <p:tavLst>
                                        <p:tav tm="0">
                                          <p:val>
                                            <p:strVal val="#ppt_x"/>
                                          </p:val>
                                        </p:tav>
                                        <p:tav tm="100000">
                                          <p:val>
                                            <p:strVal val="#ppt_x"/>
                                          </p:val>
                                        </p:tav>
                                      </p:tavLst>
                                    </p:anim>
                                    <p:anim calcmode="lin" valueType="num">
                                      <p:cBhvr>
                                        <p:cTn id="100"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wipe(down)">
                                      <p:cBhvr>
                                        <p:cTn id="105" dur="500"/>
                                        <p:tgtEl>
                                          <p:spTgt spid="119"/>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84"/>
                                        </p:tgtEl>
                                        <p:attrNameLst>
                                          <p:attrName>style.visibility</p:attrName>
                                        </p:attrNameLst>
                                      </p:cBhvr>
                                      <p:to>
                                        <p:strVal val="visible"/>
                                      </p:to>
                                    </p:set>
                                    <p:animEffect transition="in" filter="fade">
                                      <p:cBhvr>
                                        <p:cTn id="110" dur="1000"/>
                                        <p:tgtEl>
                                          <p:spTgt spid="84"/>
                                        </p:tgtEl>
                                      </p:cBhvr>
                                    </p:animEffect>
                                    <p:anim calcmode="lin" valueType="num">
                                      <p:cBhvr>
                                        <p:cTn id="111" dur="1000" fill="hold"/>
                                        <p:tgtEl>
                                          <p:spTgt spid="84"/>
                                        </p:tgtEl>
                                        <p:attrNameLst>
                                          <p:attrName>ppt_x</p:attrName>
                                        </p:attrNameLst>
                                      </p:cBhvr>
                                      <p:tavLst>
                                        <p:tav tm="0">
                                          <p:val>
                                            <p:strVal val="#ppt_x"/>
                                          </p:val>
                                        </p:tav>
                                        <p:tav tm="100000">
                                          <p:val>
                                            <p:strVal val="#ppt_x"/>
                                          </p:val>
                                        </p:tav>
                                      </p:tavLst>
                                    </p:anim>
                                    <p:anim calcmode="lin" valueType="num">
                                      <p:cBhvr>
                                        <p:cTn id="112"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17"/>
                                        </p:tgtEl>
                                        <p:attrNameLst>
                                          <p:attrName>style.visibility</p:attrName>
                                        </p:attrNameLst>
                                      </p:cBhvr>
                                      <p:to>
                                        <p:strVal val="visible"/>
                                      </p:to>
                                    </p:set>
                                    <p:animEffect transition="in" filter="wipe(down)">
                                      <p:cBhvr>
                                        <p:cTn id="117" dur="500"/>
                                        <p:tgtEl>
                                          <p:spTgt spid="117"/>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1000"/>
                                        <p:tgtEl>
                                          <p:spTgt spid="85"/>
                                        </p:tgtEl>
                                      </p:cBhvr>
                                    </p:animEffect>
                                    <p:anim calcmode="lin" valueType="num">
                                      <p:cBhvr>
                                        <p:cTn id="123" dur="1000" fill="hold"/>
                                        <p:tgtEl>
                                          <p:spTgt spid="85"/>
                                        </p:tgtEl>
                                        <p:attrNameLst>
                                          <p:attrName>ppt_x</p:attrName>
                                        </p:attrNameLst>
                                      </p:cBhvr>
                                      <p:tavLst>
                                        <p:tav tm="0">
                                          <p:val>
                                            <p:strVal val="#ppt_x"/>
                                          </p:val>
                                        </p:tav>
                                        <p:tav tm="100000">
                                          <p:val>
                                            <p:strVal val="#ppt_x"/>
                                          </p:val>
                                        </p:tav>
                                      </p:tavLst>
                                    </p:anim>
                                    <p:anim calcmode="lin" valueType="num">
                                      <p:cBhvr>
                                        <p:cTn id="12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20"/>
                                        </p:tgtEl>
                                        <p:attrNameLst>
                                          <p:attrName>style.visibility</p:attrName>
                                        </p:attrNameLst>
                                      </p:cBhvr>
                                      <p:to>
                                        <p:strVal val="visible"/>
                                      </p:to>
                                    </p:set>
                                    <p:animEffect transition="in" filter="wipe(down)">
                                      <p:cBhvr>
                                        <p:cTn id="129" dur="500"/>
                                        <p:tgtEl>
                                          <p:spTgt spid="120"/>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86"/>
                                        </p:tgtEl>
                                        <p:attrNameLst>
                                          <p:attrName>style.visibility</p:attrName>
                                        </p:attrNameLst>
                                      </p:cBhvr>
                                      <p:to>
                                        <p:strVal val="visible"/>
                                      </p:to>
                                    </p:set>
                                    <p:animEffect transition="in" filter="fade">
                                      <p:cBhvr>
                                        <p:cTn id="134" dur="1000"/>
                                        <p:tgtEl>
                                          <p:spTgt spid="86"/>
                                        </p:tgtEl>
                                      </p:cBhvr>
                                    </p:animEffect>
                                    <p:anim calcmode="lin" valueType="num">
                                      <p:cBhvr>
                                        <p:cTn id="135" dur="1000" fill="hold"/>
                                        <p:tgtEl>
                                          <p:spTgt spid="86"/>
                                        </p:tgtEl>
                                        <p:attrNameLst>
                                          <p:attrName>ppt_x</p:attrName>
                                        </p:attrNameLst>
                                      </p:cBhvr>
                                      <p:tavLst>
                                        <p:tav tm="0">
                                          <p:val>
                                            <p:strVal val="#ppt_x"/>
                                          </p:val>
                                        </p:tav>
                                        <p:tav tm="100000">
                                          <p:val>
                                            <p:strVal val="#ppt_x"/>
                                          </p:val>
                                        </p:tav>
                                      </p:tavLst>
                                    </p:anim>
                                    <p:anim calcmode="lin" valueType="num">
                                      <p:cBhvr>
                                        <p:cTn id="13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wipe(down)">
                                      <p:cBhvr>
                                        <p:cTn id="141" dur="500"/>
                                        <p:tgtEl>
                                          <p:spTgt spid="121"/>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93"/>
                                        </p:tgtEl>
                                        <p:attrNameLst>
                                          <p:attrName>style.visibility</p:attrName>
                                        </p:attrNameLst>
                                      </p:cBhvr>
                                      <p:to>
                                        <p:strVal val="visible"/>
                                      </p:to>
                                    </p:set>
                                    <p:animEffect transition="in" filter="fade">
                                      <p:cBhvr>
                                        <p:cTn id="146" dur="1000"/>
                                        <p:tgtEl>
                                          <p:spTgt spid="93"/>
                                        </p:tgtEl>
                                      </p:cBhvr>
                                    </p:animEffect>
                                    <p:anim calcmode="lin" valueType="num">
                                      <p:cBhvr>
                                        <p:cTn id="147" dur="1000" fill="hold"/>
                                        <p:tgtEl>
                                          <p:spTgt spid="93"/>
                                        </p:tgtEl>
                                        <p:attrNameLst>
                                          <p:attrName>ppt_x</p:attrName>
                                        </p:attrNameLst>
                                      </p:cBhvr>
                                      <p:tavLst>
                                        <p:tav tm="0">
                                          <p:val>
                                            <p:strVal val="#ppt_x"/>
                                          </p:val>
                                        </p:tav>
                                        <p:tav tm="100000">
                                          <p:val>
                                            <p:strVal val="#ppt_x"/>
                                          </p:val>
                                        </p:tav>
                                      </p:tavLst>
                                    </p:anim>
                                    <p:anim calcmode="lin" valueType="num">
                                      <p:cBhvr>
                                        <p:cTn id="148"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grpId="0" nodeType="clickEffect">
                                  <p:stCondLst>
                                    <p:cond delay="0"/>
                                  </p:stCondLst>
                                  <p:childTnLst>
                                    <p:set>
                                      <p:cBhvr>
                                        <p:cTn id="152" dur="1" fill="hold">
                                          <p:stCondLst>
                                            <p:cond delay="0"/>
                                          </p:stCondLst>
                                        </p:cTn>
                                        <p:tgtEl>
                                          <p:spTgt spid="122"/>
                                        </p:tgtEl>
                                        <p:attrNameLst>
                                          <p:attrName>style.visibility</p:attrName>
                                        </p:attrNameLst>
                                      </p:cBhvr>
                                      <p:to>
                                        <p:strVal val="visible"/>
                                      </p:to>
                                    </p:set>
                                    <p:animEffect transition="in" filter="wipe(down)">
                                      <p:cBhvr>
                                        <p:cTn id="153" dur="500"/>
                                        <p:tgtEl>
                                          <p:spTgt spid="122"/>
                                        </p:tgtEl>
                                      </p:cBhvr>
                                    </p:animEffect>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100"/>
                                        </p:tgtEl>
                                        <p:attrNameLst>
                                          <p:attrName>style.visibility</p:attrName>
                                        </p:attrNameLst>
                                      </p:cBhvr>
                                      <p:to>
                                        <p:strVal val="visible"/>
                                      </p:to>
                                    </p:set>
                                    <p:animEffect transition="in" filter="fade">
                                      <p:cBhvr>
                                        <p:cTn id="158" dur="1000"/>
                                        <p:tgtEl>
                                          <p:spTgt spid="100"/>
                                        </p:tgtEl>
                                      </p:cBhvr>
                                    </p:animEffect>
                                    <p:anim calcmode="lin" valueType="num">
                                      <p:cBhvr>
                                        <p:cTn id="159" dur="1000" fill="hold"/>
                                        <p:tgtEl>
                                          <p:spTgt spid="100"/>
                                        </p:tgtEl>
                                        <p:attrNameLst>
                                          <p:attrName>ppt_x</p:attrName>
                                        </p:attrNameLst>
                                      </p:cBhvr>
                                      <p:tavLst>
                                        <p:tav tm="0">
                                          <p:val>
                                            <p:strVal val="#ppt_x"/>
                                          </p:val>
                                        </p:tav>
                                        <p:tav tm="100000">
                                          <p:val>
                                            <p:strVal val="#ppt_x"/>
                                          </p:val>
                                        </p:tav>
                                      </p:tavLst>
                                    </p:anim>
                                    <p:anim calcmode="lin" valueType="num">
                                      <p:cBhvr>
                                        <p:cTn id="160"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grpId="0" nodeType="clickEffect">
                                  <p:stCondLst>
                                    <p:cond delay="0"/>
                                  </p:stCondLst>
                                  <p:childTnLst>
                                    <p:set>
                                      <p:cBhvr>
                                        <p:cTn id="164" dur="1" fill="hold">
                                          <p:stCondLst>
                                            <p:cond delay="0"/>
                                          </p:stCondLst>
                                        </p:cTn>
                                        <p:tgtEl>
                                          <p:spTgt spid="123"/>
                                        </p:tgtEl>
                                        <p:attrNameLst>
                                          <p:attrName>style.visibility</p:attrName>
                                        </p:attrNameLst>
                                      </p:cBhvr>
                                      <p:to>
                                        <p:strVal val="visible"/>
                                      </p:to>
                                    </p:set>
                                    <p:animEffect transition="in" filter="wipe(down)">
                                      <p:cBhvr>
                                        <p:cTn id="165" dur="500"/>
                                        <p:tgtEl>
                                          <p:spTgt spid="123"/>
                                        </p:tgtEl>
                                      </p:cBhvr>
                                    </p:animEffect>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107"/>
                                        </p:tgtEl>
                                        <p:attrNameLst>
                                          <p:attrName>style.visibility</p:attrName>
                                        </p:attrNameLst>
                                      </p:cBhvr>
                                      <p:to>
                                        <p:strVal val="visible"/>
                                      </p:to>
                                    </p:set>
                                    <p:animEffect transition="in" filter="fade">
                                      <p:cBhvr>
                                        <p:cTn id="170" dur="1000"/>
                                        <p:tgtEl>
                                          <p:spTgt spid="107"/>
                                        </p:tgtEl>
                                      </p:cBhvr>
                                    </p:animEffect>
                                    <p:anim calcmode="lin" valueType="num">
                                      <p:cBhvr>
                                        <p:cTn id="171" dur="1000" fill="hold"/>
                                        <p:tgtEl>
                                          <p:spTgt spid="107"/>
                                        </p:tgtEl>
                                        <p:attrNameLst>
                                          <p:attrName>ppt_x</p:attrName>
                                        </p:attrNameLst>
                                      </p:cBhvr>
                                      <p:tavLst>
                                        <p:tav tm="0">
                                          <p:val>
                                            <p:strVal val="#ppt_x"/>
                                          </p:val>
                                        </p:tav>
                                        <p:tav tm="100000">
                                          <p:val>
                                            <p:strVal val="#ppt_x"/>
                                          </p:val>
                                        </p:tav>
                                      </p:tavLst>
                                    </p:anim>
                                    <p:anim calcmode="lin" valueType="num">
                                      <p:cBhvr>
                                        <p:cTn id="17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wipe(down)">
                                      <p:cBhvr>
                                        <p:cTn id="177" dur="500"/>
                                        <p:tgtEl>
                                          <p:spTgt spid="124"/>
                                        </p:tgtEl>
                                      </p:cBhvr>
                                    </p:animEffect>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114"/>
                                        </p:tgtEl>
                                        <p:attrNameLst>
                                          <p:attrName>style.visibility</p:attrName>
                                        </p:attrNameLst>
                                      </p:cBhvr>
                                      <p:to>
                                        <p:strVal val="visible"/>
                                      </p:to>
                                    </p:set>
                                    <p:animEffect transition="in" filter="fade">
                                      <p:cBhvr>
                                        <p:cTn id="182" dur="1000"/>
                                        <p:tgtEl>
                                          <p:spTgt spid="114"/>
                                        </p:tgtEl>
                                      </p:cBhvr>
                                    </p:animEffect>
                                    <p:anim calcmode="lin" valueType="num">
                                      <p:cBhvr>
                                        <p:cTn id="183" dur="1000" fill="hold"/>
                                        <p:tgtEl>
                                          <p:spTgt spid="114"/>
                                        </p:tgtEl>
                                        <p:attrNameLst>
                                          <p:attrName>ppt_x</p:attrName>
                                        </p:attrNameLst>
                                      </p:cBhvr>
                                      <p:tavLst>
                                        <p:tav tm="0">
                                          <p:val>
                                            <p:strVal val="#ppt_x"/>
                                          </p:val>
                                        </p:tav>
                                        <p:tav tm="100000">
                                          <p:val>
                                            <p:strVal val="#ppt_x"/>
                                          </p:val>
                                        </p:tav>
                                      </p:tavLst>
                                    </p:anim>
                                    <p:anim calcmode="lin" valueType="num">
                                      <p:cBhvr>
                                        <p:cTn id="184"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81" grpId="0"/>
      <p:bldP spid="82" grpId="0"/>
      <p:bldP spid="83" grpId="0"/>
      <p:bldP spid="84" grpId="0"/>
      <p:bldP spid="85" grpId="0"/>
      <p:bldP spid="86" grpId="0"/>
      <p:bldP spid="87" grpId="0"/>
      <p:bldP spid="93" grpId="0"/>
      <p:bldP spid="94" grpId="0"/>
      <p:bldP spid="100" grpId="0"/>
      <p:bldP spid="101" grpId="0"/>
      <p:bldP spid="107" grpId="0"/>
      <p:bldP spid="108" grpId="0"/>
      <p:bldP spid="114" grpId="0"/>
      <p:bldP spid="115" grpId="0"/>
      <p:bldP spid="116" grpId="0"/>
      <p:bldP spid="117" grpId="0"/>
      <p:bldP spid="118" grpId="0"/>
      <p:bldP spid="119" grpId="0"/>
      <p:bldP spid="120" grpId="0"/>
      <p:bldP spid="121" grpId="0"/>
      <p:bldP spid="122" grpId="0"/>
      <p:bldP spid="123" grpId="0"/>
      <p:bldP spid="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2"/>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7417594" y="3502025"/>
            <a:ext cx="1510904"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1770745" y="2170114"/>
            <a:ext cx="722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a:solidFill>
                  <a:srgbClr val="000000"/>
                </a:solidFill>
                <a:latin typeface="微软雅黑" panose="020B0503020204020204" pitchFamily="34" charset="-122"/>
              </a:rPr>
              <a:t>酬</a:t>
            </a:r>
            <a:endParaRPr lang="zh-CN" altLang="en-US" b="1">
              <a:solidFill>
                <a:prstClr val="black"/>
              </a:solidFill>
              <a:latin typeface="Calibri" panose="020F0502020204030204" pitchFamily="34" charset="0"/>
              <a:ea typeface="宋体" panose="02010600030101010101" pitchFamily="2" charset="-122"/>
            </a:endParaRPr>
          </a:p>
        </p:txBody>
      </p:sp>
      <p:sp>
        <p:nvSpPr>
          <p:cNvPr id="4" name="矩形 3"/>
          <p:cNvSpPr>
            <a:spLocks noChangeArrowheads="1"/>
          </p:cNvSpPr>
          <p:nvPr/>
        </p:nvSpPr>
        <p:spPr bwMode="auto">
          <a:xfrm>
            <a:off x="1635911" y="1616076"/>
            <a:ext cx="1072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zh-CN" sz="2400" b="1">
                <a:solidFill>
                  <a:srgbClr val="000000"/>
                </a:solidFill>
                <a:latin typeface="GB Pinyinok-B" pitchFamily="2" charset="-122"/>
                <a:ea typeface="GB Pinyinok-B" pitchFamily="2" charset="-122"/>
              </a:rPr>
              <a:t>chóu</a:t>
            </a:r>
            <a:endParaRPr lang="zh-CN" altLang="en-US" b="1">
              <a:solidFill>
                <a:prstClr val="black"/>
              </a:solidFill>
              <a:latin typeface="Calibri" panose="020F0502020204030204" pitchFamily="34" charset="0"/>
              <a:ea typeface="GB Pinyinok-B" pitchFamily="2" charset="-122"/>
            </a:endParaRPr>
          </a:p>
        </p:txBody>
      </p:sp>
      <p:sp>
        <p:nvSpPr>
          <p:cNvPr id="5" name="矩形 4"/>
          <p:cNvSpPr>
            <a:spLocks noChangeArrowheads="1"/>
          </p:cNvSpPr>
          <p:nvPr/>
        </p:nvSpPr>
        <p:spPr bwMode="auto">
          <a:xfrm>
            <a:off x="3089957" y="2170114"/>
            <a:ext cx="722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a:solidFill>
                  <a:srgbClr val="000000"/>
                </a:solidFill>
                <a:latin typeface="微软雅黑" panose="020B0503020204020204" pitchFamily="34" charset="-122"/>
              </a:rPr>
              <a:t>誓</a:t>
            </a:r>
            <a:endParaRPr lang="zh-CN" altLang="en-US" b="1">
              <a:solidFill>
                <a:prstClr val="black"/>
              </a:solidFill>
              <a:latin typeface="Calibri" panose="020F0502020204030204" pitchFamily="34" charset="0"/>
              <a:ea typeface="宋体" panose="02010600030101010101" pitchFamily="2" charset="-122"/>
            </a:endParaRPr>
          </a:p>
        </p:txBody>
      </p:sp>
      <p:sp>
        <p:nvSpPr>
          <p:cNvPr id="6" name="矩形 5"/>
          <p:cNvSpPr>
            <a:spLocks noChangeArrowheads="1"/>
          </p:cNvSpPr>
          <p:nvPr/>
        </p:nvSpPr>
        <p:spPr bwMode="auto">
          <a:xfrm>
            <a:off x="2997584" y="1616076"/>
            <a:ext cx="865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zh-CN" sz="2400" b="1">
                <a:solidFill>
                  <a:srgbClr val="000000"/>
                </a:solidFill>
                <a:latin typeface="GB Pinyinok-B" pitchFamily="2" charset="-122"/>
                <a:ea typeface="GB Pinyinok-B" pitchFamily="2" charset="-122"/>
              </a:rPr>
              <a:t>shì</a:t>
            </a:r>
            <a:endParaRPr lang="zh-CN" altLang="en-US" b="1">
              <a:solidFill>
                <a:prstClr val="black"/>
              </a:solidFill>
              <a:latin typeface="Calibri" panose="020F0502020204030204" pitchFamily="34" charset="0"/>
              <a:ea typeface="GB Pinyinok-B" pitchFamily="2" charset="-122"/>
            </a:endParaRPr>
          </a:p>
        </p:txBody>
      </p:sp>
      <p:sp>
        <p:nvSpPr>
          <p:cNvPr id="7" name="矩形 6"/>
          <p:cNvSpPr>
            <a:spLocks noChangeArrowheads="1"/>
          </p:cNvSpPr>
          <p:nvPr/>
        </p:nvSpPr>
        <p:spPr bwMode="auto">
          <a:xfrm>
            <a:off x="4288917" y="2170114"/>
            <a:ext cx="722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a:solidFill>
                  <a:srgbClr val="000000"/>
                </a:solidFill>
                <a:latin typeface="微软雅黑" panose="020B0503020204020204" pitchFamily="34" charset="-122"/>
              </a:rPr>
              <a:t>谎</a:t>
            </a:r>
            <a:endParaRPr lang="zh-CN" altLang="en-US" b="1">
              <a:solidFill>
                <a:prstClr val="black"/>
              </a:solidFill>
              <a:latin typeface="Calibri" panose="020F0502020204030204" pitchFamily="34" charset="0"/>
              <a:ea typeface="宋体" panose="02010600030101010101" pitchFamily="2" charset="-122"/>
            </a:endParaRPr>
          </a:p>
        </p:txBody>
      </p:sp>
      <p:sp>
        <p:nvSpPr>
          <p:cNvPr id="8" name="矩形 7"/>
          <p:cNvSpPr>
            <a:spLocks noChangeArrowheads="1"/>
          </p:cNvSpPr>
          <p:nvPr/>
        </p:nvSpPr>
        <p:spPr bwMode="auto">
          <a:xfrm>
            <a:off x="4071140" y="1616076"/>
            <a:ext cx="1279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zh-CN" sz="2400" b="1">
                <a:solidFill>
                  <a:srgbClr val="000000"/>
                </a:solidFill>
                <a:latin typeface="GB Pinyinok-B" pitchFamily="2" charset="-122"/>
                <a:ea typeface="GB Pinyinok-B" pitchFamily="2" charset="-122"/>
              </a:rPr>
              <a:t>huǎng</a:t>
            </a:r>
            <a:endParaRPr lang="zh-CN" altLang="en-US" b="1">
              <a:solidFill>
                <a:prstClr val="black"/>
              </a:solidFill>
              <a:latin typeface="Calibri" panose="020F0502020204030204" pitchFamily="34" charset="0"/>
              <a:ea typeface="GB Pinyinok-B" pitchFamily="2" charset="-122"/>
            </a:endParaRPr>
          </a:p>
        </p:txBody>
      </p:sp>
      <p:sp>
        <p:nvSpPr>
          <p:cNvPr id="9" name="矩形 8"/>
          <p:cNvSpPr>
            <a:spLocks noChangeArrowheads="1"/>
          </p:cNvSpPr>
          <p:nvPr/>
        </p:nvSpPr>
        <p:spPr bwMode="auto">
          <a:xfrm>
            <a:off x="5577173" y="2170114"/>
            <a:ext cx="722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800" b="1">
                <a:solidFill>
                  <a:srgbClr val="000000"/>
                </a:solidFill>
                <a:latin typeface="微软雅黑" panose="020B0503020204020204" pitchFamily="34" charset="-122"/>
              </a:rPr>
              <a:t>牺</a:t>
            </a:r>
            <a:endParaRPr lang="zh-CN" altLang="en-US" b="1">
              <a:solidFill>
                <a:prstClr val="black"/>
              </a:solidFill>
              <a:latin typeface="Calibri" panose="020F0502020204030204" pitchFamily="34" charset="0"/>
              <a:ea typeface="宋体" panose="02010600030101010101" pitchFamily="2" charset="-122"/>
            </a:endParaRPr>
          </a:p>
        </p:txBody>
      </p:sp>
      <p:sp>
        <p:nvSpPr>
          <p:cNvPr id="10" name="矩形 9"/>
          <p:cNvSpPr>
            <a:spLocks noChangeArrowheads="1"/>
          </p:cNvSpPr>
          <p:nvPr/>
        </p:nvSpPr>
        <p:spPr bwMode="auto">
          <a:xfrm>
            <a:off x="5623704" y="1597025"/>
            <a:ext cx="659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zh-CN" sz="2400" b="1">
                <a:solidFill>
                  <a:srgbClr val="000000"/>
                </a:solidFill>
                <a:latin typeface="GB Pinyinok-B" pitchFamily="2" charset="-122"/>
                <a:ea typeface="GB Pinyinok-B" pitchFamily="2" charset="-122"/>
              </a:rPr>
              <a:t>xī</a:t>
            </a:r>
            <a:endParaRPr lang="zh-CN" altLang="en-US" b="1">
              <a:solidFill>
                <a:prstClr val="black"/>
              </a:solidFill>
              <a:latin typeface="Calibri" panose="020F0502020204030204" pitchFamily="34" charset="0"/>
              <a:ea typeface="GB Pinyinok-B" pitchFamily="2" charset="-122"/>
            </a:endParaRPr>
          </a:p>
        </p:txBody>
      </p:sp>
      <p:sp>
        <p:nvSpPr>
          <p:cNvPr id="14" name="文本框 20"/>
          <p:cNvSpPr txBox="1"/>
          <p:nvPr/>
        </p:nvSpPr>
        <p:spPr>
          <a:xfrm>
            <a:off x="5307680" y="2855913"/>
            <a:ext cx="1136664" cy="1492146"/>
          </a:xfrm>
          <a:prstGeom prst="roundRect">
            <a:avLst/>
          </a:prstGeom>
          <a:solidFill>
            <a:schemeClr val="accent6">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lIns="91436" tIns="45718" rIns="91436" bIns="45718">
            <a:spAutoFit/>
          </a:bodyPr>
          <a:lstStyle/>
          <a:p>
            <a:pPr algn="ctr" fontAlgn="base">
              <a:spcBef>
                <a:spcPct val="0"/>
              </a:spcBef>
              <a:spcAft>
                <a:spcPct val="0"/>
              </a:spcAft>
              <a:defRPr/>
            </a:pPr>
            <a:r>
              <a:rPr lang="zh-CN" altLang="en-US" sz="2800" b="1" dirty="0">
                <a:solidFill>
                  <a:srgbClr val="0070C0"/>
                </a:solidFill>
                <a:latin typeface="微软雅黑" panose="020B0503020204020204" pitchFamily="34" charset="-122"/>
              </a:rPr>
              <a:t>牺牲</a:t>
            </a:r>
            <a:endParaRPr lang="en-US" altLang="zh-CN" sz="2800" b="1" dirty="0">
              <a:solidFill>
                <a:srgbClr val="0070C0"/>
              </a:solidFill>
              <a:latin typeface="微软雅黑" panose="020B0503020204020204" pitchFamily="34" charset="-122"/>
            </a:endParaRPr>
          </a:p>
          <a:p>
            <a:pPr algn="ctr" fontAlgn="base">
              <a:spcBef>
                <a:spcPct val="0"/>
              </a:spcBef>
              <a:spcAft>
                <a:spcPct val="0"/>
              </a:spcAft>
              <a:defRPr/>
            </a:pPr>
            <a:endParaRPr lang="en-US" altLang="zh-CN" sz="2800" b="1" dirty="0">
              <a:solidFill>
                <a:srgbClr val="0070C0"/>
              </a:solidFill>
              <a:latin typeface="微软雅黑" panose="020B0503020204020204" pitchFamily="34" charset="-122"/>
            </a:endParaRPr>
          </a:p>
          <a:p>
            <a:pPr algn="ctr" fontAlgn="base">
              <a:spcBef>
                <a:spcPct val="0"/>
              </a:spcBef>
              <a:spcAft>
                <a:spcPct val="0"/>
              </a:spcAft>
              <a:defRPr/>
            </a:pPr>
            <a:r>
              <a:rPr lang="zh-CN" altLang="en-US" sz="2800" b="1" dirty="0">
                <a:solidFill>
                  <a:srgbClr val="0070C0"/>
                </a:solidFill>
                <a:latin typeface="微软雅黑" panose="020B0503020204020204" pitchFamily="34" charset="-122"/>
              </a:rPr>
              <a:t>牺牛</a:t>
            </a:r>
            <a:endParaRPr lang="zh-CN" altLang="en-US" sz="2800" b="1" dirty="0">
              <a:solidFill>
                <a:srgbClr val="0070C0"/>
              </a:solidFill>
              <a:latin typeface="微软雅黑" panose="020B0503020204020204" pitchFamily="34" charset="-122"/>
            </a:endParaRPr>
          </a:p>
        </p:txBody>
      </p:sp>
      <p:sp>
        <p:nvSpPr>
          <p:cNvPr id="15" name="文本框 26"/>
          <p:cNvSpPr txBox="1"/>
          <p:nvPr/>
        </p:nvSpPr>
        <p:spPr>
          <a:xfrm>
            <a:off x="4070798" y="2855913"/>
            <a:ext cx="1135081" cy="1492146"/>
          </a:xfrm>
          <a:prstGeom prst="roundRect">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lIns="91436" tIns="45718" rIns="91436" bIns="45718">
            <a:spAutoFit/>
          </a:bodyPr>
          <a:lstStyle/>
          <a:p>
            <a:pPr algn="ctr" fontAlgn="base">
              <a:spcBef>
                <a:spcPct val="0"/>
              </a:spcBef>
              <a:spcAft>
                <a:spcPct val="0"/>
              </a:spcAft>
              <a:defRPr/>
            </a:pPr>
            <a:r>
              <a:rPr lang="zh-CN" altLang="en-US" sz="2800" b="1" dirty="0">
                <a:solidFill>
                  <a:srgbClr val="0070C0"/>
                </a:solidFill>
                <a:latin typeface="微软雅黑" panose="020B0503020204020204" pitchFamily="34" charset="-122"/>
              </a:rPr>
              <a:t>谎话</a:t>
            </a:r>
            <a:endParaRPr lang="en-US" altLang="zh-CN" sz="2800" b="1" dirty="0">
              <a:solidFill>
                <a:srgbClr val="0070C0"/>
              </a:solidFill>
              <a:latin typeface="微软雅黑" panose="020B0503020204020204" pitchFamily="34" charset="-122"/>
            </a:endParaRPr>
          </a:p>
          <a:p>
            <a:pPr algn="ctr" fontAlgn="base">
              <a:spcBef>
                <a:spcPct val="0"/>
              </a:spcBef>
              <a:spcAft>
                <a:spcPct val="0"/>
              </a:spcAft>
              <a:defRPr/>
            </a:pPr>
            <a:endParaRPr lang="en-US" altLang="zh-CN" sz="2800" b="1" dirty="0">
              <a:solidFill>
                <a:srgbClr val="0070C0"/>
              </a:solidFill>
              <a:latin typeface="微软雅黑" panose="020B0503020204020204" pitchFamily="34" charset="-122"/>
            </a:endParaRPr>
          </a:p>
          <a:p>
            <a:pPr algn="ctr" fontAlgn="base">
              <a:spcBef>
                <a:spcPct val="0"/>
              </a:spcBef>
              <a:spcAft>
                <a:spcPct val="0"/>
              </a:spcAft>
              <a:defRPr/>
            </a:pPr>
            <a:r>
              <a:rPr lang="zh-CN" altLang="en-US" sz="2800" b="1" dirty="0">
                <a:solidFill>
                  <a:srgbClr val="0070C0"/>
                </a:solidFill>
                <a:latin typeface="微软雅黑" panose="020B0503020204020204" pitchFamily="34" charset="-122"/>
              </a:rPr>
              <a:t>说谎</a:t>
            </a:r>
            <a:endParaRPr lang="zh-CN" altLang="en-US" sz="2800" b="1" dirty="0">
              <a:solidFill>
                <a:srgbClr val="0070C0"/>
              </a:solidFill>
              <a:latin typeface="微软雅黑" panose="020B0503020204020204" pitchFamily="34" charset="-122"/>
            </a:endParaRPr>
          </a:p>
        </p:txBody>
      </p:sp>
      <p:sp>
        <p:nvSpPr>
          <p:cNvPr id="16" name="文本框 19"/>
          <p:cNvSpPr txBox="1"/>
          <p:nvPr/>
        </p:nvSpPr>
        <p:spPr>
          <a:xfrm>
            <a:off x="2811067" y="2855913"/>
            <a:ext cx="1114500" cy="1492146"/>
          </a:xfrm>
          <a:prstGeom prst="roundRect">
            <a:avLst/>
          </a:prstGeom>
        </p:spPr>
        <p:style>
          <a:lnRef idx="3">
            <a:schemeClr val="lt1"/>
          </a:lnRef>
          <a:fillRef idx="1">
            <a:schemeClr val="accent4"/>
          </a:fillRef>
          <a:effectRef idx="1">
            <a:schemeClr val="accent4"/>
          </a:effectRef>
          <a:fontRef idx="minor">
            <a:schemeClr val="lt1"/>
          </a:fontRef>
        </p:style>
        <p:txBody>
          <a:bodyPr wrap="square" lIns="91436" tIns="45718" rIns="91436" bIns="45718">
            <a:spAutoFit/>
          </a:bodyPr>
          <a:lstStyle/>
          <a:p>
            <a:pPr algn="ctr" fontAlgn="base">
              <a:spcBef>
                <a:spcPct val="0"/>
              </a:spcBef>
              <a:spcAft>
                <a:spcPct val="0"/>
              </a:spcAft>
              <a:defRPr/>
            </a:pPr>
            <a:r>
              <a:rPr lang="zh-CN" altLang="en-US" sz="2800" b="1" dirty="0">
                <a:solidFill>
                  <a:srgbClr val="0070C0"/>
                </a:solidFill>
                <a:latin typeface="微软雅黑" panose="020B0503020204020204" pitchFamily="34" charset="-122"/>
              </a:rPr>
              <a:t>发誓</a:t>
            </a:r>
            <a:endParaRPr lang="en-US" altLang="zh-CN" sz="2800" b="1" dirty="0">
              <a:solidFill>
                <a:srgbClr val="0070C0"/>
              </a:solidFill>
              <a:latin typeface="微软雅黑" panose="020B0503020204020204" pitchFamily="34" charset="-122"/>
            </a:endParaRPr>
          </a:p>
          <a:p>
            <a:pPr algn="ctr" fontAlgn="base">
              <a:spcBef>
                <a:spcPct val="0"/>
              </a:spcBef>
              <a:spcAft>
                <a:spcPct val="0"/>
              </a:spcAft>
              <a:defRPr/>
            </a:pPr>
            <a:endParaRPr lang="en-US" altLang="zh-CN" sz="2800" b="1" dirty="0">
              <a:solidFill>
                <a:srgbClr val="0070C0"/>
              </a:solidFill>
              <a:latin typeface="微软雅黑" panose="020B0503020204020204" pitchFamily="34" charset="-122"/>
            </a:endParaRPr>
          </a:p>
          <a:p>
            <a:pPr algn="ctr" fontAlgn="base">
              <a:spcBef>
                <a:spcPct val="0"/>
              </a:spcBef>
              <a:spcAft>
                <a:spcPct val="0"/>
              </a:spcAft>
              <a:defRPr/>
            </a:pPr>
            <a:r>
              <a:rPr lang="zh-CN" altLang="en-US" sz="2800" b="1" dirty="0">
                <a:solidFill>
                  <a:srgbClr val="0070C0"/>
                </a:solidFill>
                <a:latin typeface="微软雅黑" panose="020B0503020204020204" pitchFamily="34" charset="-122"/>
              </a:rPr>
              <a:t>誓言</a:t>
            </a:r>
            <a:endParaRPr lang="zh-CN" altLang="en-US" sz="2800" b="1" dirty="0">
              <a:solidFill>
                <a:srgbClr val="0070C0"/>
              </a:solidFill>
              <a:latin typeface="微软雅黑" panose="020B0503020204020204" pitchFamily="34" charset="-122"/>
            </a:endParaRPr>
          </a:p>
        </p:txBody>
      </p:sp>
      <p:sp>
        <p:nvSpPr>
          <p:cNvPr id="18" name="文本框 19"/>
          <p:cNvSpPr txBox="1"/>
          <p:nvPr/>
        </p:nvSpPr>
        <p:spPr>
          <a:xfrm>
            <a:off x="1524001" y="2870201"/>
            <a:ext cx="1114500" cy="1492146"/>
          </a:xfrm>
          <a:prstGeom prst="roundRect">
            <a:avLst/>
          </a:prstGeom>
          <a:solidFill>
            <a:schemeClr val="accent6">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lIns="91436" tIns="45718" rIns="91436" bIns="45718">
            <a:spAutoFit/>
          </a:bodyPr>
          <a:lstStyle/>
          <a:p>
            <a:pPr algn="ctr" fontAlgn="base">
              <a:spcBef>
                <a:spcPct val="0"/>
              </a:spcBef>
              <a:spcAft>
                <a:spcPct val="0"/>
              </a:spcAft>
              <a:defRPr/>
            </a:pPr>
            <a:r>
              <a:rPr lang="zh-CN" altLang="en-US" sz="2800" b="1" dirty="0">
                <a:solidFill>
                  <a:srgbClr val="0070C0"/>
                </a:solidFill>
                <a:latin typeface="微软雅黑" panose="020B0503020204020204" pitchFamily="34" charset="-122"/>
              </a:rPr>
              <a:t>酬谢</a:t>
            </a:r>
            <a:endParaRPr lang="en-US" altLang="zh-CN" sz="2800" b="1" dirty="0">
              <a:solidFill>
                <a:srgbClr val="0070C0"/>
              </a:solidFill>
              <a:latin typeface="微软雅黑" panose="020B0503020204020204" pitchFamily="34" charset="-122"/>
            </a:endParaRPr>
          </a:p>
          <a:p>
            <a:pPr algn="ctr" fontAlgn="base">
              <a:spcBef>
                <a:spcPct val="0"/>
              </a:spcBef>
              <a:spcAft>
                <a:spcPct val="0"/>
              </a:spcAft>
              <a:defRPr/>
            </a:pPr>
            <a:endParaRPr lang="en-US" altLang="zh-CN" sz="2800" b="1" dirty="0">
              <a:solidFill>
                <a:srgbClr val="0070C0"/>
              </a:solidFill>
              <a:latin typeface="微软雅黑" panose="020B0503020204020204" pitchFamily="34" charset="-122"/>
            </a:endParaRPr>
          </a:p>
          <a:p>
            <a:pPr algn="ctr" fontAlgn="base">
              <a:spcBef>
                <a:spcPct val="0"/>
              </a:spcBef>
              <a:spcAft>
                <a:spcPct val="0"/>
              </a:spcAft>
              <a:defRPr/>
            </a:pPr>
            <a:r>
              <a:rPr lang="zh-CN" altLang="en-US" sz="2800" b="1" dirty="0">
                <a:solidFill>
                  <a:srgbClr val="0070C0"/>
                </a:solidFill>
                <a:latin typeface="微软雅黑" panose="020B0503020204020204" pitchFamily="34" charset="-122"/>
              </a:rPr>
              <a:t>报酬</a:t>
            </a:r>
            <a:endParaRPr lang="zh-CN" altLang="en-US" sz="2800" b="1" dirty="0">
              <a:solidFill>
                <a:srgbClr val="0070C0"/>
              </a:solidFill>
              <a:latin typeface="微软雅黑" panose="020B0503020204020204" pitchFamily="34" charset="-122"/>
            </a:endParaRPr>
          </a:p>
        </p:txBody>
      </p:sp>
      <p:sp>
        <p:nvSpPr>
          <p:cNvPr id="24" name="圆角矩形标注 23"/>
          <p:cNvSpPr/>
          <p:nvPr/>
        </p:nvSpPr>
        <p:spPr>
          <a:xfrm>
            <a:off x="3804209" y="4718051"/>
            <a:ext cx="2553536" cy="1241425"/>
          </a:xfrm>
          <a:prstGeom prst="wedgeRoundRectCallout">
            <a:avLst>
              <a:gd name="adj1" fmla="val 40177"/>
              <a:gd name="adj2" fmla="val -9804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zh-CN" altLang="en-US" sz="2800" b="1" dirty="0">
                <a:solidFill>
                  <a:srgbClr val="FF0000"/>
                </a:solidFill>
                <a:latin typeface="楷体_GB2312" pitchFamily="49" charset="-122"/>
                <a:ea typeface="楷体_GB2312" pitchFamily="49" charset="-122"/>
              </a:rPr>
              <a:t>    古代祭祀用的纯色牛。</a:t>
            </a:r>
            <a:endParaRPr lang="zh-CN" altLang="en-US" sz="2800" b="1" dirty="0">
              <a:solidFill>
                <a:srgbClr val="FF0000"/>
              </a:solidFill>
              <a:latin typeface="楷体_GB2312" pitchFamily="49" charset="-122"/>
              <a:ea typeface="楷体_GB2312"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4" grpId="0" animBg="1"/>
      <p:bldP spid="15" grpId="0" animBg="1"/>
      <p:bldP spid="16"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56794" y="1279254"/>
            <a:ext cx="735006" cy="241289"/>
          </a:xfrm>
          <a:prstGeom prst="rect">
            <a:avLst/>
          </a:prstGeom>
          <a:noFill/>
          <a:ln w="25400" cap="flat" cmpd="sng" algn="ctr">
            <a:noFill/>
            <a:prstDash val="solid"/>
          </a:ln>
          <a:effectLst/>
        </p:spPr>
        <p:txBody>
          <a:bodyPr rtlCol="0" anchor="ctr"/>
          <a:lstStyle/>
          <a:p>
            <a:pPr>
              <a:defRPr/>
            </a:pPr>
            <a:r>
              <a:rPr lang="en-US" altLang="zh-CN" sz="100" kern="0" dirty="0">
                <a:solidFill>
                  <a:sysClr val="window" lastClr="FFFFFF"/>
                </a:solidFill>
                <a:latin typeface="Calibri" panose="020F0502020204030204"/>
                <a:ea typeface="宋体" panose="02010600030101010101" pitchFamily="2" charset="-122"/>
              </a:rPr>
              <a:t>PPT</a:t>
            </a:r>
            <a:r>
              <a:rPr lang="zh-CN" altLang="en-US" sz="100" kern="0" dirty="0">
                <a:solidFill>
                  <a:sysClr val="window" lastClr="FFFFFF"/>
                </a:solidFill>
                <a:latin typeface="Calibri" panose="020F0502020204030204"/>
                <a:ea typeface="宋体" panose="02010600030101010101" pitchFamily="2" charset="-122"/>
              </a:rPr>
              <a:t>模板：</a:t>
            </a:r>
            <a:r>
              <a:rPr lang="en-US" altLang="zh-CN" sz="100" kern="0" dirty="0">
                <a:solidFill>
                  <a:sysClr val="window" lastClr="FFFFFF"/>
                </a:solidFill>
                <a:latin typeface="Calibri" panose="020F0502020204030204"/>
                <a:ea typeface="宋体" panose="02010600030101010101" pitchFamily="2" charset="-122"/>
              </a:rPr>
              <a:t>www.1ppt.com/moban/                  PPT</a:t>
            </a:r>
            <a:r>
              <a:rPr lang="zh-CN" altLang="en-US" sz="100" kern="0" dirty="0">
                <a:solidFill>
                  <a:sysClr val="window" lastClr="FFFFFF"/>
                </a:solidFill>
                <a:latin typeface="Calibri" panose="020F0502020204030204"/>
                <a:ea typeface="宋体" panose="02010600030101010101" pitchFamily="2" charset="-122"/>
              </a:rPr>
              <a:t>素材：</a:t>
            </a:r>
            <a:r>
              <a:rPr lang="en-US" altLang="zh-CN" sz="100" kern="0" dirty="0">
                <a:solidFill>
                  <a:sysClr val="window" lastClr="FFFFFF"/>
                </a:solidFill>
                <a:latin typeface="Calibri" panose="020F0502020204030204"/>
                <a:ea typeface="宋体" panose="02010600030101010101" pitchFamily="2" charset="-122"/>
              </a:rPr>
              <a:t>www.1ppt.com/sucai/</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en-US" altLang="zh-CN" sz="100" kern="0" dirty="0">
                <a:solidFill>
                  <a:sysClr val="window" lastClr="FFFFFF"/>
                </a:solidFill>
                <a:latin typeface="Calibri" panose="020F0502020204030204"/>
                <a:ea typeface="宋体" panose="02010600030101010101" pitchFamily="2" charset="-122"/>
              </a:rPr>
              <a:t>PPT</a:t>
            </a:r>
            <a:r>
              <a:rPr lang="zh-CN" altLang="en-US" sz="100" kern="0" dirty="0">
                <a:solidFill>
                  <a:sysClr val="window" lastClr="FFFFFF"/>
                </a:solidFill>
                <a:latin typeface="Calibri" panose="020F0502020204030204"/>
                <a:ea typeface="宋体" panose="02010600030101010101" pitchFamily="2" charset="-122"/>
              </a:rPr>
              <a:t>背景：</a:t>
            </a:r>
            <a:r>
              <a:rPr lang="en-US" altLang="zh-CN" sz="100" kern="0" dirty="0">
                <a:solidFill>
                  <a:sysClr val="window" lastClr="FFFFFF"/>
                </a:solidFill>
                <a:latin typeface="Calibri" panose="020F0502020204030204"/>
                <a:ea typeface="宋体" panose="02010600030101010101" pitchFamily="2" charset="-122"/>
              </a:rPr>
              <a:t>www.1ppt.com/beijing/                   PPT</a:t>
            </a:r>
            <a:r>
              <a:rPr lang="zh-CN" altLang="en-US" sz="100" kern="0" dirty="0">
                <a:solidFill>
                  <a:sysClr val="window" lastClr="FFFFFF"/>
                </a:solidFill>
                <a:latin typeface="Calibri" panose="020F0502020204030204"/>
                <a:ea typeface="宋体" panose="02010600030101010101" pitchFamily="2" charset="-122"/>
              </a:rPr>
              <a:t>图表：</a:t>
            </a:r>
            <a:r>
              <a:rPr lang="en-US" altLang="zh-CN" sz="100" kern="0" dirty="0">
                <a:solidFill>
                  <a:sysClr val="window" lastClr="FFFFFF"/>
                </a:solidFill>
                <a:latin typeface="Calibri" panose="020F0502020204030204"/>
                <a:ea typeface="宋体" panose="02010600030101010101" pitchFamily="2" charset="-122"/>
              </a:rPr>
              <a:t>www.1ppt.com/tubiao/      </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en-US" altLang="zh-CN" sz="100" kern="0" dirty="0">
                <a:solidFill>
                  <a:sysClr val="window" lastClr="FFFFFF"/>
                </a:solidFill>
                <a:latin typeface="Calibri" panose="020F0502020204030204"/>
                <a:ea typeface="宋体" panose="02010600030101010101" pitchFamily="2" charset="-122"/>
              </a:rPr>
              <a:t>PPT</a:t>
            </a:r>
            <a:r>
              <a:rPr lang="zh-CN" altLang="en-US" sz="100" kern="0" dirty="0">
                <a:solidFill>
                  <a:sysClr val="window" lastClr="FFFFFF"/>
                </a:solidFill>
                <a:latin typeface="Calibri" panose="020F0502020204030204"/>
                <a:ea typeface="宋体" panose="02010600030101010101" pitchFamily="2" charset="-122"/>
              </a:rPr>
              <a:t>下载：</a:t>
            </a:r>
            <a:r>
              <a:rPr lang="en-US" altLang="zh-CN" sz="100" kern="0" dirty="0">
                <a:solidFill>
                  <a:sysClr val="window" lastClr="FFFFFF"/>
                </a:solidFill>
                <a:latin typeface="Calibri" panose="020F0502020204030204"/>
                <a:ea typeface="宋体" panose="02010600030101010101" pitchFamily="2" charset="-122"/>
              </a:rPr>
              <a:t>www.1ppt.com/xiazai/                     PPT</a:t>
            </a:r>
            <a:r>
              <a:rPr lang="zh-CN" altLang="en-US" sz="100" kern="0" dirty="0">
                <a:solidFill>
                  <a:sysClr val="window" lastClr="FFFFFF"/>
                </a:solidFill>
                <a:latin typeface="Calibri" panose="020F0502020204030204"/>
                <a:ea typeface="宋体" panose="02010600030101010101" pitchFamily="2" charset="-122"/>
              </a:rPr>
              <a:t>教程： </a:t>
            </a:r>
            <a:r>
              <a:rPr lang="en-US" altLang="zh-CN" sz="100" kern="0" dirty="0">
                <a:solidFill>
                  <a:sysClr val="window" lastClr="FFFFFF"/>
                </a:solidFill>
                <a:latin typeface="Calibri" panose="020F0502020204030204"/>
                <a:ea typeface="宋体" panose="02010600030101010101" pitchFamily="2" charset="-122"/>
              </a:rPr>
              <a:t>www.1ppt.com/powerpoint/      </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zh-CN" altLang="en-US" sz="100" kern="0" dirty="0">
                <a:solidFill>
                  <a:sysClr val="window" lastClr="FFFFFF"/>
                </a:solidFill>
                <a:latin typeface="Calibri" panose="020F0502020204030204"/>
                <a:ea typeface="宋体" panose="02010600030101010101" pitchFamily="2" charset="-122"/>
              </a:rPr>
              <a:t>资料下载：</a:t>
            </a:r>
            <a:r>
              <a:rPr lang="en-US" altLang="zh-CN" sz="100" kern="0" dirty="0">
                <a:solidFill>
                  <a:sysClr val="window" lastClr="FFFFFF"/>
                </a:solidFill>
                <a:latin typeface="Calibri" panose="020F0502020204030204"/>
                <a:ea typeface="宋体" panose="02010600030101010101" pitchFamily="2" charset="-122"/>
              </a:rPr>
              <a:t>www.1ppt.com/ziliao/                   </a:t>
            </a:r>
            <a:r>
              <a:rPr lang="zh-CN" altLang="en-US" sz="100" kern="0" dirty="0">
                <a:solidFill>
                  <a:sysClr val="window" lastClr="FFFFFF"/>
                </a:solidFill>
                <a:latin typeface="Calibri" panose="020F0502020204030204"/>
                <a:ea typeface="宋体" panose="02010600030101010101" pitchFamily="2" charset="-122"/>
              </a:rPr>
              <a:t>范文下载：</a:t>
            </a:r>
            <a:r>
              <a:rPr lang="en-US" altLang="zh-CN" sz="100" kern="0" dirty="0">
                <a:solidFill>
                  <a:sysClr val="window" lastClr="FFFFFF"/>
                </a:solidFill>
                <a:latin typeface="Calibri" panose="020F0502020204030204"/>
                <a:ea typeface="宋体" panose="02010600030101010101" pitchFamily="2" charset="-122"/>
              </a:rPr>
              <a:t>www.1ppt.com/fanwen/             </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zh-CN" altLang="en-US" sz="100" kern="0" dirty="0">
                <a:solidFill>
                  <a:sysClr val="window" lastClr="FFFFFF"/>
                </a:solidFill>
                <a:latin typeface="Calibri" panose="020F0502020204030204"/>
                <a:ea typeface="宋体" panose="02010600030101010101" pitchFamily="2" charset="-122"/>
              </a:rPr>
              <a:t>试卷下载：</a:t>
            </a:r>
            <a:r>
              <a:rPr lang="en-US" altLang="zh-CN" sz="100" kern="0" dirty="0">
                <a:solidFill>
                  <a:sysClr val="window" lastClr="FFFFFF"/>
                </a:solidFill>
                <a:latin typeface="Calibri" panose="020F0502020204030204"/>
                <a:ea typeface="宋体" panose="02010600030101010101" pitchFamily="2" charset="-122"/>
              </a:rPr>
              <a:t>www.1ppt.com/shiti/                     </a:t>
            </a:r>
            <a:r>
              <a:rPr lang="zh-CN" altLang="en-US" sz="100" kern="0" dirty="0">
                <a:solidFill>
                  <a:sysClr val="window" lastClr="FFFFFF"/>
                </a:solidFill>
                <a:latin typeface="Calibri" panose="020F0502020204030204"/>
                <a:ea typeface="宋体" panose="02010600030101010101" pitchFamily="2" charset="-122"/>
              </a:rPr>
              <a:t>教案下载：</a:t>
            </a:r>
            <a:r>
              <a:rPr lang="en-US" altLang="zh-CN" sz="100" kern="0" dirty="0">
                <a:solidFill>
                  <a:sysClr val="window" lastClr="FFFFFF"/>
                </a:solidFill>
                <a:latin typeface="Calibri" panose="020F0502020204030204"/>
                <a:ea typeface="宋体" panose="02010600030101010101" pitchFamily="2" charset="-122"/>
              </a:rPr>
              <a:t>www.1ppt.com/jiaoan/               </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en-US" altLang="zh-CN" sz="100" kern="0" dirty="0">
                <a:solidFill>
                  <a:sysClr val="window" lastClr="FFFFFF"/>
                </a:solidFill>
                <a:latin typeface="Calibri" panose="020F0502020204030204"/>
                <a:ea typeface="宋体" panose="02010600030101010101" pitchFamily="2" charset="-122"/>
              </a:rPr>
              <a:t>PPT</a:t>
            </a:r>
            <a:r>
              <a:rPr lang="zh-CN" altLang="en-US" sz="100" kern="0" dirty="0">
                <a:solidFill>
                  <a:sysClr val="window" lastClr="FFFFFF"/>
                </a:solidFill>
                <a:latin typeface="Calibri" panose="020F0502020204030204"/>
                <a:ea typeface="宋体" panose="02010600030101010101" pitchFamily="2" charset="-122"/>
              </a:rPr>
              <a:t>论坛：</a:t>
            </a:r>
            <a:r>
              <a:rPr lang="en-US" altLang="zh-CN" sz="100" kern="0" dirty="0">
                <a:solidFill>
                  <a:sysClr val="window" lastClr="FFFFFF"/>
                </a:solidFill>
                <a:latin typeface="Calibri" panose="020F0502020204030204"/>
                <a:ea typeface="宋体" panose="02010600030101010101" pitchFamily="2" charset="-122"/>
              </a:rPr>
              <a:t>www.1ppt.cn                                     PPT</a:t>
            </a:r>
            <a:r>
              <a:rPr lang="zh-CN" altLang="en-US" sz="100" kern="0" dirty="0">
                <a:solidFill>
                  <a:sysClr val="window" lastClr="FFFFFF"/>
                </a:solidFill>
                <a:latin typeface="Calibri" panose="020F0502020204030204"/>
                <a:ea typeface="宋体" panose="02010600030101010101" pitchFamily="2" charset="-122"/>
              </a:rPr>
              <a:t>课件：</a:t>
            </a:r>
            <a:r>
              <a:rPr lang="en-US" altLang="zh-CN" sz="100" kern="0" dirty="0">
                <a:solidFill>
                  <a:sysClr val="window" lastClr="FFFFFF"/>
                </a:solidFill>
                <a:latin typeface="Calibri" panose="020F0502020204030204"/>
                <a:ea typeface="宋体" panose="02010600030101010101" pitchFamily="2" charset="-122"/>
              </a:rPr>
              <a:t>www.1ppt.com/kejian/ </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zh-CN" altLang="en-US" sz="100" kern="0" dirty="0">
                <a:solidFill>
                  <a:sysClr val="window" lastClr="FFFFFF"/>
                </a:solidFill>
                <a:latin typeface="Calibri" panose="020F0502020204030204"/>
                <a:ea typeface="宋体" panose="02010600030101010101" pitchFamily="2" charset="-122"/>
              </a:rPr>
              <a:t>语文课件：</a:t>
            </a:r>
            <a:r>
              <a:rPr lang="en-US" altLang="zh-CN" sz="100" kern="0" dirty="0">
                <a:solidFill>
                  <a:sysClr val="window" lastClr="FFFFFF"/>
                </a:solidFill>
                <a:latin typeface="Calibri" panose="020F0502020204030204"/>
                <a:ea typeface="宋体" panose="02010600030101010101" pitchFamily="2" charset="-122"/>
              </a:rPr>
              <a:t>www.1ppt.com/kejian/yuwen/    </a:t>
            </a:r>
            <a:r>
              <a:rPr lang="zh-CN" altLang="en-US" sz="100" kern="0" dirty="0">
                <a:solidFill>
                  <a:sysClr val="window" lastClr="FFFFFF"/>
                </a:solidFill>
                <a:latin typeface="Calibri" panose="020F0502020204030204"/>
                <a:ea typeface="宋体" panose="02010600030101010101" pitchFamily="2" charset="-122"/>
              </a:rPr>
              <a:t>数学课件：</a:t>
            </a:r>
            <a:r>
              <a:rPr lang="en-US" altLang="zh-CN" sz="100" kern="0" dirty="0">
                <a:solidFill>
                  <a:sysClr val="window" lastClr="FFFFFF"/>
                </a:solidFill>
                <a:latin typeface="Calibri" panose="020F0502020204030204"/>
                <a:ea typeface="宋体" panose="02010600030101010101" pitchFamily="2" charset="-122"/>
              </a:rPr>
              <a:t>www.1ppt.com/kejian/shuxue/ </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zh-CN" altLang="en-US" sz="100" kern="0" dirty="0">
                <a:solidFill>
                  <a:sysClr val="window" lastClr="FFFFFF"/>
                </a:solidFill>
                <a:latin typeface="Calibri" panose="020F0502020204030204"/>
                <a:ea typeface="宋体" panose="02010600030101010101" pitchFamily="2" charset="-122"/>
              </a:rPr>
              <a:t>英语课件：</a:t>
            </a:r>
            <a:r>
              <a:rPr lang="en-US" altLang="zh-CN" sz="100" kern="0" dirty="0">
                <a:solidFill>
                  <a:sysClr val="window" lastClr="FFFFFF"/>
                </a:solidFill>
                <a:latin typeface="Calibri" panose="020F0502020204030204"/>
                <a:ea typeface="宋体" panose="02010600030101010101" pitchFamily="2" charset="-122"/>
              </a:rPr>
              <a:t>www.1ppt.com/kejian/yingyu/    </a:t>
            </a:r>
            <a:r>
              <a:rPr lang="zh-CN" altLang="en-US" sz="100" kern="0" dirty="0">
                <a:solidFill>
                  <a:sysClr val="window" lastClr="FFFFFF"/>
                </a:solidFill>
                <a:latin typeface="Calibri" panose="020F0502020204030204"/>
                <a:ea typeface="宋体" panose="02010600030101010101" pitchFamily="2" charset="-122"/>
              </a:rPr>
              <a:t>美术课件：</a:t>
            </a:r>
            <a:r>
              <a:rPr lang="en-US" altLang="zh-CN" sz="100" kern="0" dirty="0">
                <a:solidFill>
                  <a:sysClr val="window" lastClr="FFFFFF"/>
                </a:solidFill>
                <a:latin typeface="Calibri" panose="020F0502020204030204"/>
                <a:ea typeface="宋体" panose="02010600030101010101" pitchFamily="2" charset="-122"/>
              </a:rPr>
              <a:t>www.1ppt.com/kejian/meishu/ </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zh-CN" altLang="en-US" sz="100" kern="0" dirty="0">
                <a:solidFill>
                  <a:sysClr val="window" lastClr="FFFFFF"/>
                </a:solidFill>
                <a:latin typeface="Calibri" panose="020F0502020204030204"/>
                <a:ea typeface="宋体" panose="02010600030101010101" pitchFamily="2" charset="-122"/>
              </a:rPr>
              <a:t>科学课件：</a:t>
            </a:r>
            <a:r>
              <a:rPr lang="en-US" altLang="zh-CN" sz="100" kern="0" dirty="0">
                <a:solidFill>
                  <a:sysClr val="window" lastClr="FFFFFF"/>
                </a:solidFill>
                <a:latin typeface="Calibri" panose="020F0502020204030204"/>
                <a:ea typeface="宋体" panose="02010600030101010101" pitchFamily="2" charset="-122"/>
              </a:rPr>
              <a:t>www.1ppt.com/kejian/kexue/     </a:t>
            </a:r>
            <a:r>
              <a:rPr lang="zh-CN" altLang="en-US" sz="100" kern="0" dirty="0">
                <a:solidFill>
                  <a:sysClr val="window" lastClr="FFFFFF"/>
                </a:solidFill>
                <a:latin typeface="Calibri" panose="020F0502020204030204"/>
                <a:ea typeface="宋体" panose="02010600030101010101" pitchFamily="2" charset="-122"/>
              </a:rPr>
              <a:t>物理课件：</a:t>
            </a:r>
            <a:r>
              <a:rPr lang="en-US" altLang="zh-CN" sz="100" kern="0" dirty="0">
                <a:solidFill>
                  <a:sysClr val="window" lastClr="FFFFFF"/>
                </a:solidFill>
                <a:latin typeface="Calibri" panose="020F0502020204030204"/>
                <a:ea typeface="宋体" panose="02010600030101010101" pitchFamily="2" charset="-122"/>
              </a:rPr>
              <a:t>www.1ppt.com/kejian/wuli/ </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zh-CN" altLang="en-US" sz="100" kern="0" dirty="0">
                <a:solidFill>
                  <a:sysClr val="window" lastClr="FFFFFF"/>
                </a:solidFill>
                <a:latin typeface="Calibri" panose="020F0502020204030204"/>
                <a:ea typeface="宋体" panose="02010600030101010101" pitchFamily="2" charset="-122"/>
              </a:rPr>
              <a:t>化学课件：</a:t>
            </a:r>
            <a:r>
              <a:rPr lang="en-US" altLang="zh-CN" sz="100" kern="0" dirty="0">
                <a:solidFill>
                  <a:sysClr val="window" lastClr="FFFFFF"/>
                </a:solidFill>
                <a:latin typeface="Calibri" panose="020F0502020204030204"/>
                <a:ea typeface="宋体" panose="02010600030101010101" pitchFamily="2" charset="-122"/>
              </a:rPr>
              <a:t>www.1ppt.com/kejian/huaxue/  </a:t>
            </a:r>
            <a:r>
              <a:rPr lang="zh-CN" altLang="en-US" sz="100" kern="0" dirty="0">
                <a:solidFill>
                  <a:sysClr val="window" lastClr="FFFFFF"/>
                </a:solidFill>
                <a:latin typeface="Calibri" panose="020F0502020204030204"/>
                <a:ea typeface="宋体" panose="02010600030101010101" pitchFamily="2" charset="-122"/>
              </a:rPr>
              <a:t>生物课件：</a:t>
            </a:r>
            <a:r>
              <a:rPr lang="en-US" altLang="zh-CN" sz="100" kern="0" dirty="0">
                <a:solidFill>
                  <a:sysClr val="window" lastClr="FFFFFF"/>
                </a:solidFill>
                <a:latin typeface="Calibri" panose="020F0502020204030204"/>
                <a:ea typeface="宋体" panose="02010600030101010101" pitchFamily="2" charset="-122"/>
              </a:rPr>
              <a:t>www.1ppt.com/kejian/shengwu/ </a:t>
            </a:r>
            <a:endParaRPr lang="en-US" altLang="zh-CN" sz="100" kern="0" dirty="0">
              <a:solidFill>
                <a:sysClr val="window" lastClr="FFFFFF"/>
              </a:solidFill>
              <a:latin typeface="Calibri" panose="020F0502020204030204"/>
              <a:ea typeface="宋体" panose="02010600030101010101" pitchFamily="2" charset="-122"/>
            </a:endParaRPr>
          </a:p>
          <a:p>
            <a:pPr>
              <a:defRPr/>
            </a:pPr>
            <a:r>
              <a:rPr lang="zh-CN" altLang="en-US" sz="100" kern="0" dirty="0">
                <a:solidFill>
                  <a:sysClr val="window" lastClr="FFFFFF"/>
                </a:solidFill>
                <a:latin typeface="Calibri" panose="020F0502020204030204"/>
                <a:ea typeface="宋体" panose="02010600030101010101" pitchFamily="2" charset="-122"/>
              </a:rPr>
              <a:t>地理课件：</a:t>
            </a:r>
            <a:r>
              <a:rPr lang="en-US" altLang="zh-CN" sz="100" kern="0" dirty="0">
                <a:solidFill>
                  <a:sysClr val="window" lastClr="FFFFFF"/>
                </a:solidFill>
                <a:latin typeface="Calibri" panose="020F0502020204030204"/>
                <a:ea typeface="宋体" panose="02010600030101010101" pitchFamily="2" charset="-122"/>
              </a:rPr>
              <a:t>www.1ppt.com/kejian/dili/          </a:t>
            </a:r>
            <a:r>
              <a:rPr lang="zh-CN" altLang="en-US" sz="100" kern="0" dirty="0">
                <a:solidFill>
                  <a:sysClr val="window" lastClr="FFFFFF"/>
                </a:solidFill>
                <a:latin typeface="Calibri" panose="020F0502020204030204"/>
                <a:ea typeface="宋体" panose="02010600030101010101" pitchFamily="2" charset="-122"/>
              </a:rPr>
              <a:t>历史课件：</a:t>
            </a:r>
            <a:r>
              <a:rPr lang="en-US" altLang="zh-CN" sz="100" kern="0" dirty="0">
                <a:solidFill>
                  <a:sysClr val="window" lastClr="FFFFFF"/>
                </a:solidFill>
                <a:latin typeface="Calibri" panose="020F0502020204030204"/>
                <a:ea typeface="宋体" panose="02010600030101010101" pitchFamily="2" charset="-122"/>
              </a:rPr>
              <a:t>www.1ppt.com/kejian/lishi/        </a:t>
            </a:r>
            <a:endParaRPr lang="en-US" altLang="zh-CN" sz="100" kern="0" dirty="0">
              <a:solidFill>
                <a:sysClr val="window" lastClr="FFFFFF"/>
              </a:solidFill>
              <a:latin typeface="Calibri" panose="020F0502020204030204"/>
              <a:ea typeface="宋体" panose="02010600030101010101" pitchFamily="2" charset="-122"/>
            </a:endParaRPr>
          </a:p>
        </p:txBody>
      </p:sp>
      <p:sp>
        <p:nvSpPr>
          <p:cNvPr id="10241" name="TextBox 1"/>
          <p:cNvSpPr txBox="1">
            <a:spLocks noChangeArrowheads="1"/>
          </p:cNvSpPr>
          <p:nvPr/>
        </p:nvSpPr>
        <p:spPr bwMode="auto">
          <a:xfrm>
            <a:off x="404813" y="155575"/>
            <a:ext cx="24835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3200" b="1" dirty="0">
                <a:solidFill>
                  <a:prstClr val="black"/>
                </a:solidFill>
                <a:latin typeface="微软雅黑" panose="020B0503020204020204" pitchFamily="34" charset="-122"/>
              </a:rPr>
              <a:t>我知道</a:t>
            </a:r>
            <a:endParaRPr lang="zh-CN" altLang="en-US" sz="3200" b="1" dirty="0">
              <a:solidFill>
                <a:prstClr val="black"/>
              </a:solidFill>
              <a:latin typeface="微软雅黑" panose="020B0503020204020204" pitchFamily="34" charset="-122"/>
            </a:endParaRPr>
          </a:p>
        </p:txBody>
      </p:sp>
      <p:sp>
        <p:nvSpPr>
          <p:cNvPr id="3" name="TextBox 2"/>
          <p:cNvSpPr txBox="1">
            <a:spLocks noChangeArrowheads="1"/>
          </p:cNvSpPr>
          <p:nvPr/>
        </p:nvSpPr>
        <p:spPr bwMode="auto">
          <a:xfrm>
            <a:off x="404813" y="1101724"/>
            <a:ext cx="776823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2000" dirty="0">
                <a:solidFill>
                  <a:srgbClr val="FF0000"/>
                </a:solidFill>
                <a:latin typeface="微软雅黑" panose="020B0503020204020204" pitchFamily="34" charset="-122"/>
              </a:rPr>
              <a:t>珍宝</a:t>
            </a:r>
            <a:r>
              <a:rPr lang="zh-CN" altLang="en-US" sz="2000" dirty="0">
                <a:solidFill>
                  <a:prstClr val="black"/>
                </a:solidFill>
                <a:latin typeface="微软雅黑" panose="020B0503020204020204" pitchFamily="34" charset="-122"/>
              </a:rPr>
              <a:t>：珠玉宝石的总称。人们用来泛指那些很有价值的东西。</a:t>
            </a:r>
            <a:endParaRPr lang="zh-CN" altLang="en-US" sz="20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000" dirty="0">
                <a:solidFill>
                  <a:srgbClr val="FF0000"/>
                </a:solidFill>
                <a:latin typeface="微软雅黑" panose="020B0503020204020204" pitchFamily="34" charset="-122"/>
              </a:rPr>
              <a:t>崩塌</a:t>
            </a:r>
            <a:r>
              <a:rPr lang="zh-CN" altLang="en-US" sz="2000" dirty="0">
                <a:solidFill>
                  <a:prstClr val="black"/>
                </a:solidFill>
                <a:latin typeface="微软雅黑" panose="020B0503020204020204" pitchFamily="34" charset="-122"/>
              </a:rPr>
              <a:t>：崩裂而倒塌。本文指的是突然分裂开后而倒塌。</a:t>
            </a:r>
            <a:endParaRPr lang="zh-CN" altLang="en-US" sz="20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000" dirty="0">
                <a:solidFill>
                  <a:srgbClr val="FF0000"/>
                </a:solidFill>
                <a:latin typeface="微软雅黑" panose="020B0503020204020204" pitchFamily="34" charset="-122"/>
              </a:rPr>
              <a:t>催促</a:t>
            </a:r>
            <a:r>
              <a:rPr lang="zh-CN" altLang="en-US" sz="2000" dirty="0">
                <a:solidFill>
                  <a:prstClr val="black"/>
                </a:solidFill>
                <a:latin typeface="微软雅黑" panose="020B0503020204020204" pitchFamily="34" charset="-122"/>
              </a:rPr>
              <a:t>：叫人抓紧办某件事或赶快行动。本文指叫人赶快离开这里。</a:t>
            </a:r>
            <a:endParaRPr lang="en-US" altLang="zh-CN" sz="20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000" dirty="0">
                <a:solidFill>
                  <a:srgbClr val="FF0000"/>
                </a:solidFill>
                <a:latin typeface="微软雅黑" panose="020B0503020204020204" pitchFamily="34" charset="-122"/>
              </a:rPr>
              <a:t>迟延</a:t>
            </a:r>
            <a:r>
              <a:rPr lang="zh-CN" altLang="en-US" sz="2000" dirty="0">
                <a:solidFill>
                  <a:prstClr val="black"/>
                </a:solidFill>
                <a:latin typeface="微软雅黑" panose="020B0503020204020204" pitchFamily="34" charset="-122"/>
              </a:rPr>
              <a:t>：延迟，耽误。</a:t>
            </a:r>
            <a:endParaRPr lang="zh-CN" altLang="en-US" sz="20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000" dirty="0">
                <a:solidFill>
                  <a:srgbClr val="FF0000"/>
                </a:solidFill>
                <a:latin typeface="微软雅黑" panose="020B0503020204020204" pitchFamily="34" charset="-122"/>
              </a:rPr>
              <a:t>发誓</a:t>
            </a:r>
            <a:r>
              <a:rPr lang="zh-CN" altLang="en-US" sz="2000" dirty="0">
                <a:solidFill>
                  <a:prstClr val="black"/>
                </a:solidFill>
                <a:latin typeface="微软雅黑" panose="020B0503020204020204" pitchFamily="34" charset="-122"/>
              </a:rPr>
              <a:t>：庄严地说出表示决心的话或严肃地对某件事作出保证。</a:t>
            </a:r>
            <a:endParaRPr lang="en-US" altLang="zh-CN" sz="20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000" dirty="0">
                <a:solidFill>
                  <a:srgbClr val="FF0000"/>
                </a:solidFill>
                <a:latin typeface="微软雅黑" panose="020B0503020204020204" pitchFamily="34" charset="-122"/>
              </a:rPr>
              <a:t>牺牲</a:t>
            </a:r>
            <a:r>
              <a:rPr lang="zh-CN" altLang="en-US" sz="2000" dirty="0">
                <a:solidFill>
                  <a:prstClr val="black"/>
                </a:solidFill>
                <a:latin typeface="微软雅黑" panose="020B0503020204020204" pitchFamily="34" charset="-122"/>
              </a:rPr>
              <a:t>：为正义的目的舍弃自己的生命或利益。本文指海力布为了救乡亲们而舍弃了自己的生命。</a:t>
            </a:r>
            <a:endParaRPr lang="en-US" altLang="zh-CN" sz="20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000" dirty="0">
                <a:solidFill>
                  <a:srgbClr val="FF0000"/>
                </a:solidFill>
                <a:latin typeface="微软雅黑" panose="020B0503020204020204" pitchFamily="34" charset="-122"/>
              </a:rPr>
              <a:t>避难</a:t>
            </a:r>
            <a:r>
              <a:rPr lang="zh-CN" altLang="en-US" sz="2000" dirty="0">
                <a:solidFill>
                  <a:prstClr val="black"/>
                </a:solidFill>
                <a:latin typeface="微软雅黑" panose="020B0503020204020204" pitchFamily="34" charset="-122"/>
              </a:rPr>
              <a:t>：躲开灾难。</a:t>
            </a:r>
            <a:endParaRPr lang="zh-CN" altLang="en-US" sz="2000" dirty="0">
              <a:solidFill>
                <a:prstClr val="black"/>
              </a:solidFill>
              <a:latin typeface="微软雅黑" panose="020B0503020204020204" pitchFamily="34" charset="-122"/>
            </a:endParaRPr>
          </a:p>
        </p:txBody>
      </p:sp>
      <p:pic>
        <p:nvPicPr>
          <p:cNvPr id="10243" name="图片 3"/>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7417594" y="4089401"/>
            <a:ext cx="1510904"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2" end="2"/>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3" end="3"/>
                                            </p:txEl>
                                          </p:spTgt>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7"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3">
                                            <p:txEl>
                                              <p:pRg st="4" end="4"/>
                                            </p:txEl>
                                          </p:spTgt>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4" dur="80"/>
                                        <p:tgtEl>
                                          <p:spTgt spid="3">
                                            <p:txEl>
                                              <p:pRg st="5" end="5"/>
                                            </p:txEl>
                                          </p:spTgt>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7"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6" end="6"/>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4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46" dur="80"/>
                                        <p:tgtEl>
                                          <p:spTgt spid="3">
                                            <p:txEl>
                                              <p:pRg st="2" end="2"/>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5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53" dur="80"/>
                                        <p:tgtEl>
                                          <p:spTgt spid="3">
                                            <p:txEl>
                                              <p:pRg st="3" end="3"/>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58"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60" dur="80"/>
                                        <p:tgtEl>
                                          <p:spTgt spid="3">
                                            <p:txEl>
                                              <p:pRg st="4" end="4"/>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65"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67" dur="80"/>
                                        <p:tgtEl>
                                          <p:spTgt spid="3">
                                            <p:txEl>
                                              <p:pRg st="5" end="5"/>
                                            </p:txEl>
                                          </p:spTgt>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72"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74"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1"/>
          <p:cNvSpPr txBox="1">
            <a:spLocks noChangeArrowheads="1"/>
          </p:cNvSpPr>
          <p:nvPr/>
        </p:nvSpPr>
        <p:spPr bwMode="auto">
          <a:xfrm>
            <a:off x="404812" y="155575"/>
            <a:ext cx="1931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3200" dirty="0">
                <a:solidFill>
                  <a:prstClr val="black"/>
                </a:solidFill>
                <a:latin typeface="微软雅黑" panose="020B0503020204020204" pitchFamily="34" charset="-122"/>
              </a:rPr>
              <a:t>我知道</a:t>
            </a:r>
            <a:endParaRPr lang="zh-CN" altLang="en-US" sz="2800" dirty="0">
              <a:solidFill>
                <a:prstClr val="black"/>
              </a:solidFill>
              <a:latin typeface="微软雅黑" panose="020B0503020204020204" pitchFamily="34" charset="-122"/>
            </a:endParaRPr>
          </a:p>
        </p:txBody>
      </p:sp>
      <p:sp>
        <p:nvSpPr>
          <p:cNvPr id="3" name="TextBox 2"/>
          <p:cNvSpPr txBox="1">
            <a:spLocks noChangeArrowheads="1"/>
          </p:cNvSpPr>
          <p:nvPr/>
        </p:nvSpPr>
        <p:spPr bwMode="auto">
          <a:xfrm>
            <a:off x="871538" y="1323975"/>
            <a:ext cx="740160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2400" dirty="0">
                <a:solidFill>
                  <a:srgbClr val="FF0000"/>
                </a:solidFill>
                <a:latin typeface="微软雅黑" panose="020B0503020204020204" pitchFamily="34" charset="-122"/>
              </a:rPr>
              <a:t>原原本本</a:t>
            </a:r>
            <a:r>
              <a:rPr lang="zh-CN" altLang="en-US" sz="2400" dirty="0">
                <a:solidFill>
                  <a:prstClr val="black"/>
                </a:solidFill>
                <a:latin typeface="微软雅黑" panose="020B0503020204020204" pitchFamily="34" charset="-122"/>
              </a:rPr>
              <a:t>：从头到尾完全照原样。本文指把怎么得到宝石，怎么听见鸟商量，以及为什么不能把听到的消息告诉别人的经过从头到尾说一遍。</a:t>
            </a:r>
            <a:endParaRPr lang="zh-CN" altLang="en-US" sz="24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400" dirty="0">
                <a:solidFill>
                  <a:srgbClr val="FF0000"/>
                </a:solidFill>
                <a:latin typeface="微软雅黑" panose="020B0503020204020204" pitchFamily="34" charset="-122"/>
              </a:rPr>
              <a:t>飞禽走兽</a:t>
            </a:r>
            <a:r>
              <a:rPr lang="zh-CN" altLang="en-US" sz="2400" dirty="0">
                <a:solidFill>
                  <a:prstClr val="black"/>
                </a:solidFill>
                <a:latin typeface="微软雅黑" panose="020B0503020204020204" pitchFamily="34" charset="-122"/>
              </a:rPr>
              <a:t>：各种鸟兽的总称。</a:t>
            </a:r>
            <a:endParaRPr lang="zh-CN" altLang="en-US" sz="24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400" dirty="0">
                <a:solidFill>
                  <a:srgbClr val="FF0000"/>
                </a:solidFill>
                <a:latin typeface="微软雅黑" panose="020B0503020204020204" pitchFamily="34" charset="-122"/>
              </a:rPr>
              <a:t>千真万确</a:t>
            </a:r>
            <a:r>
              <a:rPr lang="zh-CN" altLang="en-US" sz="2400" dirty="0">
                <a:solidFill>
                  <a:prstClr val="black"/>
                </a:solidFill>
                <a:latin typeface="微软雅黑" panose="020B0503020204020204" pitchFamily="34" charset="-122"/>
              </a:rPr>
              <a:t>：形容非常真实。</a:t>
            </a:r>
            <a:endParaRPr lang="zh-CN" altLang="en-US" sz="2400" dirty="0">
              <a:solidFill>
                <a:prstClr val="black"/>
              </a:solidFill>
              <a:latin typeface="微软雅黑" panose="020B0503020204020204" pitchFamily="34" charset="-122"/>
            </a:endParaRPr>
          </a:p>
          <a:p>
            <a:pPr fontAlgn="base">
              <a:lnSpc>
                <a:spcPct val="150000"/>
              </a:lnSpc>
              <a:spcBef>
                <a:spcPct val="0"/>
              </a:spcBef>
              <a:spcAft>
                <a:spcPct val="0"/>
              </a:spcAft>
            </a:pPr>
            <a:r>
              <a:rPr lang="zh-CN" altLang="en-US" sz="2400" dirty="0">
                <a:solidFill>
                  <a:srgbClr val="FF0000"/>
                </a:solidFill>
                <a:latin typeface="微软雅黑" panose="020B0503020204020204" pitchFamily="34" charset="-122"/>
              </a:rPr>
              <a:t>震天动地</a:t>
            </a:r>
            <a:r>
              <a:rPr lang="zh-CN" altLang="en-US" sz="2400" dirty="0">
                <a:solidFill>
                  <a:prstClr val="black"/>
                </a:solidFill>
                <a:latin typeface="微软雅黑" panose="020B0503020204020204" pitchFamily="34" charset="-122"/>
              </a:rPr>
              <a:t>：震动了天地。本文指大山崩裂的响声巨大。</a:t>
            </a:r>
            <a:endParaRPr lang="zh-CN" altLang="en-US" sz="2400" dirty="0">
              <a:solidFill>
                <a:prstClr val="black"/>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514475" y="1141185"/>
            <a:ext cx="57292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3600" dirty="0">
                <a:solidFill>
                  <a:prstClr val="black"/>
                </a:solidFill>
                <a:latin typeface="微软雅黑" panose="020B0503020204020204" pitchFamily="34" charset="-122"/>
              </a:rPr>
              <a:t>       轻声读读课文，边读边思考，海力布是一个猎人，怎么变成了一块石头呢？ </a:t>
            </a:r>
            <a:endParaRPr lang="zh-CN" altLang="en-US" sz="3600" dirty="0">
              <a:solidFill>
                <a:prstClr val="black"/>
              </a:solidFill>
              <a:latin typeface="微软雅黑" panose="020B0503020204020204" pitchFamily="34" charset="-122"/>
            </a:endParaRPr>
          </a:p>
        </p:txBody>
      </p:sp>
      <p:pic>
        <p:nvPicPr>
          <p:cNvPr id="3" name="图片 2"/>
          <p:cNvPicPr>
            <a:picLocks noChangeAspect="1" noChangeArrowheads="1"/>
          </p:cNvPicPr>
          <p:nvPr/>
        </p:nvPicPr>
        <p:blipFill>
          <a:blip r:embed="rId1" cstate="email"/>
          <a:srcRect/>
          <a:stretch>
            <a:fillRect/>
          </a:stretch>
        </p:blipFill>
        <p:spPr bwMode="auto">
          <a:xfrm>
            <a:off x="8036719" y="4351339"/>
            <a:ext cx="95369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2" cstate="email"/>
          <a:srcRect/>
          <a:stretch>
            <a:fillRect/>
          </a:stretch>
        </p:blipFill>
        <p:spPr bwMode="auto">
          <a:xfrm>
            <a:off x="2477691" y="4903789"/>
            <a:ext cx="360640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71538" y="576125"/>
            <a:ext cx="7200900" cy="14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1600" dirty="0">
                <a:solidFill>
                  <a:prstClr val="black"/>
                </a:solidFill>
                <a:latin typeface="微软雅黑" panose="020B0503020204020204" pitchFamily="34" charset="-122"/>
              </a:rPr>
              <a:t>           </a:t>
            </a:r>
            <a:r>
              <a:rPr lang="zh-CN" altLang="en-US" sz="3200" dirty="0">
                <a:solidFill>
                  <a:prstClr val="black"/>
                </a:solidFill>
                <a:latin typeface="微软雅黑" panose="020B0503020204020204" pitchFamily="34" charset="-122"/>
              </a:rPr>
              <a:t>故事的起因、经过、结果是怎样的？读后分别用一句话概括出来。 </a:t>
            </a:r>
            <a:endParaRPr lang="zh-CN" altLang="en-US" sz="3200" dirty="0">
              <a:solidFill>
                <a:prstClr val="black"/>
              </a:solidFill>
              <a:latin typeface="Calibri" panose="020F0502020204030204" pitchFamily="34" charset="0"/>
              <a:ea typeface="宋体" panose="02010600030101010101" pitchFamily="2" charset="-122"/>
            </a:endParaRPr>
          </a:p>
        </p:txBody>
      </p:sp>
      <p:sp>
        <p:nvSpPr>
          <p:cNvPr id="3" name="矩形 2"/>
          <p:cNvSpPr>
            <a:spLocks noChangeArrowheads="1"/>
          </p:cNvSpPr>
          <p:nvPr/>
        </p:nvSpPr>
        <p:spPr bwMode="auto">
          <a:xfrm>
            <a:off x="871538" y="3322147"/>
            <a:ext cx="6072188" cy="20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50000"/>
              </a:spcBef>
              <a:spcAft>
                <a:spcPct val="0"/>
              </a:spcAft>
            </a:pPr>
            <a:r>
              <a:rPr lang="zh-CN" altLang="en-US" sz="2400" b="1" dirty="0">
                <a:solidFill>
                  <a:srgbClr val="00B0F0"/>
                </a:solidFill>
                <a:latin typeface="微软雅黑" panose="020B0503020204020204" pitchFamily="34" charset="-122"/>
              </a:rPr>
              <a:t>起因：海力布救了龙王的女儿。 </a:t>
            </a:r>
            <a:endParaRPr lang="zh-CN" altLang="en-US" sz="2400" b="1" dirty="0">
              <a:solidFill>
                <a:srgbClr val="00B0F0"/>
              </a:solidFill>
              <a:latin typeface="微软雅黑" panose="020B0503020204020204" pitchFamily="34" charset="-122"/>
            </a:endParaRPr>
          </a:p>
          <a:p>
            <a:pPr fontAlgn="base">
              <a:lnSpc>
                <a:spcPct val="150000"/>
              </a:lnSpc>
              <a:spcBef>
                <a:spcPct val="50000"/>
              </a:spcBef>
              <a:spcAft>
                <a:spcPct val="0"/>
              </a:spcAft>
            </a:pPr>
            <a:r>
              <a:rPr lang="zh-CN" altLang="en-US" sz="2400" b="1" dirty="0">
                <a:solidFill>
                  <a:srgbClr val="00B0F0"/>
                </a:solidFill>
                <a:latin typeface="微软雅黑" panose="020B0503020204020204" pitchFamily="34" charset="-122"/>
              </a:rPr>
              <a:t>经过；海力布得到了龙王的宝石。 </a:t>
            </a:r>
            <a:endParaRPr lang="zh-CN" altLang="en-US" sz="2400" b="1" dirty="0">
              <a:solidFill>
                <a:srgbClr val="00B0F0"/>
              </a:solidFill>
              <a:latin typeface="微软雅黑" panose="020B0503020204020204" pitchFamily="34" charset="-122"/>
            </a:endParaRPr>
          </a:p>
          <a:p>
            <a:pPr fontAlgn="base">
              <a:lnSpc>
                <a:spcPct val="150000"/>
              </a:lnSpc>
              <a:spcBef>
                <a:spcPct val="50000"/>
              </a:spcBef>
              <a:spcAft>
                <a:spcPct val="0"/>
              </a:spcAft>
            </a:pPr>
            <a:r>
              <a:rPr lang="zh-CN" altLang="en-US" sz="2400" b="1" dirty="0">
                <a:solidFill>
                  <a:srgbClr val="00B0F0"/>
                </a:solidFill>
                <a:latin typeface="微软雅黑" panose="020B0503020204020204" pitchFamily="34" charset="-122"/>
              </a:rPr>
              <a:t>结果：海力布为了救乡亲，自己变成了石头。 </a:t>
            </a:r>
            <a:endParaRPr lang="zh-CN" altLang="en-US" sz="2400" b="1" dirty="0">
              <a:solidFill>
                <a:srgbClr val="00B0F0"/>
              </a:solidFill>
              <a:latin typeface="微软雅黑" panose="020B0503020204020204" pitchFamily="34" charset="-122"/>
            </a:endParaRPr>
          </a:p>
        </p:txBody>
      </p:sp>
      <p:pic>
        <p:nvPicPr>
          <p:cNvPr id="4" name="图片 3"/>
          <p:cNvPicPr>
            <a:picLocks noChangeAspect="1" noChangeArrowheads="1"/>
          </p:cNvPicPr>
          <p:nvPr/>
        </p:nvPicPr>
        <p:blipFill>
          <a:blip r:embed="rId1" cstate="email"/>
          <a:srcRect/>
          <a:stretch>
            <a:fillRect/>
          </a:stretch>
        </p:blipFill>
        <p:spPr bwMode="auto">
          <a:xfrm>
            <a:off x="8036719" y="4351339"/>
            <a:ext cx="95369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p:cNvPicPr>
            <a:picLocks noChangeAspect="1" noChangeArrowheads="1"/>
          </p:cNvPicPr>
          <p:nvPr/>
        </p:nvPicPr>
        <p:blipFill>
          <a:blip r:embed="rId2" cstate="email"/>
          <a:srcRect/>
          <a:stretch>
            <a:fillRect/>
          </a:stretch>
        </p:blipFill>
        <p:spPr bwMode="auto">
          <a:xfrm>
            <a:off x="5966221" y="2183493"/>
            <a:ext cx="3177779"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57249" y="1042082"/>
            <a:ext cx="6657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dirty="0">
                <a:solidFill>
                  <a:prstClr val="black"/>
                </a:solidFill>
                <a:latin typeface="微软雅黑" panose="020B0503020204020204" pitchFamily="34" charset="-122"/>
              </a:rPr>
              <a:t>  </a:t>
            </a:r>
            <a:r>
              <a:rPr lang="zh-CN" altLang="en-US" sz="3200" dirty="0">
                <a:solidFill>
                  <a:prstClr val="black"/>
                </a:solidFill>
                <a:latin typeface="微软雅黑" panose="020B0503020204020204" pitchFamily="34" charset="-122"/>
              </a:rPr>
              <a:t>      文中的哪些地方让你感动了？画下来，读给大家听。</a:t>
            </a:r>
            <a:endParaRPr lang="zh-CN" altLang="en-US" sz="3200" dirty="0">
              <a:solidFill>
                <a:prstClr val="black"/>
              </a:solidFill>
              <a:latin typeface="Calibri" panose="020F0502020204030204" pitchFamily="34" charset="0"/>
              <a:ea typeface="宋体" panose="02010600030101010101" pitchFamily="2" charset="-122"/>
            </a:endParaRPr>
          </a:p>
        </p:txBody>
      </p:sp>
      <p:sp>
        <p:nvSpPr>
          <p:cNvPr id="3" name="TextBox 2"/>
          <p:cNvSpPr txBox="1">
            <a:spLocks noChangeArrowheads="1"/>
          </p:cNvSpPr>
          <p:nvPr/>
        </p:nvSpPr>
        <p:spPr bwMode="auto">
          <a:xfrm>
            <a:off x="857250" y="3197177"/>
            <a:ext cx="63436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zh-CN" altLang="en-US" sz="3200" dirty="0">
                <a:solidFill>
                  <a:prstClr val="black"/>
                </a:solidFill>
                <a:latin typeface="微软雅黑" panose="020B0503020204020204" pitchFamily="34" charset="-122"/>
              </a:rPr>
              <a:t>      再次快速阅读课文，把让你感动的句子多读几遍，并说说你感动的理由。</a:t>
            </a:r>
            <a:endParaRPr lang="zh-CN" altLang="en-US" sz="3200" dirty="0">
              <a:solidFill>
                <a:prstClr val="black"/>
              </a:solidFill>
              <a:latin typeface="微软雅黑" panose="020B0503020204020204" pitchFamily="34" charset="-122"/>
            </a:endParaRPr>
          </a:p>
        </p:txBody>
      </p:sp>
      <p:pic>
        <p:nvPicPr>
          <p:cNvPr id="4" name="图片 3"/>
          <p:cNvPicPr>
            <a:picLocks noChangeAspect="1" noChangeArrowheads="1"/>
          </p:cNvPicPr>
          <p:nvPr/>
        </p:nvPicPr>
        <p:blipFill>
          <a:blip r:embed="rId1" cstate="email"/>
          <a:srcRect/>
          <a:stretch>
            <a:fillRect/>
          </a:stretch>
        </p:blipFill>
        <p:spPr bwMode="auto">
          <a:xfrm>
            <a:off x="8036719" y="4351339"/>
            <a:ext cx="95369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2807</Words>
  <Application>WPS 演示</Application>
  <PresentationFormat>全屏显示(4:3)</PresentationFormat>
  <Paragraphs>207</Paragraphs>
  <Slides>22</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Calibri</vt:lpstr>
      <vt:lpstr>微软雅黑</vt:lpstr>
      <vt:lpstr>华文楷体</vt:lpstr>
      <vt:lpstr>汉语拼音</vt:lpstr>
      <vt:lpstr>楷体_GB2312</vt:lpstr>
      <vt:lpstr>GB Pinyinok-B</vt:lpstr>
      <vt:lpstr>Calibri</vt:lpstr>
      <vt:lpstr>Arial Unicode MS</vt:lpstr>
      <vt:lpstr>新宋体</vt:lpstr>
      <vt:lpstr>Arial</vt:lpstr>
      <vt:lpstr>Segoe Print</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2</cp:revision>
  <dcterms:created xsi:type="dcterms:W3CDTF">2019-08-14T00:34:00Z</dcterms:created>
  <dcterms:modified xsi:type="dcterms:W3CDTF">2019-10-23T09:06:09Z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